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66" r:id="rId6"/>
    <p:sldId id="268" r:id="rId7"/>
    <p:sldId id="261"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98" autoAdjust="0"/>
    <p:restoredTop sz="94660"/>
  </p:normalViewPr>
  <p:slideViewPr>
    <p:cSldViewPr snapToGrid="0">
      <p:cViewPr varScale="1">
        <p:scale>
          <a:sx n="73" d="100"/>
          <a:sy n="73" d="100"/>
        </p:scale>
        <p:origin x="204"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2E68CA8-702F-4330-88F3-DD65B0F560AD}" type="datetimeFigureOut">
              <a:rPr lang="en-US" smtClean="0"/>
              <a:t>5/8/2020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55E0BF-D6D3-4843-BC0F-ED33B37C071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60343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E68CA8-702F-4330-88F3-DD65B0F560AD}" type="datetimeFigureOut">
              <a:rPr lang="en-US" smtClean="0"/>
              <a:t>5/8/2020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55E0BF-D6D3-4843-BC0F-ED33B37C071B}" type="slidenum">
              <a:rPr lang="en-US" smtClean="0"/>
              <a:t>‹#›</a:t>
            </a:fld>
            <a:endParaRPr lang="en-US"/>
          </a:p>
        </p:txBody>
      </p:sp>
    </p:spTree>
    <p:extLst>
      <p:ext uri="{BB962C8B-B14F-4D97-AF65-F5344CB8AC3E}">
        <p14:creationId xmlns:p14="http://schemas.microsoft.com/office/powerpoint/2010/main" val="8061868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E68CA8-702F-4330-88F3-DD65B0F560AD}" type="datetimeFigureOut">
              <a:rPr lang="en-US" smtClean="0"/>
              <a:t>5/8/2020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55E0BF-D6D3-4843-BC0F-ED33B37C071B}" type="slidenum">
              <a:rPr lang="en-US" smtClean="0"/>
              <a:t>‹#›</a:t>
            </a:fld>
            <a:endParaRPr lang="en-US"/>
          </a:p>
        </p:txBody>
      </p:sp>
    </p:spTree>
    <p:extLst>
      <p:ext uri="{BB962C8B-B14F-4D97-AF65-F5344CB8AC3E}">
        <p14:creationId xmlns:p14="http://schemas.microsoft.com/office/powerpoint/2010/main" val="9379458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E68CA8-702F-4330-88F3-DD65B0F560AD}" type="datetimeFigureOut">
              <a:rPr lang="en-US" smtClean="0"/>
              <a:t>5/8/2020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55E0BF-D6D3-4843-BC0F-ED33B37C071B}" type="slidenum">
              <a:rPr lang="en-US" smtClean="0"/>
              <a:t>‹#›</a:t>
            </a:fld>
            <a:endParaRPr lang="en-US"/>
          </a:p>
        </p:txBody>
      </p:sp>
    </p:spTree>
    <p:extLst>
      <p:ext uri="{BB962C8B-B14F-4D97-AF65-F5344CB8AC3E}">
        <p14:creationId xmlns:p14="http://schemas.microsoft.com/office/powerpoint/2010/main" val="42595351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E68CA8-702F-4330-88F3-DD65B0F560AD}" type="datetimeFigureOut">
              <a:rPr lang="en-US" smtClean="0"/>
              <a:t>5/8/2020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55E0BF-D6D3-4843-BC0F-ED33B37C071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14338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E68CA8-702F-4330-88F3-DD65B0F560AD}" type="datetimeFigureOut">
              <a:rPr lang="en-US" smtClean="0"/>
              <a:t>5/8/2020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55E0BF-D6D3-4843-BC0F-ED33B37C071B}" type="slidenum">
              <a:rPr lang="en-US" smtClean="0"/>
              <a:t>‹#›</a:t>
            </a:fld>
            <a:endParaRPr lang="en-US"/>
          </a:p>
        </p:txBody>
      </p:sp>
    </p:spTree>
    <p:extLst>
      <p:ext uri="{BB962C8B-B14F-4D97-AF65-F5344CB8AC3E}">
        <p14:creationId xmlns:p14="http://schemas.microsoft.com/office/powerpoint/2010/main" val="3554775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E68CA8-702F-4330-88F3-DD65B0F560AD}" type="datetimeFigureOut">
              <a:rPr lang="en-US" smtClean="0"/>
              <a:t>5/8/2020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655E0BF-D6D3-4843-BC0F-ED33B37C071B}" type="slidenum">
              <a:rPr lang="en-US" smtClean="0"/>
              <a:t>‹#›</a:t>
            </a:fld>
            <a:endParaRPr lang="en-US"/>
          </a:p>
        </p:txBody>
      </p:sp>
    </p:spTree>
    <p:extLst>
      <p:ext uri="{BB962C8B-B14F-4D97-AF65-F5344CB8AC3E}">
        <p14:creationId xmlns:p14="http://schemas.microsoft.com/office/powerpoint/2010/main" val="4277126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2E68CA8-702F-4330-88F3-DD65B0F560AD}" type="datetimeFigureOut">
              <a:rPr lang="en-US" smtClean="0"/>
              <a:t>5/8/2020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655E0BF-D6D3-4843-BC0F-ED33B37C071B}" type="slidenum">
              <a:rPr lang="en-US" smtClean="0"/>
              <a:t>‹#›</a:t>
            </a:fld>
            <a:endParaRPr lang="en-US"/>
          </a:p>
        </p:txBody>
      </p:sp>
    </p:spTree>
    <p:extLst>
      <p:ext uri="{BB962C8B-B14F-4D97-AF65-F5344CB8AC3E}">
        <p14:creationId xmlns:p14="http://schemas.microsoft.com/office/powerpoint/2010/main" val="28177806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2E68CA8-702F-4330-88F3-DD65B0F560AD}" type="datetimeFigureOut">
              <a:rPr lang="en-US" smtClean="0"/>
              <a:t>5/8/2020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D655E0BF-D6D3-4843-BC0F-ED33B37C071B}" type="slidenum">
              <a:rPr lang="en-US" smtClean="0"/>
              <a:t>‹#›</a:t>
            </a:fld>
            <a:endParaRPr lang="en-US"/>
          </a:p>
        </p:txBody>
      </p:sp>
    </p:spTree>
    <p:extLst>
      <p:ext uri="{BB962C8B-B14F-4D97-AF65-F5344CB8AC3E}">
        <p14:creationId xmlns:p14="http://schemas.microsoft.com/office/powerpoint/2010/main" val="699602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2E68CA8-702F-4330-88F3-DD65B0F560AD}" type="datetimeFigureOut">
              <a:rPr lang="en-US" smtClean="0"/>
              <a:t>5/8/2020</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655E0BF-D6D3-4843-BC0F-ED33B37C071B}" type="slidenum">
              <a:rPr lang="en-US" smtClean="0"/>
              <a:t>‹#›</a:t>
            </a:fld>
            <a:endParaRPr lang="en-US"/>
          </a:p>
        </p:txBody>
      </p:sp>
    </p:spTree>
    <p:extLst>
      <p:ext uri="{BB962C8B-B14F-4D97-AF65-F5344CB8AC3E}">
        <p14:creationId xmlns:p14="http://schemas.microsoft.com/office/powerpoint/2010/main" val="94153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E68CA8-702F-4330-88F3-DD65B0F560AD}" type="datetimeFigureOut">
              <a:rPr lang="en-US" smtClean="0"/>
              <a:t>5/8/2020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55E0BF-D6D3-4843-BC0F-ED33B37C071B}" type="slidenum">
              <a:rPr lang="en-US" smtClean="0"/>
              <a:t>‹#›</a:t>
            </a:fld>
            <a:endParaRPr lang="en-US"/>
          </a:p>
        </p:txBody>
      </p:sp>
    </p:spTree>
    <p:extLst>
      <p:ext uri="{BB962C8B-B14F-4D97-AF65-F5344CB8AC3E}">
        <p14:creationId xmlns:p14="http://schemas.microsoft.com/office/powerpoint/2010/main" val="4263376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2E68CA8-702F-4330-88F3-DD65B0F560AD}" type="datetimeFigureOut">
              <a:rPr lang="en-US" smtClean="0"/>
              <a:t>5/8/2020</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655E0BF-D6D3-4843-BC0F-ED33B37C071B}"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9395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551E1-5A0F-4CD5-AD20-AD64CBF1E5CE}"/>
              </a:ext>
            </a:extLst>
          </p:cNvPr>
          <p:cNvSpPr>
            <a:spLocks noGrp="1"/>
          </p:cNvSpPr>
          <p:nvPr>
            <p:ph type="ctrTitle"/>
          </p:nvPr>
        </p:nvSpPr>
        <p:spPr/>
        <p:txBody>
          <a:bodyPr/>
          <a:lstStyle/>
          <a:p>
            <a:r>
              <a:rPr lang="en-US" dirty="0"/>
              <a:t>Homework 7 – Bursting Phenomenon </a:t>
            </a:r>
          </a:p>
        </p:txBody>
      </p:sp>
      <p:sp>
        <p:nvSpPr>
          <p:cNvPr id="3" name="Subtitle 2">
            <a:extLst>
              <a:ext uri="{FF2B5EF4-FFF2-40B4-BE49-F238E27FC236}">
                <a16:creationId xmlns:a16="http://schemas.microsoft.com/office/drawing/2014/main" id="{704EE044-5BE6-4BD3-AFCF-9B16C4F224F8}"/>
              </a:ext>
            </a:extLst>
          </p:cNvPr>
          <p:cNvSpPr>
            <a:spLocks noGrp="1"/>
          </p:cNvSpPr>
          <p:nvPr>
            <p:ph type="subTitle" idx="1"/>
          </p:nvPr>
        </p:nvSpPr>
        <p:spPr/>
        <p:txBody>
          <a:bodyPr/>
          <a:lstStyle/>
          <a:p>
            <a:r>
              <a:rPr lang="en-US" dirty="0"/>
              <a:t>Yi Chen</a:t>
            </a:r>
          </a:p>
          <a:p>
            <a:r>
              <a:rPr lang="en-US" dirty="0"/>
              <a:t>4/26/2020</a:t>
            </a:r>
          </a:p>
        </p:txBody>
      </p:sp>
    </p:spTree>
    <p:extLst>
      <p:ext uri="{BB962C8B-B14F-4D97-AF65-F5344CB8AC3E}">
        <p14:creationId xmlns:p14="http://schemas.microsoft.com/office/powerpoint/2010/main" val="38402655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B19EC-2F08-48C4-B0AE-597679397F70}"/>
              </a:ext>
            </a:extLst>
          </p:cNvPr>
          <p:cNvSpPr>
            <a:spLocks noGrp="1"/>
          </p:cNvSpPr>
          <p:nvPr>
            <p:ph type="title"/>
          </p:nvPr>
        </p:nvSpPr>
        <p:spPr/>
        <p:txBody>
          <a:bodyPr/>
          <a:lstStyle/>
          <a:p>
            <a:r>
              <a:rPr lang="en-US" dirty="0"/>
              <a:t>Control Objective</a:t>
            </a:r>
          </a:p>
        </p:txBody>
      </p:sp>
      <p:sp>
        <p:nvSpPr>
          <p:cNvPr id="3" name="Content Placeholder 2">
            <a:extLst>
              <a:ext uri="{FF2B5EF4-FFF2-40B4-BE49-F238E27FC236}">
                <a16:creationId xmlns:a16="http://schemas.microsoft.com/office/drawing/2014/main" id="{FA80F79E-1E98-4A4C-9088-D0DF678BFD74}"/>
              </a:ext>
            </a:extLst>
          </p:cNvPr>
          <p:cNvSpPr>
            <a:spLocks noGrp="1"/>
          </p:cNvSpPr>
          <p:nvPr>
            <p:ph idx="1"/>
          </p:nvPr>
        </p:nvSpPr>
        <p:spPr/>
        <p:txBody>
          <a:bodyPr/>
          <a:lstStyle/>
          <a:p>
            <a:pPr>
              <a:buFont typeface="Wingdings" panose="05000000000000000000" pitchFamily="2" charset="2"/>
              <a:buChar char="§"/>
            </a:pPr>
            <a:r>
              <a:rPr lang="en-US" dirty="0"/>
              <a:t>Given reference signal, design an adaptive controller to track it.</a:t>
            </a:r>
          </a:p>
          <a:p>
            <a:pPr>
              <a:buFont typeface="Wingdings" panose="05000000000000000000" pitchFamily="2" charset="2"/>
              <a:buChar char="§"/>
            </a:pPr>
            <a:r>
              <a:rPr lang="en-US" dirty="0"/>
              <a:t>Simulate bursting phenomenon given disturbances.</a:t>
            </a:r>
          </a:p>
          <a:p>
            <a:pPr>
              <a:buFont typeface="Wingdings" panose="05000000000000000000" pitchFamily="2" charset="2"/>
              <a:buChar char="§"/>
            </a:pPr>
            <a:r>
              <a:rPr lang="en-US" dirty="0"/>
              <a:t>Ensure stability with presence of disturbances </a:t>
            </a:r>
          </a:p>
          <a:p>
            <a:endParaRPr lang="en-US" dirty="0"/>
          </a:p>
          <a:p>
            <a:endParaRPr lang="en-US" dirty="0"/>
          </a:p>
        </p:txBody>
      </p:sp>
    </p:spTree>
    <p:extLst>
      <p:ext uri="{BB962C8B-B14F-4D97-AF65-F5344CB8AC3E}">
        <p14:creationId xmlns:p14="http://schemas.microsoft.com/office/powerpoint/2010/main" val="35642621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88536-8A4A-4855-80F0-020E127CA076}"/>
              </a:ext>
            </a:extLst>
          </p:cNvPr>
          <p:cNvSpPr>
            <a:spLocks noGrp="1"/>
          </p:cNvSpPr>
          <p:nvPr>
            <p:ph type="title"/>
          </p:nvPr>
        </p:nvSpPr>
        <p:spPr>
          <a:xfrm>
            <a:off x="0" y="-82155"/>
            <a:ext cx="10058400" cy="1450757"/>
          </a:xfrm>
        </p:spPr>
        <p:txBody>
          <a:bodyPr/>
          <a:lstStyle/>
          <a:p>
            <a:r>
              <a:rPr lang="en-US" dirty="0"/>
              <a:t>System setup – MRAC with coprime factorization and input disturbances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050BE40-3601-40E9-83A5-00A5DAEF5CA3}"/>
                  </a:ext>
                </a:extLst>
              </p:cNvPr>
              <p:cNvSpPr>
                <a:spLocks noGrp="1"/>
              </p:cNvSpPr>
              <p:nvPr>
                <p:ph idx="1"/>
              </p:nvPr>
            </p:nvSpPr>
            <p:spPr>
              <a:xfrm>
                <a:off x="90602" y="1845734"/>
                <a:ext cx="3969670" cy="4023360"/>
              </a:xfrm>
            </p:spPr>
            <p:txBody>
              <a:bodyPr/>
              <a:lstStyle/>
              <a:p>
                <a:pPr>
                  <a:buFont typeface="Wingdings" panose="05000000000000000000" pitchFamily="2" charset="2"/>
                  <a:buChar char="§"/>
                </a:pPr>
                <a:r>
                  <a:rPr lang="en-US" dirty="0"/>
                  <a:t> Plant: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sSup>
                          <m:sSupPr>
                            <m:ctrlPr>
                              <a:rPr lang="en-US"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2</m:t>
                            </m:r>
                          </m:sup>
                        </m:sSup>
                        <m:r>
                          <a:rPr lang="en-US" b="0" i="1" smtClean="0">
                            <a:latin typeface="Cambria Math" panose="02040503050406030204" pitchFamily="18" charset="0"/>
                          </a:rPr>
                          <m:t>+0.2</m:t>
                        </m:r>
                        <m:r>
                          <a:rPr lang="en-US" b="0" i="1" smtClean="0">
                            <a:latin typeface="Cambria Math" panose="02040503050406030204" pitchFamily="18" charset="0"/>
                          </a:rPr>
                          <m:t>𝑠</m:t>
                        </m:r>
                        <m:r>
                          <a:rPr lang="en-US" b="0" i="1" smtClean="0">
                            <a:latin typeface="Cambria Math" panose="02040503050406030204" pitchFamily="18" charset="0"/>
                          </a:rPr>
                          <m:t>+0.01</m:t>
                        </m:r>
                      </m:den>
                    </m:f>
                  </m:oMath>
                </a14:m>
                <a:endParaRPr lang="en-US" dirty="0"/>
              </a:p>
              <a:p>
                <a:pPr>
                  <a:buFont typeface="Wingdings" panose="05000000000000000000" pitchFamily="2" charset="2"/>
                  <a:buChar char="§"/>
                </a:pPr>
                <a:r>
                  <a:rPr lang="en-US" dirty="0"/>
                  <a:t>Reference plant: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𝑠</m:t>
                        </m:r>
                        <m:r>
                          <a:rPr lang="en-US" b="0" i="1" smtClean="0">
                            <a:latin typeface="Cambria Math" panose="02040503050406030204" pitchFamily="18" charset="0"/>
                          </a:rPr>
                          <m:t>+1</m:t>
                        </m:r>
                      </m:den>
                    </m:f>
                  </m:oMath>
                </a14:m>
                <a:endParaRPr lang="en-US" dirty="0"/>
              </a:p>
              <a:p>
                <a:pPr>
                  <a:buFont typeface="Wingdings" panose="05000000000000000000" pitchFamily="2" charset="2"/>
                  <a:buChar char="§"/>
                </a:pPr>
                <a:r>
                  <a:rPr lang="en-US" dirty="0"/>
                  <a:t>Small excitation signal: Random Number within [-0.1, 0.1]</a:t>
                </a:r>
              </a:p>
              <a:p>
                <a:pPr>
                  <a:buFont typeface="Wingdings" panose="05000000000000000000" pitchFamily="2" charset="2"/>
                  <a:buChar char="§"/>
                </a:pPr>
                <a:endParaRPr lang="en-US" dirty="0"/>
              </a:p>
            </p:txBody>
          </p:sp>
        </mc:Choice>
        <mc:Fallback>
          <p:sp>
            <p:nvSpPr>
              <p:cNvPr id="3" name="Content Placeholder 2">
                <a:extLst>
                  <a:ext uri="{FF2B5EF4-FFF2-40B4-BE49-F238E27FC236}">
                    <a16:creationId xmlns:a16="http://schemas.microsoft.com/office/drawing/2014/main" id="{1050BE40-3601-40E9-83A5-00A5DAEF5CA3}"/>
                  </a:ext>
                </a:extLst>
              </p:cNvPr>
              <p:cNvSpPr>
                <a:spLocks noGrp="1" noRot="1" noChangeAspect="1" noMove="1" noResize="1" noEditPoints="1" noAdjustHandles="1" noChangeArrowheads="1" noChangeShapeType="1" noTextEdit="1"/>
              </p:cNvSpPr>
              <p:nvPr>
                <p:ph idx="1"/>
              </p:nvPr>
            </p:nvSpPr>
            <p:spPr>
              <a:xfrm>
                <a:off x="90602" y="1845734"/>
                <a:ext cx="3969670" cy="4023360"/>
              </a:xfrm>
              <a:blipFill>
                <a:blip r:embed="rId2"/>
                <a:stretch>
                  <a:fillRect l="-3687" t="-152"/>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F84FEB0D-43C0-49DA-BCCD-A214E79EF1E2}"/>
              </a:ext>
            </a:extLst>
          </p:cNvPr>
          <p:cNvPicPr>
            <a:picLocks noChangeAspect="1"/>
          </p:cNvPicPr>
          <p:nvPr/>
        </p:nvPicPr>
        <p:blipFill>
          <a:blip r:embed="rId3"/>
          <a:stretch>
            <a:fillRect/>
          </a:stretch>
        </p:blipFill>
        <p:spPr>
          <a:xfrm>
            <a:off x="3907231" y="1301331"/>
            <a:ext cx="8284769" cy="5556669"/>
          </a:xfrm>
          <a:prstGeom prst="rect">
            <a:avLst/>
          </a:prstGeom>
        </p:spPr>
      </p:pic>
      <p:sp>
        <p:nvSpPr>
          <p:cNvPr id="5" name="TextBox 4">
            <a:extLst>
              <a:ext uri="{FF2B5EF4-FFF2-40B4-BE49-F238E27FC236}">
                <a16:creationId xmlns:a16="http://schemas.microsoft.com/office/drawing/2014/main" id="{D30806D9-265B-4FEE-A510-6F4B221BD303}"/>
              </a:ext>
            </a:extLst>
          </p:cNvPr>
          <p:cNvSpPr txBox="1"/>
          <p:nvPr/>
        </p:nvSpPr>
        <p:spPr>
          <a:xfrm>
            <a:off x="9177556" y="4622334"/>
            <a:ext cx="1140903" cy="307777"/>
          </a:xfrm>
          <a:prstGeom prst="rect">
            <a:avLst/>
          </a:prstGeom>
          <a:noFill/>
        </p:spPr>
        <p:txBody>
          <a:bodyPr wrap="square" rtlCol="0">
            <a:spAutoFit/>
          </a:bodyPr>
          <a:lstStyle/>
          <a:p>
            <a:r>
              <a:rPr lang="en-US" sz="1400" dirty="0">
                <a:solidFill>
                  <a:srgbClr val="FF0000"/>
                </a:solidFill>
              </a:rPr>
              <a:t>coprime</a:t>
            </a:r>
            <a:endParaRPr lang="en-US" dirty="0">
              <a:solidFill>
                <a:srgbClr val="FF0000"/>
              </a:solidFill>
            </a:endParaRPr>
          </a:p>
        </p:txBody>
      </p:sp>
      <p:sp>
        <p:nvSpPr>
          <p:cNvPr id="6" name="TextBox 5">
            <a:extLst>
              <a:ext uri="{FF2B5EF4-FFF2-40B4-BE49-F238E27FC236}">
                <a16:creationId xmlns:a16="http://schemas.microsoft.com/office/drawing/2014/main" id="{42B30828-2EBF-47E9-81BF-ADBB7A71B262}"/>
              </a:ext>
            </a:extLst>
          </p:cNvPr>
          <p:cNvSpPr txBox="1"/>
          <p:nvPr/>
        </p:nvSpPr>
        <p:spPr>
          <a:xfrm>
            <a:off x="8415955" y="1927889"/>
            <a:ext cx="1140903" cy="307777"/>
          </a:xfrm>
          <a:prstGeom prst="rect">
            <a:avLst/>
          </a:prstGeom>
          <a:noFill/>
        </p:spPr>
        <p:txBody>
          <a:bodyPr wrap="square" rtlCol="0">
            <a:spAutoFit/>
          </a:bodyPr>
          <a:lstStyle/>
          <a:p>
            <a:r>
              <a:rPr lang="en-US" sz="1400" dirty="0">
                <a:solidFill>
                  <a:srgbClr val="FF0000"/>
                </a:solidFill>
              </a:rPr>
              <a:t>disturbances</a:t>
            </a:r>
            <a:endParaRPr lang="en-US" dirty="0">
              <a:solidFill>
                <a:srgbClr val="FF0000"/>
              </a:solidFill>
            </a:endParaRPr>
          </a:p>
        </p:txBody>
      </p:sp>
      <p:sp>
        <p:nvSpPr>
          <p:cNvPr id="7" name="TextBox 6">
            <a:extLst>
              <a:ext uri="{FF2B5EF4-FFF2-40B4-BE49-F238E27FC236}">
                <a16:creationId xmlns:a16="http://schemas.microsoft.com/office/drawing/2014/main" id="{5F1FE9D7-1789-4482-92FF-990F434E9D8D}"/>
              </a:ext>
            </a:extLst>
          </p:cNvPr>
          <p:cNvSpPr txBox="1"/>
          <p:nvPr/>
        </p:nvSpPr>
        <p:spPr>
          <a:xfrm>
            <a:off x="4907559" y="3429000"/>
            <a:ext cx="1140903" cy="523220"/>
          </a:xfrm>
          <a:prstGeom prst="rect">
            <a:avLst/>
          </a:prstGeom>
          <a:noFill/>
        </p:spPr>
        <p:txBody>
          <a:bodyPr wrap="square" rtlCol="0">
            <a:spAutoFit/>
          </a:bodyPr>
          <a:lstStyle/>
          <a:p>
            <a:r>
              <a:rPr lang="en-US" sz="1400" dirty="0">
                <a:solidFill>
                  <a:srgbClr val="FF0000"/>
                </a:solidFill>
              </a:rPr>
              <a:t>Input + excitation</a:t>
            </a:r>
            <a:endParaRPr lang="en-US" dirty="0">
              <a:solidFill>
                <a:srgbClr val="FF0000"/>
              </a:solidFill>
            </a:endParaRPr>
          </a:p>
        </p:txBody>
      </p:sp>
      <p:sp>
        <p:nvSpPr>
          <p:cNvPr id="8" name="TextBox 7">
            <a:extLst>
              <a:ext uri="{FF2B5EF4-FFF2-40B4-BE49-F238E27FC236}">
                <a16:creationId xmlns:a16="http://schemas.microsoft.com/office/drawing/2014/main" id="{2076BE57-94E6-40EF-81E3-E1E0D7CD44D5}"/>
              </a:ext>
            </a:extLst>
          </p:cNvPr>
          <p:cNvSpPr txBox="1"/>
          <p:nvPr/>
        </p:nvSpPr>
        <p:spPr>
          <a:xfrm>
            <a:off x="8415955" y="5586278"/>
            <a:ext cx="1140903" cy="307777"/>
          </a:xfrm>
          <a:prstGeom prst="rect">
            <a:avLst/>
          </a:prstGeom>
          <a:noFill/>
        </p:spPr>
        <p:txBody>
          <a:bodyPr wrap="square" rtlCol="0">
            <a:spAutoFit/>
          </a:bodyPr>
          <a:lstStyle/>
          <a:p>
            <a:r>
              <a:rPr lang="en-US" sz="1400" dirty="0">
                <a:solidFill>
                  <a:srgbClr val="FF0000"/>
                </a:solidFill>
              </a:rPr>
              <a:t>gradient</a:t>
            </a:r>
            <a:endParaRPr lang="en-US" dirty="0">
              <a:solidFill>
                <a:srgbClr val="FF0000"/>
              </a:solidFill>
            </a:endParaRPr>
          </a:p>
        </p:txBody>
      </p:sp>
    </p:spTree>
    <p:extLst>
      <p:ext uri="{BB962C8B-B14F-4D97-AF65-F5344CB8AC3E}">
        <p14:creationId xmlns:p14="http://schemas.microsoft.com/office/powerpoint/2010/main" val="17533333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12687-F785-4D41-B9BB-11202A7E0720}"/>
              </a:ext>
            </a:extLst>
          </p:cNvPr>
          <p:cNvSpPr>
            <a:spLocks noGrp="1"/>
          </p:cNvSpPr>
          <p:nvPr>
            <p:ph type="title"/>
          </p:nvPr>
        </p:nvSpPr>
        <p:spPr>
          <a:xfrm>
            <a:off x="0" y="-607863"/>
            <a:ext cx="10515600" cy="1325563"/>
          </a:xfrm>
        </p:spPr>
        <p:txBody>
          <a:bodyPr/>
          <a:lstStyle/>
          <a:p>
            <a:r>
              <a:rPr lang="en-US" dirty="0"/>
              <a:t>Disturbance design</a:t>
            </a:r>
          </a:p>
        </p:txBody>
      </p:sp>
      <p:sp>
        <p:nvSpPr>
          <p:cNvPr id="3" name="Content Placeholder 2">
            <a:extLst>
              <a:ext uri="{FF2B5EF4-FFF2-40B4-BE49-F238E27FC236}">
                <a16:creationId xmlns:a16="http://schemas.microsoft.com/office/drawing/2014/main" id="{D1177E4B-4D5B-4EB4-AC55-677673137EA2}"/>
              </a:ext>
            </a:extLst>
          </p:cNvPr>
          <p:cNvSpPr>
            <a:spLocks noGrp="1"/>
          </p:cNvSpPr>
          <p:nvPr>
            <p:ph idx="1"/>
          </p:nvPr>
        </p:nvSpPr>
        <p:spPr>
          <a:xfrm>
            <a:off x="0" y="835724"/>
            <a:ext cx="10515600" cy="4351338"/>
          </a:xfrm>
        </p:spPr>
        <p:txBody>
          <a:bodyPr/>
          <a:lstStyle/>
          <a:p>
            <a:r>
              <a:rPr lang="en-US" dirty="0"/>
              <a:t>We design the disturbances from the following:</a:t>
            </a:r>
          </a:p>
          <a:p>
            <a:r>
              <a:rPr lang="en-US" dirty="0" err="1"/>
              <a:t>theta_star</a:t>
            </a:r>
            <a:r>
              <a:rPr lang="en-US" dirty="0"/>
              <a:t>: [0 1 0.2 0.01]</a:t>
            </a:r>
          </a:p>
          <a:p>
            <a:r>
              <a:rPr lang="en-US" dirty="0"/>
              <a:t>Theta_0: [0 0.8 0.5 0.01]</a:t>
            </a:r>
          </a:p>
          <a:p>
            <a:r>
              <a:rPr lang="en-US" dirty="0"/>
              <a:t>Saturation: 0.1</a:t>
            </a:r>
          </a:p>
          <a:p>
            <a:endParaRPr lang="en-US" dirty="0"/>
          </a:p>
        </p:txBody>
      </p:sp>
      <p:pic>
        <p:nvPicPr>
          <p:cNvPr id="6" name="Picture 5">
            <a:extLst>
              <a:ext uri="{FF2B5EF4-FFF2-40B4-BE49-F238E27FC236}">
                <a16:creationId xmlns:a16="http://schemas.microsoft.com/office/drawing/2014/main" id="{7DD9EFA8-F734-4C28-9E75-62DFE03A30CD}"/>
              </a:ext>
            </a:extLst>
          </p:cNvPr>
          <p:cNvPicPr>
            <a:picLocks noChangeAspect="1"/>
          </p:cNvPicPr>
          <p:nvPr/>
        </p:nvPicPr>
        <p:blipFill>
          <a:blip r:embed="rId2"/>
          <a:stretch>
            <a:fillRect/>
          </a:stretch>
        </p:blipFill>
        <p:spPr>
          <a:xfrm>
            <a:off x="151584" y="3341135"/>
            <a:ext cx="3049632" cy="2847360"/>
          </a:xfrm>
          <a:prstGeom prst="rect">
            <a:avLst/>
          </a:prstGeom>
        </p:spPr>
      </p:pic>
      <p:sp>
        <p:nvSpPr>
          <p:cNvPr id="7" name="TextBox 6">
            <a:extLst>
              <a:ext uri="{FF2B5EF4-FFF2-40B4-BE49-F238E27FC236}">
                <a16:creationId xmlns:a16="http://schemas.microsoft.com/office/drawing/2014/main" id="{2AA0C272-87CE-4F91-8C91-78A05146815A}"/>
              </a:ext>
            </a:extLst>
          </p:cNvPr>
          <p:cNvSpPr txBox="1"/>
          <p:nvPr/>
        </p:nvSpPr>
        <p:spPr>
          <a:xfrm>
            <a:off x="2316481" y="4180113"/>
            <a:ext cx="313508" cy="369332"/>
          </a:xfrm>
          <a:prstGeom prst="rect">
            <a:avLst/>
          </a:prstGeom>
          <a:noFill/>
        </p:spPr>
        <p:txBody>
          <a:bodyPr wrap="square" rtlCol="0">
            <a:spAutoFit/>
          </a:bodyPr>
          <a:lstStyle/>
          <a:p>
            <a:r>
              <a:rPr lang="en-US" dirty="0"/>
              <a:t>w</a:t>
            </a:r>
          </a:p>
        </p:txBody>
      </p:sp>
      <p:pic>
        <p:nvPicPr>
          <p:cNvPr id="8" name="Picture 7">
            <a:extLst>
              <a:ext uri="{FF2B5EF4-FFF2-40B4-BE49-F238E27FC236}">
                <a16:creationId xmlns:a16="http://schemas.microsoft.com/office/drawing/2014/main" id="{6140486A-81FA-4987-8798-58AEF0B78CBB}"/>
              </a:ext>
            </a:extLst>
          </p:cNvPr>
          <p:cNvPicPr>
            <a:picLocks noChangeAspect="1"/>
          </p:cNvPicPr>
          <p:nvPr/>
        </p:nvPicPr>
        <p:blipFill>
          <a:blip r:embed="rId3"/>
          <a:stretch>
            <a:fillRect/>
          </a:stretch>
        </p:blipFill>
        <p:spPr>
          <a:xfrm>
            <a:off x="3322854" y="1837157"/>
            <a:ext cx="8869146" cy="4351338"/>
          </a:xfrm>
          <a:prstGeom prst="rect">
            <a:avLst/>
          </a:prstGeom>
        </p:spPr>
      </p:pic>
      <p:sp>
        <p:nvSpPr>
          <p:cNvPr id="9" name="TextBox 8">
            <a:extLst>
              <a:ext uri="{FF2B5EF4-FFF2-40B4-BE49-F238E27FC236}">
                <a16:creationId xmlns:a16="http://schemas.microsoft.com/office/drawing/2014/main" id="{B965AB35-BA0C-47CE-A7D8-2F7A783F64BF}"/>
              </a:ext>
            </a:extLst>
          </p:cNvPr>
          <p:cNvSpPr txBox="1"/>
          <p:nvPr/>
        </p:nvSpPr>
        <p:spPr>
          <a:xfrm>
            <a:off x="6365965" y="5564778"/>
            <a:ext cx="3622766" cy="369332"/>
          </a:xfrm>
          <a:prstGeom prst="rect">
            <a:avLst/>
          </a:prstGeom>
          <a:noFill/>
        </p:spPr>
        <p:txBody>
          <a:bodyPr wrap="square" rtlCol="0">
            <a:spAutoFit/>
          </a:bodyPr>
          <a:lstStyle/>
          <a:p>
            <a:r>
              <a:rPr lang="en-US" dirty="0">
                <a:solidFill>
                  <a:schemeClr val="bg1"/>
                </a:solidFill>
              </a:rPr>
              <a:t>Disturbance signal after saturation</a:t>
            </a:r>
          </a:p>
        </p:txBody>
      </p:sp>
    </p:spTree>
    <p:extLst>
      <p:ext uri="{BB962C8B-B14F-4D97-AF65-F5344CB8AC3E}">
        <p14:creationId xmlns:p14="http://schemas.microsoft.com/office/powerpoint/2010/main" val="21921816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CAF6C-24D7-445A-8DA0-270507847831}"/>
              </a:ext>
            </a:extLst>
          </p:cNvPr>
          <p:cNvSpPr>
            <a:spLocks noGrp="1"/>
          </p:cNvSpPr>
          <p:nvPr>
            <p:ph type="title"/>
          </p:nvPr>
        </p:nvSpPr>
        <p:spPr>
          <a:xfrm>
            <a:off x="0" y="-315622"/>
            <a:ext cx="10515600" cy="1325563"/>
          </a:xfrm>
        </p:spPr>
        <p:txBody>
          <a:bodyPr/>
          <a:lstStyle/>
          <a:p>
            <a:r>
              <a:rPr lang="en-US" dirty="0"/>
              <a:t>Parameter drifting </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5149C0D-EB1F-4E8A-A4AD-859E6D49C2C1}"/>
                  </a:ext>
                </a:extLst>
              </p:cNvPr>
              <p:cNvSpPr>
                <a:spLocks noGrp="1"/>
              </p:cNvSpPr>
              <p:nvPr>
                <p:ph idx="1"/>
              </p:nvPr>
            </p:nvSpPr>
            <p:spPr>
              <a:xfrm>
                <a:off x="98991" y="1009941"/>
                <a:ext cx="10058400" cy="4023360"/>
              </a:xfrm>
            </p:spPr>
            <p:txBody>
              <a:bodyPr/>
              <a:lstStyle/>
              <a:p>
                <a:r>
                  <a:rPr lang="en-US" dirty="0"/>
                  <a:t>To simulate burst phenomenon, we need the parameters to start drifting</a:t>
                </a:r>
              </a:p>
              <a:p>
                <a:r>
                  <a:rPr lang="en-US" dirty="0"/>
                  <a:t>Then we inject higher order excitation than the original one to pull the parameter back</a:t>
                </a:r>
              </a:p>
              <a:p>
                <a:r>
                  <a:rPr lang="en-US" dirty="0"/>
                  <a:t>Excitation injection should be in O(1), versus the small excitation in O(</a:t>
                </a:r>
                <a14:m>
                  <m:oMath xmlns:m="http://schemas.openxmlformats.org/officeDocument/2006/math">
                    <m:r>
                      <a:rPr lang="en-US" i="1" smtClean="0">
                        <a:latin typeface="Cambria Math" panose="02040503050406030204" pitchFamily="18" charset="0"/>
                        <a:ea typeface="Cambria Math" panose="02040503050406030204" pitchFamily="18" charset="0"/>
                      </a:rPr>
                      <m:t>𝛿</m:t>
                    </m:r>
                  </m:oMath>
                </a14:m>
                <a:r>
                  <a:rPr lang="en-US" dirty="0"/>
                  <a:t>)</a:t>
                </a:r>
              </a:p>
            </p:txBody>
          </p:sp>
        </mc:Choice>
        <mc:Fallback>
          <p:sp>
            <p:nvSpPr>
              <p:cNvPr id="3" name="Content Placeholder 2">
                <a:extLst>
                  <a:ext uri="{FF2B5EF4-FFF2-40B4-BE49-F238E27FC236}">
                    <a16:creationId xmlns:a16="http://schemas.microsoft.com/office/drawing/2014/main" id="{F5149C0D-EB1F-4E8A-A4AD-859E6D49C2C1}"/>
                  </a:ext>
                </a:extLst>
              </p:cNvPr>
              <p:cNvSpPr>
                <a:spLocks noGrp="1" noRot="1" noChangeAspect="1" noMove="1" noResize="1" noEditPoints="1" noAdjustHandles="1" noChangeArrowheads="1" noChangeShapeType="1" noTextEdit="1"/>
              </p:cNvSpPr>
              <p:nvPr>
                <p:ph idx="1"/>
              </p:nvPr>
            </p:nvSpPr>
            <p:spPr>
              <a:xfrm>
                <a:off x="98991" y="1009941"/>
                <a:ext cx="10058400" cy="4023360"/>
              </a:xfrm>
              <a:blipFill>
                <a:blip r:embed="rId2"/>
                <a:stretch>
                  <a:fillRect l="-606" t="-1667"/>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AC11C3FE-DC37-4371-9B6A-2CF8C16A3303}"/>
              </a:ext>
            </a:extLst>
          </p:cNvPr>
          <p:cNvPicPr>
            <a:picLocks noChangeAspect="1"/>
          </p:cNvPicPr>
          <p:nvPr/>
        </p:nvPicPr>
        <p:blipFill>
          <a:blip r:embed="rId3"/>
          <a:stretch>
            <a:fillRect/>
          </a:stretch>
        </p:blipFill>
        <p:spPr>
          <a:xfrm>
            <a:off x="98991" y="3269999"/>
            <a:ext cx="3720104" cy="2451109"/>
          </a:xfrm>
          <a:prstGeom prst="rect">
            <a:avLst/>
          </a:prstGeom>
        </p:spPr>
      </p:pic>
      <p:sp>
        <p:nvSpPr>
          <p:cNvPr id="5" name="TextBox 4">
            <a:extLst>
              <a:ext uri="{FF2B5EF4-FFF2-40B4-BE49-F238E27FC236}">
                <a16:creationId xmlns:a16="http://schemas.microsoft.com/office/drawing/2014/main" id="{9A5E1543-3CD0-4A8F-A4A8-964CB46EB429}"/>
              </a:ext>
            </a:extLst>
          </p:cNvPr>
          <p:cNvSpPr txBox="1"/>
          <p:nvPr/>
        </p:nvSpPr>
        <p:spPr>
          <a:xfrm>
            <a:off x="1766124" y="3269999"/>
            <a:ext cx="1384184" cy="923330"/>
          </a:xfrm>
          <a:prstGeom prst="rect">
            <a:avLst/>
          </a:prstGeom>
          <a:noFill/>
        </p:spPr>
        <p:txBody>
          <a:bodyPr wrap="square" rtlCol="0">
            <a:spAutoFit/>
          </a:bodyPr>
          <a:lstStyle/>
          <a:p>
            <a:r>
              <a:rPr lang="en-US" dirty="0">
                <a:solidFill>
                  <a:srgbClr val="FF0000"/>
                </a:solidFill>
              </a:rPr>
              <a:t>Params with no excitation injection</a:t>
            </a:r>
          </a:p>
        </p:txBody>
      </p:sp>
      <p:pic>
        <p:nvPicPr>
          <p:cNvPr id="7" name="Picture 6">
            <a:extLst>
              <a:ext uri="{FF2B5EF4-FFF2-40B4-BE49-F238E27FC236}">
                <a16:creationId xmlns:a16="http://schemas.microsoft.com/office/drawing/2014/main" id="{DF87036E-6FEC-483A-8BEB-CC067456742A}"/>
              </a:ext>
            </a:extLst>
          </p:cNvPr>
          <p:cNvPicPr>
            <a:picLocks noChangeAspect="1"/>
          </p:cNvPicPr>
          <p:nvPr/>
        </p:nvPicPr>
        <p:blipFill>
          <a:blip r:embed="rId4"/>
          <a:stretch>
            <a:fillRect/>
          </a:stretch>
        </p:blipFill>
        <p:spPr>
          <a:xfrm>
            <a:off x="3183880" y="2548225"/>
            <a:ext cx="8992197" cy="3940879"/>
          </a:xfrm>
          <a:prstGeom prst="rect">
            <a:avLst/>
          </a:prstGeom>
        </p:spPr>
      </p:pic>
      <p:sp>
        <p:nvSpPr>
          <p:cNvPr id="8" name="TextBox 7">
            <a:extLst>
              <a:ext uri="{FF2B5EF4-FFF2-40B4-BE49-F238E27FC236}">
                <a16:creationId xmlns:a16="http://schemas.microsoft.com/office/drawing/2014/main" id="{630696BE-2D69-4874-A616-B4067332ADE6}"/>
              </a:ext>
            </a:extLst>
          </p:cNvPr>
          <p:cNvSpPr txBox="1"/>
          <p:nvPr/>
        </p:nvSpPr>
        <p:spPr>
          <a:xfrm>
            <a:off x="5170685" y="2551836"/>
            <a:ext cx="3398340" cy="646331"/>
          </a:xfrm>
          <a:prstGeom prst="rect">
            <a:avLst/>
          </a:prstGeom>
          <a:noFill/>
        </p:spPr>
        <p:txBody>
          <a:bodyPr wrap="square" rtlCol="0">
            <a:spAutoFit/>
          </a:bodyPr>
          <a:lstStyle/>
          <a:p>
            <a:r>
              <a:rPr lang="en-US" u="sng" dirty="0"/>
              <a:t>Excitation injection: </a:t>
            </a:r>
          </a:p>
          <a:p>
            <a:r>
              <a:rPr lang="en-US" dirty="0"/>
              <a:t>Amplitude: 10</a:t>
            </a:r>
          </a:p>
        </p:txBody>
      </p:sp>
      <p:sp>
        <p:nvSpPr>
          <p:cNvPr id="9" name="TextBox 8">
            <a:extLst>
              <a:ext uri="{FF2B5EF4-FFF2-40B4-BE49-F238E27FC236}">
                <a16:creationId xmlns:a16="http://schemas.microsoft.com/office/drawing/2014/main" id="{EA4F9474-0AE1-46EF-B662-BA06FFA701C6}"/>
              </a:ext>
            </a:extLst>
          </p:cNvPr>
          <p:cNvSpPr txBox="1"/>
          <p:nvPr/>
        </p:nvSpPr>
        <p:spPr>
          <a:xfrm>
            <a:off x="7167176" y="2548225"/>
            <a:ext cx="2612571" cy="923330"/>
          </a:xfrm>
          <a:prstGeom prst="rect">
            <a:avLst/>
          </a:prstGeom>
          <a:noFill/>
        </p:spPr>
        <p:txBody>
          <a:bodyPr wrap="square" rtlCol="0">
            <a:spAutoFit/>
          </a:bodyPr>
          <a:lstStyle/>
          <a:p>
            <a:r>
              <a:rPr lang="en-US" dirty="0"/>
              <a:t>Frequency: 1Hz</a:t>
            </a:r>
          </a:p>
          <a:p>
            <a:r>
              <a:rPr lang="en-US" dirty="0"/>
              <a:t>Duration: 100s</a:t>
            </a:r>
          </a:p>
          <a:p>
            <a:endParaRPr lang="en-US" dirty="0"/>
          </a:p>
        </p:txBody>
      </p:sp>
      <p:pic>
        <p:nvPicPr>
          <p:cNvPr id="10" name="Picture 9">
            <a:extLst>
              <a:ext uri="{FF2B5EF4-FFF2-40B4-BE49-F238E27FC236}">
                <a16:creationId xmlns:a16="http://schemas.microsoft.com/office/drawing/2014/main" id="{2C8B9AF4-8BB8-4D3D-A354-47082999CC7B}"/>
              </a:ext>
            </a:extLst>
          </p:cNvPr>
          <p:cNvPicPr>
            <a:picLocks noChangeAspect="1"/>
          </p:cNvPicPr>
          <p:nvPr/>
        </p:nvPicPr>
        <p:blipFill>
          <a:blip r:embed="rId5"/>
          <a:stretch>
            <a:fillRect/>
          </a:stretch>
        </p:blipFill>
        <p:spPr>
          <a:xfrm>
            <a:off x="10157392" y="0"/>
            <a:ext cx="1928388" cy="2602088"/>
          </a:xfrm>
          <a:prstGeom prst="rect">
            <a:avLst/>
          </a:prstGeom>
        </p:spPr>
      </p:pic>
      <p:sp>
        <p:nvSpPr>
          <p:cNvPr id="11" name="TextBox 10">
            <a:extLst>
              <a:ext uri="{FF2B5EF4-FFF2-40B4-BE49-F238E27FC236}">
                <a16:creationId xmlns:a16="http://schemas.microsoft.com/office/drawing/2014/main" id="{6E2F046E-D7D6-4EDD-9FCE-1EA96A247565}"/>
              </a:ext>
            </a:extLst>
          </p:cNvPr>
          <p:cNvSpPr txBox="1"/>
          <p:nvPr/>
        </p:nvSpPr>
        <p:spPr>
          <a:xfrm>
            <a:off x="8849514" y="181805"/>
            <a:ext cx="1140823" cy="646331"/>
          </a:xfrm>
          <a:prstGeom prst="rect">
            <a:avLst/>
          </a:prstGeom>
          <a:noFill/>
        </p:spPr>
        <p:txBody>
          <a:bodyPr wrap="square" rtlCol="0">
            <a:spAutoFit/>
          </a:bodyPr>
          <a:lstStyle/>
          <a:p>
            <a:r>
              <a:rPr lang="en-US" dirty="0">
                <a:solidFill>
                  <a:schemeClr val="accent2"/>
                </a:solidFill>
              </a:rPr>
              <a:t>Excitation signals</a:t>
            </a:r>
          </a:p>
        </p:txBody>
      </p:sp>
      <p:cxnSp>
        <p:nvCxnSpPr>
          <p:cNvPr id="13" name="Straight Arrow Connector 12">
            <a:extLst>
              <a:ext uri="{FF2B5EF4-FFF2-40B4-BE49-F238E27FC236}">
                <a16:creationId xmlns:a16="http://schemas.microsoft.com/office/drawing/2014/main" id="{ED3A2C0F-8B3C-4E96-A6DE-DC55C3DDDD7C}"/>
              </a:ext>
            </a:extLst>
          </p:cNvPr>
          <p:cNvCxnSpPr>
            <a:cxnSpLocks/>
          </p:cNvCxnSpPr>
          <p:nvPr/>
        </p:nvCxnSpPr>
        <p:spPr>
          <a:xfrm>
            <a:off x="9779747" y="743990"/>
            <a:ext cx="592162" cy="5570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19923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8C6EF-5CC6-4E18-B589-25B308363F87}"/>
              </a:ext>
            </a:extLst>
          </p:cNvPr>
          <p:cNvSpPr>
            <a:spLocks noGrp="1"/>
          </p:cNvSpPr>
          <p:nvPr>
            <p:ph type="title"/>
          </p:nvPr>
        </p:nvSpPr>
        <p:spPr>
          <a:xfrm>
            <a:off x="0" y="-725379"/>
            <a:ext cx="10058400" cy="1450757"/>
          </a:xfrm>
        </p:spPr>
        <p:txBody>
          <a:bodyPr/>
          <a:lstStyle/>
          <a:p>
            <a:r>
              <a:rPr lang="en-US" dirty="0"/>
              <a:t>Burst Phenomenon </a:t>
            </a:r>
          </a:p>
        </p:txBody>
      </p:sp>
      <p:sp>
        <p:nvSpPr>
          <p:cNvPr id="3" name="Content Placeholder 2">
            <a:extLst>
              <a:ext uri="{FF2B5EF4-FFF2-40B4-BE49-F238E27FC236}">
                <a16:creationId xmlns:a16="http://schemas.microsoft.com/office/drawing/2014/main" id="{B9C8891A-27BE-4F46-BA5F-9D2B73C98877}"/>
              </a:ext>
            </a:extLst>
          </p:cNvPr>
          <p:cNvSpPr>
            <a:spLocks noGrp="1"/>
          </p:cNvSpPr>
          <p:nvPr>
            <p:ph idx="1"/>
          </p:nvPr>
        </p:nvSpPr>
        <p:spPr>
          <a:xfrm>
            <a:off x="0" y="719236"/>
            <a:ext cx="12192000" cy="4023360"/>
          </a:xfrm>
        </p:spPr>
        <p:txBody>
          <a:bodyPr/>
          <a:lstStyle/>
          <a:p>
            <a:r>
              <a:rPr lang="en-US" dirty="0"/>
              <a:t>The simulation was ran for 17000 seconds. Excitations were injected around t = 5000, 10000, 15000.</a:t>
            </a:r>
          </a:p>
        </p:txBody>
      </p:sp>
      <p:pic>
        <p:nvPicPr>
          <p:cNvPr id="4" name="Picture 3">
            <a:extLst>
              <a:ext uri="{FF2B5EF4-FFF2-40B4-BE49-F238E27FC236}">
                <a16:creationId xmlns:a16="http://schemas.microsoft.com/office/drawing/2014/main" id="{5EAD1EAD-8ADB-47F6-99B0-0A0FF419ACD3}"/>
              </a:ext>
            </a:extLst>
          </p:cNvPr>
          <p:cNvPicPr>
            <a:picLocks noChangeAspect="1"/>
          </p:cNvPicPr>
          <p:nvPr/>
        </p:nvPicPr>
        <p:blipFill rotWithShape="1">
          <a:blip r:embed="rId2"/>
          <a:srcRect b="9079"/>
          <a:stretch/>
        </p:blipFill>
        <p:spPr>
          <a:xfrm>
            <a:off x="2025571" y="1210491"/>
            <a:ext cx="10166429" cy="5351417"/>
          </a:xfrm>
          <a:prstGeom prst="rect">
            <a:avLst/>
          </a:prstGeom>
        </p:spPr>
      </p:pic>
      <p:sp>
        <p:nvSpPr>
          <p:cNvPr id="5" name="TextBox 4">
            <a:extLst>
              <a:ext uri="{FF2B5EF4-FFF2-40B4-BE49-F238E27FC236}">
                <a16:creationId xmlns:a16="http://schemas.microsoft.com/office/drawing/2014/main" id="{1A09E7CF-023E-4403-B3DA-EDB4B971B744}"/>
              </a:ext>
            </a:extLst>
          </p:cNvPr>
          <p:cNvSpPr txBox="1"/>
          <p:nvPr/>
        </p:nvSpPr>
        <p:spPr>
          <a:xfrm>
            <a:off x="-1" y="1210490"/>
            <a:ext cx="2116184" cy="3539430"/>
          </a:xfrm>
          <a:prstGeom prst="rect">
            <a:avLst/>
          </a:prstGeom>
          <a:noFill/>
        </p:spPr>
        <p:txBody>
          <a:bodyPr wrap="square" rtlCol="0">
            <a:spAutoFit/>
          </a:bodyPr>
          <a:lstStyle/>
          <a:p>
            <a:r>
              <a:rPr lang="en-US" sz="1600" dirty="0"/>
              <a:t>The plot shows that the parameter quickly converge to a value given a large excitation injection. </a:t>
            </a:r>
          </a:p>
          <a:p>
            <a:r>
              <a:rPr lang="en-US" sz="1600" dirty="0"/>
              <a:t>The parameters were left untouched for the first 5000 seconds to observe its behavior. After that, periodic injections were introduced when parameters reach  certain parameters.</a:t>
            </a:r>
          </a:p>
        </p:txBody>
      </p:sp>
      <p:sp>
        <p:nvSpPr>
          <p:cNvPr id="6" name="TextBox 5">
            <a:extLst>
              <a:ext uri="{FF2B5EF4-FFF2-40B4-BE49-F238E27FC236}">
                <a16:creationId xmlns:a16="http://schemas.microsoft.com/office/drawing/2014/main" id="{C8BC3986-D6E2-467C-A160-29086C3C031B}"/>
              </a:ext>
            </a:extLst>
          </p:cNvPr>
          <p:cNvSpPr txBox="1"/>
          <p:nvPr/>
        </p:nvSpPr>
        <p:spPr>
          <a:xfrm>
            <a:off x="7201988" y="6017623"/>
            <a:ext cx="3196046" cy="369332"/>
          </a:xfrm>
          <a:prstGeom prst="rect">
            <a:avLst/>
          </a:prstGeom>
          <a:noFill/>
        </p:spPr>
        <p:txBody>
          <a:bodyPr wrap="square" rtlCol="0">
            <a:spAutoFit/>
          </a:bodyPr>
          <a:lstStyle/>
          <a:p>
            <a:r>
              <a:rPr lang="en-US" dirty="0">
                <a:solidFill>
                  <a:srgbClr val="FFC000"/>
                </a:solidFill>
              </a:rPr>
              <a:t>Theta as output of gradient</a:t>
            </a:r>
          </a:p>
        </p:txBody>
      </p:sp>
      <p:sp>
        <p:nvSpPr>
          <p:cNvPr id="7" name="TextBox 6">
            <a:extLst>
              <a:ext uri="{FF2B5EF4-FFF2-40B4-BE49-F238E27FC236}">
                <a16:creationId xmlns:a16="http://schemas.microsoft.com/office/drawing/2014/main" id="{0DE3D1B6-591A-410E-A5CC-2F9BDAF906A3}"/>
              </a:ext>
            </a:extLst>
          </p:cNvPr>
          <p:cNvSpPr txBox="1"/>
          <p:nvPr/>
        </p:nvSpPr>
        <p:spPr>
          <a:xfrm>
            <a:off x="5770257" y="1815739"/>
            <a:ext cx="2647405" cy="369332"/>
          </a:xfrm>
          <a:prstGeom prst="rect">
            <a:avLst/>
          </a:prstGeom>
          <a:noFill/>
        </p:spPr>
        <p:txBody>
          <a:bodyPr wrap="square" rtlCol="0">
            <a:spAutoFit/>
          </a:bodyPr>
          <a:lstStyle/>
          <a:p>
            <a:r>
              <a:rPr lang="en-US" dirty="0">
                <a:solidFill>
                  <a:srgbClr val="FFC000"/>
                </a:solidFill>
              </a:rPr>
              <a:t>Drifting phase</a:t>
            </a:r>
          </a:p>
        </p:txBody>
      </p:sp>
      <p:sp>
        <p:nvSpPr>
          <p:cNvPr id="8" name="TextBox 7">
            <a:extLst>
              <a:ext uri="{FF2B5EF4-FFF2-40B4-BE49-F238E27FC236}">
                <a16:creationId xmlns:a16="http://schemas.microsoft.com/office/drawing/2014/main" id="{C46BE66D-EB4A-4013-B633-171F2405231B}"/>
              </a:ext>
            </a:extLst>
          </p:cNvPr>
          <p:cNvSpPr txBox="1"/>
          <p:nvPr/>
        </p:nvSpPr>
        <p:spPr>
          <a:xfrm>
            <a:off x="8734697" y="4153989"/>
            <a:ext cx="2647405" cy="369332"/>
          </a:xfrm>
          <a:prstGeom prst="rect">
            <a:avLst/>
          </a:prstGeom>
          <a:noFill/>
        </p:spPr>
        <p:txBody>
          <a:bodyPr wrap="square" rtlCol="0">
            <a:spAutoFit/>
          </a:bodyPr>
          <a:lstStyle/>
          <a:p>
            <a:r>
              <a:rPr lang="en-US" dirty="0">
                <a:solidFill>
                  <a:srgbClr val="FFC000"/>
                </a:solidFill>
              </a:rPr>
              <a:t>bursts</a:t>
            </a:r>
          </a:p>
        </p:txBody>
      </p:sp>
      <p:cxnSp>
        <p:nvCxnSpPr>
          <p:cNvPr id="10" name="Straight Arrow Connector 9">
            <a:extLst>
              <a:ext uri="{FF2B5EF4-FFF2-40B4-BE49-F238E27FC236}">
                <a16:creationId xmlns:a16="http://schemas.microsoft.com/office/drawing/2014/main" id="{B17964F3-0C82-4B24-B5E1-56FA7ADA81D9}"/>
              </a:ext>
            </a:extLst>
          </p:cNvPr>
          <p:cNvCxnSpPr>
            <a:cxnSpLocks/>
          </p:cNvCxnSpPr>
          <p:nvPr/>
        </p:nvCxnSpPr>
        <p:spPr>
          <a:xfrm flipH="1">
            <a:off x="8168640" y="4338655"/>
            <a:ext cx="566057" cy="4946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9EFF1A4E-44CE-42ED-B38A-50CE03BAB417}"/>
              </a:ext>
            </a:extLst>
          </p:cNvPr>
          <p:cNvCxnSpPr>
            <a:cxnSpLocks/>
          </p:cNvCxnSpPr>
          <p:nvPr/>
        </p:nvCxnSpPr>
        <p:spPr>
          <a:xfrm>
            <a:off x="9535886" y="4385658"/>
            <a:ext cx="1410788" cy="4824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776F806B-7145-4D38-969B-0092BD8FA2B9}"/>
              </a:ext>
            </a:extLst>
          </p:cNvPr>
          <p:cNvCxnSpPr>
            <a:cxnSpLocks/>
          </p:cNvCxnSpPr>
          <p:nvPr/>
        </p:nvCxnSpPr>
        <p:spPr>
          <a:xfrm flipH="1">
            <a:off x="5259977" y="2000405"/>
            <a:ext cx="5102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E5AB63C7-888C-4681-A0A8-BEB38ED87424}"/>
              </a:ext>
            </a:extLst>
          </p:cNvPr>
          <p:cNvCxnSpPr>
            <a:cxnSpLocks/>
          </p:cNvCxnSpPr>
          <p:nvPr/>
        </p:nvCxnSpPr>
        <p:spPr>
          <a:xfrm>
            <a:off x="7201988" y="2000405"/>
            <a:ext cx="7228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93663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B6BCB-06B8-45DD-8EB6-996C83611878}"/>
              </a:ext>
            </a:extLst>
          </p:cNvPr>
          <p:cNvSpPr>
            <a:spLocks noGrp="1"/>
          </p:cNvSpPr>
          <p:nvPr>
            <p:ph type="title"/>
          </p:nvPr>
        </p:nvSpPr>
        <p:spPr>
          <a:xfrm>
            <a:off x="0" y="-725379"/>
            <a:ext cx="10058400" cy="1450757"/>
          </a:xfrm>
        </p:spPr>
        <p:txBody>
          <a:bodyPr/>
          <a:lstStyle/>
          <a:p>
            <a:r>
              <a:rPr lang="en-US" dirty="0"/>
              <a:t>System output</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E44F898-E54B-4E54-BE02-7E63EACA86CC}"/>
                  </a:ext>
                </a:extLst>
              </p:cNvPr>
              <p:cNvSpPr>
                <a:spLocks noGrp="1"/>
              </p:cNvSpPr>
              <p:nvPr>
                <p:ph idx="1"/>
              </p:nvPr>
            </p:nvSpPr>
            <p:spPr>
              <a:xfrm>
                <a:off x="41165" y="631916"/>
                <a:ext cx="3816731" cy="4023360"/>
              </a:xfrm>
            </p:spPr>
            <p:txBody>
              <a:bodyPr/>
              <a:lstStyle/>
              <a:p>
                <a:r>
                  <a:rPr lang="en-US" dirty="0"/>
                  <a:t>From the graph we can see that the plant output converges to model output with reasonable errors given small excitation. Common sign for bursting phenomenon which is spikes in system error (which should be O(</a:t>
                </a:r>
                <a14:m>
                  <m:oMath xmlns:m="http://schemas.openxmlformats.org/officeDocument/2006/math">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𝜃</m:t>
                        </m:r>
                      </m:e>
                      <m:sup>
                        <m:r>
                          <a:rPr lang="en-US" b="0" i="1" smtClean="0">
                            <a:latin typeface="Cambria Math" panose="02040503050406030204" pitchFamily="18" charset="0"/>
                            <a:ea typeface="Cambria Math" panose="02040503050406030204" pitchFamily="18" charset="0"/>
                          </a:rPr>
                          <m:t>∗</m:t>
                        </m:r>
                      </m:sup>
                    </m:sSup>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ea typeface="Cambria Math" panose="02040503050406030204" pitchFamily="18" charset="0"/>
                          </a:rPr>
                          <m:t>0</m:t>
                        </m:r>
                      </m:sub>
                    </m:sSub>
                  </m:oMath>
                </a14:m>
                <a:r>
                  <a:rPr lang="en-US" dirty="0"/>
                  <a:t>)) is also present as shown.</a:t>
                </a:r>
              </a:p>
            </p:txBody>
          </p:sp>
        </mc:Choice>
        <mc:Fallback>
          <p:sp>
            <p:nvSpPr>
              <p:cNvPr id="3" name="Content Placeholder 2">
                <a:extLst>
                  <a:ext uri="{FF2B5EF4-FFF2-40B4-BE49-F238E27FC236}">
                    <a16:creationId xmlns:a16="http://schemas.microsoft.com/office/drawing/2014/main" id="{DE44F898-E54B-4E54-BE02-7E63EACA86CC}"/>
                  </a:ext>
                </a:extLst>
              </p:cNvPr>
              <p:cNvSpPr>
                <a:spLocks noGrp="1" noRot="1" noChangeAspect="1" noMove="1" noResize="1" noEditPoints="1" noAdjustHandles="1" noChangeArrowheads="1" noChangeShapeType="1" noTextEdit="1"/>
              </p:cNvSpPr>
              <p:nvPr>
                <p:ph idx="1"/>
              </p:nvPr>
            </p:nvSpPr>
            <p:spPr>
              <a:xfrm>
                <a:off x="41165" y="631916"/>
                <a:ext cx="3816731" cy="4023360"/>
              </a:xfrm>
              <a:blipFill>
                <a:blip r:embed="rId2"/>
                <a:stretch>
                  <a:fillRect l="-1757" t="-1667" r="-4952"/>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D729CE32-816D-4B62-ABEB-65EB8F9CD629}"/>
              </a:ext>
            </a:extLst>
          </p:cNvPr>
          <p:cNvPicPr>
            <a:picLocks noChangeAspect="1"/>
          </p:cNvPicPr>
          <p:nvPr/>
        </p:nvPicPr>
        <p:blipFill>
          <a:blip r:embed="rId3"/>
          <a:stretch>
            <a:fillRect/>
          </a:stretch>
        </p:blipFill>
        <p:spPr>
          <a:xfrm>
            <a:off x="3857896" y="4853475"/>
            <a:ext cx="8367778" cy="1792161"/>
          </a:xfrm>
          <a:prstGeom prst="rect">
            <a:avLst/>
          </a:prstGeom>
        </p:spPr>
      </p:pic>
      <p:pic>
        <p:nvPicPr>
          <p:cNvPr id="5" name="Picture 4">
            <a:extLst>
              <a:ext uri="{FF2B5EF4-FFF2-40B4-BE49-F238E27FC236}">
                <a16:creationId xmlns:a16="http://schemas.microsoft.com/office/drawing/2014/main" id="{170C3071-F1CE-49F3-84EE-71B02A840ED5}"/>
              </a:ext>
            </a:extLst>
          </p:cNvPr>
          <p:cNvPicPr>
            <a:picLocks noChangeAspect="1"/>
          </p:cNvPicPr>
          <p:nvPr/>
        </p:nvPicPr>
        <p:blipFill>
          <a:blip r:embed="rId4"/>
          <a:stretch>
            <a:fillRect/>
          </a:stretch>
        </p:blipFill>
        <p:spPr>
          <a:xfrm>
            <a:off x="3843598" y="631916"/>
            <a:ext cx="8382076" cy="4116822"/>
          </a:xfrm>
          <a:prstGeom prst="rect">
            <a:avLst/>
          </a:prstGeom>
        </p:spPr>
      </p:pic>
      <p:pic>
        <p:nvPicPr>
          <p:cNvPr id="6" name="Picture 5">
            <a:extLst>
              <a:ext uri="{FF2B5EF4-FFF2-40B4-BE49-F238E27FC236}">
                <a16:creationId xmlns:a16="http://schemas.microsoft.com/office/drawing/2014/main" id="{2841B1D9-1D97-44F4-9760-2E18D39FEBD2}"/>
              </a:ext>
            </a:extLst>
          </p:cNvPr>
          <p:cNvPicPr>
            <a:picLocks noChangeAspect="1"/>
          </p:cNvPicPr>
          <p:nvPr/>
        </p:nvPicPr>
        <p:blipFill>
          <a:blip r:embed="rId5"/>
          <a:stretch>
            <a:fillRect/>
          </a:stretch>
        </p:blipFill>
        <p:spPr>
          <a:xfrm>
            <a:off x="41165" y="2904471"/>
            <a:ext cx="5282760" cy="2567013"/>
          </a:xfrm>
          <a:prstGeom prst="rect">
            <a:avLst/>
          </a:prstGeom>
        </p:spPr>
      </p:pic>
      <p:sp>
        <p:nvSpPr>
          <p:cNvPr id="7" name="TextBox 6">
            <a:extLst>
              <a:ext uri="{FF2B5EF4-FFF2-40B4-BE49-F238E27FC236}">
                <a16:creationId xmlns:a16="http://schemas.microsoft.com/office/drawing/2014/main" id="{D36EF611-94AC-4038-975C-4878826DE1CC}"/>
              </a:ext>
            </a:extLst>
          </p:cNvPr>
          <p:cNvSpPr txBox="1"/>
          <p:nvPr/>
        </p:nvSpPr>
        <p:spPr>
          <a:xfrm>
            <a:off x="7201988" y="6017623"/>
            <a:ext cx="2647405" cy="369332"/>
          </a:xfrm>
          <a:prstGeom prst="rect">
            <a:avLst/>
          </a:prstGeom>
          <a:noFill/>
        </p:spPr>
        <p:txBody>
          <a:bodyPr wrap="square" rtlCol="0">
            <a:spAutoFit/>
          </a:bodyPr>
          <a:lstStyle/>
          <a:p>
            <a:r>
              <a:rPr lang="en-US" dirty="0">
                <a:solidFill>
                  <a:srgbClr val="FFC000"/>
                </a:solidFill>
              </a:rPr>
              <a:t>system error (</a:t>
            </a:r>
            <a:r>
              <a:rPr lang="en-US" dirty="0" err="1">
                <a:solidFill>
                  <a:srgbClr val="FFC000"/>
                </a:solidFill>
              </a:rPr>
              <a:t>yp-ym</a:t>
            </a:r>
            <a:r>
              <a:rPr lang="en-US" dirty="0">
                <a:solidFill>
                  <a:srgbClr val="FFC000"/>
                </a:solidFill>
              </a:rPr>
              <a:t>)</a:t>
            </a:r>
          </a:p>
        </p:txBody>
      </p:sp>
      <p:sp>
        <p:nvSpPr>
          <p:cNvPr id="8" name="TextBox 7">
            <a:extLst>
              <a:ext uri="{FF2B5EF4-FFF2-40B4-BE49-F238E27FC236}">
                <a16:creationId xmlns:a16="http://schemas.microsoft.com/office/drawing/2014/main" id="{756DE786-4D37-42F8-9DC7-913D9336E1FD}"/>
              </a:ext>
            </a:extLst>
          </p:cNvPr>
          <p:cNvSpPr txBox="1"/>
          <p:nvPr/>
        </p:nvSpPr>
        <p:spPr>
          <a:xfrm>
            <a:off x="6966857" y="620641"/>
            <a:ext cx="4040778" cy="369332"/>
          </a:xfrm>
          <a:prstGeom prst="rect">
            <a:avLst/>
          </a:prstGeom>
          <a:noFill/>
        </p:spPr>
        <p:txBody>
          <a:bodyPr wrap="square" rtlCol="0">
            <a:spAutoFit/>
          </a:bodyPr>
          <a:lstStyle/>
          <a:p>
            <a:r>
              <a:rPr lang="en-US" dirty="0">
                <a:solidFill>
                  <a:srgbClr val="00B0F0"/>
                </a:solidFill>
              </a:rPr>
              <a:t>Plant output(</a:t>
            </a:r>
            <a:r>
              <a:rPr lang="en-US" dirty="0" err="1">
                <a:solidFill>
                  <a:srgbClr val="00B0F0"/>
                </a:solidFill>
              </a:rPr>
              <a:t>yp</a:t>
            </a:r>
            <a:r>
              <a:rPr lang="en-US" dirty="0">
                <a:solidFill>
                  <a:srgbClr val="00B0F0"/>
                </a:solidFill>
              </a:rPr>
              <a:t>) </a:t>
            </a:r>
            <a:r>
              <a:rPr lang="en-US" dirty="0">
                <a:solidFill>
                  <a:schemeClr val="bg1"/>
                </a:solidFill>
              </a:rPr>
              <a:t>and</a:t>
            </a:r>
            <a:r>
              <a:rPr lang="en-US" dirty="0">
                <a:solidFill>
                  <a:srgbClr val="FFC000"/>
                </a:solidFill>
              </a:rPr>
              <a:t> </a:t>
            </a:r>
            <a:r>
              <a:rPr lang="en-US" dirty="0">
                <a:solidFill>
                  <a:srgbClr val="FFFF00"/>
                </a:solidFill>
              </a:rPr>
              <a:t>model output(</a:t>
            </a:r>
            <a:r>
              <a:rPr lang="en-US" dirty="0" err="1">
                <a:solidFill>
                  <a:srgbClr val="FFFF00"/>
                </a:solidFill>
              </a:rPr>
              <a:t>ym</a:t>
            </a:r>
            <a:r>
              <a:rPr lang="en-US" dirty="0">
                <a:solidFill>
                  <a:srgbClr val="FFC000"/>
                </a:solidFill>
              </a:rPr>
              <a:t>)</a:t>
            </a:r>
          </a:p>
        </p:txBody>
      </p:sp>
      <p:sp>
        <p:nvSpPr>
          <p:cNvPr id="9" name="TextBox 8">
            <a:extLst>
              <a:ext uri="{FF2B5EF4-FFF2-40B4-BE49-F238E27FC236}">
                <a16:creationId xmlns:a16="http://schemas.microsoft.com/office/drawing/2014/main" id="{738151F7-9A00-4AE8-9E54-6D06C8606D00}"/>
              </a:ext>
            </a:extLst>
          </p:cNvPr>
          <p:cNvSpPr txBox="1"/>
          <p:nvPr/>
        </p:nvSpPr>
        <p:spPr>
          <a:xfrm>
            <a:off x="988422" y="2904471"/>
            <a:ext cx="4040778" cy="369332"/>
          </a:xfrm>
          <a:prstGeom prst="rect">
            <a:avLst/>
          </a:prstGeom>
          <a:noFill/>
        </p:spPr>
        <p:txBody>
          <a:bodyPr wrap="square" rtlCol="0">
            <a:spAutoFit/>
          </a:bodyPr>
          <a:lstStyle/>
          <a:p>
            <a:r>
              <a:rPr lang="en-US" dirty="0">
                <a:solidFill>
                  <a:srgbClr val="FFC000"/>
                </a:solidFill>
              </a:rPr>
              <a:t>Enlarged: </a:t>
            </a:r>
            <a:r>
              <a:rPr lang="en-US" dirty="0" err="1">
                <a:solidFill>
                  <a:srgbClr val="00B0F0"/>
                </a:solidFill>
              </a:rPr>
              <a:t>yp</a:t>
            </a:r>
            <a:r>
              <a:rPr lang="en-US" dirty="0">
                <a:solidFill>
                  <a:srgbClr val="FFC000"/>
                </a:solidFill>
              </a:rPr>
              <a:t> </a:t>
            </a:r>
            <a:r>
              <a:rPr lang="en-US" dirty="0">
                <a:solidFill>
                  <a:schemeClr val="bg1"/>
                </a:solidFill>
              </a:rPr>
              <a:t>and</a:t>
            </a:r>
            <a:r>
              <a:rPr lang="en-US" dirty="0">
                <a:solidFill>
                  <a:srgbClr val="FFC000"/>
                </a:solidFill>
              </a:rPr>
              <a:t> </a:t>
            </a:r>
            <a:r>
              <a:rPr lang="en-US" dirty="0" err="1">
                <a:solidFill>
                  <a:srgbClr val="FFFF00"/>
                </a:solidFill>
              </a:rPr>
              <a:t>ym</a:t>
            </a:r>
            <a:endParaRPr lang="en-US" dirty="0">
              <a:solidFill>
                <a:srgbClr val="FFFF00"/>
              </a:solidFill>
            </a:endParaRPr>
          </a:p>
        </p:txBody>
      </p:sp>
      <p:sp>
        <p:nvSpPr>
          <p:cNvPr id="10" name="TextBox 9">
            <a:extLst>
              <a:ext uri="{FF2B5EF4-FFF2-40B4-BE49-F238E27FC236}">
                <a16:creationId xmlns:a16="http://schemas.microsoft.com/office/drawing/2014/main" id="{724440D2-3185-45A4-86AB-033B9EAC0894}"/>
              </a:ext>
            </a:extLst>
          </p:cNvPr>
          <p:cNvSpPr txBox="1"/>
          <p:nvPr/>
        </p:nvSpPr>
        <p:spPr>
          <a:xfrm>
            <a:off x="202671" y="5695954"/>
            <a:ext cx="3509555" cy="646331"/>
          </a:xfrm>
          <a:prstGeom prst="rect">
            <a:avLst/>
          </a:prstGeom>
          <a:noFill/>
        </p:spPr>
        <p:txBody>
          <a:bodyPr wrap="square" rtlCol="0">
            <a:spAutoFit/>
          </a:bodyPr>
          <a:lstStyle/>
          <a:p>
            <a:r>
              <a:rPr lang="en-US" dirty="0"/>
              <a:t>We can see the error spikes during the bursting phase.</a:t>
            </a:r>
          </a:p>
        </p:txBody>
      </p:sp>
    </p:spTree>
    <p:extLst>
      <p:ext uri="{BB962C8B-B14F-4D97-AF65-F5344CB8AC3E}">
        <p14:creationId xmlns:p14="http://schemas.microsoft.com/office/powerpoint/2010/main" val="18579534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72BBE-443C-4409-B707-269F3177AE3C}"/>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8AF56096-7A3C-4E65-BF62-DCA6D0B3A1FF}"/>
              </a:ext>
            </a:extLst>
          </p:cNvPr>
          <p:cNvSpPr>
            <a:spLocks noGrp="1"/>
          </p:cNvSpPr>
          <p:nvPr>
            <p:ph idx="1"/>
          </p:nvPr>
        </p:nvSpPr>
        <p:spPr/>
        <p:txBody>
          <a:bodyPr/>
          <a:lstStyle/>
          <a:p>
            <a:pPr>
              <a:buFont typeface="Wingdings" panose="05000000000000000000" pitchFamily="2" charset="2"/>
              <a:buChar char="§"/>
            </a:pPr>
            <a:r>
              <a:rPr lang="en-US" dirty="0"/>
              <a:t> To simulate burst phenomenon with less trial and error, coprime factorized plant was implemented to inject disturbances with the source of parameter deviation.</a:t>
            </a:r>
          </a:p>
          <a:p>
            <a:pPr>
              <a:buFont typeface="Wingdings" panose="05000000000000000000" pitchFamily="2" charset="2"/>
              <a:buChar char="§"/>
            </a:pPr>
            <a:r>
              <a:rPr lang="en-US" dirty="0"/>
              <a:t> The parameters quickly converged to a set of parameters when large excitation signals were injected.</a:t>
            </a:r>
          </a:p>
          <a:p>
            <a:pPr>
              <a:buFont typeface="Wingdings" panose="05000000000000000000" pitchFamily="2" charset="2"/>
              <a:buChar char="§"/>
            </a:pPr>
            <a:r>
              <a:rPr lang="en-US" dirty="0"/>
              <a:t> Signs of a bursting phenomenon were captured in the system error</a:t>
            </a:r>
          </a:p>
        </p:txBody>
      </p:sp>
    </p:spTree>
    <p:extLst>
      <p:ext uri="{BB962C8B-B14F-4D97-AF65-F5344CB8AC3E}">
        <p14:creationId xmlns:p14="http://schemas.microsoft.com/office/powerpoint/2010/main" val="2553939641"/>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1211</TotalTime>
  <Words>387</Words>
  <Application>Microsoft Office PowerPoint</Application>
  <PresentationFormat>Widescreen</PresentationFormat>
  <Paragraphs>49</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Calibri</vt:lpstr>
      <vt:lpstr>Calibri Light</vt:lpstr>
      <vt:lpstr>Cambria Math</vt:lpstr>
      <vt:lpstr>Wingdings</vt:lpstr>
      <vt:lpstr>Retrospect</vt:lpstr>
      <vt:lpstr>Homework 7 – Bursting Phenomenon </vt:lpstr>
      <vt:lpstr>Control Objective</vt:lpstr>
      <vt:lpstr>System setup – MRAC with coprime factorization and input disturbances</vt:lpstr>
      <vt:lpstr>Disturbance design</vt:lpstr>
      <vt:lpstr>Parameter drifting </vt:lpstr>
      <vt:lpstr>Burst Phenomenon </vt:lpstr>
      <vt:lpstr>System output</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Homework 7 – Bursting Phenomenon</dc:title>
  <dc:creator>KomonCat KomonCat</dc:creator>
  <cp:lastModifiedBy>KomonCat KomonCat</cp:lastModifiedBy>
  <cp:revision>36</cp:revision>
  <dcterms:created xsi:type="dcterms:W3CDTF">2020-04-28T01:02:24Z</dcterms:created>
  <dcterms:modified xsi:type="dcterms:W3CDTF">2020-05-09T05:52:49Z</dcterms:modified>
</cp:coreProperties>
</file>