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936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5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6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DBA028-E56A-4D25-A639-126F13E904D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5711A3-76C2-4B86-A547-459712B566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6B4-F057-4F6C-A9C8-CFC5990E3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Presentation – </a:t>
            </a:r>
            <a:br>
              <a:rPr lang="en-US" dirty="0"/>
            </a:br>
            <a:r>
              <a:rPr lang="en-US" dirty="0"/>
              <a:t>PID Switching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6964A-3931-4141-B59E-3992B54C7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141"/>
            <a:ext cx="9144000" cy="1655762"/>
          </a:xfrm>
        </p:spPr>
        <p:txBody>
          <a:bodyPr/>
          <a:lstStyle/>
          <a:p>
            <a:r>
              <a:rPr lang="en-US" altLang="zh-TW" dirty="0"/>
              <a:t>Yi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B353-9579-4281-B4D5-A4F5CA67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D791-48B1-4DE8-A565-4E13586E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Unfalsified Adaptive Control: A New Controller Implementation and Some Remarks</a:t>
            </a:r>
          </a:p>
          <a:p>
            <a:r>
              <a:rPr lang="en-US" dirty="0"/>
              <a:t>[2] The Unfalsified Control Concept and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6011-9DD0-4F3D-A366-C10DE4C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73178"/>
            <a:ext cx="10058400" cy="1450757"/>
          </a:xfrm>
        </p:spPr>
        <p:txBody>
          <a:bodyPr/>
          <a:lstStyle/>
          <a:p>
            <a:r>
              <a:rPr lang="en-US" dirty="0"/>
              <a:t>System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F60C-7664-4733-AD35-474CFA7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09" y="1793482"/>
            <a:ext cx="10058400" cy="402336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961FA-F31D-4F5C-A9BB-4D6BC6C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27314"/>
            <a:ext cx="12124940" cy="5505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B6A036-08AB-4154-9C94-737F57C3D9BC}"/>
              </a:ext>
            </a:extLst>
          </p:cNvPr>
          <p:cNvSpPr txBox="1"/>
          <p:nvPr/>
        </p:nvSpPr>
        <p:spPr>
          <a:xfrm>
            <a:off x="7563395" y="289933"/>
            <a:ext cx="151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Inverse of PID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EE6B2-BEA4-48BD-B79E-4E3BED067A50}"/>
              </a:ext>
            </a:extLst>
          </p:cNvPr>
          <p:cNvSpPr txBox="1"/>
          <p:nvPr/>
        </p:nvSpPr>
        <p:spPr>
          <a:xfrm>
            <a:off x="60959" y="670193"/>
            <a:ext cx="7332617" cy="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design a good tracking controller to the reference input for plant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CB39F-99A3-4F22-BAD7-838B0993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13" y="5453990"/>
            <a:ext cx="2660527" cy="1357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0A0A4D-3F4F-4FA4-BE78-2D1820277F79}"/>
              </a:ext>
            </a:extLst>
          </p:cNvPr>
          <p:cNvSpPr txBox="1"/>
          <p:nvPr/>
        </p:nvSpPr>
        <p:spPr>
          <a:xfrm>
            <a:off x="10058399" y="5846020"/>
            <a:ext cx="15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disturbance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6B86CD-13B3-47E2-A2C2-CB9F6EACC1AF}"/>
                  </a:ext>
                </a:extLst>
              </p:cNvPr>
              <p:cNvSpPr txBox="1"/>
              <p:nvPr/>
            </p:nvSpPr>
            <p:spPr>
              <a:xfrm>
                <a:off x="10289177" y="877537"/>
                <a:ext cx="1519645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fictitious reference signal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6B86CD-13B3-47E2-A2C2-CB9F6EAC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177" y="877537"/>
                <a:ext cx="1519645" cy="955903"/>
              </a:xfrm>
              <a:prstGeom prst="rect">
                <a:avLst/>
              </a:prstGeom>
              <a:blipFill>
                <a:blip r:embed="rId4"/>
                <a:stretch>
                  <a:fillRect l="-3614" t="-3822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55438D7-6622-4135-B90F-45605BF38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1" y="1283017"/>
            <a:ext cx="2081348" cy="1067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C9876-575D-4E8E-BD36-847A4F6D4106}"/>
              </a:ext>
            </a:extLst>
          </p:cNvPr>
          <p:cNvSpPr txBox="1"/>
          <p:nvPr/>
        </p:nvSpPr>
        <p:spPr>
          <a:xfrm>
            <a:off x="191589" y="1470316"/>
            <a:ext cx="151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 perturbation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2C1B86-9D47-4E94-B125-8C252F27F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3" y="4368707"/>
            <a:ext cx="2081348" cy="1064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2AE0E-C77B-42F2-8EDE-06749FF3D59F}"/>
              </a:ext>
            </a:extLst>
          </p:cNvPr>
          <p:cNvSpPr txBox="1"/>
          <p:nvPr/>
        </p:nvSpPr>
        <p:spPr>
          <a:xfrm>
            <a:off x="121921" y="5409589"/>
            <a:ext cx="151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Reference input: period = 100s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8CFC27-9716-498C-89FE-2C88C953C10C}"/>
              </a:ext>
            </a:extLst>
          </p:cNvPr>
          <p:cNvCxnSpPr/>
          <p:nvPr/>
        </p:nvCxnSpPr>
        <p:spPr>
          <a:xfrm flipV="1">
            <a:off x="3614057" y="4136571"/>
            <a:ext cx="1219200" cy="112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8291A7-9779-4831-8FC9-EF34F21A4CC9}"/>
              </a:ext>
            </a:extLst>
          </p:cNvPr>
          <p:cNvCxnSpPr/>
          <p:nvPr/>
        </p:nvCxnSpPr>
        <p:spPr>
          <a:xfrm>
            <a:off x="8307977" y="936264"/>
            <a:ext cx="0" cy="34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D8EA75-BE0B-4581-BCA8-9DCA7D878A61}"/>
              </a:ext>
            </a:extLst>
          </p:cNvPr>
          <p:cNvCxnSpPr/>
          <p:nvPr/>
        </p:nvCxnSpPr>
        <p:spPr>
          <a:xfrm flipH="1">
            <a:off x="9470513" y="1833440"/>
            <a:ext cx="962356" cy="37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0F3FA7-9966-4461-99CA-738D0F8DC43D}"/>
              </a:ext>
            </a:extLst>
          </p:cNvPr>
          <p:cNvCxnSpPr/>
          <p:nvPr/>
        </p:nvCxnSpPr>
        <p:spPr>
          <a:xfrm flipH="1" flipV="1">
            <a:off x="7563395" y="3429000"/>
            <a:ext cx="1907118" cy="202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BC78A-D897-4D91-AAC1-523A9D1415E7}"/>
              </a:ext>
            </a:extLst>
          </p:cNvPr>
          <p:cNvCxnSpPr/>
          <p:nvPr/>
        </p:nvCxnSpPr>
        <p:spPr>
          <a:xfrm flipV="1">
            <a:off x="6165669" y="3648891"/>
            <a:ext cx="174171" cy="161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E7B88F-1468-497F-B5DF-704DE677720A}"/>
              </a:ext>
            </a:extLst>
          </p:cNvPr>
          <p:cNvSpPr txBox="1"/>
          <p:nvPr/>
        </p:nvSpPr>
        <p:spPr>
          <a:xfrm>
            <a:off x="2882479" y="5132436"/>
            <a:ext cx="15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Cost function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80B4C-D07A-47C5-882A-2690FD5928CC}"/>
              </a:ext>
            </a:extLst>
          </p:cNvPr>
          <p:cNvSpPr txBox="1"/>
          <p:nvPr/>
        </p:nvSpPr>
        <p:spPr>
          <a:xfrm>
            <a:off x="5682345" y="5162033"/>
            <a:ext cx="151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 counter and switching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41DDB3-A659-4A1C-B4DB-66204161DBBE}"/>
                  </a:ext>
                </a:extLst>
              </p:cNvPr>
              <p:cNvSpPr txBox="1"/>
              <p:nvPr/>
            </p:nvSpPr>
            <p:spPr>
              <a:xfrm>
                <a:off x="10180738" y="545234"/>
                <a:ext cx="1397306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41DDB3-A659-4A1C-B4DB-66204161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738" y="545234"/>
                <a:ext cx="1397306" cy="291426"/>
              </a:xfrm>
              <a:prstGeom prst="rect">
                <a:avLst/>
              </a:prstGeom>
              <a:blipFill>
                <a:blip r:embed="rId7"/>
                <a:stretch>
                  <a:fillRect l="-2183" r="-34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E6BE-CDEA-4618-AEC5-F90AB0EE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4258"/>
            <a:ext cx="10058400" cy="1450757"/>
          </a:xfrm>
        </p:spPr>
        <p:txBody>
          <a:bodyPr/>
          <a:lstStyle/>
          <a:p>
            <a:r>
              <a:rPr lang="en-US" dirty="0"/>
              <a:t>Designing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87AB-754F-46CC-B466-67093764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8141"/>
            <a:ext cx="698199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First, we select a more suited PID controller by testing fixed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Then, controllers with similar parameters are integrated into the adaptive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 design: Ci = [</a:t>
            </a:r>
            <a:r>
              <a:rPr lang="en-US" dirty="0" err="1"/>
              <a:t>kp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kd</a:t>
            </a:r>
            <a:r>
              <a:rPr lang="en-US" dirty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C1: [10 1 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C2: [8 1 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C3: [7 1 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C4: [9 1 0.9]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73C62-4199-4E66-AA7E-07A84721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92" y="287384"/>
            <a:ext cx="5210008" cy="520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58BC7-2AF3-4134-901D-D7613DA1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32" y="3814353"/>
            <a:ext cx="4972173" cy="24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58435F-DEE1-4241-B115-F6556FD7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89" y="3098075"/>
            <a:ext cx="5630056" cy="288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2EED0-3269-48AA-97CE-C017F071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79"/>
            <a:ext cx="10058400" cy="1450757"/>
          </a:xfrm>
        </p:spPr>
        <p:txBody>
          <a:bodyPr/>
          <a:lstStyle/>
          <a:p>
            <a:r>
              <a:rPr lang="en-US" dirty="0"/>
              <a:t>Cost function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97C0-499F-4AB0-A8D9-1A1213B5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80941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 and error signal e should be small compare to command signal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 in this case is a lot bigger than r or 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0D708-E58B-49FA-BD95-62B74EF6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1" y="2055422"/>
            <a:ext cx="3858985" cy="765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2A0FD-25AF-4AB5-965E-F2FCAEB3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013" y="160021"/>
            <a:ext cx="3323101" cy="606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A4E30-63E3-45BD-AD1C-C3488DCCE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45" y="2002293"/>
            <a:ext cx="4197532" cy="818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AE8E3-D144-4498-A7F3-ADAA4A339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55" y="3131840"/>
            <a:ext cx="5588020" cy="2887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7DB3A-5DAD-49F1-94A7-303628513F29}"/>
              </a:ext>
            </a:extLst>
          </p:cNvPr>
          <p:cNvSpPr txBox="1"/>
          <p:nvPr/>
        </p:nvSpPr>
        <p:spPr>
          <a:xfrm>
            <a:off x="174171" y="3640183"/>
            <a:ext cx="155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W1 = 0.00001</a:t>
            </a:r>
          </a:p>
          <a:p>
            <a:r>
              <a:rPr lang="en-US" dirty="0">
                <a:solidFill>
                  <a:srgbClr val="FF0000"/>
                </a:solidFill>
              </a:rPr>
              <a:t>W2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43BD9-100E-48DF-BF31-FADF2FBD6480}"/>
              </a:ext>
            </a:extLst>
          </p:cNvPr>
          <p:cNvSpPr txBox="1"/>
          <p:nvPr/>
        </p:nvSpPr>
        <p:spPr>
          <a:xfrm>
            <a:off x="7058297" y="4466577"/>
            <a:ext cx="1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C840A-6850-4F6C-8596-D4EBB9B144B4}"/>
              </a:ext>
            </a:extLst>
          </p:cNvPr>
          <p:cNvSpPr txBox="1"/>
          <p:nvPr/>
        </p:nvSpPr>
        <p:spPr>
          <a:xfrm>
            <a:off x="444136" y="2216248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max</a:t>
            </a:r>
          </a:p>
        </p:txBody>
      </p:sp>
    </p:spTree>
    <p:extLst>
      <p:ext uri="{BB962C8B-B14F-4D97-AF65-F5344CB8AC3E}">
        <p14:creationId xmlns:p14="http://schemas.microsoft.com/office/powerpoint/2010/main" val="66082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E49535-B0FC-4455-8C15-E5BE1A09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" y="567001"/>
            <a:ext cx="3631474" cy="185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51A5E-61DB-4F5A-9D5D-2F8D999D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79"/>
            <a:ext cx="11007634" cy="1456899"/>
          </a:xfrm>
        </p:spPr>
        <p:txBody>
          <a:bodyPr/>
          <a:lstStyle/>
          <a:p>
            <a:r>
              <a:rPr lang="en-US" altLang="zh-TW" dirty="0"/>
              <a:t>Cost function comparison in system output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00D80-9872-4C10-AFE6-FEA72D90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0252"/>
            <a:ext cx="6104907" cy="3117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F07F5-5079-45B7-9645-1D466A18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62" y="3100252"/>
            <a:ext cx="6101562" cy="311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65D47-EFB0-4B21-886C-E8521F12A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562" y="2308015"/>
            <a:ext cx="3858985" cy="76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F6BE-0A80-49A3-BC28-9D093C75A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462" y="2254886"/>
            <a:ext cx="4197532" cy="8188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524C768-9B16-4691-B9C0-431AA8C76509}"/>
              </a:ext>
            </a:extLst>
          </p:cNvPr>
          <p:cNvSpPr/>
          <p:nvPr/>
        </p:nvSpPr>
        <p:spPr>
          <a:xfrm>
            <a:off x="6868885" y="3429000"/>
            <a:ext cx="492035" cy="10391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B05B8-955E-491F-9F3B-204B7521C508}"/>
              </a:ext>
            </a:extLst>
          </p:cNvPr>
          <p:cNvSpPr txBox="1"/>
          <p:nvPr/>
        </p:nvSpPr>
        <p:spPr>
          <a:xfrm>
            <a:off x="4293325" y="865757"/>
            <a:ext cx="5643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on the left does a better job on reflecting controller performance and thus giving better system transients.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45789-23F6-49A3-8B0A-367514FE3F93}"/>
              </a:ext>
            </a:extLst>
          </p:cNvPr>
          <p:cNvSpPr txBox="1"/>
          <p:nvPr/>
        </p:nvSpPr>
        <p:spPr>
          <a:xfrm>
            <a:off x="835577" y="2489269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max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CB973D-E016-4CDB-8007-3C2CF4E90A27}"/>
              </a:ext>
            </a:extLst>
          </p:cNvPr>
          <p:cNvSpPr/>
          <p:nvPr/>
        </p:nvSpPr>
        <p:spPr>
          <a:xfrm>
            <a:off x="1367247" y="504368"/>
            <a:ext cx="1419496" cy="1538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D077-5870-4A83-983F-847736E5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5436"/>
            <a:ext cx="10058400" cy="1450757"/>
          </a:xfrm>
        </p:spPr>
        <p:txBody>
          <a:bodyPr/>
          <a:lstStyle/>
          <a:p>
            <a:r>
              <a:rPr lang="en-US" dirty="0"/>
              <a:t>Plant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316A-5023-4C5D-8D7A-0230D337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67694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this case, all controllers are similar, so the transients are relatively minimal.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Ideally we need to smooth out the input signals during the switching phase.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582DC-EA50-4A12-BB99-BF3B6BF0F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8" b="7080"/>
          <a:stretch/>
        </p:blipFill>
        <p:spPr>
          <a:xfrm>
            <a:off x="317863" y="1868603"/>
            <a:ext cx="11556274" cy="4863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278316-1C58-4AF5-BDD2-603686F186A0}"/>
              </a:ext>
            </a:extLst>
          </p:cNvPr>
          <p:cNvSpPr txBox="1"/>
          <p:nvPr/>
        </p:nvSpPr>
        <p:spPr>
          <a:xfrm>
            <a:off x="7637417" y="2133600"/>
            <a:ext cx="366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Blue: reference input</a:t>
            </a:r>
          </a:p>
          <a:p>
            <a:r>
              <a:rPr lang="en-US" dirty="0">
                <a:solidFill>
                  <a:srgbClr val="FFFF00"/>
                </a:solidFill>
              </a:rPr>
              <a:t>Yellow: plant output</a:t>
            </a:r>
          </a:p>
          <a:p>
            <a:r>
              <a:rPr lang="en-US" dirty="0">
                <a:solidFill>
                  <a:schemeClr val="accent1"/>
                </a:solidFill>
              </a:rPr>
              <a:t>Orange: controller in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7A607-9559-409E-B9D1-0D50F0D6F84D}"/>
              </a:ext>
            </a:extLst>
          </p:cNvPr>
          <p:cNvSpPr txBox="1"/>
          <p:nvPr/>
        </p:nvSpPr>
        <p:spPr>
          <a:xfrm>
            <a:off x="1524000" y="1948934"/>
            <a:ext cx="1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Dwell-time = 1</a:t>
            </a:r>
          </a:p>
        </p:txBody>
      </p:sp>
    </p:spTree>
    <p:extLst>
      <p:ext uri="{BB962C8B-B14F-4D97-AF65-F5344CB8AC3E}">
        <p14:creationId xmlns:p14="http://schemas.microsoft.com/office/powerpoint/2010/main" val="203452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8034-A346-403A-9CF7-BAD5DFA8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379"/>
            <a:ext cx="10058400" cy="1450757"/>
          </a:xfrm>
        </p:spPr>
        <p:txBody>
          <a:bodyPr/>
          <a:lstStyle/>
          <a:p>
            <a:r>
              <a:rPr lang="en-US" dirty="0"/>
              <a:t>Controller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D29-E0E1-4C07-A761-1C9963A6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292"/>
            <a:ext cx="9779726" cy="3968542"/>
          </a:xfrm>
        </p:spPr>
        <p:txBody>
          <a:bodyPr/>
          <a:lstStyle/>
          <a:p>
            <a:r>
              <a:rPr lang="en-US" dirty="0"/>
              <a:t>Each controller has different response to the. This affects the cost function and causes the system to switch to different controller.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29D73-4DF7-4A42-8DE4-0CBEE0A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312832"/>
            <a:ext cx="9971314" cy="51088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482573-556E-4A28-B0C3-2D2D5F88A9C3}"/>
              </a:ext>
            </a:extLst>
          </p:cNvPr>
          <p:cNvSpPr/>
          <p:nvPr/>
        </p:nvSpPr>
        <p:spPr>
          <a:xfrm>
            <a:off x="1541416" y="2074406"/>
            <a:ext cx="492035" cy="5481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112251-3328-48D6-AB8F-263C2F1B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2" y="3498447"/>
            <a:ext cx="5536956" cy="2820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0DBE86-F8A7-48E9-B5F4-43E1730E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87" y="3498447"/>
            <a:ext cx="5539999" cy="2820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3C148-1694-4729-99C3-3A0B1116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16"/>
            <a:ext cx="10058400" cy="1450757"/>
          </a:xfrm>
        </p:spPr>
        <p:txBody>
          <a:bodyPr/>
          <a:lstStyle/>
          <a:p>
            <a:r>
              <a:rPr lang="en-US" dirty="0"/>
              <a:t>Controller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59E5-92E1-48F1-AE28-9BE21E72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Switching transients happen if the process of switching is not continuous.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Dwell time is designed to prevent it from switching controllers too fast.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long time out can produce the risk of having bad transients (such as selecting a destabilizing controller) as the system is blind-folded for that time period.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CAB90-760C-41A2-AD02-47DE3A7553D2}"/>
              </a:ext>
            </a:extLst>
          </p:cNvPr>
          <p:cNvSpPr txBox="1"/>
          <p:nvPr/>
        </p:nvSpPr>
        <p:spPr>
          <a:xfrm>
            <a:off x="8142514" y="3709851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Ts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3B0DB-7546-4B3A-BC56-EF67968A9B8E}"/>
              </a:ext>
            </a:extLst>
          </p:cNvPr>
          <p:cNvSpPr txBox="1"/>
          <p:nvPr/>
        </p:nvSpPr>
        <p:spPr>
          <a:xfrm>
            <a:off x="2238102" y="3717777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Ts = 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9B1FAB8-8B6F-43F1-8AF9-D64A14F21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94883"/>
              </p:ext>
            </p:extLst>
          </p:nvPr>
        </p:nvGraphicFramePr>
        <p:xfrm>
          <a:off x="5364479" y="303106"/>
          <a:ext cx="6688182" cy="129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5">
                  <a:extLst>
                    <a:ext uri="{9D8B030D-6E8A-4147-A177-3AD203B41FA5}">
                      <a16:colId xmlns:a16="http://schemas.microsoft.com/office/drawing/2014/main" val="175438748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390854991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4243714414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19338916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28030914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1887203684"/>
                    </a:ext>
                  </a:extLst>
                </a:gridCol>
              </a:tblGrid>
              <a:tr h="5349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Dwell-Time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911292"/>
                  </a:ext>
                </a:extLst>
              </a:tr>
              <a:tr h="764277">
                <a:tc>
                  <a:txBody>
                    <a:bodyPr/>
                    <a:lstStyle/>
                    <a:p>
                      <a:r>
                        <a:rPr lang="en-US" dirty="0"/>
                        <a:t>Number of switches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3093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7CFD09-2F13-4DD2-869B-7AC158E5C52C}"/>
              </a:ext>
            </a:extLst>
          </p:cNvPr>
          <p:cNvSpPr txBox="1"/>
          <p:nvPr/>
        </p:nvSpPr>
        <p:spPr>
          <a:xfrm>
            <a:off x="6818811" y="3967421"/>
            <a:ext cx="132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Switching transients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5B59F5D-02CD-4064-8B42-9E11FAF9C329}"/>
              </a:ext>
            </a:extLst>
          </p:cNvPr>
          <p:cNvSpPr/>
          <p:nvPr/>
        </p:nvSpPr>
        <p:spPr>
          <a:xfrm>
            <a:off x="6945085" y="4600206"/>
            <a:ext cx="261257" cy="217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2440-84CA-4FA8-98C7-7366C471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3494"/>
            <a:ext cx="10058400" cy="1450757"/>
          </a:xfrm>
        </p:spPr>
        <p:txBody>
          <a:bodyPr/>
          <a:lstStyle/>
          <a:p>
            <a:r>
              <a:rPr lang="en-US" dirty="0"/>
              <a:t>Summary /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254D-E3D0-4D33-9140-80DE9266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prevent rapid switching, filtering the cost function was used as proposed in the paper (using max value in the time period)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 Using different dwell-time</a:t>
            </a:r>
            <a:r>
              <a:rPr lang="en-US" dirty="0"/>
              <a:t> had unexpected effect on the switching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different cost function also had an effect on the system transients, as it alters the way controllers are evaluated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another paper, the cost value converged to 1. According to the paper it was done through giving proper weights on each signal (i.e., u, e = y- r, </a:t>
            </a:r>
            <a:r>
              <a:rPr lang="en-US" dirty="0" err="1"/>
              <a:t>r_tilde</a:t>
            </a:r>
            <a:r>
              <a:rPr lang="en-US" dirty="0"/>
              <a:t> 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E970A-FE33-4A64-B1A1-72889239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66" y="4140468"/>
            <a:ext cx="2901451" cy="21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1209</TotalTime>
  <Words>476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Retrospect</vt:lpstr>
      <vt:lpstr>Final Presentation –  PID Switching</vt:lpstr>
      <vt:lpstr>System Setup</vt:lpstr>
      <vt:lpstr>Designing PID</vt:lpstr>
      <vt:lpstr>Cost function selection</vt:lpstr>
      <vt:lpstr>Cost function comparison in system output</vt:lpstr>
      <vt:lpstr>Plant output</vt:lpstr>
      <vt:lpstr>Controller output</vt:lpstr>
      <vt:lpstr>Controller Switching</vt:lpstr>
      <vt:lpstr>Summary / Discussion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–  PID Switching Controller</dc:title>
  <dc:creator>KomonCat KomonCat</dc:creator>
  <cp:lastModifiedBy>KomonCat KomonCat</cp:lastModifiedBy>
  <cp:revision>39</cp:revision>
  <dcterms:created xsi:type="dcterms:W3CDTF">2020-05-08T03:38:21Z</dcterms:created>
  <dcterms:modified xsi:type="dcterms:W3CDTF">2020-05-08T23:49:00Z</dcterms:modified>
</cp:coreProperties>
</file>