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42" r:id="rId2"/>
    <p:sldId id="285" r:id="rId3"/>
    <p:sldId id="286" r:id="rId4"/>
    <p:sldId id="256" r:id="rId5"/>
    <p:sldId id="287" r:id="rId6"/>
    <p:sldId id="288" r:id="rId7"/>
    <p:sldId id="289" r:id="rId8"/>
    <p:sldId id="290" r:id="rId9"/>
    <p:sldId id="291" r:id="rId10"/>
    <p:sldId id="292" r:id="rId11"/>
    <p:sldId id="293" r:id="rId12"/>
    <p:sldId id="300" r:id="rId13"/>
    <p:sldId id="294" r:id="rId14"/>
    <p:sldId id="295" r:id="rId15"/>
    <p:sldId id="301" r:id="rId16"/>
    <p:sldId id="302" r:id="rId17"/>
    <p:sldId id="303" r:id="rId18"/>
    <p:sldId id="304" r:id="rId19"/>
    <p:sldId id="305" r:id="rId20"/>
    <p:sldId id="296" r:id="rId21"/>
    <p:sldId id="297" r:id="rId22"/>
    <p:sldId id="298" r:id="rId23"/>
    <p:sldId id="299" r:id="rId24"/>
    <p:sldId id="310" r:id="rId25"/>
    <p:sldId id="321" r:id="rId26"/>
    <p:sldId id="322" r:id="rId27"/>
    <p:sldId id="323" r:id="rId28"/>
    <p:sldId id="315" r:id="rId29"/>
    <p:sldId id="316" r:id="rId30"/>
    <p:sldId id="329" r:id="rId31"/>
    <p:sldId id="330" r:id="rId32"/>
    <p:sldId id="331" r:id="rId33"/>
    <p:sldId id="324" r:id="rId34"/>
    <p:sldId id="332" r:id="rId35"/>
    <p:sldId id="325" r:id="rId36"/>
    <p:sldId id="333" r:id="rId37"/>
    <p:sldId id="326" r:id="rId38"/>
    <p:sldId id="334" r:id="rId39"/>
    <p:sldId id="327" r:id="rId40"/>
    <p:sldId id="339" r:id="rId41"/>
    <p:sldId id="340" r:id="rId42"/>
    <p:sldId id="341" r:id="rId43"/>
  </p:sldIdLst>
  <p:sldSz cx="9756775" cy="12192000"/>
  <p:notesSz cx="6858000" cy="9144000"/>
  <p:defaultTextStyle>
    <a:defPPr>
      <a:defRPr lang="en-US"/>
    </a:defPPr>
    <a:lvl1pPr marL="0" algn="l" defTabSz="457088" rtl="0" eaLnBrk="1" latinLnBrk="0" hangingPunct="1">
      <a:defRPr sz="1799" kern="1200">
        <a:solidFill>
          <a:schemeClr val="tx1"/>
        </a:solidFill>
        <a:latin typeface="+mn-lt"/>
        <a:ea typeface="+mn-ea"/>
        <a:cs typeface="+mn-cs"/>
      </a:defRPr>
    </a:lvl1pPr>
    <a:lvl2pPr marL="457088" algn="l" defTabSz="457088" rtl="0" eaLnBrk="1" latinLnBrk="0" hangingPunct="1">
      <a:defRPr sz="1799" kern="1200">
        <a:solidFill>
          <a:schemeClr val="tx1"/>
        </a:solidFill>
        <a:latin typeface="+mn-lt"/>
        <a:ea typeface="+mn-ea"/>
        <a:cs typeface="+mn-cs"/>
      </a:defRPr>
    </a:lvl2pPr>
    <a:lvl3pPr marL="914175" algn="l" defTabSz="457088" rtl="0" eaLnBrk="1" latinLnBrk="0" hangingPunct="1">
      <a:defRPr sz="1799" kern="1200">
        <a:solidFill>
          <a:schemeClr val="tx1"/>
        </a:solidFill>
        <a:latin typeface="+mn-lt"/>
        <a:ea typeface="+mn-ea"/>
        <a:cs typeface="+mn-cs"/>
      </a:defRPr>
    </a:lvl3pPr>
    <a:lvl4pPr marL="1371263" algn="l" defTabSz="457088" rtl="0" eaLnBrk="1" latinLnBrk="0" hangingPunct="1">
      <a:defRPr sz="1799" kern="1200">
        <a:solidFill>
          <a:schemeClr val="tx1"/>
        </a:solidFill>
        <a:latin typeface="+mn-lt"/>
        <a:ea typeface="+mn-ea"/>
        <a:cs typeface="+mn-cs"/>
      </a:defRPr>
    </a:lvl4pPr>
    <a:lvl5pPr marL="1828351" algn="l" defTabSz="457088" rtl="0" eaLnBrk="1" latinLnBrk="0" hangingPunct="1">
      <a:defRPr sz="1799" kern="1200">
        <a:solidFill>
          <a:schemeClr val="tx1"/>
        </a:solidFill>
        <a:latin typeface="+mn-lt"/>
        <a:ea typeface="+mn-ea"/>
        <a:cs typeface="+mn-cs"/>
      </a:defRPr>
    </a:lvl5pPr>
    <a:lvl6pPr marL="2285438" algn="l" defTabSz="457088" rtl="0" eaLnBrk="1" latinLnBrk="0" hangingPunct="1">
      <a:defRPr sz="1799" kern="1200">
        <a:solidFill>
          <a:schemeClr val="tx1"/>
        </a:solidFill>
        <a:latin typeface="+mn-lt"/>
        <a:ea typeface="+mn-ea"/>
        <a:cs typeface="+mn-cs"/>
      </a:defRPr>
    </a:lvl6pPr>
    <a:lvl7pPr marL="2742526" algn="l" defTabSz="457088" rtl="0" eaLnBrk="1" latinLnBrk="0" hangingPunct="1">
      <a:defRPr sz="1799" kern="1200">
        <a:solidFill>
          <a:schemeClr val="tx1"/>
        </a:solidFill>
        <a:latin typeface="+mn-lt"/>
        <a:ea typeface="+mn-ea"/>
        <a:cs typeface="+mn-cs"/>
      </a:defRPr>
    </a:lvl7pPr>
    <a:lvl8pPr marL="3199614" algn="l" defTabSz="457088" rtl="0" eaLnBrk="1" latinLnBrk="0" hangingPunct="1">
      <a:defRPr sz="1799" kern="1200">
        <a:solidFill>
          <a:schemeClr val="tx1"/>
        </a:solidFill>
        <a:latin typeface="+mn-lt"/>
        <a:ea typeface="+mn-ea"/>
        <a:cs typeface="+mn-cs"/>
      </a:defRPr>
    </a:lvl8pPr>
    <a:lvl9pPr marL="3656701" algn="l" defTabSz="457088"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2E6"/>
    <a:srgbClr val="474343"/>
    <a:srgbClr val="385723"/>
    <a:srgbClr val="E6F1DF"/>
    <a:srgbClr val="E9E0C7"/>
    <a:srgbClr val="F3F8F2"/>
    <a:srgbClr val="8DA381"/>
    <a:srgbClr val="E6E6E6"/>
    <a:srgbClr val="8DB98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2" autoAdjust="0"/>
    <p:restoredTop sz="96370" autoAdjust="0"/>
  </p:normalViewPr>
  <p:slideViewPr>
    <p:cSldViewPr snapToGrid="0">
      <p:cViewPr varScale="1">
        <p:scale>
          <a:sx n="63" d="100"/>
          <a:sy n="63" d="100"/>
        </p:scale>
        <p:origin x="27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31759" y="1995312"/>
            <a:ext cx="8293259" cy="4244622"/>
          </a:xfrm>
        </p:spPr>
        <p:txBody>
          <a:bodyPr anchor="b"/>
          <a:lstStyle>
            <a:lvl1pPr algn="ctr">
              <a:defRPr sz="6404"/>
            </a:lvl1pPr>
          </a:lstStyle>
          <a:p>
            <a:r>
              <a:rPr lang="zh-TW" altLang="en-US"/>
              <a:t>按一下以編輯母片標題樣式</a:t>
            </a:r>
            <a:endParaRPr lang="en-US" dirty="0"/>
          </a:p>
        </p:txBody>
      </p:sp>
      <p:sp>
        <p:nvSpPr>
          <p:cNvPr id="3" name="Subtitle 2"/>
          <p:cNvSpPr>
            <a:spLocks noGrp="1"/>
          </p:cNvSpPr>
          <p:nvPr>
            <p:ph type="subTitle" idx="1"/>
          </p:nvPr>
        </p:nvSpPr>
        <p:spPr>
          <a:xfrm>
            <a:off x="1219598" y="6403625"/>
            <a:ext cx="7317581" cy="2943577"/>
          </a:xfrm>
        </p:spPr>
        <p:txBody>
          <a:bodyPr/>
          <a:lstStyle>
            <a:lvl1pPr marL="0" indent="0" algn="ctr">
              <a:buNone/>
              <a:defRPr sz="2561"/>
            </a:lvl1pPr>
            <a:lvl2pPr marL="487856" indent="0" algn="ctr">
              <a:buNone/>
              <a:defRPr sz="2134"/>
            </a:lvl2pPr>
            <a:lvl3pPr marL="975712" indent="0" algn="ctr">
              <a:buNone/>
              <a:defRPr sz="1921"/>
            </a:lvl3pPr>
            <a:lvl4pPr marL="1463569" indent="0" algn="ctr">
              <a:buNone/>
              <a:defRPr sz="1707"/>
            </a:lvl4pPr>
            <a:lvl5pPr marL="1951426" indent="0" algn="ctr">
              <a:buNone/>
              <a:defRPr sz="1707"/>
            </a:lvl5pPr>
            <a:lvl6pPr marL="2439281" indent="0" algn="ctr">
              <a:buNone/>
              <a:defRPr sz="1707"/>
            </a:lvl6pPr>
            <a:lvl7pPr marL="2927137" indent="0" algn="ctr">
              <a:buNone/>
              <a:defRPr sz="1707"/>
            </a:lvl7pPr>
            <a:lvl8pPr marL="3414994" indent="0" algn="ctr">
              <a:buNone/>
              <a:defRPr sz="1707"/>
            </a:lvl8pPr>
            <a:lvl9pPr marL="3902850" indent="0" algn="ctr">
              <a:buNone/>
              <a:defRPr sz="170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31124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157059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2193" y="649112"/>
            <a:ext cx="2103805" cy="10332156"/>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0779" y="649112"/>
            <a:ext cx="6189454" cy="10332156"/>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28151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224725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65698" y="3039537"/>
            <a:ext cx="8415218" cy="5071532"/>
          </a:xfrm>
        </p:spPr>
        <p:txBody>
          <a:bodyPr anchor="b"/>
          <a:lstStyle>
            <a:lvl1pPr>
              <a:defRPr sz="6404"/>
            </a:lvl1pPr>
          </a:lstStyle>
          <a:p>
            <a:r>
              <a:rPr lang="zh-TW" altLang="en-US"/>
              <a:t>按一下以編輯母片標題樣式</a:t>
            </a:r>
            <a:endParaRPr lang="en-US" dirty="0"/>
          </a:p>
        </p:txBody>
      </p:sp>
      <p:sp>
        <p:nvSpPr>
          <p:cNvPr id="3" name="Text Placeholder 2"/>
          <p:cNvSpPr>
            <a:spLocks noGrp="1"/>
          </p:cNvSpPr>
          <p:nvPr>
            <p:ph type="body" idx="1"/>
          </p:nvPr>
        </p:nvSpPr>
        <p:spPr>
          <a:xfrm>
            <a:off x="665698" y="8159050"/>
            <a:ext cx="8415218" cy="2666999"/>
          </a:xfrm>
        </p:spPr>
        <p:txBody>
          <a:bodyPr/>
          <a:lstStyle>
            <a:lvl1pPr marL="0" indent="0">
              <a:buNone/>
              <a:defRPr sz="2561">
                <a:solidFill>
                  <a:schemeClr val="tx1"/>
                </a:solidFill>
              </a:defRPr>
            </a:lvl1pPr>
            <a:lvl2pPr marL="487856" indent="0">
              <a:buNone/>
              <a:defRPr sz="2134">
                <a:solidFill>
                  <a:schemeClr val="tx1">
                    <a:tint val="75000"/>
                  </a:schemeClr>
                </a:solidFill>
              </a:defRPr>
            </a:lvl2pPr>
            <a:lvl3pPr marL="975712" indent="0">
              <a:buNone/>
              <a:defRPr sz="1921">
                <a:solidFill>
                  <a:schemeClr val="tx1">
                    <a:tint val="75000"/>
                  </a:schemeClr>
                </a:solidFill>
              </a:defRPr>
            </a:lvl3pPr>
            <a:lvl4pPr marL="1463569" indent="0">
              <a:buNone/>
              <a:defRPr sz="1707">
                <a:solidFill>
                  <a:schemeClr val="tx1">
                    <a:tint val="75000"/>
                  </a:schemeClr>
                </a:solidFill>
              </a:defRPr>
            </a:lvl4pPr>
            <a:lvl5pPr marL="1951426" indent="0">
              <a:buNone/>
              <a:defRPr sz="1707">
                <a:solidFill>
                  <a:schemeClr val="tx1">
                    <a:tint val="75000"/>
                  </a:schemeClr>
                </a:solidFill>
              </a:defRPr>
            </a:lvl5pPr>
            <a:lvl6pPr marL="2439281" indent="0">
              <a:buNone/>
              <a:defRPr sz="1707">
                <a:solidFill>
                  <a:schemeClr val="tx1">
                    <a:tint val="75000"/>
                  </a:schemeClr>
                </a:solidFill>
              </a:defRPr>
            </a:lvl6pPr>
            <a:lvl7pPr marL="2927137" indent="0">
              <a:buNone/>
              <a:defRPr sz="1707">
                <a:solidFill>
                  <a:schemeClr val="tx1">
                    <a:tint val="75000"/>
                  </a:schemeClr>
                </a:solidFill>
              </a:defRPr>
            </a:lvl7pPr>
            <a:lvl8pPr marL="3414994" indent="0">
              <a:buNone/>
              <a:defRPr sz="1707">
                <a:solidFill>
                  <a:schemeClr val="tx1">
                    <a:tint val="75000"/>
                  </a:schemeClr>
                </a:solidFill>
              </a:defRPr>
            </a:lvl8pPr>
            <a:lvl9pPr marL="3902850" indent="0">
              <a:buNone/>
              <a:defRPr sz="170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113736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0780" y="3245557"/>
            <a:ext cx="4146629" cy="77357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939370" y="3245557"/>
            <a:ext cx="4146629" cy="77357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363092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72050" y="649115"/>
            <a:ext cx="8415218" cy="235655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72052" y="2988735"/>
            <a:ext cx="4127573" cy="1464732"/>
          </a:xfrm>
        </p:spPr>
        <p:txBody>
          <a:bodyPr anchor="b"/>
          <a:lstStyle>
            <a:lvl1pPr marL="0" indent="0">
              <a:buNone/>
              <a:defRPr sz="2561" b="1"/>
            </a:lvl1pPr>
            <a:lvl2pPr marL="487856" indent="0">
              <a:buNone/>
              <a:defRPr sz="2134" b="1"/>
            </a:lvl2pPr>
            <a:lvl3pPr marL="975712" indent="0">
              <a:buNone/>
              <a:defRPr sz="1921" b="1"/>
            </a:lvl3pPr>
            <a:lvl4pPr marL="1463569" indent="0">
              <a:buNone/>
              <a:defRPr sz="1707" b="1"/>
            </a:lvl4pPr>
            <a:lvl5pPr marL="1951426" indent="0">
              <a:buNone/>
              <a:defRPr sz="1707" b="1"/>
            </a:lvl5pPr>
            <a:lvl6pPr marL="2439281" indent="0">
              <a:buNone/>
              <a:defRPr sz="1707" b="1"/>
            </a:lvl6pPr>
            <a:lvl7pPr marL="2927137" indent="0">
              <a:buNone/>
              <a:defRPr sz="1707" b="1"/>
            </a:lvl7pPr>
            <a:lvl8pPr marL="3414994" indent="0">
              <a:buNone/>
              <a:defRPr sz="1707" b="1"/>
            </a:lvl8pPr>
            <a:lvl9pPr marL="3902850" indent="0">
              <a:buNone/>
              <a:defRPr sz="1707" b="1"/>
            </a:lvl9pPr>
          </a:lstStyle>
          <a:p>
            <a:pPr lvl="0"/>
            <a:r>
              <a:rPr lang="zh-TW" altLang="en-US"/>
              <a:t>編輯母片文字樣式</a:t>
            </a:r>
          </a:p>
        </p:txBody>
      </p:sp>
      <p:sp>
        <p:nvSpPr>
          <p:cNvPr id="4" name="Content Placeholder 3"/>
          <p:cNvSpPr>
            <a:spLocks noGrp="1"/>
          </p:cNvSpPr>
          <p:nvPr>
            <p:ph sz="half" idx="2"/>
          </p:nvPr>
        </p:nvSpPr>
        <p:spPr>
          <a:xfrm>
            <a:off x="672052" y="4453469"/>
            <a:ext cx="4127573" cy="65503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39369" y="2988735"/>
            <a:ext cx="4147900" cy="1464732"/>
          </a:xfrm>
        </p:spPr>
        <p:txBody>
          <a:bodyPr anchor="b"/>
          <a:lstStyle>
            <a:lvl1pPr marL="0" indent="0">
              <a:buNone/>
              <a:defRPr sz="2561" b="1"/>
            </a:lvl1pPr>
            <a:lvl2pPr marL="487856" indent="0">
              <a:buNone/>
              <a:defRPr sz="2134" b="1"/>
            </a:lvl2pPr>
            <a:lvl3pPr marL="975712" indent="0">
              <a:buNone/>
              <a:defRPr sz="1921" b="1"/>
            </a:lvl3pPr>
            <a:lvl4pPr marL="1463569" indent="0">
              <a:buNone/>
              <a:defRPr sz="1707" b="1"/>
            </a:lvl4pPr>
            <a:lvl5pPr marL="1951426" indent="0">
              <a:buNone/>
              <a:defRPr sz="1707" b="1"/>
            </a:lvl5pPr>
            <a:lvl6pPr marL="2439281" indent="0">
              <a:buNone/>
              <a:defRPr sz="1707" b="1"/>
            </a:lvl6pPr>
            <a:lvl7pPr marL="2927137" indent="0">
              <a:buNone/>
              <a:defRPr sz="1707" b="1"/>
            </a:lvl7pPr>
            <a:lvl8pPr marL="3414994" indent="0">
              <a:buNone/>
              <a:defRPr sz="1707" b="1"/>
            </a:lvl8pPr>
            <a:lvl9pPr marL="3902850" indent="0">
              <a:buNone/>
              <a:defRPr sz="1707" b="1"/>
            </a:lvl9pPr>
          </a:lstStyle>
          <a:p>
            <a:pPr lvl="0"/>
            <a:r>
              <a:rPr lang="zh-TW" altLang="en-US"/>
              <a:t>編輯母片文字樣式</a:t>
            </a:r>
          </a:p>
        </p:txBody>
      </p:sp>
      <p:sp>
        <p:nvSpPr>
          <p:cNvPr id="6" name="Content Placeholder 5"/>
          <p:cNvSpPr>
            <a:spLocks noGrp="1"/>
          </p:cNvSpPr>
          <p:nvPr>
            <p:ph sz="quarter" idx="4"/>
          </p:nvPr>
        </p:nvSpPr>
        <p:spPr>
          <a:xfrm>
            <a:off x="4939369" y="4453469"/>
            <a:ext cx="4147900" cy="65503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232835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68374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358292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2049" y="812801"/>
            <a:ext cx="3146814" cy="2844800"/>
          </a:xfrm>
        </p:spPr>
        <p:txBody>
          <a:bodyPr anchor="b"/>
          <a:lstStyle>
            <a:lvl1pPr>
              <a:defRPr sz="3414"/>
            </a:lvl1pPr>
          </a:lstStyle>
          <a:p>
            <a:r>
              <a:rPr lang="zh-TW" altLang="en-US"/>
              <a:t>按一下以編輯母片標題樣式</a:t>
            </a:r>
            <a:endParaRPr lang="en-US" dirty="0"/>
          </a:p>
        </p:txBody>
      </p:sp>
      <p:sp>
        <p:nvSpPr>
          <p:cNvPr id="3" name="Content Placeholder 2"/>
          <p:cNvSpPr>
            <a:spLocks noGrp="1"/>
          </p:cNvSpPr>
          <p:nvPr>
            <p:ph idx="1"/>
          </p:nvPr>
        </p:nvSpPr>
        <p:spPr>
          <a:xfrm>
            <a:off x="4147901" y="1755426"/>
            <a:ext cx="4939367" cy="8664222"/>
          </a:xfrm>
        </p:spPr>
        <p:txBody>
          <a:bodyPr/>
          <a:lstStyle>
            <a:lvl1pPr>
              <a:defRPr sz="3414"/>
            </a:lvl1pPr>
            <a:lvl2pPr>
              <a:defRPr sz="2988"/>
            </a:lvl2pPr>
            <a:lvl3pPr>
              <a:defRPr sz="2561"/>
            </a:lvl3pPr>
            <a:lvl4pPr>
              <a:defRPr sz="2134"/>
            </a:lvl4pPr>
            <a:lvl5pPr>
              <a:defRPr sz="2134"/>
            </a:lvl5pPr>
            <a:lvl6pPr>
              <a:defRPr sz="2134"/>
            </a:lvl6pPr>
            <a:lvl7pPr>
              <a:defRPr sz="2134"/>
            </a:lvl7pPr>
            <a:lvl8pPr>
              <a:defRPr sz="2134"/>
            </a:lvl8pPr>
            <a:lvl9pPr>
              <a:defRPr sz="2134"/>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2049" y="3657600"/>
            <a:ext cx="3146814" cy="6776156"/>
          </a:xfrm>
        </p:spPr>
        <p:txBody>
          <a:bodyPr/>
          <a:lstStyle>
            <a:lvl1pPr marL="0" indent="0">
              <a:buNone/>
              <a:defRPr sz="1707"/>
            </a:lvl1pPr>
            <a:lvl2pPr marL="487856" indent="0">
              <a:buNone/>
              <a:defRPr sz="1494"/>
            </a:lvl2pPr>
            <a:lvl3pPr marL="975712" indent="0">
              <a:buNone/>
              <a:defRPr sz="1280"/>
            </a:lvl3pPr>
            <a:lvl4pPr marL="1463569" indent="0">
              <a:buNone/>
              <a:defRPr sz="1067"/>
            </a:lvl4pPr>
            <a:lvl5pPr marL="1951426" indent="0">
              <a:buNone/>
              <a:defRPr sz="1067"/>
            </a:lvl5pPr>
            <a:lvl6pPr marL="2439281" indent="0">
              <a:buNone/>
              <a:defRPr sz="1067"/>
            </a:lvl6pPr>
            <a:lvl7pPr marL="2927137" indent="0">
              <a:buNone/>
              <a:defRPr sz="1067"/>
            </a:lvl7pPr>
            <a:lvl8pPr marL="3414994" indent="0">
              <a:buNone/>
              <a:defRPr sz="1067"/>
            </a:lvl8pPr>
            <a:lvl9pPr marL="3902850" indent="0">
              <a:buNone/>
              <a:defRPr sz="1067"/>
            </a:lvl9pPr>
          </a:lstStyle>
          <a:p>
            <a:pPr lvl="0"/>
            <a:r>
              <a:rPr lang="zh-TW" altLang="en-US"/>
              <a:t>編輯母片文字樣式</a:t>
            </a:r>
          </a:p>
        </p:txBody>
      </p:sp>
      <p:sp>
        <p:nvSpPr>
          <p:cNvPr id="5" name="Date Placeholder 4"/>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87263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2049" y="812801"/>
            <a:ext cx="3146814" cy="2844800"/>
          </a:xfrm>
        </p:spPr>
        <p:txBody>
          <a:bodyPr anchor="b"/>
          <a:lstStyle>
            <a:lvl1pPr>
              <a:defRPr sz="3414"/>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147901" y="1755426"/>
            <a:ext cx="4939367" cy="8664222"/>
          </a:xfrm>
        </p:spPr>
        <p:txBody>
          <a:bodyPr anchor="t"/>
          <a:lstStyle>
            <a:lvl1pPr marL="0" indent="0">
              <a:buNone/>
              <a:defRPr sz="3414"/>
            </a:lvl1pPr>
            <a:lvl2pPr marL="487856" indent="0">
              <a:buNone/>
              <a:defRPr sz="2988"/>
            </a:lvl2pPr>
            <a:lvl3pPr marL="975712" indent="0">
              <a:buNone/>
              <a:defRPr sz="2561"/>
            </a:lvl3pPr>
            <a:lvl4pPr marL="1463569" indent="0">
              <a:buNone/>
              <a:defRPr sz="2134"/>
            </a:lvl4pPr>
            <a:lvl5pPr marL="1951426" indent="0">
              <a:buNone/>
              <a:defRPr sz="2134"/>
            </a:lvl5pPr>
            <a:lvl6pPr marL="2439281" indent="0">
              <a:buNone/>
              <a:defRPr sz="2134"/>
            </a:lvl6pPr>
            <a:lvl7pPr marL="2927137" indent="0">
              <a:buNone/>
              <a:defRPr sz="2134"/>
            </a:lvl7pPr>
            <a:lvl8pPr marL="3414994" indent="0">
              <a:buNone/>
              <a:defRPr sz="2134"/>
            </a:lvl8pPr>
            <a:lvl9pPr marL="3902850" indent="0">
              <a:buNone/>
              <a:defRPr sz="2134"/>
            </a:lvl9pPr>
          </a:lstStyle>
          <a:p>
            <a:r>
              <a:rPr lang="zh-TW" altLang="en-US"/>
              <a:t>按一下圖示以新增圖片</a:t>
            </a:r>
            <a:endParaRPr lang="en-US" dirty="0"/>
          </a:p>
        </p:txBody>
      </p:sp>
      <p:sp>
        <p:nvSpPr>
          <p:cNvPr id="4" name="Text Placeholder 3"/>
          <p:cNvSpPr>
            <a:spLocks noGrp="1"/>
          </p:cNvSpPr>
          <p:nvPr>
            <p:ph type="body" sz="half" idx="2"/>
          </p:nvPr>
        </p:nvSpPr>
        <p:spPr>
          <a:xfrm>
            <a:off x="672049" y="3657600"/>
            <a:ext cx="3146814" cy="6776156"/>
          </a:xfrm>
        </p:spPr>
        <p:txBody>
          <a:bodyPr/>
          <a:lstStyle>
            <a:lvl1pPr marL="0" indent="0">
              <a:buNone/>
              <a:defRPr sz="1707"/>
            </a:lvl1pPr>
            <a:lvl2pPr marL="487856" indent="0">
              <a:buNone/>
              <a:defRPr sz="1494"/>
            </a:lvl2pPr>
            <a:lvl3pPr marL="975712" indent="0">
              <a:buNone/>
              <a:defRPr sz="1280"/>
            </a:lvl3pPr>
            <a:lvl4pPr marL="1463569" indent="0">
              <a:buNone/>
              <a:defRPr sz="1067"/>
            </a:lvl4pPr>
            <a:lvl5pPr marL="1951426" indent="0">
              <a:buNone/>
              <a:defRPr sz="1067"/>
            </a:lvl5pPr>
            <a:lvl6pPr marL="2439281" indent="0">
              <a:buNone/>
              <a:defRPr sz="1067"/>
            </a:lvl6pPr>
            <a:lvl7pPr marL="2927137" indent="0">
              <a:buNone/>
              <a:defRPr sz="1067"/>
            </a:lvl7pPr>
            <a:lvl8pPr marL="3414994" indent="0">
              <a:buNone/>
              <a:defRPr sz="1067"/>
            </a:lvl8pPr>
            <a:lvl9pPr marL="3902850" indent="0">
              <a:buNone/>
              <a:defRPr sz="1067"/>
            </a:lvl9pPr>
          </a:lstStyle>
          <a:p>
            <a:pPr lvl="0"/>
            <a:r>
              <a:rPr lang="zh-TW" altLang="en-US"/>
              <a:t>編輯母片文字樣式</a:t>
            </a:r>
          </a:p>
        </p:txBody>
      </p:sp>
      <p:sp>
        <p:nvSpPr>
          <p:cNvPr id="5" name="Date Placeholder 4"/>
          <p:cNvSpPr>
            <a:spLocks noGrp="1"/>
          </p:cNvSpPr>
          <p:nvPr>
            <p:ph type="dt" sz="half" idx="10"/>
          </p:nvPr>
        </p:nvSpPr>
        <p:spPr/>
        <p:txBody>
          <a:bodyPr/>
          <a:lstStyle/>
          <a:p>
            <a:fld id="{5115001C-5FB2-475F-BF76-2DB938C4CF49}" type="datetimeFigureOut">
              <a:rPr lang="zh-TW" altLang="en-US" smtClean="0"/>
              <a:t>2022/11/3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389664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F1D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0780" y="649115"/>
            <a:ext cx="8415218" cy="235655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0780" y="3245557"/>
            <a:ext cx="8415218" cy="773571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70778" y="11300183"/>
            <a:ext cx="2195274" cy="649111"/>
          </a:xfrm>
          <a:prstGeom prst="rect">
            <a:avLst/>
          </a:prstGeom>
        </p:spPr>
        <p:txBody>
          <a:bodyPr vert="horz" lIns="91440" tIns="45720" rIns="91440" bIns="45720" rtlCol="0" anchor="ctr"/>
          <a:lstStyle>
            <a:lvl1pPr algn="l">
              <a:defRPr sz="1280">
                <a:solidFill>
                  <a:schemeClr val="tx1">
                    <a:tint val="75000"/>
                  </a:schemeClr>
                </a:solidFill>
              </a:defRPr>
            </a:lvl1pPr>
          </a:lstStyle>
          <a:p>
            <a:fld id="{5115001C-5FB2-475F-BF76-2DB938C4CF49}" type="datetimeFigureOut">
              <a:rPr lang="zh-TW" altLang="en-US" smtClean="0"/>
              <a:t>2022/11/3</a:t>
            </a:fld>
            <a:endParaRPr lang="zh-TW" altLang="en-US"/>
          </a:p>
        </p:txBody>
      </p:sp>
      <p:sp>
        <p:nvSpPr>
          <p:cNvPr id="5" name="Footer Placeholder 4"/>
          <p:cNvSpPr>
            <a:spLocks noGrp="1"/>
          </p:cNvSpPr>
          <p:nvPr>
            <p:ph type="ftr" sz="quarter" idx="3"/>
          </p:nvPr>
        </p:nvSpPr>
        <p:spPr>
          <a:xfrm>
            <a:off x="3231933" y="11300183"/>
            <a:ext cx="3292912" cy="649111"/>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890724" y="11300183"/>
            <a:ext cx="2195274" cy="649111"/>
          </a:xfrm>
          <a:prstGeom prst="rect">
            <a:avLst/>
          </a:prstGeom>
        </p:spPr>
        <p:txBody>
          <a:bodyPr vert="horz" lIns="91440" tIns="45720" rIns="91440" bIns="45720" rtlCol="0" anchor="ctr"/>
          <a:lstStyle>
            <a:lvl1pPr algn="r">
              <a:defRPr sz="1280">
                <a:solidFill>
                  <a:schemeClr val="tx1">
                    <a:tint val="75000"/>
                  </a:schemeClr>
                </a:solidFill>
              </a:defRPr>
            </a:lvl1pPr>
          </a:lstStyle>
          <a:p>
            <a:fld id="{6BE1BB1C-6173-42B3-9F63-99412BEB1A3A}" type="slidenum">
              <a:rPr lang="zh-TW" altLang="en-US" smtClean="0"/>
              <a:t>‹#›</a:t>
            </a:fld>
            <a:endParaRPr lang="zh-TW" altLang="en-US"/>
          </a:p>
        </p:txBody>
      </p:sp>
    </p:spTree>
    <p:extLst>
      <p:ext uri="{BB962C8B-B14F-4D97-AF65-F5344CB8AC3E}">
        <p14:creationId xmlns:p14="http://schemas.microsoft.com/office/powerpoint/2010/main" val="5085751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75712" rtl="0" eaLnBrk="1" latinLnBrk="0" hangingPunct="1">
        <a:lnSpc>
          <a:spcPct val="90000"/>
        </a:lnSpc>
        <a:spcBef>
          <a:spcPct val="0"/>
        </a:spcBef>
        <a:buNone/>
        <a:defRPr sz="4695" kern="1200">
          <a:solidFill>
            <a:schemeClr val="tx1"/>
          </a:solidFill>
          <a:latin typeface="+mj-lt"/>
          <a:ea typeface="+mj-ea"/>
          <a:cs typeface="+mj-cs"/>
        </a:defRPr>
      </a:lvl1pPr>
    </p:titleStyle>
    <p:bodyStyle>
      <a:lvl1pPr marL="243927" indent="-243927" algn="l" defTabSz="975712" rtl="0" eaLnBrk="1" latinLnBrk="0" hangingPunct="1">
        <a:lnSpc>
          <a:spcPct val="90000"/>
        </a:lnSpc>
        <a:spcBef>
          <a:spcPts val="1067"/>
        </a:spcBef>
        <a:buFont typeface="Arial" panose="020B0604020202020204" pitchFamily="34" charset="0"/>
        <a:buChar char="•"/>
        <a:defRPr sz="2988" kern="1200">
          <a:solidFill>
            <a:schemeClr val="tx1"/>
          </a:solidFill>
          <a:latin typeface="+mn-lt"/>
          <a:ea typeface="+mn-ea"/>
          <a:cs typeface="+mn-cs"/>
        </a:defRPr>
      </a:lvl1pPr>
      <a:lvl2pPr marL="731784" indent="-243927" algn="l" defTabSz="975712" rtl="0" eaLnBrk="1" latinLnBrk="0" hangingPunct="1">
        <a:lnSpc>
          <a:spcPct val="90000"/>
        </a:lnSpc>
        <a:spcBef>
          <a:spcPts val="534"/>
        </a:spcBef>
        <a:buFont typeface="Arial" panose="020B0604020202020204" pitchFamily="34" charset="0"/>
        <a:buChar char="•"/>
        <a:defRPr sz="2561" kern="1200">
          <a:solidFill>
            <a:schemeClr val="tx1"/>
          </a:solidFill>
          <a:latin typeface="+mn-lt"/>
          <a:ea typeface="+mn-ea"/>
          <a:cs typeface="+mn-cs"/>
        </a:defRPr>
      </a:lvl2pPr>
      <a:lvl3pPr marL="1219640" indent="-243927" algn="l" defTabSz="975712" rtl="0" eaLnBrk="1" latinLnBrk="0" hangingPunct="1">
        <a:lnSpc>
          <a:spcPct val="90000"/>
        </a:lnSpc>
        <a:spcBef>
          <a:spcPts val="534"/>
        </a:spcBef>
        <a:buFont typeface="Arial" panose="020B0604020202020204" pitchFamily="34" charset="0"/>
        <a:buChar char="•"/>
        <a:defRPr sz="2134" kern="1200">
          <a:solidFill>
            <a:schemeClr val="tx1"/>
          </a:solidFill>
          <a:latin typeface="+mn-lt"/>
          <a:ea typeface="+mn-ea"/>
          <a:cs typeface="+mn-cs"/>
        </a:defRPr>
      </a:lvl3pPr>
      <a:lvl4pPr marL="1707496"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4pPr>
      <a:lvl5pPr marL="2195353"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5pPr>
      <a:lvl6pPr marL="2683209"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6pPr>
      <a:lvl7pPr marL="3171065"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7pPr>
      <a:lvl8pPr marL="3658921"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8pPr>
      <a:lvl9pPr marL="4146778" indent="-243927" algn="l" defTabSz="975712" rtl="0" eaLnBrk="1" latinLnBrk="0" hangingPunct="1">
        <a:lnSpc>
          <a:spcPct val="90000"/>
        </a:lnSpc>
        <a:spcBef>
          <a:spcPts val="534"/>
        </a:spcBef>
        <a:buFont typeface="Arial" panose="020B0604020202020204" pitchFamily="34" charset="0"/>
        <a:buChar char="•"/>
        <a:defRPr sz="1921" kern="1200">
          <a:solidFill>
            <a:schemeClr val="tx1"/>
          </a:solidFill>
          <a:latin typeface="+mn-lt"/>
          <a:ea typeface="+mn-ea"/>
          <a:cs typeface="+mn-cs"/>
        </a:defRPr>
      </a:lvl9pPr>
    </p:bodyStyle>
    <p:otherStyle>
      <a:defPPr>
        <a:defRPr lang="en-US"/>
      </a:defPPr>
      <a:lvl1pPr marL="0" algn="l" defTabSz="975712" rtl="0" eaLnBrk="1" latinLnBrk="0" hangingPunct="1">
        <a:defRPr sz="1921" kern="1200">
          <a:solidFill>
            <a:schemeClr val="tx1"/>
          </a:solidFill>
          <a:latin typeface="+mn-lt"/>
          <a:ea typeface="+mn-ea"/>
          <a:cs typeface="+mn-cs"/>
        </a:defRPr>
      </a:lvl1pPr>
      <a:lvl2pPr marL="487856" algn="l" defTabSz="975712" rtl="0" eaLnBrk="1" latinLnBrk="0" hangingPunct="1">
        <a:defRPr sz="1921" kern="1200">
          <a:solidFill>
            <a:schemeClr val="tx1"/>
          </a:solidFill>
          <a:latin typeface="+mn-lt"/>
          <a:ea typeface="+mn-ea"/>
          <a:cs typeface="+mn-cs"/>
        </a:defRPr>
      </a:lvl2pPr>
      <a:lvl3pPr marL="975712" algn="l" defTabSz="975712" rtl="0" eaLnBrk="1" latinLnBrk="0" hangingPunct="1">
        <a:defRPr sz="1921" kern="1200">
          <a:solidFill>
            <a:schemeClr val="tx1"/>
          </a:solidFill>
          <a:latin typeface="+mn-lt"/>
          <a:ea typeface="+mn-ea"/>
          <a:cs typeface="+mn-cs"/>
        </a:defRPr>
      </a:lvl3pPr>
      <a:lvl4pPr marL="1463569" algn="l" defTabSz="975712" rtl="0" eaLnBrk="1" latinLnBrk="0" hangingPunct="1">
        <a:defRPr sz="1921" kern="1200">
          <a:solidFill>
            <a:schemeClr val="tx1"/>
          </a:solidFill>
          <a:latin typeface="+mn-lt"/>
          <a:ea typeface="+mn-ea"/>
          <a:cs typeface="+mn-cs"/>
        </a:defRPr>
      </a:lvl4pPr>
      <a:lvl5pPr marL="1951426" algn="l" defTabSz="975712" rtl="0" eaLnBrk="1" latinLnBrk="0" hangingPunct="1">
        <a:defRPr sz="1921" kern="1200">
          <a:solidFill>
            <a:schemeClr val="tx1"/>
          </a:solidFill>
          <a:latin typeface="+mn-lt"/>
          <a:ea typeface="+mn-ea"/>
          <a:cs typeface="+mn-cs"/>
        </a:defRPr>
      </a:lvl5pPr>
      <a:lvl6pPr marL="2439281" algn="l" defTabSz="975712" rtl="0" eaLnBrk="1" latinLnBrk="0" hangingPunct="1">
        <a:defRPr sz="1921" kern="1200">
          <a:solidFill>
            <a:schemeClr val="tx1"/>
          </a:solidFill>
          <a:latin typeface="+mn-lt"/>
          <a:ea typeface="+mn-ea"/>
          <a:cs typeface="+mn-cs"/>
        </a:defRPr>
      </a:lvl6pPr>
      <a:lvl7pPr marL="2927137" algn="l" defTabSz="975712" rtl="0" eaLnBrk="1" latinLnBrk="0" hangingPunct="1">
        <a:defRPr sz="1921" kern="1200">
          <a:solidFill>
            <a:schemeClr val="tx1"/>
          </a:solidFill>
          <a:latin typeface="+mn-lt"/>
          <a:ea typeface="+mn-ea"/>
          <a:cs typeface="+mn-cs"/>
        </a:defRPr>
      </a:lvl7pPr>
      <a:lvl8pPr marL="3414994" algn="l" defTabSz="975712" rtl="0" eaLnBrk="1" latinLnBrk="0" hangingPunct="1">
        <a:defRPr sz="1921" kern="1200">
          <a:solidFill>
            <a:schemeClr val="tx1"/>
          </a:solidFill>
          <a:latin typeface="+mn-lt"/>
          <a:ea typeface="+mn-ea"/>
          <a:cs typeface="+mn-cs"/>
        </a:defRPr>
      </a:lvl8pPr>
      <a:lvl9pPr marL="3902850" algn="l" defTabSz="975712" rtl="0" eaLnBrk="1" latinLnBrk="0" hangingPunct="1">
        <a:defRPr sz="19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slide" Target="slide34.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34.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圖: 程序 53">
            <a:extLst>
              <a:ext uri="{FF2B5EF4-FFF2-40B4-BE49-F238E27FC236}">
                <a16:creationId xmlns:a16="http://schemas.microsoft.com/office/drawing/2014/main" id="{91BEEC24-3134-4B3A-9151-A14D9D9347A0}"/>
              </a:ext>
            </a:extLst>
          </p:cNvPr>
          <p:cNvSpPr/>
          <p:nvPr/>
        </p:nvSpPr>
        <p:spPr>
          <a:xfrm>
            <a:off x="1" y="-4052"/>
            <a:ext cx="9756775" cy="12196051"/>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sp>
        <p:nvSpPr>
          <p:cNvPr id="47" name="矩形 46">
            <a:extLst>
              <a:ext uri="{FF2B5EF4-FFF2-40B4-BE49-F238E27FC236}">
                <a16:creationId xmlns:a16="http://schemas.microsoft.com/office/drawing/2014/main" id="{31A33EF3-D16B-449F-8A42-2B3AFAC4590D}"/>
              </a:ext>
            </a:extLst>
          </p:cNvPr>
          <p:cNvSpPr/>
          <p:nvPr/>
        </p:nvSpPr>
        <p:spPr>
          <a:xfrm>
            <a:off x="2" y="1651550"/>
            <a:ext cx="9756774" cy="936604"/>
          </a:xfrm>
          <a:prstGeom prst="rect">
            <a:avLst/>
          </a:prstGeom>
          <a:solidFill>
            <a:srgbClr val="D7E8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 name="標題 1">
            <a:extLst>
              <a:ext uri="{FF2B5EF4-FFF2-40B4-BE49-F238E27FC236}">
                <a16:creationId xmlns:a16="http://schemas.microsoft.com/office/drawing/2014/main" id="{D28AF393-B014-4772-8A41-530C8E32D1F0}"/>
              </a:ext>
            </a:extLst>
          </p:cNvPr>
          <p:cNvSpPr>
            <a:spLocks noGrp="1"/>
          </p:cNvSpPr>
          <p:nvPr>
            <p:ph type="ctrTitle"/>
          </p:nvPr>
        </p:nvSpPr>
        <p:spPr>
          <a:xfrm>
            <a:off x="731759" y="611648"/>
            <a:ext cx="8293259" cy="796760"/>
          </a:xfrm>
        </p:spPr>
        <p:txBody>
          <a:bodyPr>
            <a:normAutofit/>
          </a:bodyPr>
          <a:lstStyle/>
          <a:p>
            <a:r>
              <a:rPr lang="en-US" altLang="zh-TW" sz="4400" dirty="0">
                <a:solidFill>
                  <a:srgbClr val="474343"/>
                </a:solidFill>
                <a:latin typeface="Franklin Gothic Heavy" panose="020B0903020102020204" pitchFamily="34" charset="0"/>
              </a:rPr>
              <a:t>SPOT Classification</a:t>
            </a:r>
            <a:r>
              <a:rPr lang="zh-TW" altLang="en-US" sz="4400" dirty="0">
                <a:solidFill>
                  <a:srgbClr val="474343"/>
                </a:solidFill>
                <a:latin typeface="微軟正黑體" panose="020B0604030504040204" pitchFamily="34" charset="-120"/>
                <a:ea typeface="微軟正黑體" panose="020B0604030504040204" pitchFamily="34" charset="-120"/>
              </a:rPr>
              <a:t>流程圖</a:t>
            </a:r>
          </a:p>
        </p:txBody>
      </p:sp>
      <p:sp>
        <p:nvSpPr>
          <p:cNvPr id="10" name="文字方塊 9">
            <a:extLst>
              <a:ext uri="{FF2B5EF4-FFF2-40B4-BE49-F238E27FC236}">
                <a16:creationId xmlns:a16="http://schemas.microsoft.com/office/drawing/2014/main" id="{26CE35C2-09D1-4524-BDDF-8139A0D3C4F2}"/>
              </a:ext>
            </a:extLst>
          </p:cNvPr>
          <p:cNvSpPr txBox="1"/>
          <p:nvPr/>
        </p:nvSpPr>
        <p:spPr>
          <a:xfrm>
            <a:off x="7221483" y="1239133"/>
            <a:ext cx="1120820" cy="338554"/>
          </a:xfrm>
          <a:prstGeom prst="rect">
            <a:avLst/>
          </a:prstGeom>
          <a:noFill/>
        </p:spPr>
        <p:txBody>
          <a:bodyPr wrap="none" rtlCol="0">
            <a:spAutoFit/>
          </a:bodyPr>
          <a:lstStyle/>
          <a:p>
            <a:r>
              <a:rPr lang="en-US" altLang="zh-TW" sz="1600" dirty="0">
                <a:solidFill>
                  <a:srgbClr val="474343"/>
                </a:solidFill>
              </a:rPr>
              <a:t>2022.11.03</a:t>
            </a:r>
            <a:endParaRPr lang="zh-TW" altLang="en-US" sz="1600" dirty="0">
              <a:solidFill>
                <a:srgbClr val="474343"/>
              </a:solidFill>
            </a:endParaRPr>
          </a:p>
        </p:txBody>
      </p:sp>
      <p:sp>
        <p:nvSpPr>
          <p:cNvPr id="41" name="矩形 40">
            <a:extLst>
              <a:ext uri="{FF2B5EF4-FFF2-40B4-BE49-F238E27FC236}">
                <a16:creationId xmlns:a16="http://schemas.microsoft.com/office/drawing/2014/main" id="{7B1C7B20-55BF-4D08-A7B2-E9D5D104758F}"/>
              </a:ext>
            </a:extLst>
          </p:cNvPr>
          <p:cNvSpPr/>
          <p:nvPr/>
        </p:nvSpPr>
        <p:spPr>
          <a:xfrm>
            <a:off x="1408605" y="1635486"/>
            <a:ext cx="6933699" cy="954107"/>
          </a:xfrm>
          <a:prstGeom prst="rect">
            <a:avLst/>
          </a:prstGeom>
          <a:ln>
            <a:noFill/>
          </a:ln>
        </p:spPr>
        <p:txBody>
          <a:bodyPr wrap="square">
            <a:spAutoFit/>
          </a:bodyPr>
          <a:lstStyle/>
          <a:p>
            <a:r>
              <a:rPr lang="en-US" altLang="zh-TW" sz="1400" dirty="0">
                <a:solidFill>
                  <a:srgbClr val="474343"/>
                </a:solidFill>
                <a:ea typeface="微軟正黑體" panose="020B0604030504040204" pitchFamily="34" charset="-120"/>
              </a:rPr>
              <a:t>Steps:</a:t>
            </a:r>
          </a:p>
          <a:p>
            <a:pPr marL="342930" indent="-342930">
              <a:buAutoNum type="arabicPeriod"/>
            </a:pPr>
            <a:r>
              <a:rPr lang="en-US" altLang="zh-TW" sz="1400" dirty="0">
                <a:solidFill>
                  <a:srgbClr val="474343"/>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SPOT classification for each grid (tree2 while loop)</a:t>
            </a:r>
            <a:endParaRPr lang="en-US" altLang="zh-TW" sz="1400" dirty="0">
              <a:solidFill>
                <a:srgbClr val="474343"/>
              </a:solidFill>
              <a:ea typeface="微軟正黑體" panose="020B0604030504040204" pitchFamily="34" charset="-120"/>
            </a:endParaRPr>
          </a:p>
          <a:p>
            <a:pPr marL="342930" indent="-342930">
              <a:buAutoNum type="arabicPeriod"/>
            </a:pPr>
            <a:r>
              <a:rPr lang="en-US" altLang="zh-TW" sz="1400" dirty="0">
                <a:solidFill>
                  <a:srgbClr val="474343"/>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Merge each grid’s classification result into one  raster (mergeraster_Taiwan while loop)</a:t>
            </a:r>
            <a:endParaRPr lang="en-US" altLang="zh-TW" sz="1400" dirty="0">
              <a:solidFill>
                <a:srgbClr val="474343"/>
              </a:solidFill>
              <a:ea typeface="微軟正黑體" panose="020B0604030504040204" pitchFamily="34" charset="-120"/>
            </a:endParaRPr>
          </a:p>
          <a:p>
            <a:pPr marL="342930" indent="-342930">
              <a:buAutoNum type="arabicPeriod"/>
            </a:pPr>
            <a:r>
              <a:rPr lang="en-US" altLang="zh-TW" sz="1400" dirty="0">
                <a:solidFill>
                  <a:srgbClr val="474343"/>
                </a:solidFill>
                <a:ea typeface="微軟正黑體" panose="020B0604030504040204" pitchFamily="34" charset="-120"/>
                <a:hlinkClick r:id="rId4" action="ppaction://hlinksldjump">
                  <a:extLst>
                    <a:ext uri="{A12FA001-AC4F-418D-AE19-62706E023703}">
                      <ahyp:hlinkClr xmlns:ahyp="http://schemas.microsoft.com/office/drawing/2018/hyperlinkcolor" val="tx"/>
                    </a:ext>
                  </a:extLst>
                </a:hlinkClick>
              </a:rPr>
              <a:t>Pond detection and calculate pond size (ponddetect while loop)</a:t>
            </a:r>
            <a:endParaRPr lang="zh-TW" altLang="en-US" sz="1400" dirty="0">
              <a:solidFill>
                <a:srgbClr val="474343"/>
              </a:solidFill>
              <a:ea typeface="微軟正黑體" panose="020B0604030504040204" pitchFamily="34" charset="-120"/>
            </a:endParaRPr>
          </a:p>
        </p:txBody>
      </p:sp>
      <p:grpSp>
        <p:nvGrpSpPr>
          <p:cNvPr id="4" name="群組 3">
            <a:extLst>
              <a:ext uri="{FF2B5EF4-FFF2-40B4-BE49-F238E27FC236}">
                <a16:creationId xmlns:a16="http://schemas.microsoft.com/office/drawing/2014/main" id="{38A7533E-911D-44DC-86CD-10378FD5E891}"/>
              </a:ext>
            </a:extLst>
          </p:cNvPr>
          <p:cNvGrpSpPr/>
          <p:nvPr/>
        </p:nvGrpSpPr>
        <p:grpSpPr>
          <a:xfrm>
            <a:off x="-3126" y="2893243"/>
            <a:ext cx="1849855" cy="338555"/>
            <a:chOff x="-3126" y="2756083"/>
            <a:chExt cx="1849855" cy="338555"/>
          </a:xfrm>
        </p:grpSpPr>
        <p:sp>
          <p:nvSpPr>
            <p:cNvPr id="33" name="矩形 32">
              <a:extLst>
                <a:ext uri="{FF2B5EF4-FFF2-40B4-BE49-F238E27FC236}">
                  <a16:creationId xmlns:a16="http://schemas.microsoft.com/office/drawing/2014/main" id="{62BC196A-79F1-4620-9D0B-B384C3FA9C47}"/>
                </a:ext>
              </a:extLst>
            </p:cNvPr>
            <p:cNvSpPr/>
            <p:nvPr/>
          </p:nvSpPr>
          <p:spPr>
            <a:xfrm rot="5400000">
              <a:off x="609748" y="2144528"/>
              <a:ext cx="337236" cy="1562984"/>
            </a:xfrm>
            <a:prstGeom prst="rect">
              <a:avLst/>
            </a:prstGeom>
            <a:solidFill>
              <a:srgbClr val="E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4" name="矩形 33">
              <a:extLst>
                <a:ext uri="{FF2B5EF4-FFF2-40B4-BE49-F238E27FC236}">
                  <a16:creationId xmlns:a16="http://schemas.microsoft.com/office/drawing/2014/main" id="{CF168322-5F82-45DD-9525-CE3BCDC950CC}"/>
                </a:ext>
              </a:extLst>
            </p:cNvPr>
            <p:cNvSpPr/>
            <p:nvPr/>
          </p:nvSpPr>
          <p:spPr>
            <a:xfrm>
              <a:off x="1" y="2756083"/>
              <a:ext cx="1846728" cy="338554"/>
            </a:xfrm>
            <a:prstGeom prst="rect">
              <a:avLst/>
            </a:prstGeom>
            <a:ln>
              <a:noFill/>
            </a:ln>
          </p:spPr>
          <p:txBody>
            <a:bodyPr wrap="square">
              <a:spAutoFit/>
            </a:bodyPr>
            <a:lstStyle/>
            <a:p>
              <a:r>
                <a:rPr lang="en-US" altLang="zh-TW" sz="1600" spc="450" dirty="0">
                  <a:solidFill>
                    <a:schemeClr val="tx1">
                      <a:lumMod val="75000"/>
                      <a:lumOff val="25000"/>
                    </a:schemeClr>
                  </a:solidFill>
                  <a:ea typeface="微軟正黑體" panose="020B0604030504040204" pitchFamily="34" charset="-120"/>
                </a:rPr>
                <a:t>OVERVIEW</a:t>
              </a:r>
              <a:endParaRPr lang="zh-TW" altLang="en-US" sz="1600" spc="450" dirty="0">
                <a:solidFill>
                  <a:schemeClr val="tx1">
                    <a:lumMod val="75000"/>
                    <a:lumOff val="25000"/>
                  </a:schemeClr>
                </a:solidFill>
                <a:ea typeface="微軟正黑體" panose="020B0604030504040204" pitchFamily="34" charset="-120"/>
              </a:endParaRPr>
            </a:p>
          </p:txBody>
        </p:sp>
      </p:grpSp>
      <p:sp>
        <p:nvSpPr>
          <p:cNvPr id="35" name="流程圖: 結束點 34">
            <a:extLst>
              <a:ext uri="{FF2B5EF4-FFF2-40B4-BE49-F238E27FC236}">
                <a16:creationId xmlns:a16="http://schemas.microsoft.com/office/drawing/2014/main" id="{69A034E0-BC1F-482A-BC78-B44580B45BC3}"/>
              </a:ext>
            </a:extLst>
          </p:cNvPr>
          <p:cNvSpPr/>
          <p:nvPr/>
        </p:nvSpPr>
        <p:spPr>
          <a:xfrm>
            <a:off x="1019670" y="3479099"/>
            <a:ext cx="1654117" cy="587116"/>
          </a:xfrm>
          <a:prstGeom prst="flowChartTerminator">
            <a:avLst/>
          </a:prstGeom>
          <a:solidFill>
            <a:srgbClr val="B3C9A9">
              <a:alpha val="45882"/>
            </a:srgb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accent6">
                    <a:lumMod val="50000"/>
                  </a:schemeClr>
                </a:solidFill>
                <a:ea typeface="微軟正黑體" panose="020B0604030504040204" pitchFamily="34" charset="-120"/>
              </a:rPr>
              <a:t>SPOT classification start</a:t>
            </a:r>
            <a:endParaRPr lang="zh-TW" altLang="en-US" sz="1400" dirty="0">
              <a:solidFill>
                <a:schemeClr val="accent6">
                  <a:lumMod val="50000"/>
                </a:schemeClr>
              </a:solidFill>
              <a:ea typeface="微軟正黑體" panose="020B0604030504040204" pitchFamily="34" charset="-120"/>
            </a:endParaRPr>
          </a:p>
        </p:txBody>
      </p:sp>
      <p:sp>
        <p:nvSpPr>
          <p:cNvPr id="59" name="流程圖: 結束點 58">
            <a:extLst>
              <a:ext uri="{FF2B5EF4-FFF2-40B4-BE49-F238E27FC236}">
                <a16:creationId xmlns:a16="http://schemas.microsoft.com/office/drawing/2014/main" id="{5EF8A6DE-2D09-4C1B-91F1-94B62D9AA4D2}"/>
              </a:ext>
            </a:extLst>
          </p:cNvPr>
          <p:cNvSpPr/>
          <p:nvPr/>
        </p:nvSpPr>
        <p:spPr>
          <a:xfrm>
            <a:off x="7156384" y="9912872"/>
            <a:ext cx="1654117" cy="587116"/>
          </a:xfrm>
          <a:prstGeom prst="flowChartTerminator">
            <a:avLst/>
          </a:prstGeom>
          <a:solidFill>
            <a:srgbClr val="B3C9A9">
              <a:alpha val="45882"/>
            </a:srgb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accent6">
                    <a:lumMod val="50000"/>
                  </a:schemeClr>
                </a:solidFill>
                <a:ea typeface="微軟正黑體" panose="020B0604030504040204" pitchFamily="34" charset="-120"/>
              </a:rPr>
              <a:t>SPOT classification end</a:t>
            </a:r>
            <a:endParaRPr lang="zh-TW" altLang="en-US" sz="1400" dirty="0">
              <a:solidFill>
                <a:schemeClr val="accent6">
                  <a:lumMod val="50000"/>
                </a:schemeClr>
              </a:solidFill>
              <a:ea typeface="微軟正黑體" panose="020B0604030504040204" pitchFamily="34" charset="-120"/>
            </a:endParaRPr>
          </a:p>
        </p:txBody>
      </p:sp>
      <p:grpSp>
        <p:nvGrpSpPr>
          <p:cNvPr id="14" name="群組 13">
            <a:extLst>
              <a:ext uri="{FF2B5EF4-FFF2-40B4-BE49-F238E27FC236}">
                <a16:creationId xmlns:a16="http://schemas.microsoft.com/office/drawing/2014/main" id="{3767EDD9-18BA-4B07-9DCD-B930F63BF560}"/>
              </a:ext>
            </a:extLst>
          </p:cNvPr>
          <p:cNvGrpSpPr/>
          <p:nvPr/>
        </p:nvGrpSpPr>
        <p:grpSpPr>
          <a:xfrm>
            <a:off x="436509" y="4573321"/>
            <a:ext cx="2820432" cy="6256198"/>
            <a:chOff x="430547" y="4333201"/>
            <a:chExt cx="2820432" cy="6256198"/>
          </a:xfrm>
        </p:grpSpPr>
        <p:sp>
          <p:nvSpPr>
            <p:cNvPr id="68" name="矩形 67">
              <a:extLst>
                <a:ext uri="{FF2B5EF4-FFF2-40B4-BE49-F238E27FC236}">
                  <a16:creationId xmlns:a16="http://schemas.microsoft.com/office/drawing/2014/main" id="{D913BB4F-827E-4B75-8247-B54D5C9B34FA}"/>
                </a:ext>
              </a:extLst>
            </p:cNvPr>
            <p:cNvSpPr/>
            <p:nvPr/>
          </p:nvSpPr>
          <p:spPr>
            <a:xfrm>
              <a:off x="442466" y="4333201"/>
              <a:ext cx="2808513" cy="6256198"/>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7" name="流程圖: 程序 36">
              <a:extLst>
                <a:ext uri="{FF2B5EF4-FFF2-40B4-BE49-F238E27FC236}">
                  <a16:creationId xmlns:a16="http://schemas.microsoft.com/office/drawing/2014/main" id="{38807431-94D4-42B1-9839-94F787522D98}"/>
                </a:ext>
              </a:extLst>
            </p:cNvPr>
            <p:cNvSpPr/>
            <p:nvPr/>
          </p:nvSpPr>
          <p:spPr>
            <a:xfrm>
              <a:off x="854334" y="5106586"/>
              <a:ext cx="1984787" cy="1128450"/>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Loop to get the universal extent that all image rasters will be extended to enable stacking</a:t>
              </a:r>
            </a:p>
          </p:txBody>
        </p:sp>
        <p:sp>
          <p:nvSpPr>
            <p:cNvPr id="9" name="矩形 8">
              <a:extLst>
                <a:ext uri="{FF2B5EF4-FFF2-40B4-BE49-F238E27FC236}">
                  <a16:creationId xmlns:a16="http://schemas.microsoft.com/office/drawing/2014/main" id="{72443023-28E3-41CA-B070-CC2828886442}"/>
                </a:ext>
              </a:extLst>
            </p:cNvPr>
            <p:cNvSpPr/>
            <p:nvPr/>
          </p:nvSpPr>
          <p:spPr>
            <a:xfrm>
              <a:off x="433022" y="4584334"/>
              <a:ext cx="1303926" cy="646331"/>
            </a:xfrm>
            <a:prstGeom prst="rect">
              <a:avLst/>
            </a:prstGeom>
          </p:spPr>
          <p:txBody>
            <a:bodyPr wrap="square">
              <a:spAutoFit/>
            </a:bodyPr>
            <a:lstStyle/>
            <a:p>
              <a:r>
                <a:rPr lang="en-US" altLang="zh-TW" sz="1200" dirty="0">
                  <a:solidFill>
                    <a:schemeClr val="accent6">
                      <a:lumMod val="50000"/>
                    </a:schemeClr>
                  </a:solidFill>
                  <a:ea typeface="微軟正黑體" panose="020B0604030504040204" pitchFamily="34" charset="-120"/>
                </a:rPr>
                <a:t>For the year and all images within grid:</a:t>
              </a:r>
              <a:endParaRPr lang="zh-TW" altLang="en-US" sz="1200" dirty="0">
                <a:solidFill>
                  <a:schemeClr val="accent6">
                    <a:lumMod val="50000"/>
                  </a:schemeClr>
                </a:solidFill>
                <a:ea typeface="微軟正黑體" panose="020B0604030504040204" pitchFamily="34" charset="-120"/>
              </a:endParaRPr>
            </a:p>
          </p:txBody>
        </p:sp>
        <p:cxnSp>
          <p:nvCxnSpPr>
            <p:cNvPr id="61" name="直線單箭頭接點 60">
              <a:extLst>
                <a:ext uri="{FF2B5EF4-FFF2-40B4-BE49-F238E27FC236}">
                  <a16:creationId xmlns:a16="http://schemas.microsoft.com/office/drawing/2014/main" id="{57E36415-78BF-45B7-9103-CE348682E461}"/>
                </a:ext>
              </a:extLst>
            </p:cNvPr>
            <p:cNvCxnSpPr>
              <a:cxnSpLocks/>
            </p:cNvCxnSpPr>
            <p:nvPr/>
          </p:nvCxnSpPr>
          <p:spPr>
            <a:xfrm flipH="1">
              <a:off x="1846727" y="6219536"/>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3" name="流程圖: 程序 62">
              <a:extLst>
                <a:ext uri="{FF2B5EF4-FFF2-40B4-BE49-F238E27FC236}">
                  <a16:creationId xmlns:a16="http://schemas.microsoft.com/office/drawing/2014/main" id="{BFB883F3-0863-4336-BE7D-85CBFFE3D2F0}"/>
                </a:ext>
              </a:extLst>
            </p:cNvPr>
            <p:cNvSpPr/>
            <p:nvPr/>
          </p:nvSpPr>
          <p:spPr>
            <a:xfrm>
              <a:off x="854333" y="6568342"/>
              <a:ext cx="1984787" cy="779250"/>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Loop to get monthly NDVI &amp; GRVI median, min, max values</a:t>
              </a:r>
            </a:p>
          </p:txBody>
        </p:sp>
        <p:cxnSp>
          <p:nvCxnSpPr>
            <p:cNvPr id="64" name="直線單箭頭接點 63">
              <a:extLst>
                <a:ext uri="{FF2B5EF4-FFF2-40B4-BE49-F238E27FC236}">
                  <a16:creationId xmlns:a16="http://schemas.microsoft.com/office/drawing/2014/main" id="{F9EAA0E3-0527-4FDC-918D-BCD885D5AAEE}"/>
                </a:ext>
              </a:extLst>
            </p:cNvPr>
            <p:cNvCxnSpPr>
              <a:cxnSpLocks/>
            </p:cNvCxnSpPr>
            <p:nvPr/>
          </p:nvCxnSpPr>
          <p:spPr>
            <a:xfrm flipH="1">
              <a:off x="1846726" y="7357497"/>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5" name="流程圖: 程序 64">
              <a:extLst>
                <a:ext uri="{FF2B5EF4-FFF2-40B4-BE49-F238E27FC236}">
                  <a16:creationId xmlns:a16="http://schemas.microsoft.com/office/drawing/2014/main" id="{65F62F38-5FFE-4AA3-972C-B7A244001251}"/>
                </a:ext>
              </a:extLst>
            </p:cNvPr>
            <p:cNvSpPr/>
            <p:nvPr/>
          </p:nvSpPr>
          <p:spPr>
            <a:xfrm>
              <a:off x="854332" y="7713720"/>
              <a:ext cx="1984787" cy="1482528"/>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After retrieving monthly median NDVI, GRVI rasters of the grid, perform classification with pre-defined classification tree</a:t>
              </a:r>
            </a:p>
          </p:txBody>
        </p:sp>
        <p:sp>
          <p:nvSpPr>
            <p:cNvPr id="66" name="流程圖: 程序 65">
              <a:extLst>
                <a:ext uri="{FF2B5EF4-FFF2-40B4-BE49-F238E27FC236}">
                  <a16:creationId xmlns:a16="http://schemas.microsoft.com/office/drawing/2014/main" id="{2B45F669-5C81-4DE7-ADB2-8D19A02D7CED}"/>
                </a:ext>
              </a:extLst>
            </p:cNvPr>
            <p:cNvSpPr/>
            <p:nvPr/>
          </p:nvSpPr>
          <p:spPr>
            <a:xfrm>
              <a:off x="854330" y="9546737"/>
              <a:ext cx="1984787" cy="796760"/>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Plot the result as png and save result as raster TIF</a:t>
              </a:r>
            </a:p>
          </p:txBody>
        </p:sp>
        <p:cxnSp>
          <p:nvCxnSpPr>
            <p:cNvPr id="67" name="直線單箭頭接點 66">
              <a:extLst>
                <a:ext uri="{FF2B5EF4-FFF2-40B4-BE49-F238E27FC236}">
                  <a16:creationId xmlns:a16="http://schemas.microsoft.com/office/drawing/2014/main" id="{10683E5B-B3CD-47F1-966E-DBBB1C48D73B}"/>
                </a:ext>
              </a:extLst>
            </p:cNvPr>
            <p:cNvCxnSpPr>
              <a:cxnSpLocks/>
            </p:cNvCxnSpPr>
            <p:nvPr/>
          </p:nvCxnSpPr>
          <p:spPr>
            <a:xfrm flipH="1">
              <a:off x="1846724" y="9197537"/>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24EA3F91-699A-48B2-827B-E2B5ADD0F657}"/>
                </a:ext>
              </a:extLst>
            </p:cNvPr>
            <p:cNvSpPr/>
            <p:nvPr/>
          </p:nvSpPr>
          <p:spPr>
            <a:xfrm>
              <a:off x="430547" y="4333201"/>
              <a:ext cx="1828039" cy="307777"/>
            </a:xfrm>
            <a:prstGeom prst="rect">
              <a:avLst/>
            </a:prstGeom>
          </p:spPr>
          <p:txBody>
            <a:bodyPr wrap="square">
              <a:spAutoFit/>
            </a:bodyPr>
            <a:lstStyle/>
            <a:p>
              <a:r>
                <a:rPr lang="en-US" altLang="zh-TW" sz="1400" dirty="0">
                  <a:solidFill>
                    <a:schemeClr val="accent2">
                      <a:lumMod val="75000"/>
                    </a:schemeClr>
                  </a:solidFill>
                  <a:ea typeface="微軟正黑體" panose="020B0604030504040204" pitchFamily="34" charset="-120"/>
                </a:rPr>
                <a:t>STEP 1: classification</a:t>
              </a:r>
              <a:endParaRPr lang="zh-TW" altLang="en-US" sz="1400" dirty="0">
                <a:solidFill>
                  <a:schemeClr val="accent2">
                    <a:lumMod val="75000"/>
                  </a:schemeClr>
                </a:solidFill>
                <a:ea typeface="微軟正黑體" panose="020B0604030504040204" pitchFamily="34" charset="-120"/>
              </a:endParaRPr>
            </a:p>
          </p:txBody>
        </p:sp>
      </p:grpSp>
      <p:grpSp>
        <p:nvGrpSpPr>
          <p:cNvPr id="16" name="群組 15">
            <a:extLst>
              <a:ext uri="{FF2B5EF4-FFF2-40B4-BE49-F238E27FC236}">
                <a16:creationId xmlns:a16="http://schemas.microsoft.com/office/drawing/2014/main" id="{4D383739-E62D-4D9E-ACFA-D1A0D89F0A2B}"/>
              </a:ext>
            </a:extLst>
          </p:cNvPr>
          <p:cNvGrpSpPr/>
          <p:nvPr/>
        </p:nvGrpSpPr>
        <p:grpSpPr>
          <a:xfrm>
            <a:off x="3495929" y="4568307"/>
            <a:ext cx="2820432" cy="4342913"/>
            <a:chOff x="3545180" y="3821373"/>
            <a:chExt cx="2820432" cy="4342913"/>
          </a:xfrm>
        </p:grpSpPr>
        <p:sp>
          <p:nvSpPr>
            <p:cNvPr id="70" name="矩形 69">
              <a:extLst>
                <a:ext uri="{FF2B5EF4-FFF2-40B4-BE49-F238E27FC236}">
                  <a16:creationId xmlns:a16="http://schemas.microsoft.com/office/drawing/2014/main" id="{F0375203-9E45-4D93-9301-03A8868B184E}"/>
                </a:ext>
              </a:extLst>
            </p:cNvPr>
            <p:cNvSpPr/>
            <p:nvPr/>
          </p:nvSpPr>
          <p:spPr>
            <a:xfrm>
              <a:off x="3557099" y="3821373"/>
              <a:ext cx="2808513" cy="4342913"/>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71" name="流程圖: 程序 70">
              <a:extLst>
                <a:ext uri="{FF2B5EF4-FFF2-40B4-BE49-F238E27FC236}">
                  <a16:creationId xmlns:a16="http://schemas.microsoft.com/office/drawing/2014/main" id="{2CA40C3B-DB46-48AA-ADEF-FF3013B2C3A2}"/>
                </a:ext>
              </a:extLst>
            </p:cNvPr>
            <p:cNvSpPr/>
            <p:nvPr/>
          </p:nvSpPr>
          <p:spPr>
            <a:xfrm>
              <a:off x="3968967" y="4150617"/>
              <a:ext cx="1984787" cy="1226742"/>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Merge each grid’s classification result according to longitude, creating longitude raster strips</a:t>
              </a:r>
            </a:p>
          </p:txBody>
        </p:sp>
        <p:cxnSp>
          <p:nvCxnSpPr>
            <p:cNvPr id="73" name="直線單箭頭接點 72">
              <a:extLst>
                <a:ext uri="{FF2B5EF4-FFF2-40B4-BE49-F238E27FC236}">
                  <a16:creationId xmlns:a16="http://schemas.microsoft.com/office/drawing/2014/main" id="{41CCDBC1-06A0-44A9-8DAB-67F3BA530B2E}"/>
                </a:ext>
              </a:extLst>
            </p:cNvPr>
            <p:cNvCxnSpPr>
              <a:cxnSpLocks/>
            </p:cNvCxnSpPr>
            <p:nvPr/>
          </p:nvCxnSpPr>
          <p:spPr>
            <a:xfrm flipH="1">
              <a:off x="4961349" y="5380557"/>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4" name="流程圖: 程序 73">
              <a:extLst>
                <a:ext uri="{FF2B5EF4-FFF2-40B4-BE49-F238E27FC236}">
                  <a16:creationId xmlns:a16="http://schemas.microsoft.com/office/drawing/2014/main" id="{19E72144-33A6-426F-9B4B-6EEBF0DCE5A9}"/>
                </a:ext>
              </a:extLst>
            </p:cNvPr>
            <p:cNvSpPr/>
            <p:nvPr/>
          </p:nvSpPr>
          <p:spPr>
            <a:xfrm>
              <a:off x="3968965" y="5729757"/>
              <a:ext cx="1984787" cy="779250"/>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Merge 1-5th longitude raster strips, 6-10th, and 11-17th</a:t>
              </a:r>
            </a:p>
          </p:txBody>
        </p:sp>
        <p:cxnSp>
          <p:nvCxnSpPr>
            <p:cNvPr id="75" name="直線單箭頭接點 74">
              <a:extLst>
                <a:ext uri="{FF2B5EF4-FFF2-40B4-BE49-F238E27FC236}">
                  <a16:creationId xmlns:a16="http://schemas.microsoft.com/office/drawing/2014/main" id="{C8D6F3FB-8ADE-4DCD-BA71-B57FD0FB9456}"/>
                </a:ext>
              </a:extLst>
            </p:cNvPr>
            <p:cNvCxnSpPr>
              <a:cxnSpLocks/>
            </p:cNvCxnSpPr>
            <p:nvPr/>
          </p:nvCxnSpPr>
          <p:spPr>
            <a:xfrm flipH="1">
              <a:off x="4961349" y="6509007"/>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6" name="流程圖: 程序 75">
              <a:extLst>
                <a:ext uri="{FF2B5EF4-FFF2-40B4-BE49-F238E27FC236}">
                  <a16:creationId xmlns:a16="http://schemas.microsoft.com/office/drawing/2014/main" id="{30FC4AAD-6B5B-4F57-9902-255A156C8A35}"/>
                </a:ext>
              </a:extLst>
            </p:cNvPr>
            <p:cNvSpPr/>
            <p:nvPr/>
          </p:nvSpPr>
          <p:spPr>
            <a:xfrm>
              <a:off x="3968965" y="6858207"/>
              <a:ext cx="1984787" cy="1051415"/>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Merge the three raster strips to create final merged Taiwan classified raster</a:t>
              </a:r>
            </a:p>
          </p:txBody>
        </p:sp>
        <p:sp>
          <p:nvSpPr>
            <p:cNvPr id="79" name="矩形 78">
              <a:extLst>
                <a:ext uri="{FF2B5EF4-FFF2-40B4-BE49-F238E27FC236}">
                  <a16:creationId xmlns:a16="http://schemas.microsoft.com/office/drawing/2014/main" id="{5EC5BB5D-9571-4A61-A3B9-DAC61FF9A92D}"/>
                </a:ext>
              </a:extLst>
            </p:cNvPr>
            <p:cNvSpPr/>
            <p:nvPr/>
          </p:nvSpPr>
          <p:spPr>
            <a:xfrm>
              <a:off x="3545180" y="3821373"/>
              <a:ext cx="1552509" cy="307777"/>
            </a:xfrm>
            <a:prstGeom prst="rect">
              <a:avLst/>
            </a:prstGeom>
          </p:spPr>
          <p:txBody>
            <a:bodyPr wrap="square">
              <a:spAutoFit/>
            </a:bodyPr>
            <a:lstStyle/>
            <a:p>
              <a:r>
                <a:rPr lang="en-US" altLang="zh-TW" sz="1400" dirty="0">
                  <a:solidFill>
                    <a:schemeClr val="accent2">
                      <a:lumMod val="75000"/>
                    </a:schemeClr>
                  </a:solidFill>
                  <a:ea typeface="微軟正黑體" panose="020B0604030504040204" pitchFamily="34" charset="-120"/>
                </a:rPr>
                <a:t>STEP 2: merge TIF</a:t>
              </a:r>
              <a:endParaRPr lang="zh-TW" altLang="en-US" sz="1400" dirty="0">
                <a:solidFill>
                  <a:schemeClr val="accent2">
                    <a:lumMod val="75000"/>
                  </a:schemeClr>
                </a:solidFill>
                <a:ea typeface="微軟正黑體" panose="020B0604030504040204" pitchFamily="34" charset="-120"/>
              </a:endParaRPr>
            </a:p>
          </p:txBody>
        </p:sp>
      </p:grpSp>
      <p:cxnSp>
        <p:nvCxnSpPr>
          <p:cNvPr id="50" name="直線單箭頭接點 49">
            <a:extLst>
              <a:ext uri="{FF2B5EF4-FFF2-40B4-BE49-F238E27FC236}">
                <a16:creationId xmlns:a16="http://schemas.microsoft.com/office/drawing/2014/main" id="{9235FBE4-3A0A-4A91-977D-D24627097D21}"/>
              </a:ext>
            </a:extLst>
          </p:cNvPr>
          <p:cNvCxnSpPr>
            <a:cxnSpLocks/>
          </p:cNvCxnSpPr>
          <p:nvPr/>
        </p:nvCxnSpPr>
        <p:spPr>
          <a:xfrm>
            <a:off x="1846725" y="4053135"/>
            <a:ext cx="0" cy="52018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78C6178D-1FE3-4F14-A232-C84CC27B8BE0}"/>
              </a:ext>
            </a:extLst>
          </p:cNvPr>
          <p:cNvGrpSpPr/>
          <p:nvPr/>
        </p:nvGrpSpPr>
        <p:grpSpPr>
          <a:xfrm>
            <a:off x="6567268" y="4568307"/>
            <a:ext cx="2820432" cy="4826787"/>
            <a:chOff x="6713681" y="3637945"/>
            <a:chExt cx="2820432" cy="4826787"/>
          </a:xfrm>
        </p:grpSpPr>
        <p:sp>
          <p:nvSpPr>
            <p:cNvPr id="81" name="矩形 80">
              <a:extLst>
                <a:ext uri="{FF2B5EF4-FFF2-40B4-BE49-F238E27FC236}">
                  <a16:creationId xmlns:a16="http://schemas.microsoft.com/office/drawing/2014/main" id="{B4640171-E18D-466A-B97D-695DDDE7B07E}"/>
                </a:ext>
              </a:extLst>
            </p:cNvPr>
            <p:cNvSpPr/>
            <p:nvPr/>
          </p:nvSpPr>
          <p:spPr>
            <a:xfrm>
              <a:off x="6725600" y="3637946"/>
              <a:ext cx="2808513" cy="4826786"/>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82" name="流程圖: 程序 81">
              <a:extLst>
                <a:ext uri="{FF2B5EF4-FFF2-40B4-BE49-F238E27FC236}">
                  <a16:creationId xmlns:a16="http://schemas.microsoft.com/office/drawing/2014/main" id="{9AB86328-C81E-4633-B593-A590BFA959B8}"/>
                </a:ext>
              </a:extLst>
            </p:cNvPr>
            <p:cNvSpPr/>
            <p:nvPr/>
          </p:nvSpPr>
          <p:spPr>
            <a:xfrm>
              <a:off x="7137468" y="3980254"/>
              <a:ext cx="1984787" cy="1010863"/>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Clip the raster you want to detect ponds for with Taoyuan shapefile border</a:t>
              </a:r>
            </a:p>
          </p:txBody>
        </p:sp>
        <p:cxnSp>
          <p:nvCxnSpPr>
            <p:cNvPr id="84" name="直線單箭頭接點 83">
              <a:extLst>
                <a:ext uri="{FF2B5EF4-FFF2-40B4-BE49-F238E27FC236}">
                  <a16:creationId xmlns:a16="http://schemas.microsoft.com/office/drawing/2014/main" id="{6CC5D24D-24B3-4D01-AEEA-D001D5846EC9}"/>
                </a:ext>
              </a:extLst>
            </p:cNvPr>
            <p:cNvCxnSpPr>
              <a:cxnSpLocks/>
            </p:cNvCxnSpPr>
            <p:nvPr/>
          </p:nvCxnSpPr>
          <p:spPr>
            <a:xfrm flipH="1">
              <a:off x="8134619" y="4990721"/>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5" name="流程圖: 程序 84">
              <a:extLst>
                <a:ext uri="{FF2B5EF4-FFF2-40B4-BE49-F238E27FC236}">
                  <a16:creationId xmlns:a16="http://schemas.microsoft.com/office/drawing/2014/main" id="{005B2653-C29E-4067-9F4C-A0791D5FB75C}"/>
                </a:ext>
              </a:extLst>
            </p:cNvPr>
            <p:cNvSpPr/>
            <p:nvPr/>
          </p:nvSpPr>
          <p:spPr>
            <a:xfrm>
              <a:off x="7137466" y="5343652"/>
              <a:ext cx="1984787" cy="1448211"/>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Overlay Taoyuan pond centroids onto raster and detect surrounding water pixels to be converted to pond land type</a:t>
              </a:r>
            </a:p>
          </p:txBody>
        </p:sp>
        <p:cxnSp>
          <p:nvCxnSpPr>
            <p:cNvPr id="86" name="直線單箭頭接點 85">
              <a:extLst>
                <a:ext uri="{FF2B5EF4-FFF2-40B4-BE49-F238E27FC236}">
                  <a16:creationId xmlns:a16="http://schemas.microsoft.com/office/drawing/2014/main" id="{0DD24784-7544-4885-8176-DFA5CFE86550}"/>
                </a:ext>
              </a:extLst>
            </p:cNvPr>
            <p:cNvCxnSpPr>
              <a:cxnSpLocks/>
            </p:cNvCxnSpPr>
            <p:nvPr/>
          </p:nvCxnSpPr>
          <p:spPr>
            <a:xfrm flipH="1">
              <a:off x="8129856" y="6792335"/>
              <a:ext cx="1" cy="3492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7" name="流程圖: 程序 86">
              <a:extLst>
                <a:ext uri="{FF2B5EF4-FFF2-40B4-BE49-F238E27FC236}">
                  <a16:creationId xmlns:a16="http://schemas.microsoft.com/office/drawing/2014/main" id="{A9EC53F4-2C4D-4543-8E8D-C7058F7EB845}"/>
                </a:ext>
              </a:extLst>
            </p:cNvPr>
            <p:cNvSpPr/>
            <p:nvPr/>
          </p:nvSpPr>
          <p:spPr>
            <a:xfrm>
              <a:off x="7137466" y="7141535"/>
              <a:ext cx="1984787" cy="1067441"/>
            </a:xfrm>
            <a:prstGeom prst="flowChartProcess">
              <a:avLst/>
            </a:prstGeom>
            <a:solidFill>
              <a:srgbClr val="F0F0F0"/>
            </a:solid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400" dirty="0">
                  <a:solidFill>
                    <a:schemeClr val="accent6">
                      <a:lumMod val="50000"/>
                    </a:schemeClr>
                  </a:solidFill>
                  <a:ea typeface="微軟正黑體" panose="020B0604030504040204" pitchFamily="34" charset="-120"/>
                </a:rPr>
                <a:t>Loop from years 2013 to 2022 to detect each year’s pond size in the aoi to plot density plot</a:t>
              </a:r>
            </a:p>
          </p:txBody>
        </p:sp>
        <p:sp>
          <p:nvSpPr>
            <p:cNvPr id="91" name="矩形 90">
              <a:extLst>
                <a:ext uri="{FF2B5EF4-FFF2-40B4-BE49-F238E27FC236}">
                  <a16:creationId xmlns:a16="http://schemas.microsoft.com/office/drawing/2014/main" id="{8F18D3D8-95D1-4D42-AB13-F42DE79F5F4C}"/>
                </a:ext>
              </a:extLst>
            </p:cNvPr>
            <p:cNvSpPr/>
            <p:nvPr/>
          </p:nvSpPr>
          <p:spPr>
            <a:xfrm>
              <a:off x="6713681" y="3637945"/>
              <a:ext cx="2023424" cy="307777"/>
            </a:xfrm>
            <a:prstGeom prst="rect">
              <a:avLst/>
            </a:prstGeom>
          </p:spPr>
          <p:txBody>
            <a:bodyPr wrap="square">
              <a:spAutoFit/>
            </a:bodyPr>
            <a:lstStyle/>
            <a:p>
              <a:r>
                <a:rPr lang="en-US" altLang="zh-TW" sz="1400" dirty="0">
                  <a:solidFill>
                    <a:schemeClr val="accent2">
                      <a:lumMod val="75000"/>
                    </a:schemeClr>
                  </a:solidFill>
                  <a:ea typeface="微軟正黑體" panose="020B0604030504040204" pitchFamily="34" charset="-120"/>
                </a:rPr>
                <a:t>STEP 3: pond detection</a:t>
              </a:r>
              <a:endParaRPr lang="zh-TW" altLang="en-US" sz="1400" dirty="0">
                <a:solidFill>
                  <a:schemeClr val="accent2">
                    <a:lumMod val="75000"/>
                  </a:schemeClr>
                </a:solidFill>
                <a:ea typeface="微軟正黑體" panose="020B0604030504040204" pitchFamily="34" charset="-120"/>
              </a:endParaRPr>
            </a:p>
          </p:txBody>
        </p:sp>
      </p:grpSp>
      <p:cxnSp>
        <p:nvCxnSpPr>
          <p:cNvPr id="96" name="直線單箭頭接點 95">
            <a:extLst>
              <a:ext uri="{FF2B5EF4-FFF2-40B4-BE49-F238E27FC236}">
                <a16:creationId xmlns:a16="http://schemas.microsoft.com/office/drawing/2014/main" id="{AFD77325-4097-4AFE-871D-9E48A73044F6}"/>
              </a:ext>
            </a:extLst>
          </p:cNvPr>
          <p:cNvCxnSpPr>
            <a:cxnSpLocks/>
          </p:cNvCxnSpPr>
          <p:nvPr/>
        </p:nvCxnSpPr>
        <p:spPr>
          <a:xfrm>
            <a:off x="7983442" y="9392686"/>
            <a:ext cx="0" cy="52018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1" name="接點: 肘形 20">
            <a:extLst>
              <a:ext uri="{FF2B5EF4-FFF2-40B4-BE49-F238E27FC236}">
                <a16:creationId xmlns:a16="http://schemas.microsoft.com/office/drawing/2014/main" id="{1AC8B605-8934-4C60-8531-FCF9D52301A1}"/>
              </a:ext>
            </a:extLst>
          </p:cNvPr>
          <p:cNvCxnSpPr>
            <a:stCxn id="68" idx="2"/>
            <a:endCxn id="70" idx="0"/>
          </p:cNvCxnSpPr>
          <p:nvPr/>
        </p:nvCxnSpPr>
        <p:spPr>
          <a:xfrm rot="5400000" flipH="1" flipV="1">
            <a:off x="251789" y="6169203"/>
            <a:ext cx="6261212" cy="3059420"/>
          </a:xfrm>
          <a:prstGeom prst="bentConnector5">
            <a:avLst>
              <a:gd name="adj1" fmla="val -5946"/>
              <a:gd name="adj2" fmla="val 50000"/>
              <a:gd name="adj3" fmla="val 106363"/>
            </a:avLst>
          </a:prstGeom>
          <a:ln w="44450">
            <a:solidFill>
              <a:srgbClr val="385723">
                <a:alpha val="40000"/>
              </a:srgb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接點: 肘形 97">
            <a:extLst>
              <a:ext uri="{FF2B5EF4-FFF2-40B4-BE49-F238E27FC236}">
                <a16:creationId xmlns:a16="http://schemas.microsoft.com/office/drawing/2014/main" id="{F191A6CB-CEDF-4368-B87A-E97AD61F74EC}"/>
              </a:ext>
            </a:extLst>
          </p:cNvPr>
          <p:cNvCxnSpPr>
            <a:cxnSpLocks/>
            <a:stCxn id="70" idx="2"/>
            <a:endCxn id="81" idx="0"/>
          </p:cNvCxnSpPr>
          <p:nvPr/>
        </p:nvCxnSpPr>
        <p:spPr>
          <a:xfrm rot="5400000" flipH="1" flipV="1">
            <a:off x="4276318" y="5204094"/>
            <a:ext cx="4342912" cy="3071339"/>
          </a:xfrm>
          <a:prstGeom prst="bentConnector5">
            <a:avLst>
              <a:gd name="adj1" fmla="val -8272"/>
              <a:gd name="adj2" fmla="val 50000"/>
              <a:gd name="adj3" fmla="val 109174"/>
            </a:avLst>
          </a:prstGeom>
          <a:ln w="44450">
            <a:solidFill>
              <a:srgbClr val="385723">
                <a:alpha val="40000"/>
              </a:srgb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43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565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 name="矩形 8">
            <a:extLst>
              <a:ext uri="{FF2B5EF4-FFF2-40B4-BE49-F238E27FC236}">
                <a16:creationId xmlns:a16="http://schemas.microsoft.com/office/drawing/2014/main" id="{43D6D0CD-8094-4FF5-A4E5-5D5C92238941}"/>
              </a:ext>
            </a:extLst>
          </p:cNvPr>
          <p:cNvSpPr/>
          <p:nvPr/>
        </p:nvSpPr>
        <p:spPr>
          <a:xfrm>
            <a:off x="846902" y="0"/>
            <a:ext cx="8062970" cy="12164050"/>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2" name="矩形 21">
            <a:extLst>
              <a:ext uri="{FF2B5EF4-FFF2-40B4-BE49-F238E27FC236}">
                <a16:creationId xmlns:a16="http://schemas.microsoft.com/office/drawing/2014/main" id="{2E0F8965-A9AA-479A-991B-BE388A766F5E}"/>
              </a:ext>
            </a:extLst>
          </p:cNvPr>
          <p:cNvSpPr/>
          <p:nvPr/>
        </p:nvSpPr>
        <p:spPr>
          <a:xfrm>
            <a:off x="1190368" y="1464833"/>
            <a:ext cx="7394704" cy="10687630"/>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9" name="矩形 48">
            <a:extLst>
              <a:ext uri="{FF2B5EF4-FFF2-40B4-BE49-F238E27FC236}">
                <a16:creationId xmlns:a16="http://schemas.microsoft.com/office/drawing/2014/main" id="{0550CAA7-E519-45EF-A800-2293253E50AA}"/>
              </a:ext>
            </a:extLst>
          </p:cNvPr>
          <p:cNvSpPr/>
          <p:nvPr/>
        </p:nvSpPr>
        <p:spPr>
          <a:xfrm>
            <a:off x="1806585" y="3138327"/>
            <a:ext cx="6205814" cy="2218823"/>
          </a:xfrm>
          <a:prstGeom prst="rect">
            <a:avLst/>
          </a:prstGeom>
          <a:solidFill>
            <a:schemeClr val="bg1"/>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33" name="直線單箭頭接點 32">
            <a:extLst>
              <a:ext uri="{FF2B5EF4-FFF2-40B4-BE49-F238E27FC236}">
                <a16:creationId xmlns:a16="http://schemas.microsoft.com/office/drawing/2014/main" id="{E5918055-AF43-42E2-84E1-54EBBDAFB231}"/>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L187 –</a:t>
            </a:r>
            <a:r>
              <a:rPr lang="zh-TW" altLang="en-US" sz="1949" b="1" dirty="0">
                <a:solidFill>
                  <a:srgbClr val="0000FF"/>
                </a:solidFill>
              </a:rPr>
              <a:t> </a:t>
            </a:r>
            <a:r>
              <a:rPr lang="en-US" altLang="zh-TW" sz="1949" b="1" dirty="0">
                <a:solidFill>
                  <a:srgbClr val="0000FF"/>
                </a:solidFill>
              </a:rPr>
              <a:t>L208</a:t>
            </a:r>
            <a:endParaRPr lang="zh-TW" altLang="en-US" sz="1949" b="1" dirty="0">
              <a:solidFill>
                <a:srgbClr val="0000FF"/>
              </a:solidFill>
            </a:endParaRPr>
          </a:p>
        </p:txBody>
      </p:sp>
      <p:sp>
        <p:nvSpPr>
          <p:cNvPr id="10" name="矩形 9">
            <a:extLst>
              <a:ext uri="{FF2B5EF4-FFF2-40B4-BE49-F238E27FC236}">
                <a16:creationId xmlns:a16="http://schemas.microsoft.com/office/drawing/2014/main" id="{02BA4002-4BE8-44D2-B6E4-295088A9B8D6}"/>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cxnSp>
        <p:nvCxnSpPr>
          <p:cNvPr id="12" name="接點: 肘形 11">
            <a:extLst>
              <a:ext uri="{FF2B5EF4-FFF2-40B4-BE49-F238E27FC236}">
                <a16:creationId xmlns:a16="http://schemas.microsoft.com/office/drawing/2014/main" id="{44AEE85D-31F2-4115-8CD2-68BCC3952A57}"/>
              </a:ext>
            </a:extLst>
          </p:cNvPr>
          <p:cNvCxnSpPr>
            <a:cxnSpLocks/>
            <a:endCxn id="22" idx="0"/>
          </p:cNvCxnSpPr>
          <p:nvPr/>
        </p:nvCxnSpPr>
        <p:spPr>
          <a:xfrm rot="10800000" flipV="1">
            <a:off x="4887720" y="552753"/>
            <a:ext cx="3360324" cy="912080"/>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4546572-D024-499A-AAE6-1876EBF6487C}"/>
              </a:ext>
            </a:extLst>
          </p:cNvPr>
          <p:cNvSpPr/>
          <p:nvPr/>
        </p:nvSpPr>
        <p:spPr>
          <a:xfrm>
            <a:off x="1205607" y="1490490"/>
            <a:ext cx="2002287"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image loop</a:t>
            </a:r>
            <a:endParaRPr lang="zh-TW" altLang="en-US" sz="1600" dirty="0">
              <a:solidFill>
                <a:schemeClr val="accent6">
                  <a:lumMod val="50000"/>
                </a:schemeClr>
              </a:solidFill>
              <a:ea typeface="微軟正黑體" panose="020B0604030504040204" pitchFamily="34" charset="-120"/>
            </a:endParaRPr>
          </a:p>
        </p:txBody>
      </p:sp>
      <p:sp>
        <p:nvSpPr>
          <p:cNvPr id="24" name="流程圖: 程序 23">
            <a:extLst>
              <a:ext uri="{FF2B5EF4-FFF2-40B4-BE49-F238E27FC236}">
                <a16:creationId xmlns:a16="http://schemas.microsoft.com/office/drawing/2014/main" id="{7F6EB589-BB05-424E-955E-2DAC77EB793C}"/>
              </a:ext>
            </a:extLst>
          </p:cNvPr>
          <p:cNvSpPr/>
          <p:nvPr/>
        </p:nvSpPr>
        <p:spPr>
          <a:xfrm>
            <a:off x="5450933" y="1464833"/>
            <a:ext cx="3130715" cy="392286"/>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image=1:length(subset_aoimages)</a:t>
            </a:r>
            <a:endParaRPr lang="zh-TW" altLang="en-US" sz="1700" dirty="0">
              <a:solidFill>
                <a:schemeClr val="accent6">
                  <a:lumMod val="50000"/>
                </a:schemeClr>
              </a:solidFill>
              <a:ea typeface="微軟正黑體" panose="020B0604030504040204" pitchFamily="34" charset="-120"/>
            </a:endParaRPr>
          </a:p>
        </p:txBody>
      </p:sp>
      <p:sp>
        <p:nvSpPr>
          <p:cNvPr id="35" name="流程圖: 決策 34">
            <a:extLst>
              <a:ext uri="{FF2B5EF4-FFF2-40B4-BE49-F238E27FC236}">
                <a16:creationId xmlns:a16="http://schemas.microsoft.com/office/drawing/2014/main" id="{B015DF48-7109-44A3-94E3-2D719B65E39D}"/>
              </a:ext>
            </a:extLst>
          </p:cNvPr>
          <p:cNvSpPr/>
          <p:nvPr/>
        </p:nvSpPr>
        <p:spPr>
          <a:xfrm>
            <a:off x="2544168" y="1903916"/>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start=7,stop=10)==2017</a:t>
            </a:r>
            <a:endParaRPr lang="zh-TW" altLang="en-US" sz="1700" dirty="0">
              <a:solidFill>
                <a:schemeClr val="accent6">
                  <a:lumMod val="50000"/>
                </a:schemeClr>
              </a:solidFill>
              <a:ea typeface="微軟正黑體" panose="020B0604030504040204" pitchFamily="34" charset="-120"/>
            </a:endParaRPr>
          </a:p>
        </p:txBody>
      </p:sp>
      <p:sp>
        <p:nvSpPr>
          <p:cNvPr id="36" name="文字方塊 35">
            <a:extLst>
              <a:ext uri="{FF2B5EF4-FFF2-40B4-BE49-F238E27FC236}">
                <a16:creationId xmlns:a16="http://schemas.microsoft.com/office/drawing/2014/main" id="{72F13EB6-982A-424E-BB5B-1C8D0E819687}"/>
              </a:ext>
            </a:extLst>
          </p:cNvPr>
          <p:cNvSpPr txBox="1"/>
          <p:nvPr/>
        </p:nvSpPr>
        <p:spPr>
          <a:xfrm>
            <a:off x="2382990" y="1953523"/>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37" name="接點: 肘形 36">
            <a:extLst>
              <a:ext uri="{FF2B5EF4-FFF2-40B4-BE49-F238E27FC236}">
                <a16:creationId xmlns:a16="http://schemas.microsoft.com/office/drawing/2014/main" id="{EFD52AC4-29FE-47C1-8ABD-36E12E07B658}"/>
              </a:ext>
            </a:extLst>
          </p:cNvPr>
          <p:cNvCxnSpPr>
            <a:cxnSpLocks/>
            <a:stCxn id="35" idx="1"/>
          </p:cNvCxnSpPr>
          <p:nvPr/>
        </p:nvCxnSpPr>
        <p:spPr>
          <a:xfrm rot="10800000" flipV="1">
            <a:off x="2008682" y="2363828"/>
            <a:ext cx="535486" cy="799876"/>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8" name="接點: 肘形 37">
            <a:extLst>
              <a:ext uri="{FF2B5EF4-FFF2-40B4-BE49-F238E27FC236}">
                <a16:creationId xmlns:a16="http://schemas.microsoft.com/office/drawing/2014/main" id="{A607D53F-8A8D-4206-B8B6-355861AA8049}"/>
              </a:ext>
            </a:extLst>
          </p:cNvPr>
          <p:cNvCxnSpPr>
            <a:cxnSpLocks/>
            <a:stCxn id="35" idx="3"/>
            <a:endCxn id="41" idx="0"/>
          </p:cNvCxnSpPr>
          <p:nvPr/>
        </p:nvCxnSpPr>
        <p:spPr>
          <a:xfrm flipH="1">
            <a:off x="4926833" y="2363828"/>
            <a:ext cx="2323222" cy="3616742"/>
          </a:xfrm>
          <a:prstGeom prst="bentConnector4">
            <a:avLst>
              <a:gd name="adj1" fmla="val -44683"/>
              <a:gd name="adj2" fmla="val 8827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22CB77C3-AC20-4199-AC46-58C61C5C7D11}"/>
              </a:ext>
            </a:extLst>
          </p:cNvPr>
          <p:cNvSpPr txBox="1"/>
          <p:nvPr/>
        </p:nvSpPr>
        <p:spPr>
          <a:xfrm>
            <a:off x="7057871" y="195352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40" name="流程圖: 程序 39">
            <a:extLst>
              <a:ext uri="{FF2B5EF4-FFF2-40B4-BE49-F238E27FC236}">
                <a16:creationId xmlns:a16="http://schemas.microsoft.com/office/drawing/2014/main" id="{FBDD7EC4-9B78-4A28-99BF-CE809D31184B}"/>
              </a:ext>
            </a:extLst>
          </p:cNvPr>
          <p:cNvSpPr/>
          <p:nvPr/>
        </p:nvSpPr>
        <p:spPr>
          <a:xfrm>
            <a:off x="1806585" y="9836231"/>
            <a:ext cx="6205814" cy="17061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tempNDVIlayer &amp; tempGRVIlayer to get NDVI &amp; GRVI raster created from band math</a:t>
            </a:r>
          </a:p>
          <a:p>
            <a:pPr algn="ctr"/>
            <a:r>
              <a:rPr lang="en-US" altLang="zh-TW" sz="1700" dirty="0">
                <a:solidFill>
                  <a:schemeClr val="accent6">
                    <a:lumMod val="50000"/>
                  </a:schemeClr>
                </a:solidFill>
                <a:ea typeface="微軟正黑體" panose="020B0604030504040204" pitchFamily="34" charset="-120"/>
              </a:rPr>
              <a:t>tempNDVIlayer &lt;- (band4-band3)/(band4+band3)</a:t>
            </a:r>
          </a:p>
          <a:p>
            <a:pPr algn="ctr"/>
            <a:r>
              <a:rPr lang="en-US" altLang="zh-TW" sz="1700" dirty="0">
                <a:solidFill>
                  <a:schemeClr val="accent6">
                    <a:lumMod val="50000"/>
                  </a:schemeClr>
                </a:solidFill>
                <a:ea typeface="微軟正黑體" panose="020B0604030504040204" pitchFamily="34" charset="-120"/>
              </a:rPr>
              <a:t>tempGRVIlayer &lt;- (band4)/(band2)</a:t>
            </a:r>
          </a:p>
          <a:p>
            <a:pPr algn="ctr"/>
            <a:r>
              <a:rPr lang="en-US" altLang="zh-TW" sz="1200" dirty="0">
                <a:solidFill>
                  <a:schemeClr val="accent6">
                    <a:lumMod val="50000"/>
                  </a:schemeClr>
                </a:solidFill>
                <a:ea typeface="微軟正黑體" panose="020B0604030504040204" pitchFamily="34" charset="-120"/>
              </a:rPr>
              <a:t>#extend created NDVI &amp; GRVI raster to the universal extent for the images of the aoi with NA </a:t>
            </a:r>
            <a:r>
              <a:rPr lang="en-US" altLang="zh-TW" sz="1700" dirty="0">
                <a:solidFill>
                  <a:schemeClr val="accent6">
                    <a:lumMod val="50000"/>
                  </a:schemeClr>
                </a:solidFill>
                <a:ea typeface="微軟正黑體" panose="020B0604030504040204" pitchFamily="34" charset="-120"/>
              </a:rPr>
              <a:t>tempNDVIlayer &lt;- extend(tempNDVIlayer, extent, value=NA)</a:t>
            </a:r>
          </a:p>
          <a:p>
            <a:pPr algn="ctr"/>
            <a:r>
              <a:rPr lang="en-US" altLang="zh-TW" sz="1700" dirty="0">
                <a:solidFill>
                  <a:schemeClr val="accent6">
                    <a:lumMod val="50000"/>
                  </a:schemeClr>
                </a:solidFill>
                <a:ea typeface="微軟正黑體" panose="020B0604030504040204" pitchFamily="34" charset="-120"/>
              </a:rPr>
              <a:t>tempGRVIlayer &lt;- extend(tempGRVIlayer, extent, value=NA)</a:t>
            </a:r>
          </a:p>
        </p:txBody>
      </p:sp>
      <p:sp>
        <p:nvSpPr>
          <p:cNvPr id="41" name="流程圖: 決策 40">
            <a:extLst>
              <a:ext uri="{FF2B5EF4-FFF2-40B4-BE49-F238E27FC236}">
                <a16:creationId xmlns:a16="http://schemas.microsoft.com/office/drawing/2014/main" id="{00A64020-550D-47FA-BA4A-ED949CFB2FDC}"/>
              </a:ext>
            </a:extLst>
          </p:cNvPr>
          <p:cNvSpPr/>
          <p:nvPr/>
        </p:nvSpPr>
        <p:spPr>
          <a:xfrm>
            <a:off x="2573889" y="5980570"/>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start=7,stop=10)==2018</a:t>
            </a:r>
            <a:endParaRPr lang="zh-TW" altLang="en-US" sz="1700" dirty="0">
              <a:solidFill>
                <a:schemeClr val="accent6">
                  <a:lumMod val="50000"/>
                </a:schemeClr>
              </a:solidFill>
              <a:ea typeface="微軟正黑體" panose="020B0604030504040204" pitchFamily="34" charset="-120"/>
            </a:endParaRPr>
          </a:p>
        </p:txBody>
      </p:sp>
      <p:sp>
        <p:nvSpPr>
          <p:cNvPr id="42" name="文字方塊 41">
            <a:extLst>
              <a:ext uri="{FF2B5EF4-FFF2-40B4-BE49-F238E27FC236}">
                <a16:creationId xmlns:a16="http://schemas.microsoft.com/office/drawing/2014/main" id="{365F34B8-F9CE-484A-99C4-DC05D0DD175B}"/>
              </a:ext>
            </a:extLst>
          </p:cNvPr>
          <p:cNvSpPr txBox="1"/>
          <p:nvPr/>
        </p:nvSpPr>
        <p:spPr>
          <a:xfrm>
            <a:off x="2412711" y="610051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3" name="接點: 肘形 42">
            <a:extLst>
              <a:ext uri="{FF2B5EF4-FFF2-40B4-BE49-F238E27FC236}">
                <a16:creationId xmlns:a16="http://schemas.microsoft.com/office/drawing/2014/main" id="{9BD52CCD-89FD-4960-AD6D-B46409C578F3}"/>
              </a:ext>
            </a:extLst>
          </p:cNvPr>
          <p:cNvCxnSpPr>
            <a:cxnSpLocks/>
            <a:stCxn id="41" idx="1"/>
          </p:cNvCxnSpPr>
          <p:nvPr/>
        </p:nvCxnSpPr>
        <p:spPr>
          <a:xfrm rot="10800000" flipV="1">
            <a:off x="1997453" y="6440481"/>
            <a:ext cx="576437" cy="670283"/>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接點: 肘形 43">
            <a:extLst>
              <a:ext uri="{FF2B5EF4-FFF2-40B4-BE49-F238E27FC236}">
                <a16:creationId xmlns:a16="http://schemas.microsoft.com/office/drawing/2014/main" id="{B31FA8C6-958F-4488-8514-3DC819126B7F}"/>
              </a:ext>
            </a:extLst>
          </p:cNvPr>
          <p:cNvCxnSpPr>
            <a:cxnSpLocks/>
            <a:stCxn id="41" idx="3"/>
            <a:endCxn id="40" idx="0"/>
          </p:cNvCxnSpPr>
          <p:nvPr/>
        </p:nvCxnSpPr>
        <p:spPr>
          <a:xfrm flipH="1">
            <a:off x="4909492" y="6440482"/>
            <a:ext cx="2370284" cy="3395749"/>
          </a:xfrm>
          <a:prstGeom prst="bentConnector4">
            <a:avLst>
              <a:gd name="adj1" fmla="val -43162"/>
              <a:gd name="adj2" fmla="val 9076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CB7EBE1D-32BF-4C15-9673-AA8EC7D06B9F}"/>
              </a:ext>
            </a:extLst>
          </p:cNvPr>
          <p:cNvSpPr txBox="1"/>
          <p:nvPr/>
        </p:nvSpPr>
        <p:spPr>
          <a:xfrm>
            <a:off x="7087592" y="6100515"/>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6" name="直線單箭頭接點 45">
            <a:extLst>
              <a:ext uri="{FF2B5EF4-FFF2-40B4-BE49-F238E27FC236}">
                <a16:creationId xmlns:a16="http://schemas.microsoft.com/office/drawing/2014/main" id="{0BB66C65-9BAA-4783-9436-7CA84C3DC58E}"/>
              </a:ext>
            </a:extLst>
          </p:cNvPr>
          <p:cNvCxnSpPr>
            <a:cxnSpLocks/>
          </p:cNvCxnSpPr>
          <p:nvPr/>
        </p:nvCxnSpPr>
        <p:spPr>
          <a:xfrm>
            <a:off x="4926833" y="8171048"/>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DDD16540-4E9C-441D-92C5-8E35606D3CA5}"/>
              </a:ext>
            </a:extLst>
          </p:cNvPr>
          <p:cNvSpPr/>
          <p:nvPr/>
        </p:nvSpPr>
        <p:spPr>
          <a:xfrm>
            <a:off x="1822466" y="3141160"/>
            <a:ext cx="2002287"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band loop</a:t>
            </a:r>
            <a:endParaRPr lang="zh-TW" altLang="en-US" sz="1600" dirty="0">
              <a:solidFill>
                <a:schemeClr val="accent6">
                  <a:lumMod val="50000"/>
                </a:schemeClr>
              </a:solidFill>
              <a:ea typeface="微軟正黑體" panose="020B0604030504040204" pitchFamily="34" charset="-120"/>
            </a:endParaRPr>
          </a:p>
        </p:txBody>
      </p:sp>
      <p:sp>
        <p:nvSpPr>
          <p:cNvPr id="51" name="流程圖: 程序 50">
            <a:extLst>
              <a:ext uri="{FF2B5EF4-FFF2-40B4-BE49-F238E27FC236}">
                <a16:creationId xmlns:a16="http://schemas.microsoft.com/office/drawing/2014/main" id="{773FC93D-5960-4E99-ABF2-74FE2C0742D1}"/>
              </a:ext>
            </a:extLst>
          </p:cNvPr>
          <p:cNvSpPr/>
          <p:nvPr/>
        </p:nvSpPr>
        <p:spPr>
          <a:xfrm>
            <a:off x="6933804" y="3138327"/>
            <a:ext cx="1078595" cy="392286"/>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band=1:4</a:t>
            </a:r>
            <a:endParaRPr lang="zh-TW" altLang="en-US" sz="1700" dirty="0">
              <a:solidFill>
                <a:schemeClr val="accent6">
                  <a:lumMod val="50000"/>
                </a:schemeClr>
              </a:solidFill>
              <a:ea typeface="微軟正黑體" panose="020B0604030504040204" pitchFamily="34" charset="-120"/>
            </a:endParaRPr>
          </a:p>
        </p:txBody>
      </p:sp>
      <p:sp>
        <p:nvSpPr>
          <p:cNvPr id="34" name="流程圖: 程序 33">
            <a:extLst>
              <a:ext uri="{FF2B5EF4-FFF2-40B4-BE49-F238E27FC236}">
                <a16:creationId xmlns:a16="http://schemas.microsoft.com/office/drawing/2014/main" id="{F369DE64-8B33-4794-A2C3-224AD7A7A392}"/>
              </a:ext>
            </a:extLst>
          </p:cNvPr>
          <p:cNvSpPr/>
          <p:nvPr/>
        </p:nvSpPr>
        <p:spPr>
          <a:xfrm>
            <a:off x="2363716" y="3649899"/>
            <a:ext cx="5066790" cy="155438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#assign SPOT image band digital count values to variables band1-4</a:t>
            </a:r>
          </a:p>
          <a:p>
            <a:pPr algn="ctr"/>
            <a:r>
              <a:rPr lang="en-US" altLang="zh-TW" sz="1700" dirty="0">
                <a:solidFill>
                  <a:schemeClr val="accent6">
                    <a:lumMod val="50000"/>
                  </a:schemeClr>
                </a:solidFill>
                <a:ea typeface="微軟正黑體" panose="020B0604030504040204" pitchFamily="34" charset="-120"/>
              </a:rPr>
              <a:t>                  assign(paste("band",band,sep=""),  raster(x=paste("/lfs/home/ychen/Satellite/SPOT_CSRSR/grid_box/2017/",subset_aoiimages[image],"/",subset_aoiimages[image],".",band,".bsq.ers",sep="")))</a:t>
            </a:r>
          </a:p>
        </p:txBody>
      </p:sp>
      <p:cxnSp>
        <p:nvCxnSpPr>
          <p:cNvPr id="54" name="直線單箭頭接點 53">
            <a:extLst>
              <a:ext uri="{FF2B5EF4-FFF2-40B4-BE49-F238E27FC236}">
                <a16:creationId xmlns:a16="http://schemas.microsoft.com/office/drawing/2014/main" id="{624AD7B4-FE9F-4860-8009-F8E055210FAB}"/>
              </a:ext>
            </a:extLst>
          </p:cNvPr>
          <p:cNvCxnSpPr>
            <a:cxnSpLocks/>
          </p:cNvCxnSpPr>
          <p:nvPr/>
        </p:nvCxnSpPr>
        <p:spPr>
          <a:xfrm>
            <a:off x="4912102" y="5359478"/>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D1162F6D-3F6C-4915-B5D5-F0792BB7CBE2}"/>
              </a:ext>
            </a:extLst>
          </p:cNvPr>
          <p:cNvSpPr/>
          <p:nvPr/>
        </p:nvSpPr>
        <p:spPr>
          <a:xfrm>
            <a:off x="1806586" y="7110765"/>
            <a:ext cx="6205814" cy="2218823"/>
          </a:xfrm>
          <a:prstGeom prst="rect">
            <a:avLst/>
          </a:prstGeom>
          <a:solidFill>
            <a:schemeClr val="bg1"/>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56" name="矩形 55">
            <a:extLst>
              <a:ext uri="{FF2B5EF4-FFF2-40B4-BE49-F238E27FC236}">
                <a16:creationId xmlns:a16="http://schemas.microsoft.com/office/drawing/2014/main" id="{A4BF048E-B42C-42E4-96C3-A25153935996}"/>
              </a:ext>
            </a:extLst>
          </p:cNvPr>
          <p:cNvSpPr/>
          <p:nvPr/>
        </p:nvSpPr>
        <p:spPr>
          <a:xfrm>
            <a:off x="1822467" y="7113598"/>
            <a:ext cx="2002287"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band loop</a:t>
            </a:r>
            <a:endParaRPr lang="zh-TW" altLang="en-US" sz="1600" dirty="0">
              <a:solidFill>
                <a:schemeClr val="accent6">
                  <a:lumMod val="50000"/>
                </a:schemeClr>
              </a:solidFill>
              <a:ea typeface="微軟正黑體" panose="020B0604030504040204" pitchFamily="34" charset="-120"/>
            </a:endParaRPr>
          </a:p>
        </p:txBody>
      </p:sp>
      <p:sp>
        <p:nvSpPr>
          <p:cNvPr id="57" name="流程圖: 程序 56">
            <a:extLst>
              <a:ext uri="{FF2B5EF4-FFF2-40B4-BE49-F238E27FC236}">
                <a16:creationId xmlns:a16="http://schemas.microsoft.com/office/drawing/2014/main" id="{25EF5616-5381-437C-9220-CFA9384E51EA}"/>
              </a:ext>
            </a:extLst>
          </p:cNvPr>
          <p:cNvSpPr/>
          <p:nvPr/>
        </p:nvSpPr>
        <p:spPr>
          <a:xfrm>
            <a:off x="6933805" y="7110765"/>
            <a:ext cx="1078595" cy="392286"/>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band=1:4</a:t>
            </a:r>
            <a:endParaRPr lang="zh-TW" altLang="en-US" sz="1700" dirty="0">
              <a:solidFill>
                <a:schemeClr val="accent6">
                  <a:lumMod val="50000"/>
                </a:schemeClr>
              </a:solidFill>
              <a:ea typeface="微軟正黑體" panose="020B0604030504040204" pitchFamily="34" charset="-120"/>
            </a:endParaRPr>
          </a:p>
        </p:txBody>
      </p:sp>
      <p:sp>
        <p:nvSpPr>
          <p:cNvPr id="58" name="流程圖: 程序 57">
            <a:extLst>
              <a:ext uri="{FF2B5EF4-FFF2-40B4-BE49-F238E27FC236}">
                <a16:creationId xmlns:a16="http://schemas.microsoft.com/office/drawing/2014/main" id="{14B49772-2E22-4131-BC81-C321F1A6D82A}"/>
              </a:ext>
            </a:extLst>
          </p:cNvPr>
          <p:cNvSpPr/>
          <p:nvPr/>
        </p:nvSpPr>
        <p:spPr>
          <a:xfrm>
            <a:off x="2363717" y="7622337"/>
            <a:ext cx="5066790" cy="155438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#assign SPOT image band digital count values to variables band1-4</a:t>
            </a:r>
          </a:p>
          <a:p>
            <a:pPr algn="ctr"/>
            <a:r>
              <a:rPr lang="en-US" altLang="zh-TW" sz="1700" dirty="0">
                <a:solidFill>
                  <a:schemeClr val="accent6">
                    <a:lumMod val="50000"/>
                  </a:schemeClr>
                </a:solidFill>
                <a:ea typeface="微軟正黑體" panose="020B0604030504040204" pitchFamily="34" charset="-120"/>
              </a:rPr>
              <a:t>                  assign(paste("band",band,sep=""),  raster(x=paste("/lfs/home/ychen/Satellite/SPOT_CSRSR/grid_box/2018/",subset_aoiimages[image],"/",subset_aoiimages[image],".",band,".bsq.ers",sep="")))</a:t>
            </a:r>
          </a:p>
        </p:txBody>
      </p:sp>
      <p:cxnSp>
        <p:nvCxnSpPr>
          <p:cNvPr id="70" name="直線單箭頭接點 69">
            <a:extLst>
              <a:ext uri="{FF2B5EF4-FFF2-40B4-BE49-F238E27FC236}">
                <a16:creationId xmlns:a16="http://schemas.microsoft.com/office/drawing/2014/main" id="{07BCFBB6-715D-474B-BA5A-4AB323DF80B9}"/>
              </a:ext>
            </a:extLst>
          </p:cNvPr>
          <p:cNvCxnSpPr>
            <a:cxnSpLocks/>
            <a:endCxn id="40" idx="0"/>
          </p:cNvCxnSpPr>
          <p:nvPr/>
        </p:nvCxnSpPr>
        <p:spPr>
          <a:xfrm>
            <a:off x="4909492" y="9335232"/>
            <a:ext cx="0" cy="50099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D0AFE82-20CB-4AD6-8F0F-6934E57EAEB6}"/>
              </a:ext>
            </a:extLst>
          </p:cNvPr>
          <p:cNvCxnSpPr>
            <a:cxnSpLocks/>
          </p:cNvCxnSpPr>
          <p:nvPr/>
        </p:nvCxnSpPr>
        <p:spPr>
          <a:xfrm>
            <a:off x="4943543" y="11542423"/>
            <a:ext cx="0" cy="63451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5EE1110-C16E-40B8-8343-2589A3B882AA}"/>
              </a:ext>
            </a:extLst>
          </p:cNvPr>
          <p:cNvCxnSpPr>
            <a:cxnSpLocks/>
          </p:cNvCxnSpPr>
          <p:nvPr/>
        </p:nvCxnSpPr>
        <p:spPr>
          <a:xfrm>
            <a:off x="8219529" y="-7234"/>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838D266E-A969-4DA3-A096-80992A9EFF5D}"/>
              </a:ext>
            </a:extLst>
          </p:cNvPr>
          <p:cNvSpPr/>
          <p:nvPr/>
        </p:nvSpPr>
        <p:spPr>
          <a:xfrm>
            <a:off x="1130992" y="1011882"/>
            <a:ext cx="3738063"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stack images with same month and aoi to calculate median NDVI&amp;GRVI</a:t>
            </a:r>
          </a:p>
        </p:txBody>
      </p:sp>
      <p:sp>
        <p:nvSpPr>
          <p:cNvPr id="95" name="矩形 94">
            <a:extLst>
              <a:ext uri="{FF2B5EF4-FFF2-40B4-BE49-F238E27FC236}">
                <a16:creationId xmlns:a16="http://schemas.microsoft.com/office/drawing/2014/main" id="{0D0F8AEF-8CBD-442B-8B7A-C875E0BC408C}"/>
              </a:ext>
            </a:extLst>
          </p:cNvPr>
          <p:cNvSpPr/>
          <p:nvPr/>
        </p:nvSpPr>
        <p:spPr>
          <a:xfrm>
            <a:off x="2084344" y="2857711"/>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retrieve rasters for all 4 bands</a:t>
            </a:r>
          </a:p>
        </p:txBody>
      </p:sp>
      <p:sp>
        <p:nvSpPr>
          <p:cNvPr id="96" name="矩形 95">
            <a:extLst>
              <a:ext uri="{FF2B5EF4-FFF2-40B4-BE49-F238E27FC236}">
                <a16:creationId xmlns:a16="http://schemas.microsoft.com/office/drawing/2014/main" id="{A05FBFD8-4F26-4826-ABF9-46B9C599041A}"/>
              </a:ext>
            </a:extLst>
          </p:cNvPr>
          <p:cNvSpPr/>
          <p:nvPr/>
        </p:nvSpPr>
        <p:spPr>
          <a:xfrm>
            <a:off x="2075047" y="6833336"/>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retrieve rasters for all 4 bands</a:t>
            </a:r>
          </a:p>
        </p:txBody>
      </p:sp>
    </p:spTree>
    <p:extLst>
      <p:ext uri="{BB962C8B-B14F-4D97-AF65-F5344CB8AC3E}">
        <p14:creationId xmlns:p14="http://schemas.microsoft.com/office/powerpoint/2010/main" val="292840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0"/>
            <a:ext cx="9192122" cy="12192003"/>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18610"/>
            <a:ext cx="8540004" cy="12186064"/>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F5F3A97B-DE98-44FB-8D44-D0DA4E8CB15B}"/>
              </a:ext>
            </a:extLst>
          </p:cNvPr>
          <p:cNvSpPr/>
          <p:nvPr/>
        </p:nvSpPr>
        <p:spPr>
          <a:xfrm>
            <a:off x="846902" y="-12956"/>
            <a:ext cx="8062970" cy="12191996"/>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6" name="矩形 15">
            <a:extLst>
              <a:ext uri="{FF2B5EF4-FFF2-40B4-BE49-F238E27FC236}">
                <a16:creationId xmlns:a16="http://schemas.microsoft.com/office/drawing/2014/main" id="{D18B7F3A-C4A1-49B1-950B-7F1146BD6CB3}"/>
              </a:ext>
            </a:extLst>
          </p:cNvPr>
          <p:cNvSpPr/>
          <p:nvPr/>
        </p:nvSpPr>
        <p:spPr>
          <a:xfrm>
            <a:off x="1190368" y="-3908"/>
            <a:ext cx="7394704" cy="5070583"/>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8635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5918055-AF43-42E2-84E1-54EBBDAFB231}"/>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L209 –</a:t>
            </a:r>
            <a:r>
              <a:rPr lang="zh-TW" altLang="en-US" sz="1949" b="1" dirty="0">
                <a:solidFill>
                  <a:srgbClr val="0000FF"/>
                </a:solidFill>
              </a:rPr>
              <a:t> </a:t>
            </a:r>
            <a:r>
              <a:rPr lang="en-US" altLang="zh-TW" sz="1949" b="1" dirty="0">
                <a:solidFill>
                  <a:srgbClr val="0000FF"/>
                </a:solidFill>
              </a:rPr>
              <a:t>L226</a:t>
            </a:r>
            <a:endParaRPr lang="zh-TW" altLang="en-US" sz="1949" b="1" dirty="0">
              <a:solidFill>
                <a:srgbClr val="0000FF"/>
              </a:solidFill>
            </a:endParaRPr>
          </a:p>
        </p:txBody>
      </p:sp>
      <p:sp>
        <p:nvSpPr>
          <p:cNvPr id="22" name="矩形 21">
            <a:extLst>
              <a:ext uri="{FF2B5EF4-FFF2-40B4-BE49-F238E27FC236}">
                <a16:creationId xmlns:a16="http://schemas.microsoft.com/office/drawing/2014/main" id="{CDF522AF-1D44-4224-9BCE-23AA87EE2D95}"/>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sp>
        <p:nvSpPr>
          <p:cNvPr id="23" name="矩形 22">
            <a:extLst>
              <a:ext uri="{FF2B5EF4-FFF2-40B4-BE49-F238E27FC236}">
                <a16:creationId xmlns:a16="http://schemas.microsoft.com/office/drawing/2014/main" id="{496EBFB9-07E2-4EFE-B5C6-30C80E35D519}"/>
              </a:ext>
            </a:extLst>
          </p:cNvPr>
          <p:cNvSpPr/>
          <p:nvPr/>
        </p:nvSpPr>
        <p:spPr>
          <a:xfrm>
            <a:off x="1205608" y="1040790"/>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image loop (cont.)</a:t>
            </a:r>
            <a:endParaRPr lang="zh-TW" altLang="en-US" sz="1600" dirty="0">
              <a:solidFill>
                <a:schemeClr val="accent6">
                  <a:lumMod val="50000"/>
                </a:schemeClr>
              </a:solidFill>
              <a:ea typeface="微軟正黑體" panose="020B0604030504040204" pitchFamily="34" charset="-120"/>
            </a:endParaRPr>
          </a:p>
        </p:txBody>
      </p:sp>
      <p:sp>
        <p:nvSpPr>
          <p:cNvPr id="25" name="流程圖: 決策 24">
            <a:extLst>
              <a:ext uri="{FF2B5EF4-FFF2-40B4-BE49-F238E27FC236}">
                <a16:creationId xmlns:a16="http://schemas.microsoft.com/office/drawing/2014/main" id="{1D3915FF-DC0C-4C63-A351-1763B31904B2}"/>
              </a:ext>
            </a:extLst>
          </p:cNvPr>
          <p:cNvSpPr/>
          <p:nvPr/>
        </p:nvSpPr>
        <p:spPr>
          <a:xfrm>
            <a:off x="3803937" y="1206995"/>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image==1</a:t>
            </a:r>
            <a:endParaRPr lang="zh-TW" altLang="en-US" sz="1700" dirty="0">
              <a:solidFill>
                <a:schemeClr val="accent6">
                  <a:lumMod val="50000"/>
                </a:schemeClr>
              </a:solidFill>
              <a:ea typeface="微軟正黑體" panose="020B0604030504040204" pitchFamily="34" charset="-120"/>
            </a:endParaRPr>
          </a:p>
        </p:txBody>
      </p:sp>
      <p:sp>
        <p:nvSpPr>
          <p:cNvPr id="26" name="文字方塊 25">
            <a:extLst>
              <a:ext uri="{FF2B5EF4-FFF2-40B4-BE49-F238E27FC236}">
                <a16:creationId xmlns:a16="http://schemas.microsoft.com/office/drawing/2014/main" id="{5159FB41-542F-4EEA-BC78-24C164D25FF5}"/>
              </a:ext>
            </a:extLst>
          </p:cNvPr>
          <p:cNvSpPr txBox="1"/>
          <p:nvPr/>
        </p:nvSpPr>
        <p:spPr>
          <a:xfrm>
            <a:off x="3837034" y="117404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7" name="接點: 肘形 26">
            <a:extLst>
              <a:ext uri="{FF2B5EF4-FFF2-40B4-BE49-F238E27FC236}">
                <a16:creationId xmlns:a16="http://schemas.microsoft.com/office/drawing/2014/main" id="{DC4AB5FD-F9D4-4E84-8B29-E5ADAC9CFC4C}"/>
              </a:ext>
            </a:extLst>
          </p:cNvPr>
          <p:cNvCxnSpPr>
            <a:cxnSpLocks/>
            <a:stCxn id="25" idx="1"/>
            <a:endCxn id="40" idx="1"/>
          </p:cNvCxnSpPr>
          <p:nvPr/>
        </p:nvCxnSpPr>
        <p:spPr>
          <a:xfrm rot="10800000" flipV="1">
            <a:off x="2335663" y="1558022"/>
            <a:ext cx="1468275" cy="1329677"/>
          </a:xfrm>
          <a:prstGeom prst="bentConnector3">
            <a:avLst>
              <a:gd name="adj1" fmla="val 13496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接點: 肘形 27">
            <a:extLst>
              <a:ext uri="{FF2B5EF4-FFF2-40B4-BE49-F238E27FC236}">
                <a16:creationId xmlns:a16="http://schemas.microsoft.com/office/drawing/2014/main" id="{F5C6E20D-B555-45ED-9119-4A288C82F3DE}"/>
              </a:ext>
            </a:extLst>
          </p:cNvPr>
          <p:cNvCxnSpPr>
            <a:cxnSpLocks/>
            <a:stCxn id="25" idx="3"/>
            <a:endCxn id="45" idx="0"/>
          </p:cNvCxnSpPr>
          <p:nvPr/>
        </p:nvCxnSpPr>
        <p:spPr>
          <a:xfrm flipH="1">
            <a:off x="4869057" y="1558023"/>
            <a:ext cx="1073289" cy="2448300"/>
          </a:xfrm>
          <a:prstGeom prst="bentConnector4">
            <a:avLst>
              <a:gd name="adj1" fmla="val -183311"/>
              <a:gd name="adj2" fmla="val 8839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49F81E65-8B30-4462-932D-3BC1B48F8F3B}"/>
              </a:ext>
            </a:extLst>
          </p:cNvPr>
          <p:cNvSpPr txBox="1"/>
          <p:nvPr/>
        </p:nvSpPr>
        <p:spPr>
          <a:xfrm>
            <a:off x="5563978" y="1174042"/>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37" name="直線單箭頭接點 36">
            <a:extLst>
              <a:ext uri="{FF2B5EF4-FFF2-40B4-BE49-F238E27FC236}">
                <a16:creationId xmlns:a16="http://schemas.microsoft.com/office/drawing/2014/main" id="{CE13703F-760C-44B0-AEF2-3A9802559D15}"/>
              </a:ext>
            </a:extLst>
          </p:cNvPr>
          <p:cNvCxnSpPr>
            <a:cxnSpLocks/>
          </p:cNvCxnSpPr>
          <p:nvPr/>
        </p:nvCxnSpPr>
        <p:spPr>
          <a:xfrm>
            <a:off x="4891854" y="5066675"/>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0B345E01-2915-4C2E-BD6B-786CF854CE27}"/>
              </a:ext>
            </a:extLst>
          </p:cNvPr>
          <p:cNvSpPr/>
          <p:nvPr/>
        </p:nvSpPr>
        <p:spPr>
          <a:xfrm>
            <a:off x="2335662" y="2183401"/>
            <a:ext cx="5066790" cy="140859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#stack all images under the month together; resulting NDVIstack &amp; GRVIstack raster stack holds NDVI &amp; GRVI value of all the images available under the year and month of that aoi</a:t>
            </a:r>
          </a:p>
          <a:p>
            <a:pPr algn="ctr"/>
            <a:r>
              <a:rPr lang="en-US" altLang="zh-TW" sz="1700" dirty="0">
                <a:solidFill>
                  <a:schemeClr val="accent6">
                    <a:lumMod val="50000"/>
                  </a:schemeClr>
                </a:solidFill>
                <a:ea typeface="微軟正黑體" panose="020B0604030504040204" pitchFamily="34" charset="-120"/>
              </a:rPr>
              <a:t>NDVIstack &lt;- tempNDVIlayer</a:t>
            </a:r>
          </a:p>
          <a:p>
            <a:pPr algn="ctr"/>
            <a:r>
              <a:rPr lang="en-US" altLang="zh-TW" sz="1700" dirty="0">
                <a:solidFill>
                  <a:schemeClr val="accent6">
                    <a:lumMod val="50000"/>
                  </a:schemeClr>
                </a:solidFill>
                <a:ea typeface="微軟正黑體" panose="020B0604030504040204" pitchFamily="34" charset="-120"/>
              </a:rPr>
              <a:t>GRVIstack &lt;- tempGRVIlayer</a:t>
            </a:r>
          </a:p>
        </p:txBody>
      </p:sp>
      <p:sp>
        <p:nvSpPr>
          <p:cNvPr id="45" name="流程圖: 程序 44">
            <a:extLst>
              <a:ext uri="{FF2B5EF4-FFF2-40B4-BE49-F238E27FC236}">
                <a16:creationId xmlns:a16="http://schemas.microsoft.com/office/drawing/2014/main" id="{6C06037D-E513-4738-8124-BFBE425BA793}"/>
              </a:ext>
            </a:extLst>
          </p:cNvPr>
          <p:cNvSpPr/>
          <p:nvPr/>
        </p:nvSpPr>
        <p:spPr>
          <a:xfrm>
            <a:off x="2335662" y="4006323"/>
            <a:ext cx="5066790" cy="81712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NDVIstack &lt;- stack(NDVIstack, tempNDVIlayer)</a:t>
            </a:r>
          </a:p>
          <a:p>
            <a:pPr algn="ctr"/>
            <a:r>
              <a:rPr lang="en-US" altLang="zh-TW" sz="1700" dirty="0">
                <a:solidFill>
                  <a:schemeClr val="accent6">
                    <a:lumMod val="50000"/>
                  </a:schemeClr>
                </a:solidFill>
                <a:ea typeface="微軟正黑體" panose="020B0604030504040204" pitchFamily="34" charset="-120"/>
              </a:rPr>
              <a:t>GRVIstack &lt;- stack(GRVIstack, tempGRVIlayer)</a:t>
            </a:r>
          </a:p>
        </p:txBody>
      </p:sp>
      <p:sp>
        <p:nvSpPr>
          <p:cNvPr id="52" name="流程圖: 程序 51">
            <a:extLst>
              <a:ext uri="{FF2B5EF4-FFF2-40B4-BE49-F238E27FC236}">
                <a16:creationId xmlns:a16="http://schemas.microsoft.com/office/drawing/2014/main" id="{F36FFEDC-ED27-4582-A688-BD0AC1812B9D}"/>
              </a:ext>
            </a:extLst>
          </p:cNvPr>
          <p:cNvSpPr/>
          <p:nvPr/>
        </p:nvSpPr>
        <p:spPr>
          <a:xfrm>
            <a:off x="1590788" y="6535272"/>
            <a:ext cx="6614511" cy="160974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NDVIstack has more than one layer (aka more than one available image for the month), perform median among all layers</a:t>
            </a:r>
          </a:p>
          <a:p>
            <a:pPr algn="ctr"/>
            <a:r>
              <a:rPr lang="en-US" altLang="zh-TW" sz="1200" dirty="0">
                <a:solidFill>
                  <a:schemeClr val="accent6">
                    <a:lumMod val="50000"/>
                  </a:schemeClr>
                </a:solidFill>
                <a:ea typeface="微軟正黑體" panose="020B0604030504040204" pitchFamily="34" charset="-120"/>
              </a:rPr>
              <a:t>#convert from RasterLayer to RasterBrick</a:t>
            </a:r>
          </a:p>
          <a:p>
            <a:pPr algn="ctr"/>
            <a:r>
              <a:rPr lang="en-US" altLang="zh-TW" sz="1700" dirty="0">
                <a:solidFill>
                  <a:schemeClr val="accent6">
                    <a:lumMod val="50000"/>
                  </a:schemeClr>
                </a:solidFill>
                <a:ea typeface="微軟正黑體" panose="020B0604030504040204" pitchFamily="34" charset="-120"/>
              </a:rPr>
              <a:t>NDVIstack &lt;- brick(NDVIstack)</a:t>
            </a:r>
          </a:p>
          <a:p>
            <a:pPr algn="ctr"/>
            <a:r>
              <a:rPr lang="en-US" altLang="zh-TW" sz="1200" dirty="0">
                <a:solidFill>
                  <a:schemeClr val="accent6">
                    <a:lumMod val="50000"/>
                  </a:schemeClr>
                </a:solidFill>
                <a:ea typeface="微軟正黑體" panose="020B0604030504040204" pitchFamily="34" charset="-120"/>
              </a:rPr>
              <a:t>#perform median among the raster stack of all images under the month together</a:t>
            </a:r>
          </a:p>
          <a:p>
            <a:pPr algn="ctr"/>
            <a:r>
              <a:rPr lang="en-US" altLang="zh-TW" sz="1700" dirty="0">
                <a:solidFill>
                  <a:schemeClr val="accent6">
                    <a:lumMod val="50000"/>
                  </a:schemeClr>
                </a:solidFill>
                <a:ea typeface="微軟正黑體" panose="020B0604030504040204" pitchFamily="34" charset="-120"/>
              </a:rPr>
              <a:t>medianNDVI_ofmonth &lt;- calc(NDVIstack, median,na.rm=T) </a:t>
            </a:r>
          </a:p>
          <a:p>
            <a:pPr algn="ctr"/>
            <a:r>
              <a:rPr lang="en-US" altLang="zh-TW" sz="1200" dirty="0">
                <a:solidFill>
                  <a:schemeClr val="accent6">
                    <a:lumMod val="50000"/>
                  </a:schemeClr>
                </a:solidFill>
                <a:ea typeface="微軟正黑體" panose="020B0604030504040204" pitchFamily="34" charset="-120"/>
              </a:rPr>
              <a:t>#ignore error, still produces results</a:t>
            </a:r>
          </a:p>
        </p:txBody>
      </p:sp>
      <p:sp>
        <p:nvSpPr>
          <p:cNvPr id="53" name="流程圖: 決策 52">
            <a:extLst>
              <a:ext uri="{FF2B5EF4-FFF2-40B4-BE49-F238E27FC236}">
                <a16:creationId xmlns:a16="http://schemas.microsoft.com/office/drawing/2014/main" id="{34B5D584-82CF-4AB6-BD38-53C6FDA3CFC9}"/>
              </a:ext>
            </a:extLst>
          </p:cNvPr>
          <p:cNvSpPr/>
          <p:nvPr/>
        </p:nvSpPr>
        <p:spPr>
          <a:xfrm>
            <a:off x="2799832" y="5702012"/>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dim(NDVIstack)[3]!=1</a:t>
            </a:r>
            <a:endParaRPr lang="zh-TW" altLang="en-US" sz="1700" dirty="0">
              <a:solidFill>
                <a:schemeClr val="accent6">
                  <a:lumMod val="50000"/>
                </a:schemeClr>
              </a:solidFill>
              <a:ea typeface="微軟正黑體" panose="020B0604030504040204" pitchFamily="34" charset="-120"/>
            </a:endParaRPr>
          </a:p>
        </p:txBody>
      </p:sp>
      <p:sp>
        <p:nvSpPr>
          <p:cNvPr id="54" name="文字方塊 53">
            <a:extLst>
              <a:ext uri="{FF2B5EF4-FFF2-40B4-BE49-F238E27FC236}">
                <a16:creationId xmlns:a16="http://schemas.microsoft.com/office/drawing/2014/main" id="{B8B4DF84-8B6B-40C4-B10F-93D7B3B4D2EE}"/>
              </a:ext>
            </a:extLst>
          </p:cNvPr>
          <p:cNvSpPr txBox="1"/>
          <p:nvPr/>
        </p:nvSpPr>
        <p:spPr>
          <a:xfrm>
            <a:off x="2387543" y="574582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5" name="接點: 肘形 54">
            <a:extLst>
              <a:ext uri="{FF2B5EF4-FFF2-40B4-BE49-F238E27FC236}">
                <a16:creationId xmlns:a16="http://schemas.microsoft.com/office/drawing/2014/main" id="{3981CA82-5DB5-41A5-B4DF-35D93B9E6C12}"/>
              </a:ext>
            </a:extLst>
          </p:cNvPr>
          <p:cNvCxnSpPr>
            <a:cxnSpLocks/>
            <a:stCxn id="53" idx="1"/>
            <a:endCxn id="52" idx="1"/>
          </p:cNvCxnSpPr>
          <p:nvPr/>
        </p:nvCxnSpPr>
        <p:spPr>
          <a:xfrm rot="10800000" flipV="1">
            <a:off x="1590788" y="6034766"/>
            <a:ext cx="1209044" cy="1305377"/>
          </a:xfrm>
          <a:prstGeom prst="bentConnector3">
            <a:avLst>
              <a:gd name="adj1" fmla="val 12510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接點: 肘形 55">
            <a:extLst>
              <a:ext uri="{FF2B5EF4-FFF2-40B4-BE49-F238E27FC236}">
                <a16:creationId xmlns:a16="http://schemas.microsoft.com/office/drawing/2014/main" id="{2D95BD4B-F6FE-4872-9D09-015A3F26BBB2}"/>
              </a:ext>
            </a:extLst>
          </p:cNvPr>
          <p:cNvCxnSpPr>
            <a:cxnSpLocks/>
            <a:stCxn id="53" idx="3"/>
          </p:cNvCxnSpPr>
          <p:nvPr/>
        </p:nvCxnSpPr>
        <p:spPr>
          <a:xfrm flipH="1">
            <a:off x="4923735" y="6034767"/>
            <a:ext cx="2104522" cy="2465353"/>
          </a:xfrm>
          <a:prstGeom prst="bentConnector4">
            <a:avLst>
              <a:gd name="adj1" fmla="val -66420"/>
              <a:gd name="adj2" fmla="val 8897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68C21F24-6721-4319-B1EB-188EC5511EF5}"/>
              </a:ext>
            </a:extLst>
          </p:cNvPr>
          <p:cNvSpPr txBox="1"/>
          <p:nvPr/>
        </p:nvSpPr>
        <p:spPr>
          <a:xfrm>
            <a:off x="7062424" y="5745822"/>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64" name="直線單箭頭接點 63">
            <a:extLst>
              <a:ext uri="{FF2B5EF4-FFF2-40B4-BE49-F238E27FC236}">
                <a16:creationId xmlns:a16="http://schemas.microsoft.com/office/drawing/2014/main" id="{0CA3C75B-A68E-4ACA-B9FE-CD59F036D789}"/>
              </a:ext>
            </a:extLst>
          </p:cNvPr>
          <p:cNvCxnSpPr>
            <a:cxnSpLocks/>
          </p:cNvCxnSpPr>
          <p:nvPr/>
        </p:nvCxnSpPr>
        <p:spPr>
          <a:xfrm>
            <a:off x="4915621" y="8143942"/>
            <a:ext cx="8114" cy="39571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8" name="流程圖: 程序 77">
            <a:extLst>
              <a:ext uri="{FF2B5EF4-FFF2-40B4-BE49-F238E27FC236}">
                <a16:creationId xmlns:a16="http://schemas.microsoft.com/office/drawing/2014/main" id="{02C62CAF-D031-4D35-B59D-5A518740C2D6}"/>
              </a:ext>
            </a:extLst>
          </p:cNvPr>
          <p:cNvSpPr/>
          <p:nvPr/>
        </p:nvSpPr>
        <p:spPr>
          <a:xfrm>
            <a:off x="1620746" y="9372919"/>
            <a:ext cx="6614511" cy="97029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NDVIstack only has one layer, meaning there is only one available image for the month, don't need to perform median; the NDVI will be counted for the month</a:t>
            </a:r>
          </a:p>
          <a:p>
            <a:pPr algn="ctr"/>
            <a:r>
              <a:rPr lang="en-US" altLang="zh-TW" sz="1700" dirty="0">
                <a:solidFill>
                  <a:schemeClr val="accent6">
                    <a:lumMod val="50000"/>
                  </a:schemeClr>
                </a:solidFill>
                <a:ea typeface="微軟正黑體" panose="020B0604030504040204" pitchFamily="34" charset="-120"/>
              </a:rPr>
              <a:t>medianNDVI_ofmonth &lt;- NDVIstack</a:t>
            </a:r>
            <a:endParaRPr lang="en-US" altLang="zh-TW" sz="1200" dirty="0">
              <a:solidFill>
                <a:schemeClr val="accent6">
                  <a:lumMod val="50000"/>
                </a:schemeClr>
              </a:solidFill>
              <a:ea typeface="微軟正黑體" panose="020B0604030504040204" pitchFamily="34" charset="-120"/>
            </a:endParaRPr>
          </a:p>
        </p:txBody>
      </p:sp>
      <p:sp>
        <p:nvSpPr>
          <p:cNvPr id="79" name="流程圖: 決策 78">
            <a:extLst>
              <a:ext uri="{FF2B5EF4-FFF2-40B4-BE49-F238E27FC236}">
                <a16:creationId xmlns:a16="http://schemas.microsoft.com/office/drawing/2014/main" id="{A8F095F2-3A09-400F-AA80-2108982AAA4C}"/>
              </a:ext>
            </a:extLst>
          </p:cNvPr>
          <p:cNvSpPr/>
          <p:nvPr/>
        </p:nvSpPr>
        <p:spPr>
          <a:xfrm>
            <a:off x="2829790" y="8539659"/>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dim(NDVIstack)[3]==1</a:t>
            </a:r>
            <a:endParaRPr lang="zh-TW" altLang="en-US" sz="1700" dirty="0">
              <a:solidFill>
                <a:schemeClr val="accent6">
                  <a:lumMod val="50000"/>
                </a:schemeClr>
              </a:solidFill>
              <a:ea typeface="微軟正黑體" panose="020B0604030504040204" pitchFamily="34" charset="-120"/>
            </a:endParaRPr>
          </a:p>
        </p:txBody>
      </p:sp>
      <p:sp>
        <p:nvSpPr>
          <p:cNvPr id="80" name="文字方塊 79">
            <a:extLst>
              <a:ext uri="{FF2B5EF4-FFF2-40B4-BE49-F238E27FC236}">
                <a16:creationId xmlns:a16="http://schemas.microsoft.com/office/drawing/2014/main" id="{165EB216-FF87-436F-9431-7B3AEC00B82F}"/>
              </a:ext>
            </a:extLst>
          </p:cNvPr>
          <p:cNvSpPr txBox="1"/>
          <p:nvPr/>
        </p:nvSpPr>
        <p:spPr>
          <a:xfrm>
            <a:off x="2417501" y="8583471"/>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81" name="接點: 肘形 80">
            <a:extLst>
              <a:ext uri="{FF2B5EF4-FFF2-40B4-BE49-F238E27FC236}">
                <a16:creationId xmlns:a16="http://schemas.microsoft.com/office/drawing/2014/main" id="{B3FDFEA0-60E3-48C0-87F7-CA9C48C1664B}"/>
              </a:ext>
            </a:extLst>
          </p:cNvPr>
          <p:cNvCxnSpPr>
            <a:cxnSpLocks/>
            <a:stCxn id="79" idx="1"/>
            <a:endCxn id="78" idx="1"/>
          </p:cNvCxnSpPr>
          <p:nvPr/>
        </p:nvCxnSpPr>
        <p:spPr>
          <a:xfrm rot="10800000" flipV="1">
            <a:off x="1620746" y="8872414"/>
            <a:ext cx="1209044" cy="985652"/>
          </a:xfrm>
          <a:prstGeom prst="bentConnector3">
            <a:avLst>
              <a:gd name="adj1" fmla="val 11890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接點: 肘形 81">
            <a:extLst>
              <a:ext uri="{FF2B5EF4-FFF2-40B4-BE49-F238E27FC236}">
                <a16:creationId xmlns:a16="http://schemas.microsoft.com/office/drawing/2014/main" id="{AB4BAB7B-07BE-4277-9748-8CD8FF0128C4}"/>
              </a:ext>
            </a:extLst>
          </p:cNvPr>
          <p:cNvCxnSpPr>
            <a:cxnSpLocks/>
            <a:stCxn id="79" idx="3"/>
          </p:cNvCxnSpPr>
          <p:nvPr/>
        </p:nvCxnSpPr>
        <p:spPr>
          <a:xfrm flipH="1">
            <a:off x="4887192" y="8872414"/>
            <a:ext cx="2171023" cy="1761563"/>
          </a:xfrm>
          <a:prstGeom prst="bentConnector3">
            <a:avLst>
              <a:gd name="adj1" fmla="val -6369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B2105CA4-7C8D-440C-B130-A53FB522AA6B}"/>
              </a:ext>
            </a:extLst>
          </p:cNvPr>
          <p:cNvSpPr txBox="1"/>
          <p:nvPr/>
        </p:nvSpPr>
        <p:spPr>
          <a:xfrm>
            <a:off x="7092382" y="858346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86" name="直線單箭頭接點 85">
            <a:extLst>
              <a:ext uri="{FF2B5EF4-FFF2-40B4-BE49-F238E27FC236}">
                <a16:creationId xmlns:a16="http://schemas.microsoft.com/office/drawing/2014/main" id="{AFF21AE2-1AA0-41FD-B9F1-96422DD81710}"/>
              </a:ext>
            </a:extLst>
          </p:cNvPr>
          <p:cNvCxnSpPr>
            <a:cxnSpLocks/>
          </p:cNvCxnSpPr>
          <p:nvPr/>
        </p:nvCxnSpPr>
        <p:spPr>
          <a:xfrm>
            <a:off x="4887192" y="10352998"/>
            <a:ext cx="0" cy="180877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17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565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F5F3A97B-DE98-44FB-8D44-D0DA4E8CB15B}"/>
              </a:ext>
            </a:extLst>
          </p:cNvPr>
          <p:cNvSpPr/>
          <p:nvPr/>
        </p:nvSpPr>
        <p:spPr>
          <a:xfrm>
            <a:off x="846902" y="1"/>
            <a:ext cx="8062970" cy="8934138"/>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8635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L227 –</a:t>
            </a:r>
            <a:r>
              <a:rPr lang="zh-TW" altLang="en-US" sz="1949" b="1" dirty="0">
                <a:solidFill>
                  <a:srgbClr val="0000FF"/>
                </a:solidFill>
              </a:rPr>
              <a:t> </a:t>
            </a:r>
            <a:r>
              <a:rPr lang="en-US" altLang="zh-TW" sz="1949" b="1" dirty="0">
                <a:solidFill>
                  <a:srgbClr val="0000FF"/>
                </a:solidFill>
              </a:rPr>
              <a:t>L252</a:t>
            </a:r>
            <a:endParaRPr lang="zh-TW" altLang="en-US" sz="1949" b="1" dirty="0">
              <a:solidFill>
                <a:srgbClr val="0000FF"/>
              </a:solidFill>
            </a:endParaRPr>
          </a:p>
        </p:txBody>
      </p:sp>
      <p:sp>
        <p:nvSpPr>
          <p:cNvPr id="22" name="矩形 21">
            <a:extLst>
              <a:ext uri="{FF2B5EF4-FFF2-40B4-BE49-F238E27FC236}">
                <a16:creationId xmlns:a16="http://schemas.microsoft.com/office/drawing/2014/main" id="{CDF522AF-1D44-4224-9BCE-23AA87EE2D95}"/>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sp>
        <p:nvSpPr>
          <p:cNvPr id="52" name="流程圖: 程序 51">
            <a:extLst>
              <a:ext uri="{FF2B5EF4-FFF2-40B4-BE49-F238E27FC236}">
                <a16:creationId xmlns:a16="http://schemas.microsoft.com/office/drawing/2014/main" id="{F36FFEDC-ED27-4582-A688-BD0AC1812B9D}"/>
              </a:ext>
            </a:extLst>
          </p:cNvPr>
          <p:cNvSpPr/>
          <p:nvPr/>
        </p:nvSpPr>
        <p:spPr>
          <a:xfrm>
            <a:off x="1590788" y="2053214"/>
            <a:ext cx="6614511" cy="160974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GRVIstack has more than one layer (aka more than one available image for the month), perform median among all layers</a:t>
            </a:r>
          </a:p>
          <a:p>
            <a:pPr algn="ctr"/>
            <a:r>
              <a:rPr lang="en-US" altLang="zh-TW" sz="1200" dirty="0">
                <a:solidFill>
                  <a:schemeClr val="accent6">
                    <a:lumMod val="50000"/>
                  </a:schemeClr>
                </a:solidFill>
                <a:ea typeface="微軟正黑體" panose="020B0604030504040204" pitchFamily="34" charset="-120"/>
              </a:rPr>
              <a:t>#convert from RasterLayer to RasterBrick</a:t>
            </a:r>
          </a:p>
          <a:p>
            <a:pPr algn="ctr"/>
            <a:r>
              <a:rPr lang="en-US" altLang="zh-TW" sz="1700" dirty="0">
                <a:solidFill>
                  <a:schemeClr val="accent6">
                    <a:lumMod val="50000"/>
                  </a:schemeClr>
                </a:solidFill>
                <a:ea typeface="微軟正黑體" panose="020B0604030504040204" pitchFamily="34" charset="-120"/>
              </a:rPr>
              <a:t>GRVIstack &lt;- brick(GRVIstack)</a:t>
            </a:r>
          </a:p>
          <a:p>
            <a:pPr algn="ctr"/>
            <a:r>
              <a:rPr lang="en-US" altLang="zh-TW" sz="1200" dirty="0">
                <a:solidFill>
                  <a:schemeClr val="accent6">
                    <a:lumMod val="50000"/>
                  </a:schemeClr>
                </a:solidFill>
                <a:ea typeface="微軟正黑體" panose="020B0604030504040204" pitchFamily="34" charset="-120"/>
              </a:rPr>
              <a:t>#perform median among the raster stack of all images under the month together</a:t>
            </a:r>
          </a:p>
          <a:p>
            <a:pPr algn="ctr"/>
            <a:r>
              <a:rPr lang="en-US" altLang="zh-TW" sz="1700" dirty="0">
                <a:solidFill>
                  <a:schemeClr val="accent6">
                    <a:lumMod val="50000"/>
                  </a:schemeClr>
                </a:solidFill>
                <a:ea typeface="微軟正黑體" panose="020B0604030504040204" pitchFamily="34" charset="-120"/>
              </a:rPr>
              <a:t>medianGRVI_ofmonth &lt;- calc(GRVIstack, median,na.rm=T)</a:t>
            </a:r>
          </a:p>
          <a:p>
            <a:pPr algn="ctr"/>
            <a:r>
              <a:rPr lang="en-US" altLang="zh-TW" sz="1200" dirty="0">
                <a:solidFill>
                  <a:schemeClr val="accent6">
                    <a:lumMod val="50000"/>
                  </a:schemeClr>
                </a:solidFill>
                <a:ea typeface="微軟正黑體" panose="020B0604030504040204" pitchFamily="34" charset="-120"/>
              </a:rPr>
              <a:t>#ignore error, still produces results</a:t>
            </a:r>
          </a:p>
        </p:txBody>
      </p:sp>
      <p:sp>
        <p:nvSpPr>
          <p:cNvPr id="53" name="流程圖: 決策 52">
            <a:extLst>
              <a:ext uri="{FF2B5EF4-FFF2-40B4-BE49-F238E27FC236}">
                <a16:creationId xmlns:a16="http://schemas.microsoft.com/office/drawing/2014/main" id="{34B5D584-82CF-4AB6-BD38-53C6FDA3CFC9}"/>
              </a:ext>
            </a:extLst>
          </p:cNvPr>
          <p:cNvSpPr/>
          <p:nvPr/>
        </p:nvSpPr>
        <p:spPr>
          <a:xfrm>
            <a:off x="2799832" y="1219954"/>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dim(GRVIstack)[3]!=1</a:t>
            </a:r>
            <a:endParaRPr lang="zh-TW" altLang="en-US" sz="1700" dirty="0">
              <a:solidFill>
                <a:schemeClr val="accent6">
                  <a:lumMod val="50000"/>
                </a:schemeClr>
              </a:solidFill>
              <a:ea typeface="微軟正黑體" panose="020B0604030504040204" pitchFamily="34" charset="-120"/>
            </a:endParaRPr>
          </a:p>
        </p:txBody>
      </p:sp>
      <p:sp>
        <p:nvSpPr>
          <p:cNvPr id="54" name="文字方塊 53">
            <a:extLst>
              <a:ext uri="{FF2B5EF4-FFF2-40B4-BE49-F238E27FC236}">
                <a16:creationId xmlns:a16="http://schemas.microsoft.com/office/drawing/2014/main" id="{B8B4DF84-8B6B-40C4-B10F-93D7B3B4D2EE}"/>
              </a:ext>
            </a:extLst>
          </p:cNvPr>
          <p:cNvSpPr txBox="1"/>
          <p:nvPr/>
        </p:nvSpPr>
        <p:spPr>
          <a:xfrm>
            <a:off x="2387543" y="1263766"/>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5" name="接點: 肘形 54">
            <a:extLst>
              <a:ext uri="{FF2B5EF4-FFF2-40B4-BE49-F238E27FC236}">
                <a16:creationId xmlns:a16="http://schemas.microsoft.com/office/drawing/2014/main" id="{3981CA82-5DB5-41A5-B4DF-35D93B9E6C12}"/>
              </a:ext>
            </a:extLst>
          </p:cNvPr>
          <p:cNvCxnSpPr>
            <a:cxnSpLocks/>
            <a:stCxn id="53" idx="1"/>
            <a:endCxn id="52" idx="1"/>
          </p:cNvCxnSpPr>
          <p:nvPr/>
        </p:nvCxnSpPr>
        <p:spPr>
          <a:xfrm rot="10800000" flipV="1">
            <a:off x="1590788" y="1552708"/>
            <a:ext cx="1209044" cy="1305377"/>
          </a:xfrm>
          <a:prstGeom prst="bentConnector3">
            <a:avLst>
              <a:gd name="adj1" fmla="val 12510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接點: 肘形 55">
            <a:extLst>
              <a:ext uri="{FF2B5EF4-FFF2-40B4-BE49-F238E27FC236}">
                <a16:creationId xmlns:a16="http://schemas.microsoft.com/office/drawing/2014/main" id="{2D95BD4B-F6FE-4872-9D09-015A3F26BBB2}"/>
              </a:ext>
            </a:extLst>
          </p:cNvPr>
          <p:cNvCxnSpPr>
            <a:cxnSpLocks/>
            <a:stCxn id="53" idx="3"/>
          </p:cNvCxnSpPr>
          <p:nvPr/>
        </p:nvCxnSpPr>
        <p:spPr>
          <a:xfrm flipH="1">
            <a:off x="4923735" y="1552709"/>
            <a:ext cx="2104522" cy="2465353"/>
          </a:xfrm>
          <a:prstGeom prst="bentConnector4">
            <a:avLst>
              <a:gd name="adj1" fmla="val -66420"/>
              <a:gd name="adj2" fmla="val 8897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68C21F24-6721-4319-B1EB-188EC5511EF5}"/>
              </a:ext>
            </a:extLst>
          </p:cNvPr>
          <p:cNvSpPr txBox="1"/>
          <p:nvPr/>
        </p:nvSpPr>
        <p:spPr>
          <a:xfrm>
            <a:off x="7062424" y="126376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64" name="直線單箭頭接點 63">
            <a:extLst>
              <a:ext uri="{FF2B5EF4-FFF2-40B4-BE49-F238E27FC236}">
                <a16:creationId xmlns:a16="http://schemas.microsoft.com/office/drawing/2014/main" id="{0CA3C75B-A68E-4ACA-B9FE-CD59F036D789}"/>
              </a:ext>
            </a:extLst>
          </p:cNvPr>
          <p:cNvCxnSpPr>
            <a:cxnSpLocks/>
          </p:cNvCxnSpPr>
          <p:nvPr/>
        </p:nvCxnSpPr>
        <p:spPr>
          <a:xfrm>
            <a:off x="4915621" y="3661884"/>
            <a:ext cx="8114" cy="39571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8" name="流程圖: 程序 77">
            <a:extLst>
              <a:ext uri="{FF2B5EF4-FFF2-40B4-BE49-F238E27FC236}">
                <a16:creationId xmlns:a16="http://schemas.microsoft.com/office/drawing/2014/main" id="{02C62CAF-D031-4D35-B59D-5A518740C2D6}"/>
              </a:ext>
            </a:extLst>
          </p:cNvPr>
          <p:cNvSpPr/>
          <p:nvPr/>
        </p:nvSpPr>
        <p:spPr>
          <a:xfrm>
            <a:off x="1620746" y="4890861"/>
            <a:ext cx="6614511" cy="97029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GRVIstack only has one layer, meaning there is only one available image for the month, don't need to perform median; the GRVI will be counted for the month</a:t>
            </a:r>
          </a:p>
          <a:p>
            <a:pPr algn="ctr"/>
            <a:r>
              <a:rPr lang="en-US" altLang="zh-TW" sz="1700" dirty="0">
                <a:solidFill>
                  <a:schemeClr val="accent6">
                    <a:lumMod val="50000"/>
                  </a:schemeClr>
                </a:solidFill>
                <a:ea typeface="微軟正黑體" panose="020B0604030504040204" pitchFamily="34" charset="-120"/>
              </a:rPr>
              <a:t>medianGRVI_ofmonth &lt;- GRVIstack</a:t>
            </a:r>
            <a:endParaRPr lang="en-US" altLang="zh-TW" sz="1200" dirty="0">
              <a:solidFill>
                <a:schemeClr val="accent6">
                  <a:lumMod val="50000"/>
                </a:schemeClr>
              </a:solidFill>
              <a:ea typeface="微軟正黑體" panose="020B0604030504040204" pitchFamily="34" charset="-120"/>
            </a:endParaRPr>
          </a:p>
        </p:txBody>
      </p:sp>
      <p:sp>
        <p:nvSpPr>
          <p:cNvPr id="79" name="流程圖: 決策 78">
            <a:extLst>
              <a:ext uri="{FF2B5EF4-FFF2-40B4-BE49-F238E27FC236}">
                <a16:creationId xmlns:a16="http://schemas.microsoft.com/office/drawing/2014/main" id="{A8F095F2-3A09-400F-AA80-2108982AAA4C}"/>
              </a:ext>
            </a:extLst>
          </p:cNvPr>
          <p:cNvSpPr/>
          <p:nvPr/>
        </p:nvSpPr>
        <p:spPr>
          <a:xfrm>
            <a:off x="2829790" y="4057601"/>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dim(GRVIstack)[3]==1</a:t>
            </a:r>
            <a:endParaRPr lang="zh-TW" altLang="en-US" sz="1700" dirty="0">
              <a:solidFill>
                <a:schemeClr val="accent6">
                  <a:lumMod val="50000"/>
                </a:schemeClr>
              </a:solidFill>
              <a:ea typeface="微軟正黑體" panose="020B0604030504040204" pitchFamily="34" charset="-120"/>
            </a:endParaRPr>
          </a:p>
        </p:txBody>
      </p:sp>
      <p:sp>
        <p:nvSpPr>
          <p:cNvPr id="80" name="文字方塊 79">
            <a:extLst>
              <a:ext uri="{FF2B5EF4-FFF2-40B4-BE49-F238E27FC236}">
                <a16:creationId xmlns:a16="http://schemas.microsoft.com/office/drawing/2014/main" id="{165EB216-FF87-436F-9431-7B3AEC00B82F}"/>
              </a:ext>
            </a:extLst>
          </p:cNvPr>
          <p:cNvSpPr txBox="1"/>
          <p:nvPr/>
        </p:nvSpPr>
        <p:spPr>
          <a:xfrm>
            <a:off x="2417501" y="4101413"/>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81" name="接點: 肘形 80">
            <a:extLst>
              <a:ext uri="{FF2B5EF4-FFF2-40B4-BE49-F238E27FC236}">
                <a16:creationId xmlns:a16="http://schemas.microsoft.com/office/drawing/2014/main" id="{B3FDFEA0-60E3-48C0-87F7-CA9C48C1664B}"/>
              </a:ext>
            </a:extLst>
          </p:cNvPr>
          <p:cNvCxnSpPr>
            <a:cxnSpLocks/>
            <a:stCxn id="79" idx="1"/>
            <a:endCxn id="78" idx="1"/>
          </p:cNvCxnSpPr>
          <p:nvPr/>
        </p:nvCxnSpPr>
        <p:spPr>
          <a:xfrm rot="10800000" flipV="1">
            <a:off x="1620746" y="4390356"/>
            <a:ext cx="1209044" cy="985652"/>
          </a:xfrm>
          <a:prstGeom prst="bentConnector3">
            <a:avLst>
              <a:gd name="adj1" fmla="val 11890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接點: 肘形 81">
            <a:extLst>
              <a:ext uri="{FF2B5EF4-FFF2-40B4-BE49-F238E27FC236}">
                <a16:creationId xmlns:a16="http://schemas.microsoft.com/office/drawing/2014/main" id="{AB4BAB7B-07BE-4277-9748-8CD8FF0128C4}"/>
              </a:ext>
            </a:extLst>
          </p:cNvPr>
          <p:cNvCxnSpPr>
            <a:cxnSpLocks/>
            <a:stCxn id="79" idx="3"/>
          </p:cNvCxnSpPr>
          <p:nvPr/>
        </p:nvCxnSpPr>
        <p:spPr>
          <a:xfrm flipH="1">
            <a:off x="4887192" y="4390356"/>
            <a:ext cx="2171023" cy="1761563"/>
          </a:xfrm>
          <a:prstGeom prst="bentConnector3">
            <a:avLst>
              <a:gd name="adj1" fmla="val -6369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B2105CA4-7C8D-440C-B130-A53FB522AA6B}"/>
              </a:ext>
            </a:extLst>
          </p:cNvPr>
          <p:cNvSpPr txBox="1"/>
          <p:nvPr/>
        </p:nvSpPr>
        <p:spPr>
          <a:xfrm>
            <a:off x="7092382" y="410141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86" name="直線單箭頭接點 85">
            <a:extLst>
              <a:ext uri="{FF2B5EF4-FFF2-40B4-BE49-F238E27FC236}">
                <a16:creationId xmlns:a16="http://schemas.microsoft.com/office/drawing/2014/main" id="{AFF21AE2-1AA0-41FD-B9F1-96422DD81710}"/>
              </a:ext>
            </a:extLst>
          </p:cNvPr>
          <p:cNvCxnSpPr>
            <a:cxnSpLocks/>
          </p:cNvCxnSpPr>
          <p:nvPr/>
        </p:nvCxnSpPr>
        <p:spPr>
          <a:xfrm>
            <a:off x="4887192" y="5870940"/>
            <a:ext cx="0" cy="61980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流程圖: 程序 37">
            <a:extLst>
              <a:ext uri="{FF2B5EF4-FFF2-40B4-BE49-F238E27FC236}">
                <a16:creationId xmlns:a16="http://schemas.microsoft.com/office/drawing/2014/main" id="{47CD1810-88C3-4AD2-80D3-F43E0D9E5935}"/>
              </a:ext>
            </a:extLst>
          </p:cNvPr>
          <p:cNvSpPr/>
          <p:nvPr/>
        </p:nvSpPr>
        <p:spPr>
          <a:xfrm>
            <a:off x="1606788" y="6494995"/>
            <a:ext cx="6614511" cy="219930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#convert median NDVI &amp; GRVI value raster for the month to a dataframe</a:t>
            </a:r>
          </a:p>
          <a:p>
            <a:pPr algn="ctr"/>
            <a:r>
              <a:rPr lang="en-US" altLang="zh-TW" sz="1700" dirty="0">
                <a:solidFill>
                  <a:schemeClr val="accent6">
                    <a:lumMod val="50000"/>
                  </a:schemeClr>
                </a:solidFill>
                <a:ea typeface="微軟正黑體" panose="020B0604030504040204" pitchFamily="34" charset="-120"/>
              </a:rPr>
              <a:t>medianNDVI &lt;- as.data.frame(medianNDVI_ofmonth)</a:t>
            </a:r>
          </a:p>
          <a:p>
            <a:pPr algn="ctr"/>
            <a:r>
              <a:rPr lang="en-US" altLang="zh-TW" sz="1700" dirty="0">
                <a:solidFill>
                  <a:schemeClr val="accent6">
                    <a:lumMod val="50000"/>
                  </a:schemeClr>
                </a:solidFill>
                <a:ea typeface="微軟正黑體" panose="020B0604030504040204" pitchFamily="34" charset="-120"/>
              </a:rPr>
              <a:t>medianGRVI &lt;- as.data.frame(medianGRVI_ofmonth)</a:t>
            </a:r>
          </a:p>
          <a:p>
            <a:pPr algn="ctr"/>
            <a:r>
              <a:rPr lang="en-US" altLang="zh-TW" sz="1200" dirty="0">
                <a:solidFill>
                  <a:schemeClr val="accent6">
                    <a:lumMod val="50000"/>
                  </a:schemeClr>
                </a:solidFill>
                <a:ea typeface="微軟正黑體" panose="020B0604030504040204" pitchFamily="34" charset="-120"/>
              </a:rPr>
              <a:t>#set the points' median NDVI &amp; GRVI value for the month as the median NDVI &amp; GRVI values within dataframe</a:t>
            </a:r>
          </a:p>
          <a:p>
            <a:pPr algn="ctr"/>
            <a:r>
              <a:rPr lang="en-US" altLang="zh-TW" sz="1200" dirty="0">
                <a:solidFill>
                  <a:schemeClr val="accent6">
                    <a:lumMod val="50000"/>
                  </a:schemeClr>
                </a:solidFill>
                <a:ea typeface="微軟正黑體" panose="020B0604030504040204" pitchFamily="34" charset="-120"/>
              </a:rPr>
              <a:t>#ex. NDVI january column is the 1+1=2 2nd column</a:t>
            </a:r>
          </a:p>
          <a:p>
            <a:pPr algn="ctr"/>
            <a:r>
              <a:rPr lang="en-US" altLang="zh-TW" sz="1700" dirty="0">
                <a:solidFill>
                  <a:schemeClr val="accent6">
                    <a:lumMod val="50000"/>
                  </a:schemeClr>
                </a:solidFill>
                <a:ea typeface="微軟正黑體" panose="020B0604030504040204" pitchFamily="34" charset="-120"/>
              </a:rPr>
              <a:t>rasterallpoints[,month+1] &lt;- medianNDVI</a:t>
            </a:r>
          </a:p>
          <a:p>
            <a:pPr algn="ctr"/>
            <a:r>
              <a:rPr lang="en-US" altLang="zh-TW" sz="1200" dirty="0">
                <a:solidFill>
                  <a:schemeClr val="accent6">
                    <a:lumMod val="50000"/>
                  </a:schemeClr>
                </a:solidFill>
                <a:ea typeface="微軟正黑體" panose="020B0604030504040204" pitchFamily="34" charset="-120"/>
              </a:rPr>
              <a:t>#ex. GRVI january column is the 1+13=14 14th column</a:t>
            </a:r>
          </a:p>
          <a:p>
            <a:pPr algn="ctr"/>
            <a:r>
              <a:rPr lang="en-US" altLang="zh-TW" sz="1700" dirty="0">
                <a:solidFill>
                  <a:schemeClr val="accent6">
                    <a:lumMod val="50000"/>
                  </a:schemeClr>
                </a:solidFill>
                <a:ea typeface="微軟正黑體" panose="020B0604030504040204" pitchFamily="34" charset="-120"/>
              </a:rPr>
              <a:t>rasterallpoints[,month+13] &lt;- medianGRVI</a:t>
            </a:r>
          </a:p>
        </p:txBody>
      </p:sp>
      <p:cxnSp>
        <p:nvCxnSpPr>
          <p:cNvPr id="42" name="接點: 肘形 41">
            <a:extLst>
              <a:ext uri="{FF2B5EF4-FFF2-40B4-BE49-F238E27FC236}">
                <a16:creationId xmlns:a16="http://schemas.microsoft.com/office/drawing/2014/main" id="{1FFBC522-B211-484F-9B8F-AAF992BBFFC3}"/>
              </a:ext>
            </a:extLst>
          </p:cNvPr>
          <p:cNvCxnSpPr>
            <a:cxnSpLocks/>
          </p:cNvCxnSpPr>
          <p:nvPr/>
        </p:nvCxnSpPr>
        <p:spPr>
          <a:xfrm rot="5400000">
            <a:off x="2056523" y="2804934"/>
            <a:ext cx="9537553" cy="3960458"/>
          </a:xfrm>
          <a:prstGeom prst="bentConnector3">
            <a:avLst>
              <a:gd name="adj1" fmla="val 95579"/>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0" name="流程圖: 程序 49">
            <a:extLst>
              <a:ext uri="{FF2B5EF4-FFF2-40B4-BE49-F238E27FC236}">
                <a16:creationId xmlns:a16="http://schemas.microsoft.com/office/drawing/2014/main" id="{0C361E29-0D55-4B86-9930-77A901CCD809}"/>
              </a:ext>
            </a:extLst>
          </p:cNvPr>
          <p:cNvSpPr/>
          <p:nvPr/>
        </p:nvSpPr>
        <p:spPr>
          <a:xfrm>
            <a:off x="1106641" y="9563499"/>
            <a:ext cx="7476857" cy="208407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based on year</a:t>
            </a:r>
          </a:p>
          <a:p>
            <a:pPr algn="ctr"/>
            <a:r>
              <a:rPr lang="en-US" altLang="zh-TW" sz="1700" dirty="0">
                <a:solidFill>
                  <a:schemeClr val="accent6">
                    <a:lumMod val="50000"/>
                  </a:schemeClr>
                </a:solidFill>
                <a:ea typeface="微軟正黑體" panose="020B0604030504040204" pitchFamily="34" charset="-120"/>
              </a:rPr>
              <a:t>directory &lt;- paste("/lfs/home/ychen/Satellite/SPOT_CSRSR/grid_box/",yr,"/",sep="")</a:t>
            </a:r>
          </a:p>
          <a:p>
            <a:pPr algn="ctr"/>
            <a:r>
              <a:rPr lang="en-US" altLang="zh-TW" sz="1200" dirty="0">
                <a:solidFill>
                  <a:schemeClr val="accent6">
                    <a:lumMod val="50000"/>
                  </a:schemeClr>
                </a:solidFill>
                <a:ea typeface="微軟正黑體" panose="020B0604030504040204" pitchFamily="34" charset="-120"/>
              </a:rPr>
              <a:t>        #create list of SPOT image under directory that satisfy condition</a:t>
            </a:r>
          </a:p>
          <a:p>
            <a:pPr algn="ctr"/>
            <a:r>
              <a:rPr lang="en-US" altLang="zh-TW" sz="1700" dirty="0">
                <a:solidFill>
                  <a:schemeClr val="accent6">
                    <a:lumMod val="50000"/>
                  </a:schemeClr>
                </a:solidFill>
                <a:ea typeface="微軟正黑體" panose="020B0604030504040204" pitchFamily="34" charset="-120"/>
              </a:rPr>
              <a:t>aoi_images &lt;- dir(path = directory, pattern = "SPOT", all.files = FALSE,</a:t>
            </a:r>
          </a:p>
          <a:p>
            <a:pPr algn="ctr"/>
            <a:r>
              <a:rPr lang="en-US" altLang="zh-TW" sz="1700" dirty="0">
                <a:solidFill>
                  <a:schemeClr val="accent6">
                    <a:lumMod val="50000"/>
                  </a:schemeClr>
                </a:solidFill>
                <a:ea typeface="微軟正黑體" panose="020B0604030504040204" pitchFamily="34" charset="-120"/>
              </a:rPr>
              <a:t>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        #use all images that satisfies aoi location</a:t>
            </a:r>
          </a:p>
          <a:p>
            <a:pPr algn="ctr"/>
            <a:r>
              <a:rPr lang="en-US" altLang="zh-TW" sz="1700" dirty="0">
                <a:solidFill>
                  <a:schemeClr val="accent6">
                    <a:lumMod val="50000"/>
                  </a:schemeClr>
                </a:solidFill>
                <a:ea typeface="微軟正黑體" panose="020B0604030504040204" pitchFamily="34" charset="-120"/>
              </a:rPr>
              <a:t>aoi_images &lt;- aoi_images[substr(aoi_images,start=23,stop=29)==allaoi[aoi]] </a:t>
            </a:r>
          </a:p>
        </p:txBody>
      </p:sp>
      <p:cxnSp>
        <p:nvCxnSpPr>
          <p:cNvPr id="58" name="直線單箭頭接點 57">
            <a:extLst>
              <a:ext uri="{FF2B5EF4-FFF2-40B4-BE49-F238E27FC236}">
                <a16:creationId xmlns:a16="http://schemas.microsoft.com/office/drawing/2014/main" id="{647C13DC-6FE4-4225-96ED-A17A7A350BA9}"/>
              </a:ext>
            </a:extLst>
          </p:cNvPr>
          <p:cNvCxnSpPr>
            <a:cxnSpLocks/>
          </p:cNvCxnSpPr>
          <p:nvPr/>
        </p:nvCxnSpPr>
        <p:spPr>
          <a:xfrm>
            <a:off x="4817940" y="11647576"/>
            <a:ext cx="0" cy="50488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52930434-A18E-4716-889F-A4B6A6D9A977}"/>
              </a:ext>
            </a:extLst>
          </p:cNvPr>
          <p:cNvSpPr/>
          <p:nvPr/>
        </p:nvSpPr>
        <p:spPr>
          <a:xfrm>
            <a:off x="1058753" y="9299253"/>
            <a:ext cx="4045931" cy="276999"/>
          </a:xfrm>
          <a:prstGeom prst="rect">
            <a:avLst/>
          </a:prstGeom>
          <a:ln>
            <a:noFill/>
          </a:ln>
        </p:spPr>
        <p:txBody>
          <a:bodyPr wrap="square">
            <a:spAutoFit/>
          </a:bodyPr>
          <a:lstStyle/>
          <a:p>
            <a:r>
              <a:rPr lang="en-US" altLang="zh-TW" sz="1200" dirty="0">
                <a:solidFill>
                  <a:srgbClr val="FF0000"/>
                </a:solidFill>
                <a:ea typeface="微軟正黑體" panose="020B0604030504040204" pitchFamily="34" charset="-120"/>
              </a:rPr>
              <a:t>#start of else statement for if(yr==2017)</a:t>
            </a:r>
          </a:p>
        </p:txBody>
      </p:sp>
    </p:spTree>
    <p:extLst>
      <p:ext uri="{BB962C8B-B14F-4D97-AF65-F5344CB8AC3E}">
        <p14:creationId xmlns:p14="http://schemas.microsoft.com/office/powerpoint/2010/main" val="29535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L254 –</a:t>
            </a:r>
            <a:r>
              <a:rPr lang="zh-TW" altLang="en-US" sz="1949" b="1" dirty="0">
                <a:solidFill>
                  <a:srgbClr val="0000FF"/>
                </a:solidFill>
              </a:rPr>
              <a:t> </a:t>
            </a:r>
            <a:r>
              <a:rPr lang="en-US" altLang="zh-TW" sz="1949" b="1" dirty="0">
                <a:solidFill>
                  <a:srgbClr val="0000FF"/>
                </a:solidFill>
              </a:rPr>
              <a:t>L283</a:t>
            </a:r>
            <a:endParaRPr lang="zh-TW" altLang="en-US" sz="1949" b="1" dirty="0">
              <a:solidFill>
                <a:srgbClr val="0000FF"/>
              </a:solidFill>
            </a:endParaRPr>
          </a:p>
        </p:txBody>
      </p:sp>
      <p:sp>
        <p:nvSpPr>
          <p:cNvPr id="11" name="流程圖: 程序 10">
            <a:extLst>
              <a:ext uri="{FF2B5EF4-FFF2-40B4-BE49-F238E27FC236}">
                <a16:creationId xmlns:a16="http://schemas.microsoft.com/office/drawing/2014/main" id="{4FE84ADE-3EBE-46E9-A598-4106355908D6}"/>
              </a:ext>
            </a:extLst>
          </p:cNvPr>
          <p:cNvSpPr/>
          <p:nvPr/>
        </p:nvSpPr>
        <p:spPr>
          <a:xfrm>
            <a:off x="2504993" y="829771"/>
            <a:ext cx="4728127" cy="196393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default extent xmin xmax ymin ymax to 0</a:t>
            </a:r>
          </a:p>
          <a:p>
            <a:pPr algn="ctr"/>
            <a:r>
              <a:rPr lang="en-US" altLang="zh-TW" sz="1700" dirty="0">
                <a:solidFill>
                  <a:schemeClr val="accent6">
                    <a:lumMod val="50000"/>
                  </a:schemeClr>
                </a:solidFill>
                <a:ea typeface="微軟正黑體" panose="020B0604030504040204" pitchFamily="34" charset="-120"/>
              </a:rPr>
              <a:t>extent_xmin &lt;- 0</a:t>
            </a:r>
          </a:p>
          <a:p>
            <a:pPr algn="ctr"/>
            <a:r>
              <a:rPr lang="en-US" altLang="zh-TW" sz="1700" dirty="0">
                <a:solidFill>
                  <a:schemeClr val="accent6">
                    <a:lumMod val="50000"/>
                  </a:schemeClr>
                </a:solidFill>
                <a:ea typeface="微軟正黑體" panose="020B0604030504040204" pitchFamily="34" charset="-120"/>
              </a:rPr>
              <a:t>extent_xmax &lt;- 0</a:t>
            </a:r>
          </a:p>
          <a:p>
            <a:pPr algn="ctr"/>
            <a:r>
              <a:rPr lang="en-US" altLang="zh-TW" sz="1700" dirty="0">
                <a:solidFill>
                  <a:schemeClr val="accent6">
                    <a:lumMod val="50000"/>
                  </a:schemeClr>
                </a:solidFill>
                <a:ea typeface="微軟正黑體" panose="020B0604030504040204" pitchFamily="34" charset="-120"/>
              </a:rPr>
              <a:t>extent_ymin &lt;- 0</a:t>
            </a:r>
          </a:p>
          <a:p>
            <a:pPr algn="ctr"/>
            <a:r>
              <a:rPr lang="en-US" altLang="zh-TW" sz="1700" dirty="0">
                <a:solidFill>
                  <a:schemeClr val="accent6">
                    <a:lumMod val="50000"/>
                  </a:schemeClr>
                </a:solidFill>
                <a:ea typeface="微軟正黑體" panose="020B0604030504040204" pitchFamily="34" charset="-120"/>
              </a:rPr>
              <a:t>extent_ymax &lt;- 0</a:t>
            </a:r>
          </a:p>
          <a:p>
            <a:pPr algn="ctr"/>
            <a:r>
              <a:rPr lang="en-US" altLang="zh-TW" sz="1700" dirty="0">
                <a:solidFill>
                  <a:schemeClr val="accent6">
                    <a:lumMod val="50000"/>
                  </a:schemeClr>
                </a:solidFill>
                <a:ea typeface="微軟正黑體" panose="020B0604030504040204" pitchFamily="34" charset="-120"/>
              </a:rPr>
              <a:t>row &lt;- 0</a:t>
            </a:r>
          </a:p>
          <a:p>
            <a:pPr algn="ctr"/>
            <a:r>
              <a:rPr lang="en-US" altLang="zh-TW" sz="1700" dirty="0">
                <a:solidFill>
                  <a:schemeClr val="accent6">
                    <a:lumMod val="50000"/>
                  </a:schemeClr>
                </a:solidFill>
                <a:ea typeface="微軟正黑體" panose="020B0604030504040204" pitchFamily="34" charset="-120"/>
              </a:rPr>
              <a:t>col &lt;- 0</a:t>
            </a:r>
          </a:p>
        </p:txBody>
      </p:sp>
      <p:sp>
        <p:nvSpPr>
          <p:cNvPr id="12" name="矩形 11">
            <a:extLst>
              <a:ext uri="{FF2B5EF4-FFF2-40B4-BE49-F238E27FC236}">
                <a16:creationId xmlns:a16="http://schemas.microsoft.com/office/drawing/2014/main" id="{86D983FE-87F2-4C23-8291-3166D7C4343D}"/>
              </a:ext>
            </a:extLst>
          </p:cNvPr>
          <p:cNvSpPr/>
          <p:nvPr/>
        </p:nvSpPr>
        <p:spPr>
          <a:xfrm>
            <a:off x="841393" y="3566350"/>
            <a:ext cx="8062970" cy="5547668"/>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3" name="矩形 12">
            <a:extLst>
              <a:ext uri="{FF2B5EF4-FFF2-40B4-BE49-F238E27FC236}">
                <a16:creationId xmlns:a16="http://schemas.microsoft.com/office/drawing/2014/main" id="{D99D06F9-2DC4-4009-95CD-15DDE79A48F0}"/>
              </a:ext>
            </a:extLst>
          </p:cNvPr>
          <p:cNvSpPr/>
          <p:nvPr/>
        </p:nvSpPr>
        <p:spPr>
          <a:xfrm>
            <a:off x="856140" y="3582713"/>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4" name="流程圖: 程序 13">
            <a:extLst>
              <a:ext uri="{FF2B5EF4-FFF2-40B4-BE49-F238E27FC236}">
                <a16:creationId xmlns:a16="http://schemas.microsoft.com/office/drawing/2014/main" id="{BBF1B193-4E69-4D57-8CC2-A14BACA9F7D9}"/>
              </a:ext>
            </a:extLst>
          </p:cNvPr>
          <p:cNvSpPr/>
          <p:nvPr/>
        </p:nvSpPr>
        <p:spPr>
          <a:xfrm>
            <a:off x="6188123" y="3566003"/>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cxnSp>
        <p:nvCxnSpPr>
          <p:cNvPr id="15" name="直線單箭頭接點 14">
            <a:extLst>
              <a:ext uri="{FF2B5EF4-FFF2-40B4-BE49-F238E27FC236}">
                <a16:creationId xmlns:a16="http://schemas.microsoft.com/office/drawing/2014/main" id="{4A56BBBC-CDEC-454B-9031-8502A006057A}"/>
              </a:ext>
            </a:extLst>
          </p:cNvPr>
          <p:cNvCxnSpPr>
            <a:cxnSpLocks/>
          </p:cNvCxnSpPr>
          <p:nvPr/>
        </p:nvCxnSpPr>
        <p:spPr>
          <a:xfrm>
            <a:off x="4857164" y="2793701"/>
            <a:ext cx="0" cy="78901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6817E5CC-CC8A-40AA-A510-2F6C1F623D07}"/>
              </a:ext>
            </a:extLst>
          </p:cNvPr>
          <p:cNvSpPr/>
          <p:nvPr/>
        </p:nvSpPr>
        <p:spPr>
          <a:xfrm>
            <a:off x="809966" y="2776635"/>
            <a:ext cx="4045931" cy="830997"/>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among all items to find min of xmin, max of xmax, min of ymin, and max of ymax - to later use these extents to create universal raster extent for all SPOT images within this aoi to extend to</a:t>
            </a:r>
          </a:p>
        </p:txBody>
      </p:sp>
      <p:sp>
        <p:nvSpPr>
          <p:cNvPr id="23" name="流程圖: 程序 22">
            <a:extLst>
              <a:ext uri="{FF2B5EF4-FFF2-40B4-BE49-F238E27FC236}">
                <a16:creationId xmlns:a16="http://schemas.microsoft.com/office/drawing/2014/main" id="{94E09047-B84E-49D6-9BEB-8A3865A4226C}"/>
              </a:ext>
            </a:extLst>
          </p:cNvPr>
          <p:cNvSpPr/>
          <p:nvPr/>
        </p:nvSpPr>
        <p:spPr>
          <a:xfrm>
            <a:off x="2598464" y="4898065"/>
            <a:ext cx="4575521" cy="1787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extent_xmin &lt;- extent(testlayer)[1]</a:t>
            </a:r>
          </a:p>
          <a:p>
            <a:pPr algn="ctr"/>
            <a:r>
              <a:rPr lang="en-US" altLang="zh-TW" sz="1700" dirty="0">
                <a:solidFill>
                  <a:schemeClr val="accent6">
                    <a:lumMod val="50000"/>
                  </a:schemeClr>
                </a:solidFill>
                <a:ea typeface="微軟正黑體" panose="020B0604030504040204" pitchFamily="34" charset="-120"/>
              </a:rPr>
              <a:t>extent_xmax &lt;- extent(testlayer)[2]</a:t>
            </a:r>
          </a:p>
          <a:p>
            <a:pPr algn="ctr"/>
            <a:r>
              <a:rPr lang="en-US" altLang="zh-TW" sz="1700" dirty="0">
                <a:solidFill>
                  <a:schemeClr val="accent6">
                    <a:lumMod val="50000"/>
                  </a:schemeClr>
                </a:solidFill>
                <a:ea typeface="微軟正黑體" panose="020B0604030504040204" pitchFamily="34" charset="-120"/>
              </a:rPr>
              <a:t>extent_ymin &lt;- extent(testlayer)[3]</a:t>
            </a:r>
          </a:p>
          <a:p>
            <a:pPr algn="ctr"/>
            <a:r>
              <a:rPr lang="en-US" altLang="zh-TW" sz="1700" dirty="0">
                <a:solidFill>
                  <a:schemeClr val="accent6">
                    <a:lumMod val="50000"/>
                  </a:schemeClr>
                </a:solidFill>
                <a:ea typeface="微軟正黑體" panose="020B0604030504040204" pitchFamily="34" charset="-120"/>
              </a:rPr>
              <a:t>extent_ymax &lt;- extent(testlayer)[4]</a:t>
            </a:r>
          </a:p>
          <a:p>
            <a:pPr algn="ctr"/>
            <a:r>
              <a:rPr lang="en-US" altLang="zh-TW" sz="1700" dirty="0">
                <a:solidFill>
                  <a:schemeClr val="accent6">
                    <a:lumMod val="50000"/>
                  </a:schemeClr>
                </a:solidFill>
                <a:ea typeface="微軟正黑體" panose="020B0604030504040204" pitchFamily="34" charset="-120"/>
              </a:rPr>
              <a:t>row &lt;- dim(testlayer)[1]</a:t>
            </a:r>
          </a:p>
          <a:p>
            <a:pPr algn="ctr"/>
            <a:r>
              <a:rPr lang="en-US" altLang="zh-TW" sz="1700" dirty="0">
                <a:solidFill>
                  <a:schemeClr val="accent6">
                    <a:lumMod val="50000"/>
                  </a:schemeClr>
                </a:solidFill>
                <a:ea typeface="微軟正黑體" panose="020B0604030504040204" pitchFamily="34" charset="-120"/>
              </a:rPr>
              <a:t>col &lt;- dim(testlayer)[2]</a:t>
            </a:r>
          </a:p>
        </p:txBody>
      </p:sp>
      <p:sp>
        <p:nvSpPr>
          <p:cNvPr id="24" name="流程圖: 決策 23">
            <a:extLst>
              <a:ext uri="{FF2B5EF4-FFF2-40B4-BE49-F238E27FC236}">
                <a16:creationId xmlns:a16="http://schemas.microsoft.com/office/drawing/2014/main" id="{95818573-90D9-42FB-A081-A6BCFCB78DF7}"/>
              </a:ext>
            </a:extLst>
          </p:cNvPr>
          <p:cNvSpPr/>
          <p:nvPr/>
        </p:nvSpPr>
        <p:spPr>
          <a:xfrm>
            <a:off x="3930061" y="3983707"/>
            <a:ext cx="1958883" cy="728276"/>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25" name="文字方塊 24">
            <a:extLst>
              <a:ext uri="{FF2B5EF4-FFF2-40B4-BE49-F238E27FC236}">
                <a16:creationId xmlns:a16="http://schemas.microsoft.com/office/drawing/2014/main" id="{FB8E7964-8380-4455-84B8-FD5630914F09}"/>
              </a:ext>
            </a:extLst>
          </p:cNvPr>
          <p:cNvSpPr txBox="1"/>
          <p:nvPr/>
        </p:nvSpPr>
        <p:spPr>
          <a:xfrm>
            <a:off x="2395381" y="396790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6" name="接點: 肘形 25">
            <a:extLst>
              <a:ext uri="{FF2B5EF4-FFF2-40B4-BE49-F238E27FC236}">
                <a16:creationId xmlns:a16="http://schemas.microsoft.com/office/drawing/2014/main" id="{7B456FBC-1681-4009-8069-418C45E750B4}"/>
              </a:ext>
            </a:extLst>
          </p:cNvPr>
          <p:cNvCxnSpPr>
            <a:cxnSpLocks/>
            <a:stCxn id="24" idx="1"/>
            <a:endCxn id="23" idx="1"/>
          </p:cNvCxnSpPr>
          <p:nvPr/>
        </p:nvCxnSpPr>
        <p:spPr>
          <a:xfrm rot="10800000" flipV="1">
            <a:off x="2598465" y="4347845"/>
            <a:ext cx="1331597" cy="1443748"/>
          </a:xfrm>
          <a:prstGeom prst="bentConnector3">
            <a:avLst>
              <a:gd name="adj1" fmla="val 18055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BB2DA12F-ABB9-413E-AE5E-00628E7FD93E}"/>
              </a:ext>
            </a:extLst>
          </p:cNvPr>
          <p:cNvCxnSpPr>
            <a:cxnSpLocks/>
            <a:stCxn id="24" idx="3"/>
            <a:endCxn id="30" idx="0"/>
          </p:cNvCxnSpPr>
          <p:nvPr/>
        </p:nvCxnSpPr>
        <p:spPr>
          <a:xfrm flipH="1">
            <a:off x="4903984" y="4347845"/>
            <a:ext cx="984960" cy="2727410"/>
          </a:xfrm>
          <a:prstGeom prst="bentConnector4">
            <a:avLst>
              <a:gd name="adj1" fmla="val -242802"/>
              <a:gd name="adj2" fmla="val 9020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F3A3F31A-B628-4827-8A82-759DE7B81977}"/>
              </a:ext>
            </a:extLst>
          </p:cNvPr>
          <p:cNvSpPr txBox="1"/>
          <p:nvPr/>
        </p:nvSpPr>
        <p:spPr>
          <a:xfrm>
            <a:off x="7070262" y="396790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9" name="直線單箭頭接點 28">
            <a:extLst>
              <a:ext uri="{FF2B5EF4-FFF2-40B4-BE49-F238E27FC236}">
                <a16:creationId xmlns:a16="http://schemas.microsoft.com/office/drawing/2014/main" id="{9373335B-707E-46D0-A1E4-8FC3D5506EDC}"/>
              </a:ext>
            </a:extLst>
          </p:cNvPr>
          <p:cNvCxnSpPr>
            <a:cxnSpLocks/>
          </p:cNvCxnSpPr>
          <p:nvPr/>
        </p:nvCxnSpPr>
        <p:spPr>
          <a:xfrm>
            <a:off x="4909503" y="9121332"/>
            <a:ext cx="0" cy="5023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E896B3B4-E89D-4BE6-AE12-DDC398FEA17F}"/>
              </a:ext>
            </a:extLst>
          </p:cNvPr>
          <p:cNvSpPr/>
          <p:nvPr/>
        </p:nvSpPr>
        <p:spPr>
          <a:xfrm>
            <a:off x="2236637" y="7075255"/>
            <a:ext cx="5334693" cy="178705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extent_xmin &lt;- min(extent_xmin, extent(testlayer)[1])</a:t>
            </a:r>
          </a:p>
          <a:p>
            <a:pPr algn="ctr"/>
            <a:r>
              <a:rPr lang="en-US" altLang="zh-TW" sz="1700" dirty="0">
                <a:solidFill>
                  <a:schemeClr val="accent6">
                    <a:lumMod val="50000"/>
                  </a:schemeClr>
                </a:solidFill>
                <a:ea typeface="微軟正黑體" panose="020B0604030504040204" pitchFamily="34" charset="-120"/>
              </a:rPr>
              <a:t>extent_xmax &lt;- max(extent_xmax, extent(testlayer)[2])</a:t>
            </a:r>
          </a:p>
          <a:p>
            <a:pPr algn="ctr"/>
            <a:r>
              <a:rPr lang="en-US" altLang="zh-TW" sz="1700" dirty="0">
                <a:solidFill>
                  <a:schemeClr val="accent6">
                    <a:lumMod val="50000"/>
                  </a:schemeClr>
                </a:solidFill>
                <a:ea typeface="微軟正黑體" panose="020B0604030504040204" pitchFamily="34" charset="-120"/>
              </a:rPr>
              <a:t>extent_ymin &lt;- min(extent_ymin, extent(testlayer)[3])</a:t>
            </a:r>
          </a:p>
          <a:p>
            <a:pPr algn="ctr"/>
            <a:r>
              <a:rPr lang="en-US" altLang="zh-TW" sz="1700" dirty="0">
                <a:solidFill>
                  <a:schemeClr val="accent6">
                    <a:lumMod val="50000"/>
                  </a:schemeClr>
                </a:solidFill>
                <a:ea typeface="微軟正黑體" panose="020B0604030504040204" pitchFamily="34" charset="-120"/>
              </a:rPr>
              <a:t>extent_ymax &lt;- max(extent_ymax, extent(testlayer)[4])</a:t>
            </a:r>
          </a:p>
          <a:p>
            <a:pPr algn="ctr"/>
            <a:r>
              <a:rPr lang="en-US" altLang="zh-TW" sz="1700" dirty="0">
                <a:solidFill>
                  <a:schemeClr val="accent6">
                    <a:lumMod val="50000"/>
                  </a:schemeClr>
                </a:solidFill>
                <a:ea typeface="微軟正黑體" panose="020B0604030504040204" pitchFamily="34" charset="-120"/>
              </a:rPr>
              <a:t>row &lt;- max(row, dim(testlayer)[1])</a:t>
            </a:r>
          </a:p>
          <a:p>
            <a:pPr algn="ctr"/>
            <a:r>
              <a:rPr lang="en-US" altLang="zh-TW" sz="1700" dirty="0">
                <a:solidFill>
                  <a:schemeClr val="accent6">
                    <a:lumMod val="50000"/>
                  </a:schemeClr>
                </a:solidFill>
                <a:ea typeface="微軟正黑體" panose="020B0604030504040204" pitchFamily="34" charset="-120"/>
              </a:rPr>
              <a:t>col &lt;-max(col, dim(testlayer)[2])</a:t>
            </a:r>
          </a:p>
        </p:txBody>
      </p:sp>
      <p:sp>
        <p:nvSpPr>
          <p:cNvPr id="31" name="流程圖: 程序 30">
            <a:extLst>
              <a:ext uri="{FF2B5EF4-FFF2-40B4-BE49-F238E27FC236}">
                <a16:creationId xmlns:a16="http://schemas.microsoft.com/office/drawing/2014/main" id="{C33167B5-18C9-4B75-B61B-E5C2A627B9FD}"/>
              </a:ext>
            </a:extLst>
          </p:cNvPr>
          <p:cNvSpPr/>
          <p:nvPr/>
        </p:nvSpPr>
        <p:spPr>
          <a:xfrm>
            <a:off x="1165555" y="9624218"/>
            <a:ext cx="7476857" cy="96653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extent object that holds xmin xmax ymin ymax values that you want to set future rasters to (this is to create an universal extent for all images under this aoi so later these rasters can be stacked)</a:t>
            </a:r>
          </a:p>
          <a:p>
            <a:pPr algn="ctr"/>
            <a:r>
              <a:rPr lang="en-US" altLang="zh-TW" sz="1700" dirty="0">
                <a:solidFill>
                  <a:schemeClr val="accent6">
                    <a:lumMod val="50000"/>
                  </a:schemeClr>
                </a:solidFill>
                <a:ea typeface="微軟正黑體" panose="020B0604030504040204" pitchFamily="34" charset="-120"/>
              </a:rPr>
              <a:t>extent &lt;- extent(extent_xmin,extent_xmax,extent_ymin,extent_ymax)</a:t>
            </a:r>
          </a:p>
        </p:txBody>
      </p:sp>
      <p:sp>
        <p:nvSpPr>
          <p:cNvPr id="34" name="流程圖: 程序 33">
            <a:extLst>
              <a:ext uri="{FF2B5EF4-FFF2-40B4-BE49-F238E27FC236}">
                <a16:creationId xmlns:a16="http://schemas.microsoft.com/office/drawing/2014/main" id="{58EEC1C3-4508-4CFB-A886-4A7AB60036E1}"/>
              </a:ext>
            </a:extLst>
          </p:cNvPr>
          <p:cNvSpPr/>
          <p:nvPr/>
        </p:nvSpPr>
        <p:spPr>
          <a:xfrm>
            <a:off x="1165555" y="11007540"/>
            <a:ext cx="7476857" cy="71922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empty vector t to store each images’ raster extent within the aoi</a:t>
            </a:r>
          </a:p>
          <a:p>
            <a:pPr algn="ctr"/>
            <a:r>
              <a:rPr lang="en-US" altLang="zh-TW" sz="1700" dirty="0">
                <a:solidFill>
                  <a:schemeClr val="accent6">
                    <a:lumMod val="50000"/>
                  </a:schemeClr>
                </a:solidFill>
                <a:ea typeface="微軟正黑體" panose="020B0604030504040204" pitchFamily="34" charset="-120"/>
              </a:rPr>
              <a:t>t &lt;- rep(NA,length(aoi_images))</a:t>
            </a:r>
          </a:p>
        </p:txBody>
      </p:sp>
      <p:cxnSp>
        <p:nvCxnSpPr>
          <p:cNvPr id="35" name="直線單箭頭接點 34">
            <a:extLst>
              <a:ext uri="{FF2B5EF4-FFF2-40B4-BE49-F238E27FC236}">
                <a16:creationId xmlns:a16="http://schemas.microsoft.com/office/drawing/2014/main" id="{0A348005-4DB1-4CE1-BD6F-95F4291254ED}"/>
              </a:ext>
            </a:extLst>
          </p:cNvPr>
          <p:cNvCxnSpPr>
            <a:cxnSpLocks/>
          </p:cNvCxnSpPr>
          <p:nvPr/>
        </p:nvCxnSpPr>
        <p:spPr>
          <a:xfrm>
            <a:off x="4894654" y="10590750"/>
            <a:ext cx="0" cy="41679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DF935C4-D01F-4E28-BF73-1DF66D5CAB6D}"/>
              </a:ext>
            </a:extLst>
          </p:cNvPr>
          <p:cNvCxnSpPr>
            <a:cxnSpLocks/>
          </p:cNvCxnSpPr>
          <p:nvPr/>
        </p:nvCxnSpPr>
        <p:spPr>
          <a:xfrm>
            <a:off x="4903984" y="11726768"/>
            <a:ext cx="0" cy="44068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3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99875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L284 –</a:t>
            </a:r>
            <a:r>
              <a:rPr lang="zh-TW" altLang="en-US" sz="1949" b="1" dirty="0">
                <a:solidFill>
                  <a:srgbClr val="0000FF"/>
                </a:solidFill>
              </a:rPr>
              <a:t> </a:t>
            </a:r>
            <a:r>
              <a:rPr lang="en-US" altLang="zh-TW" sz="1949" b="1" dirty="0">
                <a:solidFill>
                  <a:srgbClr val="0000FF"/>
                </a:solidFill>
              </a:rPr>
              <a:t>L300</a:t>
            </a:r>
            <a:endParaRPr lang="zh-TW" altLang="en-US" sz="1949" b="1" dirty="0">
              <a:solidFill>
                <a:srgbClr val="0000FF"/>
              </a:solidFill>
            </a:endParaRPr>
          </a:p>
        </p:txBody>
      </p:sp>
      <p:sp>
        <p:nvSpPr>
          <p:cNvPr id="9" name="矩形 8">
            <a:extLst>
              <a:ext uri="{FF2B5EF4-FFF2-40B4-BE49-F238E27FC236}">
                <a16:creationId xmlns:a16="http://schemas.microsoft.com/office/drawing/2014/main" id="{43F6D139-0D7A-46C2-B5C2-61471044BCAF}"/>
              </a:ext>
            </a:extLst>
          </p:cNvPr>
          <p:cNvSpPr/>
          <p:nvPr/>
        </p:nvSpPr>
        <p:spPr>
          <a:xfrm>
            <a:off x="841393" y="1003028"/>
            <a:ext cx="8062970" cy="2039975"/>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0" name="矩形 9">
            <a:extLst>
              <a:ext uri="{FF2B5EF4-FFF2-40B4-BE49-F238E27FC236}">
                <a16:creationId xmlns:a16="http://schemas.microsoft.com/office/drawing/2014/main" id="{5CEABC72-1A99-4745-A404-181BA3E810B4}"/>
              </a:ext>
            </a:extLst>
          </p:cNvPr>
          <p:cNvSpPr/>
          <p:nvPr/>
        </p:nvSpPr>
        <p:spPr>
          <a:xfrm>
            <a:off x="856140" y="1019392"/>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1" name="流程圖: 程序 10">
            <a:extLst>
              <a:ext uri="{FF2B5EF4-FFF2-40B4-BE49-F238E27FC236}">
                <a16:creationId xmlns:a16="http://schemas.microsoft.com/office/drawing/2014/main" id="{D48AF8AE-F293-4CC8-91E8-1265FADFCD9B}"/>
              </a:ext>
            </a:extLst>
          </p:cNvPr>
          <p:cNvSpPr/>
          <p:nvPr/>
        </p:nvSpPr>
        <p:spPr>
          <a:xfrm>
            <a:off x="6188123" y="1002682"/>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sp>
        <p:nvSpPr>
          <p:cNvPr id="30" name="流程圖: 程序 29">
            <a:extLst>
              <a:ext uri="{FF2B5EF4-FFF2-40B4-BE49-F238E27FC236}">
                <a16:creationId xmlns:a16="http://schemas.microsoft.com/office/drawing/2014/main" id="{04883B77-5DB5-44DD-A423-3C0D5B5DB32D}"/>
              </a:ext>
            </a:extLst>
          </p:cNvPr>
          <p:cNvSpPr/>
          <p:nvPr/>
        </p:nvSpPr>
        <p:spPr>
          <a:xfrm>
            <a:off x="1848014" y="1458945"/>
            <a:ext cx="6060746" cy="144914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raster(x=paste(directory,"/",aoi_images[item],"/",aoi_images[item],".1.bsq.ers",sep=""))</a:t>
            </a:r>
          </a:p>
          <a:p>
            <a:pPr algn="ctr"/>
            <a:r>
              <a:rPr lang="en-US" altLang="zh-TW" sz="1700" dirty="0">
                <a:solidFill>
                  <a:schemeClr val="accent6">
                    <a:lumMod val="50000"/>
                  </a:schemeClr>
                </a:solidFill>
                <a:ea typeface="微軟正黑體" panose="020B0604030504040204" pitchFamily="34" charset="-120"/>
              </a:rPr>
              <a:t>          band &lt;- extend(band, extent, value=NA)</a:t>
            </a:r>
          </a:p>
          <a:p>
            <a:pPr algn="ctr"/>
            <a:r>
              <a:rPr lang="en-US" altLang="zh-TW" sz="1700" dirty="0">
                <a:solidFill>
                  <a:schemeClr val="accent6">
                    <a:lumMod val="50000"/>
                  </a:schemeClr>
                </a:solidFill>
                <a:ea typeface="微軟正黑體" panose="020B0604030504040204" pitchFamily="34" charset="-120"/>
              </a:rPr>
              <a:t>          t[item] &lt;- extent(band)[1]</a:t>
            </a:r>
          </a:p>
        </p:txBody>
      </p:sp>
      <p:sp>
        <p:nvSpPr>
          <p:cNvPr id="31" name="流程圖: 程序 30">
            <a:extLst>
              <a:ext uri="{FF2B5EF4-FFF2-40B4-BE49-F238E27FC236}">
                <a16:creationId xmlns:a16="http://schemas.microsoft.com/office/drawing/2014/main" id="{2CF669D2-CC66-45C0-B5A5-D29D628AF9B9}"/>
              </a:ext>
            </a:extLst>
          </p:cNvPr>
          <p:cNvSpPr/>
          <p:nvPr/>
        </p:nvSpPr>
        <p:spPr>
          <a:xfrm>
            <a:off x="1139958" y="3471532"/>
            <a:ext cx="7476857" cy="80093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#find majority raster's extent after extending</a:t>
            </a:r>
          </a:p>
          <a:p>
            <a:pPr algn="ctr"/>
            <a:r>
              <a:rPr lang="en-US" altLang="zh-TW" sz="1800" dirty="0">
                <a:solidFill>
                  <a:schemeClr val="accent6">
                    <a:lumMod val="50000"/>
                  </a:schemeClr>
                </a:solidFill>
                <a:ea typeface="微軟正黑體" panose="020B0604030504040204" pitchFamily="34" charset="-120"/>
              </a:rPr>
              <a:t>xmin &lt;- as.numeric(names(which.max(table(t))))</a:t>
            </a:r>
            <a:endParaRPr lang="en-US" altLang="zh-TW" sz="1700" dirty="0">
              <a:solidFill>
                <a:schemeClr val="accent6">
                  <a:lumMod val="50000"/>
                </a:schemeClr>
              </a:solidFill>
              <a:ea typeface="微軟正黑體" panose="020B0604030504040204" pitchFamily="34" charset="-120"/>
            </a:endParaRPr>
          </a:p>
        </p:txBody>
      </p:sp>
      <p:cxnSp>
        <p:nvCxnSpPr>
          <p:cNvPr id="34" name="直線單箭頭接點 33">
            <a:extLst>
              <a:ext uri="{FF2B5EF4-FFF2-40B4-BE49-F238E27FC236}">
                <a16:creationId xmlns:a16="http://schemas.microsoft.com/office/drawing/2014/main" id="{B543E2A2-D7F7-45E8-9DFB-78A982878FC8}"/>
              </a:ext>
            </a:extLst>
          </p:cNvPr>
          <p:cNvCxnSpPr>
            <a:cxnSpLocks/>
            <a:endCxn id="31" idx="0"/>
          </p:cNvCxnSpPr>
          <p:nvPr/>
        </p:nvCxnSpPr>
        <p:spPr>
          <a:xfrm>
            <a:off x="4872196" y="3059367"/>
            <a:ext cx="6191" cy="41216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5009DAA5-01AA-4AD4-A225-A4FB0A672D05}"/>
              </a:ext>
            </a:extLst>
          </p:cNvPr>
          <p:cNvCxnSpPr>
            <a:cxnSpLocks/>
            <a:stCxn id="31" idx="2"/>
            <a:endCxn id="38" idx="0"/>
          </p:cNvCxnSpPr>
          <p:nvPr/>
        </p:nvCxnSpPr>
        <p:spPr>
          <a:xfrm>
            <a:off x="4878387" y="4272466"/>
            <a:ext cx="0" cy="64559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8C2FBD6-D3EC-455B-BEAE-893A42E77C91}"/>
              </a:ext>
            </a:extLst>
          </p:cNvPr>
          <p:cNvSpPr/>
          <p:nvPr/>
        </p:nvSpPr>
        <p:spPr>
          <a:xfrm>
            <a:off x="767206" y="721500"/>
            <a:ext cx="3933700"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find each images’ raster extent within the aoi</a:t>
            </a:r>
          </a:p>
        </p:txBody>
      </p:sp>
      <p:sp>
        <p:nvSpPr>
          <p:cNvPr id="38" name="矩形 37">
            <a:extLst>
              <a:ext uri="{FF2B5EF4-FFF2-40B4-BE49-F238E27FC236}">
                <a16:creationId xmlns:a16="http://schemas.microsoft.com/office/drawing/2014/main" id="{56E8ED4C-B0CA-4925-B38A-022D8A467987}"/>
              </a:ext>
            </a:extLst>
          </p:cNvPr>
          <p:cNvSpPr/>
          <p:nvPr/>
        </p:nvSpPr>
        <p:spPr>
          <a:xfrm>
            <a:off x="846902" y="4918061"/>
            <a:ext cx="8062970" cy="4453946"/>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9" name="矩形 38">
            <a:extLst>
              <a:ext uri="{FF2B5EF4-FFF2-40B4-BE49-F238E27FC236}">
                <a16:creationId xmlns:a16="http://schemas.microsoft.com/office/drawing/2014/main" id="{88B4A10B-A2CA-4857-B289-8DA624DED2D6}"/>
              </a:ext>
            </a:extLst>
          </p:cNvPr>
          <p:cNvSpPr/>
          <p:nvPr/>
        </p:nvSpPr>
        <p:spPr>
          <a:xfrm>
            <a:off x="861649" y="4934423"/>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40" name="流程圖: 程序 39">
            <a:extLst>
              <a:ext uri="{FF2B5EF4-FFF2-40B4-BE49-F238E27FC236}">
                <a16:creationId xmlns:a16="http://schemas.microsoft.com/office/drawing/2014/main" id="{5B943AD8-9149-4760-8306-040AA1E13771}"/>
              </a:ext>
            </a:extLst>
          </p:cNvPr>
          <p:cNvSpPr/>
          <p:nvPr/>
        </p:nvSpPr>
        <p:spPr>
          <a:xfrm>
            <a:off x="6193632" y="4917713"/>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sp>
        <p:nvSpPr>
          <p:cNvPr id="41" name="流程圖: 程序 40">
            <a:extLst>
              <a:ext uri="{FF2B5EF4-FFF2-40B4-BE49-F238E27FC236}">
                <a16:creationId xmlns:a16="http://schemas.microsoft.com/office/drawing/2014/main" id="{17F912F7-3E39-4907-9C8B-DD56B9403801}"/>
              </a:ext>
            </a:extLst>
          </p:cNvPr>
          <p:cNvSpPr/>
          <p:nvPr/>
        </p:nvSpPr>
        <p:spPr>
          <a:xfrm>
            <a:off x="1843461" y="5438117"/>
            <a:ext cx="6060746" cy="112757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raster(x=paste(directory,"/",aoi_images[item],"/",</a:t>
            </a:r>
          </a:p>
          <a:p>
            <a:pPr algn="ctr"/>
            <a:r>
              <a:rPr lang="en-US" altLang="zh-TW" sz="1700" dirty="0">
                <a:solidFill>
                  <a:schemeClr val="accent6">
                    <a:lumMod val="50000"/>
                  </a:schemeClr>
                </a:solidFill>
                <a:ea typeface="微軟正黑體" panose="020B0604030504040204" pitchFamily="34" charset="-120"/>
              </a:rPr>
              <a:t>aoi_images[item],".1.bsq.ers",sep=""))</a:t>
            </a:r>
          </a:p>
          <a:p>
            <a:pPr algn="ctr"/>
            <a:r>
              <a:rPr lang="en-US" altLang="zh-TW" sz="1700" dirty="0">
                <a:solidFill>
                  <a:schemeClr val="accent6">
                    <a:lumMod val="50000"/>
                  </a:schemeClr>
                </a:solidFill>
                <a:ea typeface="微軟正黑體" panose="020B0604030504040204" pitchFamily="34" charset="-120"/>
              </a:rPr>
              <a:t>          band &lt;- extend(band, extent, value=NA)</a:t>
            </a:r>
          </a:p>
        </p:txBody>
      </p:sp>
      <p:sp>
        <p:nvSpPr>
          <p:cNvPr id="55" name="流程圖: 程序 54">
            <a:extLst>
              <a:ext uri="{FF2B5EF4-FFF2-40B4-BE49-F238E27FC236}">
                <a16:creationId xmlns:a16="http://schemas.microsoft.com/office/drawing/2014/main" id="{DC4EE0F7-86EE-44F5-809F-E0279DD6A933}"/>
              </a:ext>
            </a:extLst>
          </p:cNvPr>
          <p:cNvSpPr/>
          <p:nvPr/>
        </p:nvSpPr>
        <p:spPr>
          <a:xfrm>
            <a:off x="1879118" y="8110937"/>
            <a:ext cx="6060746" cy="75959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as 0 first and not delete the item, so won't mess up the index in the aoi_images list</a:t>
            </a:r>
          </a:p>
          <a:p>
            <a:pPr algn="ctr"/>
            <a:r>
              <a:rPr lang="en-US" altLang="zh-TW" sz="1700" dirty="0">
                <a:solidFill>
                  <a:schemeClr val="accent6">
                    <a:lumMod val="50000"/>
                  </a:schemeClr>
                </a:solidFill>
                <a:ea typeface="微軟正黑體" panose="020B0604030504040204" pitchFamily="34" charset="-120"/>
              </a:rPr>
              <a:t>aoi_images[item] &lt;- 0</a:t>
            </a:r>
          </a:p>
        </p:txBody>
      </p:sp>
      <p:sp>
        <p:nvSpPr>
          <p:cNvPr id="56" name="流程圖: 決策 55">
            <a:extLst>
              <a:ext uri="{FF2B5EF4-FFF2-40B4-BE49-F238E27FC236}">
                <a16:creationId xmlns:a16="http://schemas.microsoft.com/office/drawing/2014/main" id="{B97B50CD-7DAE-41D3-B99A-37D2598C04F3}"/>
              </a:ext>
            </a:extLst>
          </p:cNvPr>
          <p:cNvSpPr/>
          <p:nvPr/>
        </p:nvSpPr>
        <p:spPr>
          <a:xfrm>
            <a:off x="2639425" y="7096657"/>
            <a:ext cx="4540133" cy="759591"/>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extent(band)[1]!=xmin</a:t>
            </a:r>
            <a:endParaRPr lang="zh-TW" altLang="en-US" sz="1700" dirty="0">
              <a:solidFill>
                <a:schemeClr val="accent6">
                  <a:lumMod val="50000"/>
                </a:schemeClr>
              </a:solidFill>
              <a:ea typeface="微軟正黑體" panose="020B0604030504040204" pitchFamily="34" charset="-120"/>
            </a:endParaRPr>
          </a:p>
        </p:txBody>
      </p:sp>
      <p:sp>
        <p:nvSpPr>
          <p:cNvPr id="57" name="文字方塊 56">
            <a:extLst>
              <a:ext uri="{FF2B5EF4-FFF2-40B4-BE49-F238E27FC236}">
                <a16:creationId xmlns:a16="http://schemas.microsoft.com/office/drawing/2014/main" id="{70EAC54A-7E00-4C7B-A08E-74ED8B22BEC4}"/>
              </a:ext>
            </a:extLst>
          </p:cNvPr>
          <p:cNvSpPr txBox="1"/>
          <p:nvPr/>
        </p:nvSpPr>
        <p:spPr>
          <a:xfrm>
            <a:off x="2377481" y="715580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8" name="接點: 肘形 57">
            <a:extLst>
              <a:ext uri="{FF2B5EF4-FFF2-40B4-BE49-F238E27FC236}">
                <a16:creationId xmlns:a16="http://schemas.microsoft.com/office/drawing/2014/main" id="{89A3BE66-0836-4706-9D91-882EB600D1F0}"/>
              </a:ext>
            </a:extLst>
          </p:cNvPr>
          <p:cNvCxnSpPr>
            <a:cxnSpLocks/>
            <a:stCxn id="56" idx="1"/>
            <a:endCxn id="55" idx="1"/>
          </p:cNvCxnSpPr>
          <p:nvPr/>
        </p:nvCxnSpPr>
        <p:spPr>
          <a:xfrm rot="10800000" flipV="1">
            <a:off x="1879119" y="7476453"/>
            <a:ext cx="760307" cy="1014280"/>
          </a:xfrm>
          <a:prstGeom prst="bentConnector3">
            <a:avLst>
              <a:gd name="adj1" fmla="val 14857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9" name="接點: 肘形 58">
            <a:extLst>
              <a:ext uri="{FF2B5EF4-FFF2-40B4-BE49-F238E27FC236}">
                <a16:creationId xmlns:a16="http://schemas.microsoft.com/office/drawing/2014/main" id="{BD805C19-7ADA-40BD-9FE4-2A422F94B566}"/>
              </a:ext>
            </a:extLst>
          </p:cNvPr>
          <p:cNvCxnSpPr>
            <a:cxnSpLocks/>
            <a:stCxn id="56" idx="3"/>
          </p:cNvCxnSpPr>
          <p:nvPr/>
        </p:nvCxnSpPr>
        <p:spPr>
          <a:xfrm flipH="1">
            <a:off x="4909492" y="7476453"/>
            <a:ext cx="2270066" cy="1622869"/>
          </a:xfrm>
          <a:prstGeom prst="bentConnector3">
            <a:avLst>
              <a:gd name="adj1" fmla="val -4802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2D56F986-D46A-487D-8705-3908FDFD0A0C}"/>
              </a:ext>
            </a:extLst>
          </p:cNvPr>
          <p:cNvSpPr txBox="1"/>
          <p:nvPr/>
        </p:nvSpPr>
        <p:spPr>
          <a:xfrm>
            <a:off x="7158199" y="7155807"/>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61" name="直線單箭頭接點 60">
            <a:extLst>
              <a:ext uri="{FF2B5EF4-FFF2-40B4-BE49-F238E27FC236}">
                <a16:creationId xmlns:a16="http://schemas.microsoft.com/office/drawing/2014/main" id="{4D08D196-162E-49DB-972C-23EEAA7B5E30}"/>
              </a:ext>
            </a:extLst>
          </p:cNvPr>
          <p:cNvCxnSpPr>
            <a:cxnSpLocks/>
          </p:cNvCxnSpPr>
          <p:nvPr/>
        </p:nvCxnSpPr>
        <p:spPr>
          <a:xfrm>
            <a:off x="4890922" y="6546562"/>
            <a:ext cx="11094" cy="5410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9EB57F7-2882-43A7-A0B2-81FDBA5E995D}"/>
              </a:ext>
            </a:extLst>
          </p:cNvPr>
          <p:cNvCxnSpPr>
            <a:cxnSpLocks/>
          </p:cNvCxnSpPr>
          <p:nvPr/>
        </p:nvCxnSpPr>
        <p:spPr>
          <a:xfrm>
            <a:off x="4909492" y="8870528"/>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3" name="流程圖: 程序 62">
            <a:extLst>
              <a:ext uri="{FF2B5EF4-FFF2-40B4-BE49-F238E27FC236}">
                <a16:creationId xmlns:a16="http://schemas.microsoft.com/office/drawing/2014/main" id="{7E19CC6F-B000-4DC2-9FC2-3984CC8065A9}"/>
              </a:ext>
            </a:extLst>
          </p:cNvPr>
          <p:cNvSpPr/>
          <p:nvPr/>
        </p:nvSpPr>
        <p:spPr>
          <a:xfrm>
            <a:off x="1139958" y="9700509"/>
            <a:ext cx="7476857" cy="80093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aoi's that are set as 0 (meaning these images within the aoi has different extent therefore cannot be stacked with other rasters)</a:t>
            </a:r>
          </a:p>
          <a:p>
            <a:pPr algn="ctr"/>
            <a:r>
              <a:rPr lang="en-US" altLang="zh-TW" sz="1700" dirty="0">
                <a:solidFill>
                  <a:schemeClr val="accent6">
                    <a:lumMod val="50000"/>
                  </a:schemeClr>
                </a:solidFill>
                <a:ea typeface="微軟正黑體" panose="020B0604030504040204" pitchFamily="34" charset="-120"/>
              </a:rPr>
              <a:t>aoi_images &lt;- aoi_images[aoi_images!=0]</a:t>
            </a:r>
          </a:p>
        </p:txBody>
      </p:sp>
      <p:cxnSp>
        <p:nvCxnSpPr>
          <p:cNvPr id="64" name="直線單箭頭接點 63">
            <a:extLst>
              <a:ext uri="{FF2B5EF4-FFF2-40B4-BE49-F238E27FC236}">
                <a16:creationId xmlns:a16="http://schemas.microsoft.com/office/drawing/2014/main" id="{DAC3A26E-A028-4D04-85A8-51F093318844}"/>
              </a:ext>
            </a:extLst>
          </p:cNvPr>
          <p:cNvCxnSpPr>
            <a:cxnSpLocks/>
          </p:cNvCxnSpPr>
          <p:nvPr/>
        </p:nvCxnSpPr>
        <p:spPr>
          <a:xfrm>
            <a:off x="4902016" y="10501443"/>
            <a:ext cx="0" cy="166601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50B5C472-84A1-4762-9A2F-AF05082B6A6D}"/>
              </a:ext>
            </a:extLst>
          </p:cNvPr>
          <p:cNvSpPr/>
          <p:nvPr/>
        </p:nvSpPr>
        <p:spPr>
          <a:xfrm>
            <a:off x="797907" y="4295247"/>
            <a:ext cx="3933700"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find rasters in the list aoi_images that when extended, does not match the majority's extent therefore cannot be stacked in the future</a:t>
            </a:r>
          </a:p>
        </p:txBody>
      </p:sp>
    </p:spTree>
    <p:extLst>
      <p:ext uri="{BB962C8B-B14F-4D97-AF65-F5344CB8AC3E}">
        <p14:creationId xmlns:p14="http://schemas.microsoft.com/office/powerpoint/2010/main" val="257002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L302 –</a:t>
            </a:r>
            <a:r>
              <a:rPr lang="zh-TW" altLang="en-US" sz="1949" b="1" dirty="0">
                <a:solidFill>
                  <a:srgbClr val="0000FF"/>
                </a:solidFill>
              </a:rPr>
              <a:t> </a:t>
            </a:r>
            <a:r>
              <a:rPr lang="en-US" altLang="zh-TW" sz="1949" b="1" dirty="0">
                <a:solidFill>
                  <a:srgbClr val="0000FF"/>
                </a:solidFill>
              </a:rPr>
              <a:t>L328</a:t>
            </a:r>
            <a:endParaRPr lang="zh-TW" altLang="en-US" sz="1949" b="1" dirty="0">
              <a:solidFill>
                <a:srgbClr val="0000FF"/>
              </a:solidFill>
            </a:endParaRPr>
          </a:p>
        </p:txBody>
      </p:sp>
      <p:sp>
        <p:nvSpPr>
          <p:cNvPr id="34" name="流程圖: 程序 33">
            <a:extLst>
              <a:ext uri="{FF2B5EF4-FFF2-40B4-BE49-F238E27FC236}">
                <a16:creationId xmlns:a16="http://schemas.microsoft.com/office/drawing/2014/main" id="{A93C3F39-104C-4AD0-A0E2-6B5711965955}"/>
              </a:ext>
            </a:extLst>
          </p:cNvPr>
          <p:cNvSpPr/>
          <p:nvPr/>
        </p:nvSpPr>
        <p:spPr>
          <a:xfrm>
            <a:off x="1118735" y="838323"/>
            <a:ext cx="7476857" cy="71450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empty dataframe rasterallpoints to later store each pixels' monthly median NDVI value </a:t>
            </a:r>
          </a:p>
          <a:p>
            <a:pPr algn="ctr"/>
            <a:r>
              <a:rPr lang="en-US" altLang="zh-TW" sz="1200" dirty="0">
                <a:solidFill>
                  <a:schemeClr val="accent6">
                    <a:lumMod val="50000"/>
                  </a:schemeClr>
                </a:solidFill>
                <a:ea typeface="微軟正黑體" panose="020B0604030504040204" pitchFamily="34" charset="-120"/>
              </a:rPr>
              <a:t>(_N stores NDVI values, _G stores GRVI values)</a:t>
            </a:r>
          </a:p>
          <a:p>
            <a:pPr algn="ctr"/>
            <a:r>
              <a:rPr lang="en-US" altLang="zh-TW" sz="1700" dirty="0">
                <a:solidFill>
                  <a:schemeClr val="accent6">
                    <a:lumMod val="50000"/>
                  </a:schemeClr>
                </a:solidFill>
                <a:ea typeface="微軟正黑體" panose="020B0604030504040204" pitchFamily="34" charset="-120"/>
              </a:rPr>
              <a:t>rasterallpoints &lt;- data.frame("index"=1:(row*col),</a:t>
            </a:r>
          </a:p>
          <a:p>
            <a:pPr lvl="8"/>
            <a:r>
              <a:rPr lang="en-US" altLang="zh-TW" sz="1700" dirty="0">
                <a:solidFill>
                  <a:schemeClr val="accent6">
                    <a:lumMod val="50000"/>
                  </a:schemeClr>
                </a:solidFill>
                <a:ea typeface="微軟正黑體" panose="020B0604030504040204" pitchFamily="34" charset="-120"/>
              </a:rPr>
              <a:t>	"January_N"=NA,</a:t>
            </a:r>
          </a:p>
          <a:p>
            <a:pPr lvl="8"/>
            <a:r>
              <a:rPr lang="en-US" altLang="zh-TW" sz="1700" dirty="0">
                <a:solidFill>
                  <a:schemeClr val="accent6">
                    <a:lumMod val="50000"/>
                  </a:schemeClr>
                </a:solidFill>
                <a:ea typeface="微軟正黑體" panose="020B0604030504040204" pitchFamily="34" charset="-120"/>
              </a:rPr>
              <a:t>"February_N"=NA,</a:t>
            </a:r>
          </a:p>
          <a:p>
            <a:pPr lvl="8"/>
            <a:r>
              <a:rPr lang="en-US" altLang="zh-TW" sz="1700" dirty="0">
                <a:solidFill>
                  <a:schemeClr val="accent6">
                    <a:lumMod val="50000"/>
                  </a:schemeClr>
                </a:solidFill>
                <a:ea typeface="微軟正黑體" panose="020B0604030504040204" pitchFamily="34" charset="-120"/>
              </a:rPr>
              <a:t>"March_N"=NA,</a:t>
            </a:r>
          </a:p>
          <a:p>
            <a:pPr lvl="8"/>
            <a:r>
              <a:rPr lang="en-US" altLang="zh-TW" sz="1700" dirty="0">
                <a:solidFill>
                  <a:schemeClr val="accent6">
                    <a:lumMod val="50000"/>
                  </a:schemeClr>
                </a:solidFill>
                <a:ea typeface="微軟正黑體" panose="020B0604030504040204" pitchFamily="34" charset="-120"/>
              </a:rPr>
              <a:t>"April_N"=NA,</a:t>
            </a:r>
          </a:p>
          <a:p>
            <a:pPr lvl="8"/>
            <a:r>
              <a:rPr lang="en-US" altLang="zh-TW" sz="1700" dirty="0">
                <a:solidFill>
                  <a:schemeClr val="accent6">
                    <a:lumMod val="50000"/>
                  </a:schemeClr>
                </a:solidFill>
                <a:ea typeface="微軟正黑體" panose="020B0604030504040204" pitchFamily="34" charset="-120"/>
              </a:rPr>
              <a:t>"May_N"=NA,</a:t>
            </a:r>
          </a:p>
          <a:p>
            <a:pPr lvl="8"/>
            <a:r>
              <a:rPr lang="en-US" altLang="zh-TW" sz="1700" dirty="0">
                <a:solidFill>
                  <a:schemeClr val="accent6">
                    <a:lumMod val="50000"/>
                  </a:schemeClr>
                </a:solidFill>
                <a:ea typeface="微軟正黑體" panose="020B0604030504040204" pitchFamily="34" charset="-120"/>
              </a:rPr>
              <a:t>"June_N"=NA,</a:t>
            </a:r>
          </a:p>
          <a:p>
            <a:pPr lvl="8"/>
            <a:r>
              <a:rPr lang="en-US" altLang="zh-TW" sz="1700" dirty="0">
                <a:solidFill>
                  <a:schemeClr val="accent6">
                    <a:lumMod val="50000"/>
                  </a:schemeClr>
                </a:solidFill>
                <a:ea typeface="微軟正黑體" panose="020B0604030504040204" pitchFamily="34" charset="-120"/>
              </a:rPr>
              <a:t>"July_N"=NA,</a:t>
            </a:r>
          </a:p>
          <a:p>
            <a:pPr lvl="8"/>
            <a:r>
              <a:rPr lang="en-US" altLang="zh-TW" sz="1700" dirty="0">
                <a:solidFill>
                  <a:schemeClr val="accent6">
                    <a:lumMod val="50000"/>
                  </a:schemeClr>
                </a:solidFill>
                <a:ea typeface="微軟正黑體" panose="020B0604030504040204" pitchFamily="34" charset="-120"/>
              </a:rPr>
              <a:t>"August_N"=NA,</a:t>
            </a:r>
          </a:p>
          <a:p>
            <a:pPr lvl="8"/>
            <a:r>
              <a:rPr lang="en-US" altLang="zh-TW" sz="1700" dirty="0">
                <a:solidFill>
                  <a:schemeClr val="accent6">
                    <a:lumMod val="50000"/>
                  </a:schemeClr>
                </a:solidFill>
                <a:ea typeface="微軟正黑體" panose="020B0604030504040204" pitchFamily="34" charset="-120"/>
              </a:rPr>
              <a:t>"September_N"=NA,</a:t>
            </a:r>
          </a:p>
          <a:p>
            <a:pPr lvl="8"/>
            <a:r>
              <a:rPr lang="en-US" altLang="zh-TW" sz="1700" dirty="0">
                <a:solidFill>
                  <a:schemeClr val="accent6">
                    <a:lumMod val="50000"/>
                  </a:schemeClr>
                </a:solidFill>
                <a:ea typeface="微軟正黑體" panose="020B0604030504040204" pitchFamily="34" charset="-120"/>
              </a:rPr>
              <a:t>"October_N"=NA,</a:t>
            </a:r>
          </a:p>
          <a:p>
            <a:pPr lvl="8"/>
            <a:r>
              <a:rPr lang="en-US" altLang="zh-TW" sz="1700" dirty="0">
                <a:solidFill>
                  <a:schemeClr val="accent6">
                    <a:lumMod val="50000"/>
                  </a:schemeClr>
                </a:solidFill>
                <a:ea typeface="微軟正黑體" panose="020B0604030504040204" pitchFamily="34" charset="-120"/>
              </a:rPr>
              <a:t>"November_N"=NA,</a:t>
            </a:r>
          </a:p>
          <a:p>
            <a:pPr lvl="8"/>
            <a:r>
              <a:rPr lang="en-US" altLang="zh-TW" sz="1700" dirty="0">
                <a:solidFill>
                  <a:schemeClr val="accent6">
                    <a:lumMod val="50000"/>
                  </a:schemeClr>
                </a:solidFill>
                <a:ea typeface="微軟正黑體" panose="020B0604030504040204" pitchFamily="34" charset="-120"/>
              </a:rPr>
              <a:t>"December_N"=NA,</a:t>
            </a:r>
          </a:p>
          <a:p>
            <a:pPr lvl="8"/>
            <a:r>
              <a:rPr lang="en-US" altLang="zh-TW" sz="1700" dirty="0">
                <a:solidFill>
                  <a:schemeClr val="accent6">
                    <a:lumMod val="50000"/>
                  </a:schemeClr>
                </a:solidFill>
                <a:ea typeface="微軟正黑體" panose="020B0604030504040204" pitchFamily="34" charset="-120"/>
              </a:rPr>
              <a:t>"January_G"=NA,</a:t>
            </a:r>
          </a:p>
          <a:p>
            <a:pPr lvl="8"/>
            <a:r>
              <a:rPr lang="en-US" altLang="zh-TW" sz="1700" dirty="0">
                <a:solidFill>
                  <a:schemeClr val="accent6">
                    <a:lumMod val="50000"/>
                  </a:schemeClr>
                </a:solidFill>
                <a:ea typeface="微軟正黑體" panose="020B0604030504040204" pitchFamily="34" charset="-120"/>
              </a:rPr>
              <a:t>"February_G"=NA,</a:t>
            </a:r>
          </a:p>
          <a:p>
            <a:pPr lvl="8"/>
            <a:r>
              <a:rPr lang="en-US" altLang="zh-TW" sz="1700" dirty="0">
                <a:solidFill>
                  <a:schemeClr val="accent6">
                    <a:lumMod val="50000"/>
                  </a:schemeClr>
                </a:solidFill>
                <a:ea typeface="微軟正黑體" panose="020B0604030504040204" pitchFamily="34" charset="-120"/>
              </a:rPr>
              <a:t>"March_G"=NA,</a:t>
            </a:r>
          </a:p>
          <a:p>
            <a:pPr lvl="8"/>
            <a:r>
              <a:rPr lang="en-US" altLang="zh-TW" sz="1700" dirty="0">
                <a:solidFill>
                  <a:schemeClr val="accent6">
                    <a:lumMod val="50000"/>
                  </a:schemeClr>
                </a:solidFill>
                <a:ea typeface="微軟正黑體" panose="020B0604030504040204" pitchFamily="34" charset="-120"/>
              </a:rPr>
              <a:t>"April_G"=NA,</a:t>
            </a:r>
          </a:p>
          <a:p>
            <a:pPr lvl="8"/>
            <a:r>
              <a:rPr lang="en-US" altLang="zh-TW" sz="1700" dirty="0">
                <a:solidFill>
                  <a:schemeClr val="accent6">
                    <a:lumMod val="50000"/>
                  </a:schemeClr>
                </a:solidFill>
                <a:ea typeface="微軟正黑體" panose="020B0604030504040204" pitchFamily="34" charset="-120"/>
              </a:rPr>
              <a:t>"May_G"=NA,</a:t>
            </a:r>
          </a:p>
          <a:p>
            <a:pPr lvl="8"/>
            <a:r>
              <a:rPr lang="en-US" altLang="zh-TW" sz="1700" dirty="0">
                <a:solidFill>
                  <a:schemeClr val="accent6">
                    <a:lumMod val="50000"/>
                  </a:schemeClr>
                </a:solidFill>
                <a:ea typeface="微軟正黑體" panose="020B0604030504040204" pitchFamily="34" charset="-120"/>
              </a:rPr>
              <a:t>"June_G"=NA,</a:t>
            </a:r>
          </a:p>
          <a:p>
            <a:pPr lvl="8"/>
            <a:r>
              <a:rPr lang="en-US" altLang="zh-TW" sz="1700" dirty="0">
                <a:solidFill>
                  <a:schemeClr val="accent6">
                    <a:lumMod val="50000"/>
                  </a:schemeClr>
                </a:solidFill>
                <a:ea typeface="微軟正黑體" panose="020B0604030504040204" pitchFamily="34" charset="-120"/>
              </a:rPr>
              <a:t>"July_G"=NA,</a:t>
            </a:r>
          </a:p>
          <a:p>
            <a:pPr lvl="8"/>
            <a:r>
              <a:rPr lang="en-US" altLang="zh-TW" sz="1700" dirty="0">
                <a:solidFill>
                  <a:schemeClr val="accent6">
                    <a:lumMod val="50000"/>
                  </a:schemeClr>
                </a:solidFill>
                <a:ea typeface="微軟正黑體" panose="020B0604030504040204" pitchFamily="34" charset="-120"/>
              </a:rPr>
              <a:t>"August_G"=NA,</a:t>
            </a:r>
          </a:p>
          <a:p>
            <a:pPr lvl="8"/>
            <a:r>
              <a:rPr lang="en-US" altLang="zh-TW" sz="1700" dirty="0">
                <a:solidFill>
                  <a:schemeClr val="accent6">
                    <a:lumMod val="50000"/>
                  </a:schemeClr>
                </a:solidFill>
                <a:ea typeface="微軟正黑體" panose="020B0604030504040204" pitchFamily="34" charset="-120"/>
              </a:rPr>
              <a:t>"September_G"=NA,</a:t>
            </a:r>
          </a:p>
          <a:p>
            <a:pPr lvl="8"/>
            <a:r>
              <a:rPr lang="en-US" altLang="zh-TW" sz="1700" dirty="0">
                <a:solidFill>
                  <a:schemeClr val="accent6">
                    <a:lumMod val="50000"/>
                  </a:schemeClr>
                </a:solidFill>
                <a:ea typeface="微軟正黑體" panose="020B0604030504040204" pitchFamily="34" charset="-120"/>
              </a:rPr>
              <a:t>"October_G"=NA,</a:t>
            </a:r>
          </a:p>
          <a:p>
            <a:pPr lvl="8"/>
            <a:r>
              <a:rPr lang="en-US" altLang="zh-TW" sz="1700" dirty="0">
                <a:solidFill>
                  <a:schemeClr val="accent6">
                    <a:lumMod val="50000"/>
                  </a:schemeClr>
                </a:solidFill>
                <a:ea typeface="微軟正黑體" panose="020B0604030504040204" pitchFamily="34" charset="-120"/>
              </a:rPr>
              <a:t>"November_G"=NA,</a:t>
            </a:r>
          </a:p>
          <a:p>
            <a:pPr lvl="8"/>
            <a:r>
              <a:rPr lang="en-US" altLang="zh-TW" sz="1700" dirty="0">
                <a:solidFill>
                  <a:schemeClr val="accent6">
                    <a:lumMod val="50000"/>
                  </a:schemeClr>
                </a:solidFill>
                <a:ea typeface="微軟正黑體" panose="020B0604030504040204" pitchFamily="34" charset="-120"/>
              </a:rPr>
              <a:t>"December_G"=NA)</a:t>
            </a:r>
          </a:p>
        </p:txBody>
      </p:sp>
      <p:cxnSp>
        <p:nvCxnSpPr>
          <p:cNvPr id="35" name="直線單箭頭接點 34">
            <a:extLst>
              <a:ext uri="{FF2B5EF4-FFF2-40B4-BE49-F238E27FC236}">
                <a16:creationId xmlns:a16="http://schemas.microsoft.com/office/drawing/2014/main" id="{7AC062B4-7445-4CEF-B313-D5A1AA879B91}"/>
              </a:ext>
            </a:extLst>
          </p:cNvPr>
          <p:cNvCxnSpPr>
            <a:cxnSpLocks/>
          </p:cNvCxnSpPr>
          <p:nvPr/>
        </p:nvCxnSpPr>
        <p:spPr>
          <a:xfrm>
            <a:off x="4909492" y="7986106"/>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6" name="流程圖: 程序 35">
            <a:extLst>
              <a:ext uri="{FF2B5EF4-FFF2-40B4-BE49-F238E27FC236}">
                <a16:creationId xmlns:a16="http://schemas.microsoft.com/office/drawing/2014/main" id="{B29485EB-5C75-456B-82B7-B4C9080881AA}"/>
              </a:ext>
            </a:extLst>
          </p:cNvPr>
          <p:cNvSpPr/>
          <p:nvPr/>
        </p:nvSpPr>
        <p:spPr>
          <a:xfrm>
            <a:off x="1139958" y="8816086"/>
            <a:ext cx="7476857" cy="125730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colnames(rasterallpoints) &lt;- c("index","Jan_N","Feb_N","Mar_N","Apr_N","May_N","Jun_N","Jul_N","Aug_N","Sep_N","Oct_N","Nov_N","Dec_N","Jan_G","Feb_G","Mar_G","Apr_G","May_G","Jun_G","Jul_G","Aug_G","Sep_G","Oct_G","Nov_G","Dec_G")</a:t>
            </a:r>
          </a:p>
        </p:txBody>
      </p:sp>
      <p:cxnSp>
        <p:nvCxnSpPr>
          <p:cNvPr id="37" name="直線單箭頭接點 36">
            <a:extLst>
              <a:ext uri="{FF2B5EF4-FFF2-40B4-BE49-F238E27FC236}">
                <a16:creationId xmlns:a16="http://schemas.microsoft.com/office/drawing/2014/main" id="{43EA85AB-AEDE-4096-BB6C-33894F5AE574}"/>
              </a:ext>
            </a:extLst>
          </p:cNvPr>
          <p:cNvCxnSpPr>
            <a:cxnSpLocks/>
          </p:cNvCxnSpPr>
          <p:nvPr/>
        </p:nvCxnSpPr>
        <p:spPr>
          <a:xfrm>
            <a:off x="4909724" y="10073389"/>
            <a:ext cx="0" cy="209406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42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0864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BB692C3-8539-4955-AF1A-965E520DAEB4}"/>
              </a:ext>
            </a:extLst>
          </p:cNvPr>
          <p:cNvSpPr/>
          <p:nvPr/>
        </p:nvSpPr>
        <p:spPr>
          <a:xfrm>
            <a:off x="846902" y="1140184"/>
            <a:ext cx="8062970" cy="11027269"/>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1" name="矩形 10">
            <a:extLst>
              <a:ext uri="{FF2B5EF4-FFF2-40B4-BE49-F238E27FC236}">
                <a16:creationId xmlns:a16="http://schemas.microsoft.com/office/drawing/2014/main" id="{DC50ECE2-2E6C-4FE2-8602-0F5DC47CD434}"/>
              </a:ext>
            </a:extLst>
          </p:cNvPr>
          <p:cNvSpPr/>
          <p:nvPr/>
        </p:nvSpPr>
        <p:spPr>
          <a:xfrm>
            <a:off x="861649" y="1156895"/>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a:t>
            </a:r>
            <a:endParaRPr lang="zh-TW" altLang="en-US" sz="1600" dirty="0">
              <a:solidFill>
                <a:schemeClr val="accent6">
                  <a:lumMod val="50000"/>
                </a:schemeClr>
              </a:solidFill>
              <a:ea typeface="微軟正黑體" panose="020B0604030504040204" pitchFamily="34" charset="-120"/>
            </a:endParaRPr>
          </a:p>
        </p:txBody>
      </p:sp>
      <p:sp>
        <p:nvSpPr>
          <p:cNvPr id="12" name="流程圖: 程序 11">
            <a:extLst>
              <a:ext uri="{FF2B5EF4-FFF2-40B4-BE49-F238E27FC236}">
                <a16:creationId xmlns:a16="http://schemas.microsoft.com/office/drawing/2014/main" id="{411CE817-B08B-4E0F-86F2-64487252A934}"/>
              </a:ext>
            </a:extLst>
          </p:cNvPr>
          <p:cNvSpPr/>
          <p:nvPr/>
        </p:nvSpPr>
        <p:spPr>
          <a:xfrm>
            <a:off x="7499348" y="1140185"/>
            <a:ext cx="1409260"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month=1:12</a:t>
            </a:r>
            <a:endParaRPr lang="zh-TW" altLang="en-US" sz="1700" dirty="0">
              <a:solidFill>
                <a:schemeClr val="accent6">
                  <a:lumMod val="50000"/>
                </a:schemeClr>
              </a:solidFill>
              <a:ea typeface="微軟正黑體" panose="020B0604030504040204" pitchFamily="34" charset="-120"/>
            </a:endParaRPr>
          </a:p>
        </p:txBody>
      </p: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L330 –</a:t>
            </a:r>
            <a:r>
              <a:rPr lang="zh-TW" altLang="en-US" sz="1949" b="1" dirty="0">
                <a:solidFill>
                  <a:srgbClr val="0000FF"/>
                </a:solidFill>
              </a:rPr>
              <a:t> </a:t>
            </a:r>
            <a:r>
              <a:rPr lang="en-US" altLang="zh-TW" sz="1949" b="1" dirty="0">
                <a:solidFill>
                  <a:srgbClr val="0000FF"/>
                </a:solidFill>
              </a:rPr>
              <a:t>L345</a:t>
            </a:r>
            <a:endParaRPr lang="zh-TW" altLang="en-US" sz="1949" b="1" dirty="0">
              <a:solidFill>
                <a:srgbClr val="0000FF"/>
              </a:solidFill>
            </a:endParaRPr>
          </a:p>
        </p:txBody>
      </p:sp>
      <p:sp>
        <p:nvSpPr>
          <p:cNvPr id="13" name="流程圖: 程序 12">
            <a:extLst>
              <a:ext uri="{FF2B5EF4-FFF2-40B4-BE49-F238E27FC236}">
                <a16:creationId xmlns:a16="http://schemas.microsoft.com/office/drawing/2014/main" id="{FB1C354B-C1FC-46B9-BE83-377849EC6783}"/>
              </a:ext>
            </a:extLst>
          </p:cNvPr>
          <p:cNvSpPr/>
          <p:nvPr/>
        </p:nvSpPr>
        <p:spPr>
          <a:xfrm>
            <a:off x="4069209" y="1433775"/>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print(month)</a:t>
            </a:r>
          </a:p>
        </p:txBody>
      </p:sp>
      <p:sp>
        <p:nvSpPr>
          <p:cNvPr id="14" name="流程圖: 程序 13">
            <a:extLst>
              <a:ext uri="{FF2B5EF4-FFF2-40B4-BE49-F238E27FC236}">
                <a16:creationId xmlns:a16="http://schemas.microsoft.com/office/drawing/2014/main" id="{D0C62241-C024-492B-B4C0-B9893D188B67}"/>
              </a:ext>
            </a:extLst>
          </p:cNvPr>
          <p:cNvSpPr/>
          <p:nvPr/>
        </p:nvSpPr>
        <p:spPr>
          <a:xfrm>
            <a:off x="1848014" y="3486670"/>
            <a:ext cx="6060746" cy="82146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strings ex. for 2015 january "201501" to search in aoi_images list of available images for aoi for the year+month</a:t>
            </a:r>
          </a:p>
          <a:p>
            <a:pPr algn="ctr"/>
            <a:r>
              <a:rPr lang="en-US" altLang="zh-TW" sz="1700" dirty="0">
                <a:solidFill>
                  <a:schemeClr val="accent6">
                    <a:lumMod val="50000"/>
                  </a:schemeClr>
                </a:solidFill>
                <a:ea typeface="微軟正黑體" panose="020B0604030504040204" pitchFamily="34" charset="-120"/>
              </a:rPr>
              <a:t>string_month &lt;- paste("0",as.character(month),sep="")</a:t>
            </a:r>
          </a:p>
        </p:txBody>
      </p:sp>
      <p:sp>
        <p:nvSpPr>
          <p:cNvPr id="15" name="流程圖: 決策 14">
            <a:extLst>
              <a:ext uri="{FF2B5EF4-FFF2-40B4-BE49-F238E27FC236}">
                <a16:creationId xmlns:a16="http://schemas.microsoft.com/office/drawing/2014/main" id="{6E152FD7-885A-4F0E-8F2E-E650256E0473}"/>
              </a:ext>
            </a:extLst>
          </p:cNvPr>
          <p:cNvSpPr/>
          <p:nvPr/>
        </p:nvSpPr>
        <p:spPr>
          <a:xfrm>
            <a:off x="2608320" y="2353632"/>
            <a:ext cx="4540133" cy="759591"/>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1&lt;=month &amp; month&lt;=9</a:t>
            </a:r>
            <a:endParaRPr lang="zh-TW" altLang="en-US" sz="1700" dirty="0">
              <a:solidFill>
                <a:schemeClr val="accent6">
                  <a:lumMod val="50000"/>
                </a:schemeClr>
              </a:solidFill>
              <a:ea typeface="微軟正黑體" panose="020B0604030504040204" pitchFamily="34" charset="-120"/>
            </a:endParaRPr>
          </a:p>
        </p:txBody>
      </p:sp>
      <p:sp>
        <p:nvSpPr>
          <p:cNvPr id="16" name="文字方塊 15">
            <a:extLst>
              <a:ext uri="{FF2B5EF4-FFF2-40B4-BE49-F238E27FC236}">
                <a16:creationId xmlns:a16="http://schemas.microsoft.com/office/drawing/2014/main" id="{88051804-B067-477F-8B60-244EC2722FDC}"/>
              </a:ext>
            </a:extLst>
          </p:cNvPr>
          <p:cNvSpPr txBox="1"/>
          <p:nvPr/>
        </p:nvSpPr>
        <p:spPr>
          <a:xfrm>
            <a:off x="2346376" y="241278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2" name="接點: 肘形 21">
            <a:extLst>
              <a:ext uri="{FF2B5EF4-FFF2-40B4-BE49-F238E27FC236}">
                <a16:creationId xmlns:a16="http://schemas.microsoft.com/office/drawing/2014/main" id="{C67AFF8D-35DE-4151-AD14-1469324C270A}"/>
              </a:ext>
            </a:extLst>
          </p:cNvPr>
          <p:cNvCxnSpPr>
            <a:cxnSpLocks/>
            <a:stCxn id="15" idx="1"/>
            <a:endCxn id="14" idx="1"/>
          </p:cNvCxnSpPr>
          <p:nvPr/>
        </p:nvCxnSpPr>
        <p:spPr>
          <a:xfrm rot="10800000" flipV="1">
            <a:off x="1848014" y="2733428"/>
            <a:ext cx="760306" cy="1163974"/>
          </a:xfrm>
          <a:prstGeom prst="bentConnector3">
            <a:avLst>
              <a:gd name="adj1" fmla="val 13006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接點: 肘形 22">
            <a:extLst>
              <a:ext uri="{FF2B5EF4-FFF2-40B4-BE49-F238E27FC236}">
                <a16:creationId xmlns:a16="http://schemas.microsoft.com/office/drawing/2014/main" id="{6FD1B00E-1E0E-4B26-A89E-FD860FC6FA54}"/>
              </a:ext>
            </a:extLst>
          </p:cNvPr>
          <p:cNvCxnSpPr>
            <a:cxnSpLocks/>
            <a:stCxn id="15" idx="3"/>
            <a:endCxn id="30" idx="0"/>
          </p:cNvCxnSpPr>
          <p:nvPr/>
        </p:nvCxnSpPr>
        <p:spPr>
          <a:xfrm flipH="1">
            <a:off x="4893130" y="2733428"/>
            <a:ext cx="2255323" cy="2063419"/>
          </a:xfrm>
          <a:prstGeom prst="bentConnector4">
            <a:avLst>
              <a:gd name="adj1" fmla="val -49351"/>
              <a:gd name="adj2" fmla="val 8463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ECC291BD-9DCA-4880-A40C-50DB3E152BCE}"/>
              </a:ext>
            </a:extLst>
          </p:cNvPr>
          <p:cNvSpPr txBox="1"/>
          <p:nvPr/>
        </p:nvSpPr>
        <p:spPr>
          <a:xfrm>
            <a:off x="7127094" y="2412782"/>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30" name="流程圖: 程序 29">
            <a:extLst>
              <a:ext uri="{FF2B5EF4-FFF2-40B4-BE49-F238E27FC236}">
                <a16:creationId xmlns:a16="http://schemas.microsoft.com/office/drawing/2014/main" id="{725414C3-72B5-4464-8E07-448E2D0B78AD}"/>
              </a:ext>
            </a:extLst>
          </p:cNvPr>
          <p:cNvSpPr/>
          <p:nvPr/>
        </p:nvSpPr>
        <p:spPr>
          <a:xfrm>
            <a:off x="1862757" y="4796847"/>
            <a:ext cx="6060746" cy="55840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string_month &lt;- as.character(month)</a:t>
            </a:r>
          </a:p>
        </p:txBody>
      </p:sp>
      <p:cxnSp>
        <p:nvCxnSpPr>
          <p:cNvPr id="31" name="直線單箭頭接點 30">
            <a:extLst>
              <a:ext uri="{FF2B5EF4-FFF2-40B4-BE49-F238E27FC236}">
                <a16:creationId xmlns:a16="http://schemas.microsoft.com/office/drawing/2014/main" id="{0716133B-1874-4AA8-84DC-C507A4289D9B}"/>
              </a:ext>
            </a:extLst>
          </p:cNvPr>
          <p:cNvCxnSpPr>
            <a:cxnSpLocks/>
          </p:cNvCxnSpPr>
          <p:nvPr/>
        </p:nvCxnSpPr>
        <p:spPr>
          <a:xfrm>
            <a:off x="4906113" y="5353946"/>
            <a:ext cx="0" cy="4887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4" name="流程圖: 程序 33">
            <a:extLst>
              <a:ext uri="{FF2B5EF4-FFF2-40B4-BE49-F238E27FC236}">
                <a16:creationId xmlns:a16="http://schemas.microsoft.com/office/drawing/2014/main" id="{480D6892-D16A-4110-A3CB-B335BF5148D9}"/>
              </a:ext>
            </a:extLst>
          </p:cNvPr>
          <p:cNvSpPr/>
          <p:nvPr/>
        </p:nvSpPr>
        <p:spPr>
          <a:xfrm>
            <a:off x="1862757" y="5847804"/>
            <a:ext cx="6060746" cy="89251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#subset aoi_images to get those that satisfy year and month</a:t>
            </a:r>
          </a:p>
          <a:p>
            <a:pPr algn="ctr"/>
            <a:r>
              <a:rPr lang="en-US" altLang="zh-TW" sz="1700" dirty="0">
                <a:solidFill>
                  <a:schemeClr val="accent6">
                    <a:lumMod val="50000"/>
                  </a:schemeClr>
                </a:solidFill>
                <a:ea typeface="微軟正黑體" panose="020B0604030504040204" pitchFamily="34" charset="-120"/>
              </a:rPr>
              <a:t>          subset_aoiimages &lt;- aoi_images[substr(aoi_images,start=11,stop=12)==string_month]</a:t>
            </a:r>
          </a:p>
        </p:txBody>
      </p:sp>
      <p:cxnSp>
        <p:nvCxnSpPr>
          <p:cNvPr id="35" name="直線單箭頭接點 34">
            <a:extLst>
              <a:ext uri="{FF2B5EF4-FFF2-40B4-BE49-F238E27FC236}">
                <a16:creationId xmlns:a16="http://schemas.microsoft.com/office/drawing/2014/main" id="{489E1C3C-9AED-4521-B8A0-2A707B756CB8}"/>
              </a:ext>
            </a:extLst>
          </p:cNvPr>
          <p:cNvCxnSpPr>
            <a:cxnSpLocks/>
          </p:cNvCxnSpPr>
          <p:nvPr/>
        </p:nvCxnSpPr>
        <p:spPr>
          <a:xfrm>
            <a:off x="4906113" y="6744419"/>
            <a:ext cx="0" cy="4887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A171E043-9FF0-4199-BB12-4A32A437A3A4}"/>
              </a:ext>
            </a:extLst>
          </p:cNvPr>
          <p:cNvCxnSpPr>
            <a:cxnSpLocks/>
            <a:endCxn id="15" idx="0"/>
          </p:cNvCxnSpPr>
          <p:nvPr/>
        </p:nvCxnSpPr>
        <p:spPr>
          <a:xfrm>
            <a:off x="4866006" y="1897399"/>
            <a:ext cx="12381" cy="45623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7" name="流程圖: 程序 36">
            <a:extLst>
              <a:ext uri="{FF2B5EF4-FFF2-40B4-BE49-F238E27FC236}">
                <a16:creationId xmlns:a16="http://schemas.microsoft.com/office/drawing/2014/main" id="{DA315028-7DA2-481A-8B99-5CF91C0B72F4}"/>
              </a:ext>
            </a:extLst>
          </p:cNvPr>
          <p:cNvSpPr/>
          <p:nvPr/>
        </p:nvSpPr>
        <p:spPr>
          <a:xfrm>
            <a:off x="1864832" y="8120804"/>
            <a:ext cx="6060746" cy="196525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there are no available images for the month (aka length(subset_aoiimages)==0), set the points' median NDVI value for the month as NA</a:t>
            </a:r>
          </a:p>
          <a:p>
            <a:pPr algn="ctr"/>
            <a:r>
              <a:rPr lang="en-US" altLang="zh-TW" sz="1200" dirty="0">
                <a:solidFill>
                  <a:schemeClr val="accent6">
                    <a:lumMod val="50000"/>
                  </a:schemeClr>
                </a:solidFill>
                <a:ea typeface="微軟正黑體" panose="020B0604030504040204" pitchFamily="34" charset="-120"/>
              </a:rPr>
              <a:t>#ex. NDVI january column is the 1+1=2 2nd column</a:t>
            </a:r>
          </a:p>
          <a:p>
            <a:pPr algn="ctr"/>
            <a:r>
              <a:rPr lang="en-US" altLang="zh-TW" sz="1700" dirty="0">
                <a:solidFill>
                  <a:schemeClr val="accent6">
                    <a:lumMod val="50000"/>
                  </a:schemeClr>
                </a:solidFill>
                <a:ea typeface="微軟正黑體" panose="020B0604030504040204" pitchFamily="34" charset="-120"/>
              </a:rPr>
              <a:t>rasterallpoints[,month+1] &lt;- NA</a:t>
            </a:r>
          </a:p>
          <a:p>
            <a:pPr algn="ctr"/>
            <a:r>
              <a:rPr lang="en-US" altLang="zh-TW" sz="1200" dirty="0">
                <a:solidFill>
                  <a:schemeClr val="accent6">
                    <a:lumMod val="50000"/>
                  </a:schemeClr>
                </a:solidFill>
                <a:ea typeface="微軟正黑體" panose="020B0604030504040204" pitchFamily="34" charset="-120"/>
              </a:rPr>
              <a:t>#ex. GRVI january column is the 1+13=14 14th column</a:t>
            </a:r>
          </a:p>
          <a:p>
            <a:pPr algn="ctr"/>
            <a:r>
              <a:rPr lang="en-US" altLang="zh-TW" sz="1800" dirty="0">
                <a:solidFill>
                  <a:schemeClr val="accent6">
                    <a:lumMod val="50000"/>
                  </a:schemeClr>
                </a:solidFill>
                <a:ea typeface="微軟正黑體" panose="020B0604030504040204" pitchFamily="34" charset="-120"/>
              </a:rPr>
              <a:t> rasterallpoints[,month+13] &lt;- NA</a:t>
            </a:r>
          </a:p>
          <a:p>
            <a:pPr algn="ctr"/>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page 19 </a:t>
            </a:r>
            <a:r>
              <a:rPr lang="en-US" altLang="zh-TW" sz="1200" dirty="0">
                <a:solidFill>
                  <a:srgbClr val="FF0000"/>
                </a:solidFill>
                <a:ea typeface="微軟正黑體" panose="020B0604030504040204" pitchFamily="34" charset="-120"/>
              </a:rPr>
              <a:t>end of month loop</a:t>
            </a:r>
          </a:p>
          <a:p>
            <a:pPr algn="ctr"/>
            <a:r>
              <a:rPr lang="en-US" altLang="zh-TW" sz="1800" dirty="0">
                <a:solidFill>
                  <a:srgbClr val="FF0000"/>
                </a:solidFill>
                <a:ea typeface="微軟正黑體" panose="020B0604030504040204" pitchFamily="34" charset="-120"/>
              </a:rPr>
              <a:t>next</a:t>
            </a:r>
            <a:endParaRPr lang="en-US" altLang="zh-TW" sz="1700" dirty="0">
              <a:solidFill>
                <a:srgbClr val="FF0000"/>
              </a:solidFill>
              <a:ea typeface="微軟正黑體" panose="020B0604030504040204" pitchFamily="34" charset="-120"/>
            </a:endParaRPr>
          </a:p>
        </p:txBody>
      </p:sp>
      <p:sp>
        <p:nvSpPr>
          <p:cNvPr id="38" name="流程圖: 決策 37">
            <a:extLst>
              <a:ext uri="{FF2B5EF4-FFF2-40B4-BE49-F238E27FC236}">
                <a16:creationId xmlns:a16="http://schemas.microsoft.com/office/drawing/2014/main" id="{B174199F-D20B-4CFD-AEA6-3775F7BE7A52}"/>
              </a:ext>
            </a:extLst>
          </p:cNvPr>
          <p:cNvSpPr/>
          <p:nvPr/>
        </p:nvSpPr>
        <p:spPr>
          <a:xfrm>
            <a:off x="2157260" y="7253767"/>
            <a:ext cx="5531340" cy="667408"/>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length(subset_aoiimages)==0</a:t>
            </a:r>
            <a:endParaRPr lang="zh-TW" altLang="en-US" sz="1700" dirty="0">
              <a:solidFill>
                <a:schemeClr val="accent6">
                  <a:lumMod val="50000"/>
                </a:schemeClr>
              </a:solidFill>
              <a:ea typeface="微軟正黑體" panose="020B0604030504040204" pitchFamily="34" charset="-120"/>
            </a:endParaRPr>
          </a:p>
        </p:txBody>
      </p:sp>
      <p:sp>
        <p:nvSpPr>
          <p:cNvPr id="39" name="文字方塊 38">
            <a:extLst>
              <a:ext uri="{FF2B5EF4-FFF2-40B4-BE49-F238E27FC236}">
                <a16:creationId xmlns:a16="http://schemas.microsoft.com/office/drawing/2014/main" id="{162859FA-663F-42F2-8C49-52CC0417968A}"/>
              </a:ext>
            </a:extLst>
          </p:cNvPr>
          <p:cNvSpPr txBox="1"/>
          <p:nvPr/>
        </p:nvSpPr>
        <p:spPr>
          <a:xfrm>
            <a:off x="1941330" y="725376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0" name="接點: 肘形 39">
            <a:extLst>
              <a:ext uri="{FF2B5EF4-FFF2-40B4-BE49-F238E27FC236}">
                <a16:creationId xmlns:a16="http://schemas.microsoft.com/office/drawing/2014/main" id="{E3DA0753-874F-47FF-B562-F7D09A5E026E}"/>
              </a:ext>
            </a:extLst>
          </p:cNvPr>
          <p:cNvCxnSpPr>
            <a:cxnSpLocks/>
            <a:stCxn id="38" idx="1"/>
            <a:endCxn id="37" idx="1"/>
          </p:cNvCxnSpPr>
          <p:nvPr/>
        </p:nvCxnSpPr>
        <p:spPr>
          <a:xfrm rot="10800000" flipV="1">
            <a:off x="1864832" y="7587471"/>
            <a:ext cx="292428" cy="1515960"/>
          </a:xfrm>
          <a:prstGeom prst="bentConnector3">
            <a:avLst>
              <a:gd name="adj1" fmla="val 17817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E73FA75F-C252-4E7D-B5A3-627B218C646F}"/>
              </a:ext>
            </a:extLst>
          </p:cNvPr>
          <p:cNvCxnSpPr>
            <a:cxnSpLocks/>
            <a:stCxn id="38" idx="3"/>
          </p:cNvCxnSpPr>
          <p:nvPr/>
        </p:nvCxnSpPr>
        <p:spPr>
          <a:xfrm>
            <a:off x="7688600" y="7587471"/>
            <a:ext cx="555989" cy="4625166"/>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FF88D90A-DD1E-42B2-87B8-F74E7A77E3D4}"/>
              </a:ext>
            </a:extLst>
          </p:cNvPr>
          <p:cNvSpPr txBox="1"/>
          <p:nvPr/>
        </p:nvSpPr>
        <p:spPr>
          <a:xfrm>
            <a:off x="7610717" y="725376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60" name="矩形 59">
            <a:extLst>
              <a:ext uri="{FF2B5EF4-FFF2-40B4-BE49-F238E27FC236}">
                <a16:creationId xmlns:a16="http://schemas.microsoft.com/office/drawing/2014/main" id="{1817D468-1FC4-41F6-8C4B-8CB9880B5F47}"/>
              </a:ext>
            </a:extLst>
          </p:cNvPr>
          <p:cNvSpPr/>
          <p:nvPr/>
        </p:nvSpPr>
        <p:spPr>
          <a:xfrm>
            <a:off x="797907" y="667620"/>
            <a:ext cx="3933700"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among 12 months to retrieve monthly median NDVI &amp; GRVI values for aoi</a:t>
            </a:r>
          </a:p>
        </p:txBody>
      </p:sp>
    </p:spTree>
    <p:extLst>
      <p:ext uri="{BB962C8B-B14F-4D97-AF65-F5344CB8AC3E}">
        <p14:creationId xmlns:p14="http://schemas.microsoft.com/office/powerpoint/2010/main" val="281421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565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 name="矩形 8">
            <a:extLst>
              <a:ext uri="{FF2B5EF4-FFF2-40B4-BE49-F238E27FC236}">
                <a16:creationId xmlns:a16="http://schemas.microsoft.com/office/drawing/2014/main" id="{43D6D0CD-8094-4FF5-A4E5-5D5C92238941}"/>
              </a:ext>
            </a:extLst>
          </p:cNvPr>
          <p:cNvSpPr/>
          <p:nvPr/>
        </p:nvSpPr>
        <p:spPr>
          <a:xfrm>
            <a:off x="846902" y="0"/>
            <a:ext cx="8062970" cy="12164050"/>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2" name="矩形 21">
            <a:extLst>
              <a:ext uri="{FF2B5EF4-FFF2-40B4-BE49-F238E27FC236}">
                <a16:creationId xmlns:a16="http://schemas.microsoft.com/office/drawing/2014/main" id="{2E0F8965-A9AA-479A-991B-BE388A766F5E}"/>
              </a:ext>
            </a:extLst>
          </p:cNvPr>
          <p:cNvSpPr/>
          <p:nvPr/>
        </p:nvSpPr>
        <p:spPr>
          <a:xfrm>
            <a:off x="1190368" y="1464833"/>
            <a:ext cx="7394704" cy="9537947"/>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9" name="矩形 48">
            <a:extLst>
              <a:ext uri="{FF2B5EF4-FFF2-40B4-BE49-F238E27FC236}">
                <a16:creationId xmlns:a16="http://schemas.microsoft.com/office/drawing/2014/main" id="{0550CAA7-E519-45EF-A800-2293253E50AA}"/>
              </a:ext>
            </a:extLst>
          </p:cNvPr>
          <p:cNvSpPr/>
          <p:nvPr/>
        </p:nvSpPr>
        <p:spPr>
          <a:xfrm>
            <a:off x="1806585" y="2178959"/>
            <a:ext cx="6205814" cy="2060139"/>
          </a:xfrm>
          <a:prstGeom prst="rect">
            <a:avLst/>
          </a:prstGeom>
          <a:solidFill>
            <a:schemeClr val="bg1"/>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L346 –</a:t>
            </a:r>
            <a:r>
              <a:rPr lang="zh-TW" altLang="en-US" sz="1949" b="1" dirty="0">
                <a:solidFill>
                  <a:srgbClr val="0000FF"/>
                </a:solidFill>
              </a:rPr>
              <a:t> </a:t>
            </a:r>
            <a:r>
              <a:rPr lang="en-US" altLang="zh-TW" sz="1949" b="1" dirty="0">
                <a:solidFill>
                  <a:srgbClr val="0000FF"/>
                </a:solidFill>
              </a:rPr>
              <a:t>L368</a:t>
            </a:r>
            <a:endParaRPr lang="zh-TW" altLang="en-US" sz="1949" b="1" dirty="0">
              <a:solidFill>
                <a:srgbClr val="0000FF"/>
              </a:solidFill>
            </a:endParaRPr>
          </a:p>
        </p:txBody>
      </p:sp>
      <p:sp>
        <p:nvSpPr>
          <p:cNvPr id="10" name="矩形 9">
            <a:extLst>
              <a:ext uri="{FF2B5EF4-FFF2-40B4-BE49-F238E27FC236}">
                <a16:creationId xmlns:a16="http://schemas.microsoft.com/office/drawing/2014/main" id="{02BA4002-4BE8-44D2-B6E4-295088A9B8D6}"/>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cxnSp>
        <p:nvCxnSpPr>
          <p:cNvPr id="12" name="接點: 肘形 11">
            <a:extLst>
              <a:ext uri="{FF2B5EF4-FFF2-40B4-BE49-F238E27FC236}">
                <a16:creationId xmlns:a16="http://schemas.microsoft.com/office/drawing/2014/main" id="{44AEE85D-31F2-4115-8CD2-68BCC3952A57}"/>
              </a:ext>
            </a:extLst>
          </p:cNvPr>
          <p:cNvCxnSpPr>
            <a:cxnSpLocks/>
            <a:endCxn id="22" idx="0"/>
          </p:cNvCxnSpPr>
          <p:nvPr/>
        </p:nvCxnSpPr>
        <p:spPr>
          <a:xfrm rot="10800000" flipV="1">
            <a:off x="4887720" y="552753"/>
            <a:ext cx="3360324" cy="912080"/>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4546572-D024-499A-AAE6-1876EBF6487C}"/>
              </a:ext>
            </a:extLst>
          </p:cNvPr>
          <p:cNvSpPr/>
          <p:nvPr/>
        </p:nvSpPr>
        <p:spPr>
          <a:xfrm>
            <a:off x="1205607" y="1490490"/>
            <a:ext cx="2002287"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image loop</a:t>
            </a:r>
            <a:endParaRPr lang="zh-TW" altLang="en-US" sz="1600" dirty="0">
              <a:solidFill>
                <a:schemeClr val="accent6">
                  <a:lumMod val="50000"/>
                </a:schemeClr>
              </a:solidFill>
              <a:ea typeface="微軟正黑體" panose="020B0604030504040204" pitchFamily="34" charset="-120"/>
            </a:endParaRPr>
          </a:p>
        </p:txBody>
      </p:sp>
      <p:sp>
        <p:nvSpPr>
          <p:cNvPr id="24" name="流程圖: 程序 23">
            <a:extLst>
              <a:ext uri="{FF2B5EF4-FFF2-40B4-BE49-F238E27FC236}">
                <a16:creationId xmlns:a16="http://schemas.microsoft.com/office/drawing/2014/main" id="{7F6EB589-BB05-424E-955E-2DAC77EB793C}"/>
              </a:ext>
            </a:extLst>
          </p:cNvPr>
          <p:cNvSpPr/>
          <p:nvPr/>
        </p:nvSpPr>
        <p:spPr>
          <a:xfrm>
            <a:off x="5450933" y="1464833"/>
            <a:ext cx="3130715" cy="392286"/>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image=1:length(subset_aoimages)</a:t>
            </a:r>
            <a:endParaRPr lang="zh-TW" altLang="en-US" sz="1700" dirty="0">
              <a:solidFill>
                <a:schemeClr val="accent6">
                  <a:lumMod val="50000"/>
                </a:schemeClr>
              </a:solidFill>
              <a:ea typeface="微軟正黑體" panose="020B0604030504040204" pitchFamily="34" charset="-120"/>
            </a:endParaRPr>
          </a:p>
        </p:txBody>
      </p:sp>
      <p:sp>
        <p:nvSpPr>
          <p:cNvPr id="40" name="流程圖: 程序 39">
            <a:extLst>
              <a:ext uri="{FF2B5EF4-FFF2-40B4-BE49-F238E27FC236}">
                <a16:creationId xmlns:a16="http://schemas.microsoft.com/office/drawing/2014/main" id="{FBDD7EC4-9B78-4A28-99BF-CE809D31184B}"/>
              </a:ext>
            </a:extLst>
          </p:cNvPr>
          <p:cNvSpPr/>
          <p:nvPr/>
        </p:nvSpPr>
        <p:spPr>
          <a:xfrm>
            <a:off x="1822466" y="4870429"/>
            <a:ext cx="6205814" cy="17061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tempNDVIlayer &amp; tempGRVIlayer to get NDVI &amp; GRVI raster created from band math</a:t>
            </a:r>
          </a:p>
          <a:p>
            <a:pPr algn="ctr"/>
            <a:r>
              <a:rPr lang="en-US" altLang="zh-TW" sz="1700" dirty="0">
                <a:solidFill>
                  <a:schemeClr val="accent6">
                    <a:lumMod val="50000"/>
                  </a:schemeClr>
                </a:solidFill>
                <a:ea typeface="微軟正黑體" panose="020B0604030504040204" pitchFamily="34" charset="-120"/>
              </a:rPr>
              <a:t>tempNDVIlayer &lt;- (band4-band3)/(band4+band3)</a:t>
            </a:r>
          </a:p>
          <a:p>
            <a:pPr algn="ctr"/>
            <a:r>
              <a:rPr lang="en-US" altLang="zh-TW" sz="1700" dirty="0">
                <a:solidFill>
                  <a:schemeClr val="accent6">
                    <a:lumMod val="50000"/>
                  </a:schemeClr>
                </a:solidFill>
                <a:ea typeface="微軟正黑體" panose="020B0604030504040204" pitchFamily="34" charset="-120"/>
              </a:rPr>
              <a:t>tempGRVIlayer &lt;- (band4)/(band2)</a:t>
            </a:r>
          </a:p>
          <a:p>
            <a:pPr algn="ctr"/>
            <a:r>
              <a:rPr lang="en-US" altLang="zh-TW" sz="1200" dirty="0">
                <a:solidFill>
                  <a:schemeClr val="accent6">
                    <a:lumMod val="50000"/>
                  </a:schemeClr>
                </a:solidFill>
                <a:ea typeface="微軟正黑體" panose="020B0604030504040204" pitchFamily="34" charset="-120"/>
              </a:rPr>
              <a:t>#extend created NDVI &amp; GRVI raster to the universal extent for the images of the aoi with NA </a:t>
            </a:r>
            <a:r>
              <a:rPr lang="en-US" altLang="zh-TW" sz="1700" dirty="0">
                <a:solidFill>
                  <a:schemeClr val="accent6">
                    <a:lumMod val="50000"/>
                  </a:schemeClr>
                </a:solidFill>
                <a:ea typeface="微軟正黑體" panose="020B0604030504040204" pitchFamily="34" charset="-120"/>
              </a:rPr>
              <a:t>tempNDVIlayer &lt;- extend(tempNDVIlayer, extent, value=NA)</a:t>
            </a:r>
          </a:p>
          <a:p>
            <a:pPr algn="ctr"/>
            <a:r>
              <a:rPr lang="en-US" altLang="zh-TW" sz="1700" dirty="0">
                <a:solidFill>
                  <a:schemeClr val="accent6">
                    <a:lumMod val="50000"/>
                  </a:schemeClr>
                </a:solidFill>
                <a:ea typeface="微軟正黑體" panose="020B0604030504040204" pitchFamily="34" charset="-120"/>
              </a:rPr>
              <a:t>tempGRVIlayer &lt;- extend(tempGRVIlayer, extent, value=NA)</a:t>
            </a:r>
          </a:p>
        </p:txBody>
      </p:sp>
      <p:sp>
        <p:nvSpPr>
          <p:cNvPr id="50" name="矩形 49">
            <a:extLst>
              <a:ext uri="{FF2B5EF4-FFF2-40B4-BE49-F238E27FC236}">
                <a16:creationId xmlns:a16="http://schemas.microsoft.com/office/drawing/2014/main" id="{DDD16540-4E9C-441D-92C5-8E35606D3CA5}"/>
              </a:ext>
            </a:extLst>
          </p:cNvPr>
          <p:cNvSpPr/>
          <p:nvPr/>
        </p:nvSpPr>
        <p:spPr>
          <a:xfrm>
            <a:off x="1822466" y="2181792"/>
            <a:ext cx="2002287"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band loop</a:t>
            </a:r>
            <a:endParaRPr lang="zh-TW" altLang="en-US" sz="1600" dirty="0">
              <a:solidFill>
                <a:schemeClr val="accent6">
                  <a:lumMod val="50000"/>
                </a:schemeClr>
              </a:solidFill>
              <a:ea typeface="微軟正黑體" panose="020B0604030504040204" pitchFamily="34" charset="-120"/>
            </a:endParaRPr>
          </a:p>
        </p:txBody>
      </p:sp>
      <p:sp>
        <p:nvSpPr>
          <p:cNvPr id="51" name="流程圖: 程序 50">
            <a:extLst>
              <a:ext uri="{FF2B5EF4-FFF2-40B4-BE49-F238E27FC236}">
                <a16:creationId xmlns:a16="http://schemas.microsoft.com/office/drawing/2014/main" id="{773FC93D-5960-4E99-ABF2-74FE2C0742D1}"/>
              </a:ext>
            </a:extLst>
          </p:cNvPr>
          <p:cNvSpPr/>
          <p:nvPr/>
        </p:nvSpPr>
        <p:spPr>
          <a:xfrm>
            <a:off x="6933804" y="2178959"/>
            <a:ext cx="1078595" cy="392286"/>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band=1:4</a:t>
            </a:r>
            <a:endParaRPr lang="zh-TW" altLang="en-US" sz="1700" dirty="0">
              <a:solidFill>
                <a:schemeClr val="accent6">
                  <a:lumMod val="50000"/>
                </a:schemeClr>
              </a:solidFill>
              <a:ea typeface="微軟正黑體" panose="020B0604030504040204" pitchFamily="34" charset="-120"/>
            </a:endParaRPr>
          </a:p>
        </p:txBody>
      </p:sp>
      <p:sp>
        <p:nvSpPr>
          <p:cNvPr id="34" name="流程圖: 程序 33">
            <a:extLst>
              <a:ext uri="{FF2B5EF4-FFF2-40B4-BE49-F238E27FC236}">
                <a16:creationId xmlns:a16="http://schemas.microsoft.com/office/drawing/2014/main" id="{F369DE64-8B33-4794-A2C3-224AD7A7A392}"/>
              </a:ext>
            </a:extLst>
          </p:cNvPr>
          <p:cNvSpPr/>
          <p:nvPr/>
        </p:nvSpPr>
        <p:spPr>
          <a:xfrm>
            <a:off x="2279276" y="2691144"/>
            <a:ext cx="5226952" cy="133928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#assign SPOT image band digital count values to variables band1-4</a:t>
            </a:r>
          </a:p>
          <a:p>
            <a:pPr algn="ctr"/>
            <a:r>
              <a:rPr lang="en-US" altLang="zh-TW" sz="1700" dirty="0">
                <a:solidFill>
                  <a:schemeClr val="accent6">
                    <a:lumMod val="50000"/>
                  </a:schemeClr>
                </a:solidFill>
                <a:ea typeface="微軟正黑體" panose="020B0604030504040204" pitchFamily="34" charset="-120"/>
              </a:rPr>
              <a:t>assign(paste("band",band,sep=""),  raster(x=paste(directory,"/",subset_aoiimages[image],"/",subset_aoiimages[image],".",band,".bsq.ers",sep="")))</a:t>
            </a:r>
          </a:p>
        </p:txBody>
      </p:sp>
      <p:cxnSp>
        <p:nvCxnSpPr>
          <p:cNvPr id="54" name="直線單箭頭接點 53">
            <a:extLst>
              <a:ext uri="{FF2B5EF4-FFF2-40B4-BE49-F238E27FC236}">
                <a16:creationId xmlns:a16="http://schemas.microsoft.com/office/drawing/2014/main" id="{624AD7B4-FE9F-4860-8009-F8E055210FAB}"/>
              </a:ext>
            </a:extLst>
          </p:cNvPr>
          <p:cNvCxnSpPr>
            <a:cxnSpLocks/>
          </p:cNvCxnSpPr>
          <p:nvPr/>
        </p:nvCxnSpPr>
        <p:spPr>
          <a:xfrm>
            <a:off x="4912102" y="4250210"/>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D0AFE82-20CB-4AD6-8F0F-6934E57EAEB6}"/>
              </a:ext>
            </a:extLst>
          </p:cNvPr>
          <p:cNvCxnSpPr>
            <a:cxnSpLocks/>
          </p:cNvCxnSpPr>
          <p:nvPr/>
        </p:nvCxnSpPr>
        <p:spPr>
          <a:xfrm>
            <a:off x="4900091" y="10684606"/>
            <a:ext cx="0" cy="149232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5EE1110-C16E-40B8-8343-2589A3B882AA}"/>
              </a:ext>
            </a:extLst>
          </p:cNvPr>
          <p:cNvCxnSpPr>
            <a:cxnSpLocks/>
          </p:cNvCxnSpPr>
          <p:nvPr/>
        </p:nvCxnSpPr>
        <p:spPr>
          <a:xfrm>
            <a:off x="8219529" y="-7234"/>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838D266E-A969-4DA3-A096-80992A9EFF5D}"/>
              </a:ext>
            </a:extLst>
          </p:cNvPr>
          <p:cNvSpPr/>
          <p:nvPr/>
        </p:nvSpPr>
        <p:spPr>
          <a:xfrm>
            <a:off x="1130992" y="1011882"/>
            <a:ext cx="3738063"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stack images with same month and aoi to calculate median NDVI&amp;GRVI</a:t>
            </a:r>
          </a:p>
        </p:txBody>
      </p:sp>
      <p:sp>
        <p:nvSpPr>
          <p:cNvPr id="95" name="矩形 94">
            <a:extLst>
              <a:ext uri="{FF2B5EF4-FFF2-40B4-BE49-F238E27FC236}">
                <a16:creationId xmlns:a16="http://schemas.microsoft.com/office/drawing/2014/main" id="{0D0F8AEF-8CBD-442B-8B7A-C875E0BC408C}"/>
              </a:ext>
            </a:extLst>
          </p:cNvPr>
          <p:cNvSpPr/>
          <p:nvPr/>
        </p:nvSpPr>
        <p:spPr>
          <a:xfrm>
            <a:off x="1806585" y="1898748"/>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retrieve rasters for all 4 bands</a:t>
            </a:r>
          </a:p>
        </p:txBody>
      </p:sp>
      <p:sp>
        <p:nvSpPr>
          <p:cNvPr id="47" name="流程圖: 決策 46">
            <a:extLst>
              <a:ext uri="{FF2B5EF4-FFF2-40B4-BE49-F238E27FC236}">
                <a16:creationId xmlns:a16="http://schemas.microsoft.com/office/drawing/2014/main" id="{1231B1EF-2B8C-4699-A4FE-F92D54DC4954}"/>
              </a:ext>
            </a:extLst>
          </p:cNvPr>
          <p:cNvSpPr/>
          <p:nvPr/>
        </p:nvSpPr>
        <p:spPr>
          <a:xfrm>
            <a:off x="3803937" y="7068158"/>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image==1</a:t>
            </a:r>
            <a:endParaRPr lang="zh-TW" altLang="en-US" sz="1700" dirty="0">
              <a:solidFill>
                <a:schemeClr val="accent6">
                  <a:lumMod val="50000"/>
                </a:schemeClr>
              </a:solidFill>
              <a:ea typeface="微軟正黑體" panose="020B0604030504040204" pitchFamily="34" charset="-120"/>
            </a:endParaRPr>
          </a:p>
        </p:txBody>
      </p:sp>
      <p:sp>
        <p:nvSpPr>
          <p:cNvPr id="48" name="文字方塊 47">
            <a:extLst>
              <a:ext uri="{FF2B5EF4-FFF2-40B4-BE49-F238E27FC236}">
                <a16:creationId xmlns:a16="http://schemas.microsoft.com/office/drawing/2014/main" id="{9ED6EC8C-B4DF-48AC-95D9-94B7CFABDC99}"/>
              </a:ext>
            </a:extLst>
          </p:cNvPr>
          <p:cNvSpPr txBox="1"/>
          <p:nvPr/>
        </p:nvSpPr>
        <p:spPr>
          <a:xfrm>
            <a:off x="3837034" y="7035205"/>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2" name="接點: 肘形 51">
            <a:extLst>
              <a:ext uri="{FF2B5EF4-FFF2-40B4-BE49-F238E27FC236}">
                <a16:creationId xmlns:a16="http://schemas.microsoft.com/office/drawing/2014/main" id="{835EA3EA-0AF6-4908-9ABD-F95B25539598}"/>
              </a:ext>
            </a:extLst>
          </p:cNvPr>
          <p:cNvCxnSpPr>
            <a:cxnSpLocks/>
            <a:stCxn id="47" idx="1"/>
            <a:endCxn id="61" idx="1"/>
          </p:cNvCxnSpPr>
          <p:nvPr/>
        </p:nvCxnSpPr>
        <p:spPr>
          <a:xfrm rot="10800000" flipV="1">
            <a:off x="2335663" y="7419185"/>
            <a:ext cx="1468275" cy="1329677"/>
          </a:xfrm>
          <a:prstGeom prst="bentConnector3">
            <a:avLst>
              <a:gd name="adj1" fmla="val 13496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接點: 肘形 52">
            <a:extLst>
              <a:ext uri="{FF2B5EF4-FFF2-40B4-BE49-F238E27FC236}">
                <a16:creationId xmlns:a16="http://schemas.microsoft.com/office/drawing/2014/main" id="{779277B0-D72C-4853-A2CE-51A6EFC5E071}"/>
              </a:ext>
            </a:extLst>
          </p:cNvPr>
          <p:cNvCxnSpPr>
            <a:cxnSpLocks/>
            <a:stCxn id="47" idx="3"/>
            <a:endCxn id="62" idx="0"/>
          </p:cNvCxnSpPr>
          <p:nvPr/>
        </p:nvCxnSpPr>
        <p:spPr>
          <a:xfrm flipH="1">
            <a:off x="4869057" y="7419186"/>
            <a:ext cx="1073289" cy="2448300"/>
          </a:xfrm>
          <a:prstGeom prst="bentConnector4">
            <a:avLst>
              <a:gd name="adj1" fmla="val -183311"/>
              <a:gd name="adj2" fmla="val 8839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8271F5E0-C1E0-4219-A8D9-0684FE4B4968}"/>
              </a:ext>
            </a:extLst>
          </p:cNvPr>
          <p:cNvSpPr txBox="1"/>
          <p:nvPr/>
        </p:nvSpPr>
        <p:spPr>
          <a:xfrm>
            <a:off x="5563978" y="7035205"/>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60" name="直線單箭頭接點 59">
            <a:extLst>
              <a:ext uri="{FF2B5EF4-FFF2-40B4-BE49-F238E27FC236}">
                <a16:creationId xmlns:a16="http://schemas.microsoft.com/office/drawing/2014/main" id="{2426C8D6-EF8E-4E03-BC18-3EA7371A128A}"/>
              </a:ext>
            </a:extLst>
          </p:cNvPr>
          <p:cNvCxnSpPr>
            <a:cxnSpLocks/>
            <a:endCxn id="47" idx="0"/>
          </p:cNvCxnSpPr>
          <p:nvPr/>
        </p:nvCxnSpPr>
        <p:spPr>
          <a:xfrm>
            <a:off x="4873142" y="6611185"/>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1" name="流程圖: 程序 60">
            <a:extLst>
              <a:ext uri="{FF2B5EF4-FFF2-40B4-BE49-F238E27FC236}">
                <a16:creationId xmlns:a16="http://schemas.microsoft.com/office/drawing/2014/main" id="{CA2A5964-DD7A-4958-A266-711A1D6C16A3}"/>
              </a:ext>
            </a:extLst>
          </p:cNvPr>
          <p:cNvSpPr/>
          <p:nvPr/>
        </p:nvSpPr>
        <p:spPr>
          <a:xfrm>
            <a:off x="2335662" y="8044564"/>
            <a:ext cx="5066790" cy="140859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#stack all images under the month together; resulting NDVIstack &amp; GRVIstack raster stack holds NDVI &amp; GRVI value of all the images available under the year and month of that aoi</a:t>
            </a:r>
          </a:p>
          <a:p>
            <a:pPr algn="ctr"/>
            <a:r>
              <a:rPr lang="en-US" altLang="zh-TW" sz="1700" dirty="0">
                <a:solidFill>
                  <a:schemeClr val="accent6">
                    <a:lumMod val="50000"/>
                  </a:schemeClr>
                </a:solidFill>
                <a:ea typeface="微軟正黑體" panose="020B0604030504040204" pitchFamily="34" charset="-120"/>
              </a:rPr>
              <a:t>NDVIstack &lt;- tempNDVIlayer</a:t>
            </a:r>
          </a:p>
          <a:p>
            <a:pPr algn="ctr"/>
            <a:r>
              <a:rPr lang="en-US" altLang="zh-TW" sz="1700" dirty="0">
                <a:solidFill>
                  <a:schemeClr val="accent6">
                    <a:lumMod val="50000"/>
                  </a:schemeClr>
                </a:solidFill>
                <a:ea typeface="微軟正黑體" panose="020B0604030504040204" pitchFamily="34" charset="-120"/>
              </a:rPr>
              <a:t>GRVIstack &lt;- tempGRVIlayer</a:t>
            </a:r>
          </a:p>
        </p:txBody>
      </p:sp>
      <p:sp>
        <p:nvSpPr>
          <p:cNvPr id="62" name="流程圖: 程序 61">
            <a:extLst>
              <a:ext uri="{FF2B5EF4-FFF2-40B4-BE49-F238E27FC236}">
                <a16:creationId xmlns:a16="http://schemas.microsoft.com/office/drawing/2014/main" id="{FB05ED9D-4A86-4B76-8C55-BA1F0AEBC7B4}"/>
              </a:ext>
            </a:extLst>
          </p:cNvPr>
          <p:cNvSpPr/>
          <p:nvPr/>
        </p:nvSpPr>
        <p:spPr>
          <a:xfrm>
            <a:off x="2335662" y="9867486"/>
            <a:ext cx="5066790" cy="81712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NDVIstack &lt;- stack(NDVIstack, tempNDVIlayer)</a:t>
            </a:r>
          </a:p>
          <a:p>
            <a:pPr algn="ctr"/>
            <a:r>
              <a:rPr lang="en-US" altLang="zh-TW" sz="1700" dirty="0">
                <a:solidFill>
                  <a:schemeClr val="accent6">
                    <a:lumMod val="50000"/>
                  </a:schemeClr>
                </a:solidFill>
                <a:ea typeface="微軟正黑體" panose="020B0604030504040204" pitchFamily="34" charset="-120"/>
              </a:rPr>
              <a:t>GRVIstack &lt;- stack(GRVIstack, tempGRVIlayer)</a:t>
            </a:r>
          </a:p>
        </p:txBody>
      </p:sp>
    </p:spTree>
    <p:extLst>
      <p:ext uri="{BB962C8B-B14F-4D97-AF65-F5344CB8AC3E}">
        <p14:creationId xmlns:p14="http://schemas.microsoft.com/office/powerpoint/2010/main" val="180641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0"/>
            <a:ext cx="9192122" cy="12192003"/>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18610"/>
            <a:ext cx="8540004" cy="12186064"/>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F5F3A97B-DE98-44FB-8D44-D0DA4E8CB15B}"/>
              </a:ext>
            </a:extLst>
          </p:cNvPr>
          <p:cNvSpPr/>
          <p:nvPr/>
        </p:nvSpPr>
        <p:spPr>
          <a:xfrm>
            <a:off x="846902" y="-12956"/>
            <a:ext cx="8062970" cy="12191996"/>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8635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L369 –</a:t>
            </a:r>
            <a:r>
              <a:rPr lang="zh-TW" altLang="en-US" sz="1949" b="1" dirty="0">
                <a:solidFill>
                  <a:srgbClr val="0000FF"/>
                </a:solidFill>
              </a:rPr>
              <a:t> </a:t>
            </a:r>
            <a:r>
              <a:rPr lang="en-US" altLang="zh-TW" sz="1949" b="1" dirty="0">
                <a:solidFill>
                  <a:srgbClr val="0000FF"/>
                </a:solidFill>
              </a:rPr>
              <a:t>L386</a:t>
            </a:r>
            <a:endParaRPr lang="zh-TW" altLang="en-US" sz="1949" b="1" dirty="0">
              <a:solidFill>
                <a:srgbClr val="0000FF"/>
              </a:solidFill>
            </a:endParaRPr>
          </a:p>
        </p:txBody>
      </p:sp>
      <p:sp>
        <p:nvSpPr>
          <p:cNvPr id="22" name="矩形 21">
            <a:extLst>
              <a:ext uri="{FF2B5EF4-FFF2-40B4-BE49-F238E27FC236}">
                <a16:creationId xmlns:a16="http://schemas.microsoft.com/office/drawing/2014/main" id="{CDF522AF-1D44-4224-9BCE-23AA87EE2D95}"/>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sp>
        <p:nvSpPr>
          <p:cNvPr id="52" name="流程圖: 程序 51">
            <a:extLst>
              <a:ext uri="{FF2B5EF4-FFF2-40B4-BE49-F238E27FC236}">
                <a16:creationId xmlns:a16="http://schemas.microsoft.com/office/drawing/2014/main" id="{F36FFEDC-ED27-4582-A688-BD0AC1812B9D}"/>
              </a:ext>
            </a:extLst>
          </p:cNvPr>
          <p:cNvSpPr/>
          <p:nvPr/>
        </p:nvSpPr>
        <p:spPr>
          <a:xfrm>
            <a:off x="1590788" y="2053216"/>
            <a:ext cx="6614511" cy="160974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NDVIstack has more than one layer (aka more than one available image for the month), perform median among all layers</a:t>
            </a:r>
          </a:p>
          <a:p>
            <a:pPr algn="ctr"/>
            <a:r>
              <a:rPr lang="en-US" altLang="zh-TW" sz="1200" dirty="0">
                <a:solidFill>
                  <a:schemeClr val="accent6">
                    <a:lumMod val="50000"/>
                  </a:schemeClr>
                </a:solidFill>
                <a:ea typeface="微軟正黑體" panose="020B0604030504040204" pitchFamily="34" charset="-120"/>
              </a:rPr>
              <a:t>#convert from RasterLayer to RasterBrick</a:t>
            </a:r>
          </a:p>
          <a:p>
            <a:pPr algn="ctr"/>
            <a:r>
              <a:rPr lang="en-US" altLang="zh-TW" sz="1700" dirty="0">
                <a:solidFill>
                  <a:schemeClr val="accent6">
                    <a:lumMod val="50000"/>
                  </a:schemeClr>
                </a:solidFill>
                <a:ea typeface="微軟正黑體" panose="020B0604030504040204" pitchFamily="34" charset="-120"/>
              </a:rPr>
              <a:t>NDVIstack &lt;- brick(NDVIstack)</a:t>
            </a:r>
          </a:p>
          <a:p>
            <a:pPr algn="ctr"/>
            <a:r>
              <a:rPr lang="en-US" altLang="zh-TW" sz="1200" dirty="0">
                <a:solidFill>
                  <a:schemeClr val="accent6">
                    <a:lumMod val="50000"/>
                  </a:schemeClr>
                </a:solidFill>
                <a:ea typeface="微軟正黑體" panose="020B0604030504040204" pitchFamily="34" charset="-120"/>
              </a:rPr>
              <a:t>#perform median among the raster stack of all images under the month together</a:t>
            </a:r>
          </a:p>
          <a:p>
            <a:pPr algn="ctr"/>
            <a:r>
              <a:rPr lang="en-US" altLang="zh-TW" sz="1700" dirty="0">
                <a:solidFill>
                  <a:schemeClr val="accent6">
                    <a:lumMod val="50000"/>
                  </a:schemeClr>
                </a:solidFill>
                <a:ea typeface="微軟正黑體" panose="020B0604030504040204" pitchFamily="34" charset="-120"/>
              </a:rPr>
              <a:t>medianNDVI_ofmonth &lt;- calc(NDVIstack, median,na.rm=T) </a:t>
            </a:r>
          </a:p>
          <a:p>
            <a:pPr algn="ctr"/>
            <a:r>
              <a:rPr lang="en-US" altLang="zh-TW" sz="1200" dirty="0">
                <a:solidFill>
                  <a:schemeClr val="accent6">
                    <a:lumMod val="50000"/>
                  </a:schemeClr>
                </a:solidFill>
                <a:ea typeface="微軟正黑體" panose="020B0604030504040204" pitchFamily="34" charset="-120"/>
              </a:rPr>
              <a:t>#ignore error, still produces results</a:t>
            </a:r>
          </a:p>
        </p:txBody>
      </p:sp>
      <p:sp>
        <p:nvSpPr>
          <p:cNvPr id="53" name="流程圖: 決策 52">
            <a:extLst>
              <a:ext uri="{FF2B5EF4-FFF2-40B4-BE49-F238E27FC236}">
                <a16:creationId xmlns:a16="http://schemas.microsoft.com/office/drawing/2014/main" id="{34B5D584-82CF-4AB6-BD38-53C6FDA3CFC9}"/>
              </a:ext>
            </a:extLst>
          </p:cNvPr>
          <p:cNvSpPr/>
          <p:nvPr/>
        </p:nvSpPr>
        <p:spPr>
          <a:xfrm>
            <a:off x="2799832" y="1219956"/>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dim(NDVIstack)[3]!=1</a:t>
            </a:r>
            <a:endParaRPr lang="zh-TW" altLang="en-US" sz="1700" dirty="0">
              <a:solidFill>
                <a:schemeClr val="accent6">
                  <a:lumMod val="50000"/>
                </a:schemeClr>
              </a:solidFill>
              <a:ea typeface="微軟正黑體" panose="020B0604030504040204" pitchFamily="34" charset="-120"/>
            </a:endParaRPr>
          </a:p>
        </p:txBody>
      </p:sp>
      <p:sp>
        <p:nvSpPr>
          <p:cNvPr id="54" name="文字方塊 53">
            <a:extLst>
              <a:ext uri="{FF2B5EF4-FFF2-40B4-BE49-F238E27FC236}">
                <a16:creationId xmlns:a16="http://schemas.microsoft.com/office/drawing/2014/main" id="{B8B4DF84-8B6B-40C4-B10F-93D7B3B4D2EE}"/>
              </a:ext>
            </a:extLst>
          </p:cNvPr>
          <p:cNvSpPr txBox="1"/>
          <p:nvPr/>
        </p:nvSpPr>
        <p:spPr>
          <a:xfrm>
            <a:off x="2387543" y="126376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5" name="接點: 肘形 54">
            <a:extLst>
              <a:ext uri="{FF2B5EF4-FFF2-40B4-BE49-F238E27FC236}">
                <a16:creationId xmlns:a16="http://schemas.microsoft.com/office/drawing/2014/main" id="{3981CA82-5DB5-41A5-B4DF-35D93B9E6C12}"/>
              </a:ext>
            </a:extLst>
          </p:cNvPr>
          <p:cNvCxnSpPr>
            <a:cxnSpLocks/>
            <a:stCxn id="53" idx="1"/>
            <a:endCxn id="52" idx="1"/>
          </p:cNvCxnSpPr>
          <p:nvPr/>
        </p:nvCxnSpPr>
        <p:spPr>
          <a:xfrm rot="10800000" flipV="1">
            <a:off x="1590788" y="1552710"/>
            <a:ext cx="1209044" cy="1305377"/>
          </a:xfrm>
          <a:prstGeom prst="bentConnector3">
            <a:avLst>
              <a:gd name="adj1" fmla="val 12510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接點: 肘形 55">
            <a:extLst>
              <a:ext uri="{FF2B5EF4-FFF2-40B4-BE49-F238E27FC236}">
                <a16:creationId xmlns:a16="http://schemas.microsoft.com/office/drawing/2014/main" id="{2D95BD4B-F6FE-4872-9D09-015A3F26BBB2}"/>
              </a:ext>
            </a:extLst>
          </p:cNvPr>
          <p:cNvCxnSpPr>
            <a:cxnSpLocks/>
            <a:stCxn id="53" idx="3"/>
          </p:cNvCxnSpPr>
          <p:nvPr/>
        </p:nvCxnSpPr>
        <p:spPr>
          <a:xfrm flipH="1">
            <a:off x="4923735" y="1552711"/>
            <a:ext cx="2104522" cy="2465353"/>
          </a:xfrm>
          <a:prstGeom prst="bentConnector4">
            <a:avLst>
              <a:gd name="adj1" fmla="val -66420"/>
              <a:gd name="adj2" fmla="val 8897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68C21F24-6721-4319-B1EB-188EC5511EF5}"/>
              </a:ext>
            </a:extLst>
          </p:cNvPr>
          <p:cNvSpPr txBox="1"/>
          <p:nvPr/>
        </p:nvSpPr>
        <p:spPr>
          <a:xfrm>
            <a:off x="7062424" y="126376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64" name="直線單箭頭接點 63">
            <a:extLst>
              <a:ext uri="{FF2B5EF4-FFF2-40B4-BE49-F238E27FC236}">
                <a16:creationId xmlns:a16="http://schemas.microsoft.com/office/drawing/2014/main" id="{0CA3C75B-A68E-4ACA-B9FE-CD59F036D789}"/>
              </a:ext>
            </a:extLst>
          </p:cNvPr>
          <p:cNvCxnSpPr>
            <a:cxnSpLocks/>
          </p:cNvCxnSpPr>
          <p:nvPr/>
        </p:nvCxnSpPr>
        <p:spPr>
          <a:xfrm>
            <a:off x="4915621" y="3661886"/>
            <a:ext cx="8114" cy="39571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8" name="流程圖: 程序 77">
            <a:extLst>
              <a:ext uri="{FF2B5EF4-FFF2-40B4-BE49-F238E27FC236}">
                <a16:creationId xmlns:a16="http://schemas.microsoft.com/office/drawing/2014/main" id="{02C62CAF-D031-4D35-B59D-5A518740C2D6}"/>
              </a:ext>
            </a:extLst>
          </p:cNvPr>
          <p:cNvSpPr/>
          <p:nvPr/>
        </p:nvSpPr>
        <p:spPr>
          <a:xfrm>
            <a:off x="1620746" y="4890863"/>
            <a:ext cx="6614511" cy="97029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NDVIstack only has one layer, meaning there is only one available image for the month, don't need to perform median; the NDVI will be counted for the month</a:t>
            </a:r>
          </a:p>
          <a:p>
            <a:pPr algn="ctr"/>
            <a:r>
              <a:rPr lang="en-US" altLang="zh-TW" sz="1700" dirty="0">
                <a:solidFill>
                  <a:schemeClr val="accent6">
                    <a:lumMod val="50000"/>
                  </a:schemeClr>
                </a:solidFill>
                <a:ea typeface="微軟正黑體" panose="020B0604030504040204" pitchFamily="34" charset="-120"/>
              </a:rPr>
              <a:t>medianNDVI_ofmonth &lt;- NDVIstack</a:t>
            </a:r>
            <a:endParaRPr lang="en-US" altLang="zh-TW" sz="1200" dirty="0">
              <a:solidFill>
                <a:schemeClr val="accent6">
                  <a:lumMod val="50000"/>
                </a:schemeClr>
              </a:solidFill>
              <a:ea typeface="微軟正黑體" panose="020B0604030504040204" pitchFamily="34" charset="-120"/>
            </a:endParaRPr>
          </a:p>
        </p:txBody>
      </p:sp>
      <p:sp>
        <p:nvSpPr>
          <p:cNvPr id="79" name="流程圖: 決策 78">
            <a:extLst>
              <a:ext uri="{FF2B5EF4-FFF2-40B4-BE49-F238E27FC236}">
                <a16:creationId xmlns:a16="http://schemas.microsoft.com/office/drawing/2014/main" id="{A8F095F2-3A09-400F-AA80-2108982AAA4C}"/>
              </a:ext>
            </a:extLst>
          </p:cNvPr>
          <p:cNvSpPr/>
          <p:nvPr/>
        </p:nvSpPr>
        <p:spPr>
          <a:xfrm>
            <a:off x="2829790" y="4057603"/>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dim(NDVIstack)[3]==1</a:t>
            </a:r>
            <a:endParaRPr lang="zh-TW" altLang="en-US" sz="1700" dirty="0">
              <a:solidFill>
                <a:schemeClr val="accent6">
                  <a:lumMod val="50000"/>
                </a:schemeClr>
              </a:solidFill>
              <a:ea typeface="微軟正黑體" panose="020B0604030504040204" pitchFamily="34" charset="-120"/>
            </a:endParaRPr>
          </a:p>
        </p:txBody>
      </p:sp>
      <p:sp>
        <p:nvSpPr>
          <p:cNvPr id="80" name="文字方塊 79">
            <a:extLst>
              <a:ext uri="{FF2B5EF4-FFF2-40B4-BE49-F238E27FC236}">
                <a16:creationId xmlns:a16="http://schemas.microsoft.com/office/drawing/2014/main" id="{165EB216-FF87-436F-9431-7B3AEC00B82F}"/>
              </a:ext>
            </a:extLst>
          </p:cNvPr>
          <p:cNvSpPr txBox="1"/>
          <p:nvPr/>
        </p:nvSpPr>
        <p:spPr>
          <a:xfrm>
            <a:off x="2417501" y="4101415"/>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81" name="接點: 肘形 80">
            <a:extLst>
              <a:ext uri="{FF2B5EF4-FFF2-40B4-BE49-F238E27FC236}">
                <a16:creationId xmlns:a16="http://schemas.microsoft.com/office/drawing/2014/main" id="{B3FDFEA0-60E3-48C0-87F7-CA9C48C1664B}"/>
              </a:ext>
            </a:extLst>
          </p:cNvPr>
          <p:cNvCxnSpPr>
            <a:cxnSpLocks/>
            <a:stCxn id="79" idx="1"/>
            <a:endCxn id="78" idx="1"/>
          </p:cNvCxnSpPr>
          <p:nvPr/>
        </p:nvCxnSpPr>
        <p:spPr>
          <a:xfrm rot="10800000" flipV="1">
            <a:off x="1620746" y="4390358"/>
            <a:ext cx="1209044" cy="985652"/>
          </a:xfrm>
          <a:prstGeom prst="bentConnector3">
            <a:avLst>
              <a:gd name="adj1" fmla="val 11890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接點: 肘形 81">
            <a:extLst>
              <a:ext uri="{FF2B5EF4-FFF2-40B4-BE49-F238E27FC236}">
                <a16:creationId xmlns:a16="http://schemas.microsoft.com/office/drawing/2014/main" id="{AB4BAB7B-07BE-4277-9748-8CD8FF0128C4}"/>
              </a:ext>
            </a:extLst>
          </p:cNvPr>
          <p:cNvCxnSpPr>
            <a:cxnSpLocks/>
            <a:stCxn id="79" idx="3"/>
          </p:cNvCxnSpPr>
          <p:nvPr/>
        </p:nvCxnSpPr>
        <p:spPr>
          <a:xfrm flipH="1">
            <a:off x="4887192" y="4390358"/>
            <a:ext cx="2171023" cy="1680740"/>
          </a:xfrm>
          <a:prstGeom prst="bentConnector3">
            <a:avLst>
              <a:gd name="adj1" fmla="val -6300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B2105CA4-7C8D-440C-B130-A53FB522AA6B}"/>
              </a:ext>
            </a:extLst>
          </p:cNvPr>
          <p:cNvSpPr txBox="1"/>
          <p:nvPr/>
        </p:nvSpPr>
        <p:spPr>
          <a:xfrm>
            <a:off x="7092382" y="4101413"/>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86" name="直線單箭頭接點 85">
            <a:extLst>
              <a:ext uri="{FF2B5EF4-FFF2-40B4-BE49-F238E27FC236}">
                <a16:creationId xmlns:a16="http://schemas.microsoft.com/office/drawing/2014/main" id="{AFF21AE2-1AA0-41FD-B9F1-96422DD81710}"/>
              </a:ext>
            </a:extLst>
          </p:cNvPr>
          <p:cNvCxnSpPr>
            <a:cxnSpLocks/>
          </p:cNvCxnSpPr>
          <p:nvPr/>
        </p:nvCxnSpPr>
        <p:spPr>
          <a:xfrm>
            <a:off x="4887192" y="10352998"/>
            <a:ext cx="0" cy="180877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6" name="流程圖: 程序 35">
            <a:extLst>
              <a:ext uri="{FF2B5EF4-FFF2-40B4-BE49-F238E27FC236}">
                <a16:creationId xmlns:a16="http://schemas.microsoft.com/office/drawing/2014/main" id="{65FDF6F2-E1BC-415B-AAB0-A50E951AD4DD}"/>
              </a:ext>
            </a:extLst>
          </p:cNvPr>
          <p:cNvSpPr/>
          <p:nvPr/>
        </p:nvSpPr>
        <p:spPr>
          <a:xfrm>
            <a:off x="1590788" y="7209834"/>
            <a:ext cx="6614511" cy="160974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GRVIstack has more than one layer (aka more than one available image for the month), perform median among all layers</a:t>
            </a:r>
          </a:p>
          <a:p>
            <a:pPr algn="ctr"/>
            <a:r>
              <a:rPr lang="en-US" altLang="zh-TW" sz="1200" dirty="0">
                <a:solidFill>
                  <a:schemeClr val="accent6">
                    <a:lumMod val="50000"/>
                  </a:schemeClr>
                </a:solidFill>
                <a:ea typeface="微軟正黑體" panose="020B0604030504040204" pitchFamily="34" charset="-120"/>
              </a:rPr>
              <a:t>#convert from RasterLayer to RasterBrick</a:t>
            </a:r>
          </a:p>
          <a:p>
            <a:pPr algn="ctr"/>
            <a:r>
              <a:rPr lang="en-US" altLang="zh-TW" sz="1700" dirty="0">
                <a:solidFill>
                  <a:schemeClr val="accent6">
                    <a:lumMod val="50000"/>
                  </a:schemeClr>
                </a:solidFill>
                <a:ea typeface="微軟正黑體" panose="020B0604030504040204" pitchFamily="34" charset="-120"/>
              </a:rPr>
              <a:t>GRVIstack &lt;- brick(GRVIstack)</a:t>
            </a:r>
          </a:p>
          <a:p>
            <a:pPr algn="ctr"/>
            <a:r>
              <a:rPr lang="en-US" altLang="zh-TW" sz="1200" dirty="0">
                <a:solidFill>
                  <a:schemeClr val="accent6">
                    <a:lumMod val="50000"/>
                  </a:schemeClr>
                </a:solidFill>
                <a:ea typeface="微軟正黑體" panose="020B0604030504040204" pitchFamily="34" charset="-120"/>
              </a:rPr>
              <a:t>#perform median among the raster stack of all images under the month together</a:t>
            </a:r>
          </a:p>
          <a:p>
            <a:pPr algn="ctr"/>
            <a:r>
              <a:rPr lang="en-US" altLang="zh-TW" sz="1700" dirty="0">
                <a:solidFill>
                  <a:schemeClr val="accent6">
                    <a:lumMod val="50000"/>
                  </a:schemeClr>
                </a:solidFill>
                <a:ea typeface="微軟正黑體" panose="020B0604030504040204" pitchFamily="34" charset="-120"/>
              </a:rPr>
              <a:t>medianGRVI_ofmonth &lt;- calc(GRVIstack, median,na.rm=T)</a:t>
            </a:r>
          </a:p>
          <a:p>
            <a:pPr algn="ctr"/>
            <a:r>
              <a:rPr lang="en-US" altLang="zh-TW" sz="1200" dirty="0">
                <a:solidFill>
                  <a:schemeClr val="accent6">
                    <a:lumMod val="50000"/>
                  </a:schemeClr>
                </a:solidFill>
                <a:ea typeface="微軟正黑體" panose="020B0604030504040204" pitchFamily="34" charset="-120"/>
              </a:rPr>
              <a:t>#ignore error, still produces results</a:t>
            </a:r>
          </a:p>
        </p:txBody>
      </p:sp>
      <p:sp>
        <p:nvSpPr>
          <p:cNvPr id="38" name="流程圖: 決策 37">
            <a:extLst>
              <a:ext uri="{FF2B5EF4-FFF2-40B4-BE49-F238E27FC236}">
                <a16:creationId xmlns:a16="http://schemas.microsoft.com/office/drawing/2014/main" id="{D5882D98-ADA4-4404-AFC1-C8BAD14530ED}"/>
              </a:ext>
            </a:extLst>
          </p:cNvPr>
          <p:cNvSpPr/>
          <p:nvPr/>
        </p:nvSpPr>
        <p:spPr>
          <a:xfrm>
            <a:off x="2799832" y="6376574"/>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dim(GRVIstack)[3]!=1</a:t>
            </a:r>
            <a:endParaRPr lang="zh-TW" altLang="en-US" sz="1700" dirty="0">
              <a:solidFill>
                <a:schemeClr val="accent6">
                  <a:lumMod val="50000"/>
                </a:schemeClr>
              </a:solidFill>
              <a:ea typeface="微軟正黑體" panose="020B0604030504040204" pitchFamily="34" charset="-120"/>
            </a:endParaRPr>
          </a:p>
        </p:txBody>
      </p:sp>
      <p:sp>
        <p:nvSpPr>
          <p:cNvPr id="39" name="文字方塊 38">
            <a:extLst>
              <a:ext uri="{FF2B5EF4-FFF2-40B4-BE49-F238E27FC236}">
                <a16:creationId xmlns:a16="http://schemas.microsoft.com/office/drawing/2014/main" id="{700B552B-3990-4DAC-BF07-2C0FF5DB1FF5}"/>
              </a:ext>
            </a:extLst>
          </p:cNvPr>
          <p:cNvSpPr txBox="1"/>
          <p:nvPr/>
        </p:nvSpPr>
        <p:spPr>
          <a:xfrm>
            <a:off x="2387543" y="6420386"/>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1" name="接點: 肘形 40">
            <a:extLst>
              <a:ext uri="{FF2B5EF4-FFF2-40B4-BE49-F238E27FC236}">
                <a16:creationId xmlns:a16="http://schemas.microsoft.com/office/drawing/2014/main" id="{611841E1-08C1-45FC-9008-D4BA893DF76F}"/>
              </a:ext>
            </a:extLst>
          </p:cNvPr>
          <p:cNvCxnSpPr>
            <a:cxnSpLocks/>
            <a:stCxn id="38" idx="1"/>
            <a:endCxn id="36" idx="1"/>
          </p:cNvCxnSpPr>
          <p:nvPr/>
        </p:nvCxnSpPr>
        <p:spPr>
          <a:xfrm rot="10800000" flipV="1">
            <a:off x="1590788" y="6709328"/>
            <a:ext cx="1209044" cy="1305377"/>
          </a:xfrm>
          <a:prstGeom prst="bentConnector3">
            <a:avLst>
              <a:gd name="adj1" fmla="val 12510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F6629F46-D252-4826-8696-166160E806A8}"/>
              </a:ext>
            </a:extLst>
          </p:cNvPr>
          <p:cNvCxnSpPr>
            <a:cxnSpLocks/>
            <a:stCxn id="38" idx="3"/>
          </p:cNvCxnSpPr>
          <p:nvPr/>
        </p:nvCxnSpPr>
        <p:spPr>
          <a:xfrm flipH="1">
            <a:off x="4923735" y="6709329"/>
            <a:ext cx="2104522" cy="2465353"/>
          </a:xfrm>
          <a:prstGeom prst="bentConnector4">
            <a:avLst>
              <a:gd name="adj1" fmla="val -66420"/>
              <a:gd name="adj2" fmla="val 8897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817E308C-4F04-4419-983E-7A2E37D1F88B}"/>
              </a:ext>
            </a:extLst>
          </p:cNvPr>
          <p:cNvSpPr txBox="1"/>
          <p:nvPr/>
        </p:nvSpPr>
        <p:spPr>
          <a:xfrm>
            <a:off x="7062424" y="642038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4" name="直線單箭頭接點 43">
            <a:extLst>
              <a:ext uri="{FF2B5EF4-FFF2-40B4-BE49-F238E27FC236}">
                <a16:creationId xmlns:a16="http://schemas.microsoft.com/office/drawing/2014/main" id="{C6B62D0C-36C2-4202-B56B-CDD49B1D2386}"/>
              </a:ext>
            </a:extLst>
          </p:cNvPr>
          <p:cNvCxnSpPr>
            <a:cxnSpLocks/>
          </p:cNvCxnSpPr>
          <p:nvPr/>
        </p:nvCxnSpPr>
        <p:spPr>
          <a:xfrm>
            <a:off x="4915621" y="8818504"/>
            <a:ext cx="8114" cy="39571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6" name="流程圖: 程序 45">
            <a:extLst>
              <a:ext uri="{FF2B5EF4-FFF2-40B4-BE49-F238E27FC236}">
                <a16:creationId xmlns:a16="http://schemas.microsoft.com/office/drawing/2014/main" id="{4FE91722-B073-4B5F-9CA3-18BCE04AC3E5}"/>
              </a:ext>
            </a:extLst>
          </p:cNvPr>
          <p:cNvSpPr/>
          <p:nvPr/>
        </p:nvSpPr>
        <p:spPr>
          <a:xfrm>
            <a:off x="1620746" y="10047481"/>
            <a:ext cx="6614511" cy="97029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GRVIstack only has one layer, meaning there is only one available image for the month, don't need to perform median; the GRVI will be counted for the month</a:t>
            </a:r>
          </a:p>
          <a:p>
            <a:pPr algn="ctr"/>
            <a:r>
              <a:rPr lang="en-US" altLang="zh-TW" sz="1700" dirty="0">
                <a:solidFill>
                  <a:schemeClr val="accent6">
                    <a:lumMod val="50000"/>
                  </a:schemeClr>
                </a:solidFill>
                <a:ea typeface="微軟正黑體" panose="020B0604030504040204" pitchFamily="34" charset="-120"/>
              </a:rPr>
              <a:t>medianGRVI_ofmonth &lt;- GRVIstack</a:t>
            </a:r>
            <a:endParaRPr lang="en-US" altLang="zh-TW" sz="1200" dirty="0">
              <a:solidFill>
                <a:schemeClr val="accent6">
                  <a:lumMod val="50000"/>
                </a:schemeClr>
              </a:solidFill>
              <a:ea typeface="微軟正黑體" panose="020B0604030504040204" pitchFamily="34" charset="-120"/>
            </a:endParaRPr>
          </a:p>
        </p:txBody>
      </p:sp>
      <p:sp>
        <p:nvSpPr>
          <p:cNvPr id="47" name="流程圖: 決策 46">
            <a:extLst>
              <a:ext uri="{FF2B5EF4-FFF2-40B4-BE49-F238E27FC236}">
                <a16:creationId xmlns:a16="http://schemas.microsoft.com/office/drawing/2014/main" id="{00909598-B19A-4816-8D62-853E5C0C2D50}"/>
              </a:ext>
            </a:extLst>
          </p:cNvPr>
          <p:cNvSpPr/>
          <p:nvPr/>
        </p:nvSpPr>
        <p:spPr>
          <a:xfrm>
            <a:off x="2829790" y="9214221"/>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dim(GRVIstack)[3]==1</a:t>
            </a:r>
            <a:endParaRPr lang="zh-TW" altLang="en-US" sz="1700" dirty="0">
              <a:solidFill>
                <a:schemeClr val="accent6">
                  <a:lumMod val="50000"/>
                </a:schemeClr>
              </a:solidFill>
              <a:ea typeface="微軟正黑體" panose="020B0604030504040204" pitchFamily="34" charset="-120"/>
            </a:endParaRPr>
          </a:p>
        </p:txBody>
      </p:sp>
      <p:sp>
        <p:nvSpPr>
          <p:cNvPr id="48" name="文字方塊 47">
            <a:extLst>
              <a:ext uri="{FF2B5EF4-FFF2-40B4-BE49-F238E27FC236}">
                <a16:creationId xmlns:a16="http://schemas.microsoft.com/office/drawing/2014/main" id="{47C296B4-30F7-4669-B2E9-A4BC278AD3C2}"/>
              </a:ext>
            </a:extLst>
          </p:cNvPr>
          <p:cNvSpPr txBox="1"/>
          <p:nvPr/>
        </p:nvSpPr>
        <p:spPr>
          <a:xfrm>
            <a:off x="2417501" y="9258033"/>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9" name="接點: 肘形 48">
            <a:extLst>
              <a:ext uri="{FF2B5EF4-FFF2-40B4-BE49-F238E27FC236}">
                <a16:creationId xmlns:a16="http://schemas.microsoft.com/office/drawing/2014/main" id="{A140C7FF-391F-425C-964B-C76C8829836D}"/>
              </a:ext>
            </a:extLst>
          </p:cNvPr>
          <p:cNvCxnSpPr>
            <a:cxnSpLocks/>
            <a:stCxn id="47" idx="1"/>
            <a:endCxn id="46" idx="1"/>
          </p:cNvCxnSpPr>
          <p:nvPr/>
        </p:nvCxnSpPr>
        <p:spPr>
          <a:xfrm rot="10800000" flipV="1">
            <a:off x="1620746" y="9546976"/>
            <a:ext cx="1209044" cy="985652"/>
          </a:xfrm>
          <a:prstGeom prst="bentConnector3">
            <a:avLst>
              <a:gd name="adj1" fmla="val 11890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接點: 肘形 49">
            <a:extLst>
              <a:ext uri="{FF2B5EF4-FFF2-40B4-BE49-F238E27FC236}">
                <a16:creationId xmlns:a16="http://schemas.microsoft.com/office/drawing/2014/main" id="{2E9A078C-46D7-4CE3-B59A-847FA7D5D532}"/>
              </a:ext>
            </a:extLst>
          </p:cNvPr>
          <p:cNvCxnSpPr>
            <a:cxnSpLocks/>
            <a:stCxn id="47" idx="3"/>
          </p:cNvCxnSpPr>
          <p:nvPr/>
        </p:nvCxnSpPr>
        <p:spPr>
          <a:xfrm flipH="1">
            <a:off x="4887192" y="9546976"/>
            <a:ext cx="2171023" cy="1761563"/>
          </a:xfrm>
          <a:prstGeom prst="bentConnector3">
            <a:avLst>
              <a:gd name="adj1" fmla="val -6369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812630C1-CB1C-4CA2-8044-02D2AB029213}"/>
              </a:ext>
            </a:extLst>
          </p:cNvPr>
          <p:cNvSpPr txBox="1"/>
          <p:nvPr/>
        </p:nvSpPr>
        <p:spPr>
          <a:xfrm>
            <a:off x="7092382" y="925803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9" name="直線單箭頭接點 58">
            <a:extLst>
              <a:ext uri="{FF2B5EF4-FFF2-40B4-BE49-F238E27FC236}">
                <a16:creationId xmlns:a16="http://schemas.microsoft.com/office/drawing/2014/main" id="{0D4360FA-3225-44B0-86FB-55822A4523BA}"/>
              </a:ext>
            </a:extLst>
          </p:cNvPr>
          <p:cNvCxnSpPr>
            <a:cxnSpLocks/>
          </p:cNvCxnSpPr>
          <p:nvPr/>
        </p:nvCxnSpPr>
        <p:spPr>
          <a:xfrm>
            <a:off x="4914044" y="5882525"/>
            <a:ext cx="0" cy="4870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03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565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F5F3A97B-DE98-44FB-8D44-D0DA4E8CB15B}"/>
              </a:ext>
            </a:extLst>
          </p:cNvPr>
          <p:cNvSpPr/>
          <p:nvPr/>
        </p:nvSpPr>
        <p:spPr>
          <a:xfrm>
            <a:off x="846902" y="1"/>
            <a:ext cx="8062970" cy="3702569"/>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8635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L387 –</a:t>
            </a:r>
            <a:r>
              <a:rPr lang="zh-TW" altLang="en-US" sz="1949" b="1" dirty="0">
                <a:solidFill>
                  <a:srgbClr val="0000FF"/>
                </a:solidFill>
              </a:rPr>
              <a:t> </a:t>
            </a:r>
            <a:r>
              <a:rPr lang="en-US" altLang="zh-TW" sz="1949" b="1" dirty="0">
                <a:solidFill>
                  <a:srgbClr val="0000FF"/>
                </a:solidFill>
              </a:rPr>
              <a:t>L414</a:t>
            </a:r>
            <a:endParaRPr lang="zh-TW" altLang="en-US" sz="1949" b="1" dirty="0">
              <a:solidFill>
                <a:srgbClr val="0000FF"/>
              </a:solidFill>
            </a:endParaRPr>
          </a:p>
        </p:txBody>
      </p:sp>
      <p:sp>
        <p:nvSpPr>
          <p:cNvPr id="22" name="矩形 21">
            <a:extLst>
              <a:ext uri="{FF2B5EF4-FFF2-40B4-BE49-F238E27FC236}">
                <a16:creationId xmlns:a16="http://schemas.microsoft.com/office/drawing/2014/main" id="{CDF522AF-1D44-4224-9BCE-23AA87EE2D95}"/>
              </a:ext>
            </a:extLst>
          </p:cNvPr>
          <p:cNvSpPr/>
          <p:nvPr/>
        </p:nvSpPr>
        <p:spPr>
          <a:xfrm>
            <a:off x="861648" y="692205"/>
            <a:ext cx="2561034"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 (cont.)</a:t>
            </a:r>
            <a:endParaRPr lang="zh-TW" altLang="en-US" sz="1600" dirty="0">
              <a:solidFill>
                <a:schemeClr val="accent6">
                  <a:lumMod val="50000"/>
                </a:schemeClr>
              </a:solidFill>
              <a:ea typeface="微軟正黑體" panose="020B0604030504040204" pitchFamily="34" charset="-120"/>
            </a:endParaRPr>
          </a:p>
        </p:txBody>
      </p:sp>
      <p:sp>
        <p:nvSpPr>
          <p:cNvPr id="38" name="流程圖: 程序 37">
            <a:extLst>
              <a:ext uri="{FF2B5EF4-FFF2-40B4-BE49-F238E27FC236}">
                <a16:creationId xmlns:a16="http://schemas.microsoft.com/office/drawing/2014/main" id="{47CD1810-88C3-4AD2-80D3-F43E0D9E5935}"/>
              </a:ext>
            </a:extLst>
          </p:cNvPr>
          <p:cNvSpPr/>
          <p:nvPr/>
        </p:nvSpPr>
        <p:spPr>
          <a:xfrm>
            <a:off x="1606788" y="1218457"/>
            <a:ext cx="6614511" cy="219930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#convert median NDVI &amp; GRVI value raster for the month to a dataframe</a:t>
            </a:r>
          </a:p>
          <a:p>
            <a:pPr algn="ctr"/>
            <a:r>
              <a:rPr lang="en-US" altLang="zh-TW" sz="1700" dirty="0">
                <a:solidFill>
                  <a:schemeClr val="accent6">
                    <a:lumMod val="50000"/>
                  </a:schemeClr>
                </a:solidFill>
                <a:ea typeface="微軟正黑體" panose="020B0604030504040204" pitchFamily="34" charset="-120"/>
              </a:rPr>
              <a:t>medianNDVI &lt;- as.data.frame(medianNDVI_ofmonth)</a:t>
            </a:r>
          </a:p>
          <a:p>
            <a:pPr algn="ctr"/>
            <a:r>
              <a:rPr lang="en-US" altLang="zh-TW" sz="1700" dirty="0">
                <a:solidFill>
                  <a:schemeClr val="accent6">
                    <a:lumMod val="50000"/>
                  </a:schemeClr>
                </a:solidFill>
                <a:ea typeface="微軟正黑體" panose="020B0604030504040204" pitchFamily="34" charset="-120"/>
              </a:rPr>
              <a:t>medianGRVI &lt;- as.data.frame(medianGRVI_ofmonth)</a:t>
            </a:r>
          </a:p>
          <a:p>
            <a:pPr algn="ctr"/>
            <a:r>
              <a:rPr lang="en-US" altLang="zh-TW" sz="1200" dirty="0">
                <a:solidFill>
                  <a:schemeClr val="accent6">
                    <a:lumMod val="50000"/>
                  </a:schemeClr>
                </a:solidFill>
                <a:ea typeface="微軟正黑體" panose="020B0604030504040204" pitchFamily="34" charset="-120"/>
              </a:rPr>
              <a:t>#set the points' median NDVI &amp; GRVI value for the month as the median NDVI &amp; GRVI values within dataframe</a:t>
            </a:r>
          </a:p>
          <a:p>
            <a:pPr algn="ctr"/>
            <a:r>
              <a:rPr lang="en-US" altLang="zh-TW" sz="1200" dirty="0">
                <a:solidFill>
                  <a:schemeClr val="accent6">
                    <a:lumMod val="50000"/>
                  </a:schemeClr>
                </a:solidFill>
                <a:ea typeface="微軟正黑體" panose="020B0604030504040204" pitchFamily="34" charset="-120"/>
              </a:rPr>
              <a:t>#ex. NDVI january column is the 1+1=2 2nd column</a:t>
            </a:r>
          </a:p>
          <a:p>
            <a:pPr algn="ctr"/>
            <a:r>
              <a:rPr lang="en-US" altLang="zh-TW" sz="1700" dirty="0">
                <a:solidFill>
                  <a:schemeClr val="accent6">
                    <a:lumMod val="50000"/>
                  </a:schemeClr>
                </a:solidFill>
                <a:ea typeface="微軟正黑體" panose="020B0604030504040204" pitchFamily="34" charset="-120"/>
              </a:rPr>
              <a:t>rasterallpoints[,month+1] &lt;- medianNDVI</a:t>
            </a:r>
          </a:p>
          <a:p>
            <a:pPr algn="ctr"/>
            <a:r>
              <a:rPr lang="en-US" altLang="zh-TW" sz="1200" dirty="0">
                <a:solidFill>
                  <a:schemeClr val="accent6">
                    <a:lumMod val="50000"/>
                  </a:schemeClr>
                </a:solidFill>
                <a:ea typeface="微軟正黑體" panose="020B0604030504040204" pitchFamily="34" charset="-120"/>
              </a:rPr>
              <a:t>#ex. GRVI january column is the 1+13=14 14th column</a:t>
            </a:r>
          </a:p>
          <a:p>
            <a:pPr algn="ctr"/>
            <a:r>
              <a:rPr lang="en-US" altLang="zh-TW" sz="1700" dirty="0">
                <a:solidFill>
                  <a:schemeClr val="accent6">
                    <a:lumMod val="50000"/>
                  </a:schemeClr>
                </a:solidFill>
                <a:ea typeface="微軟正黑體" panose="020B0604030504040204" pitchFamily="34" charset="-120"/>
              </a:rPr>
              <a:t>rasterallpoints[,month+13] &lt;- medianGRVI</a:t>
            </a:r>
          </a:p>
        </p:txBody>
      </p:sp>
      <p:cxnSp>
        <p:nvCxnSpPr>
          <p:cNvPr id="39" name="直線單箭頭接點 38">
            <a:extLst>
              <a:ext uri="{FF2B5EF4-FFF2-40B4-BE49-F238E27FC236}">
                <a16:creationId xmlns:a16="http://schemas.microsoft.com/office/drawing/2014/main" id="{EE18FD60-0F74-45C4-9B4E-5FFCC3FDBE0A}"/>
              </a:ext>
            </a:extLst>
          </p:cNvPr>
          <p:cNvCxnSpPr>
            <a:cxnSpLocks/>
          </p:cNvCxnSpPr>
          <p:nvPr/>
        </p:nvCxnSpPr>
        <p:spPr>
          <a:xfrm>
            <a:off x="4890392" y="3702570"/>
            <a:ext cx="0" cy="49467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647C13DC-6FE4-4225-96ED-A17A7A350BA9}"/>
              </a:ext>
            </a:extLst>
          </p:cNvPr>
          <p:cNvCxnSpPr>
            <a:cxnSpLocks/>
          </p:cNvCxnSpPr>
          <p:nvPr/>
        </p:nvCxnSpPr>
        <p:spPr>
          <a:xfrm>
            <a:off x="4857164" y="11141738"/>
            <a:ext cx="0" cy="101072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079234BF-2515-4EB8-B853-474070110528}"/>
              </a:ext>
            </a:extLst>
          </p:cNvPr>
          <p:cNvSpPr/>
          <p:nvPr/>
        </p:nvSpPr>
        <p:spPr>
          <a:xfrm>
            <a:off x="1262417" y="4218634"/>
            <a:ext cx="7231940" cy="358801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#calculate max, min, range of median NDVI from Jan to Dec for all points stored in new column "max_N", "min_N“</a:t>
            </a:r>
          </a:p>
          <a:p>
            <a:pPr algn="ctr"/>
            <a:r>
              <a:rPr lang="en-US" altLang="zh-TW" sz="1200" dirty="0">
                <a:solidFill>
                  <a:schemeClr val="accent6">
                    <a:lumMod val="50000"/>
                  </a:schemeClr>
                </a:solidFill>
                <a:ea typeface="微軟正黑體" panose="020B0604030504040204" pitchFamily="34" charset="-120"/>
              </a:rPr>
              <a:t>#margin=1 meaning retrieving NDVI max/min by row</a:t>
            </a:r>
          </a:p>
          <a:p>
            <a:pPr algn="ctr"/>
            <a:r>
              <a:rPr lang="en-US" altLang="zh-TW" sz="1700" dirty="0">
                <a:solidFill>
                  <a:schemeClr val="accent6">
                    <a:lumMod val="50000"/>
                  </a:schemeClr>
                </a:solidFill>
                <a:ea typeface="微軟正黑體" panose="020B0604030504040204" pitchFamily="34" charset="-120"/>
              </a:rPr>
              <a:t>rasterallpoints["max_N"] &lt;-apply(X=rasterallpoints[2:13], MARGIN=1, FUN=max,na.rm=T)</a:t>
            </a:r>
            <a:endParaRPr lang="en-US" altLang="zh-TW" sz="1200" dirty="0">
              <a:solidFill>
                <a:schemeClr val="accent6">
                  <a:lumMod val="50000"/>
                </a:schemeClr>
              </a:solidFill>
              <a:ea typeface="微軟正黑體" panose="020B0604030504040204" pitchFamily="34" charset="-120"/>
            </a:endParaRPr>
          </a:p>
          <a:p>
            <a:pPr algn="ctr"/>
            <a:r>
              <a:rPr lang="en-US" altLang="zh-TW" sz="1700" dirty="0">
                <a:solidFill>
                  <a:schemeClr val="accent6">
                    <a:lumMod val="50000"/>
                  </a:schemeClr>
                </a:solidFill>
                <a:ea typeface="微軟正黑體" panose="020B0604030504040204" pitchFamily="34" charset="-120"/>
              </a:rPr>
              <a:t>rasterallpoints["min_N"] &lt;-apply(X=rasterallpoints[2:13], MARGIN=1, FUN=min,na.rm=T)</a:t>
            </a:r>
            <a:endParaRPr lang="en-US" altLang="zh-TW" sz="1200" dirty="0">
              <a:solidFill>
                <a:schemeClr val="accent6">
                  <a:lumMod val="50000"/>
                </a:schemeClr>
              </a:solidFill>
              <a:ea typeface="微軟正黑體" panose="020B0604030504040204" pitchFamily="34" charset="-120"/>
            </a:endParaRPr>
          </a:p>
          <a:p>
            <a:pPr algn="ctr"/>
            <a:r>
              <a:rPr lang="en-US" altLang="zh-TW" sz="1200" dirty="0">
                <a:solidFill>
                  <a:schemeClr val="accent6">
                    <a:lumMod val="50000"/>
                  </a:schemeClr>
                </a:solidFill>
                <a:ea typeface="微軟正黑體" panose="020B0604030504040204" pitchFamily="34" charset="-120"/>
              </a:rPr>
              <a:t>      #calculate variance of median NDVI from Jan to Dec for all points stored in new column "variance_N“</a:t>
            </a:r>
          </a:p>
          <a:p>
            <a:pPr algn="ctr"/>
            <a:r>
              <a:rPr lang="en-US" altLang="zh-TW" sz="1200" dirty="0">
                <a:solidFill>
                  <a:schemeClr val="accent6">
                    <a:lumMod val="50000"/>
                  </a:schemeClr>
                </a:solidFill>
                <a:ea typeface="微軟正黑體" panose="020B0604030504040204" pitchFamily="34" charset="-120"/>
              </a:rPr>
              <a:t>#margin=1 meaning retrieving NDVI variance by row</a:t>
            </a:r>
          </a:p>
          <a:p>
            <a:pPr algn="ctr"/>
            <a:r>
              <a:rPr lang="en-US" altLang="zh-TW" sz="1700" dirty="0">
                <a:solidFill>
                  <a:schemeClr val="accent6">
                    <a:lumMod val="50000"/>
                  </a:schemeClr>
                </a:solidFill>
                <a:ea typeface="微軟正黑體" panose="020B0604030504040204" pitchFamily="34" charset="-120"/>
              </a:rPr>
              <a:t>rasterallpoints["variance_N"] &lt;-apply(X=rasterallpoints[2:13], MARGIN=1, FUN=var,na.rm=T)</a:t>
            </a:r>
            <a:endParaRPr lang="en-US" altLang="zh-TW" sz="1200" dirty="0">
              <a:solidFill>
                <a:schemeClr val="accent6">
                  <a:lumMod val="50000"/>
                </a:schemeClr>
              </a:solidFill>
              <a:ea typeface="微軟正黑體" panose="020B0604030504040204" pitchFamily="34" charset="-120"/>
            </a:endParaRPr>
          </a:p>
          <a:p>
            <a:pPr algn="ctr"/>
            <a:r>
              <a:rPr lang="en-US" altLang="zh-TW" sz="1200" dirty="0">
                <a:solidFill>
                  <a:schemeClr val="accent6">
                    <a:lumMod val="50000"/>
                  </a:schemeClr>
                </a:solidFill>
                <a:ea typeface="微軟正黑體" panose="020B0604030504040204" pitchFamily="34" charset="-120"/>
              </a:rPr>
              <a:t>      #calculate max of median GRVI from Jan to Dec for all points stored in new column "max_G"</a:t>
            </a:r>
          </a:p>
          <a:p>
            <a:pPr algn="ctr"/>
            <a:r>
              <a:rPr lang="en-US" altLang="zh-TW" sz="1700" dirty="0">
                <a:solidFill>
                  <a:schemeClr val="accent6">
                    <a:lumMod val="50000"/>
                  </a:schemeClr>
                </a:solidFill>
                <a:ea typeface="微軟正黑體" panose="020B0604030504040204" pitchFamily="34" charset="-120"/>
              </a:rPr>
              <a:t>rasterallpoints["max_G"] &lt;-apply(X=rasterallpoints[14:25], MARGIN=1, FUN=max,na.rm=T)</a:t>
            </a:r>
          </a:p>
        </p:txBody>
      </p:sp>
      <p:cxnSp>
        <p:nvCxnSpPr>
          <p:cNvPr id="34" name="直線單箭頭接點 33">
            <a:extLst>
              <a:ext uri="{FF2B5EF4-FFF2-40B4-BE49-F238E27FC236}">
                <a16:creationId xmlns:a16="http://schemas.microsoft.com/office/drawing/2014/main" id="{077CF284-AA56-403F-A8D3-749F91E99B05}"/>
              </a:ext>
            </a:extLst>
          </p:cNvPr>
          <p:cNvCxnSpPr>
            <a:cxnSpLocks/>
          </p:cNvCxnSpPr>
          <p:nvPr/>
        </p:nvCxnSpPr>
        <p:spPr>
          <a:xfrm>
            <a:off x="4872154" y="7818918"/>
            <a:ext cx="0" cy="47946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5" name="流程圖: 程序 34">
            <a:extLst>
              <a:ext uri="{FF2B5EF4-FFF2-40B4-BE49-F238E27FC236}">
                <a16:creationId xmlns:a16="http://schemas.microsoft.com/office/drawing/2014/main" id="{C9BA4BBF-FD87-4FDD-8F96-950BB6236C11}"/>
              </a:ext>
            </a:extLst>
          </p:cNvPr>
          <p:cNvSpPr/>
          <p:nvPr/>
        </p:nvSpPr>
        <p:spPr>
          <a:xfrm>
            <a:off x="1277407" y="8322709"/>
            <a:ext cx="7231940" cy="28190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#classify as forest=1, builtup=2, water=3, agri=4, unknown=5</a:t>
            </a:r>
          </a:p>
          <a:p>
            <a:pPr algn="ctr"/>
            <a:r>
              <a:rPr lang="en-US" altLang="zh-TW" sz="1200" dirty="0">
                <a:solidFill>
                  <a:schemeClr val="accent6">
                    <a:lumMod val="50000"/>
                  </a:schemeClr>
                </a:solidFill>
                <a:ea typeface="微軟正黑體" panose="020B0604030504040204" pitchFamily="34" charset="-120"/>
              </a:rPr>
              <a:t>#duplicate rasterallpoints dataframe for further usage</a:t>
            </a:r>
          </a:p>
          <a:p>
            <a:pPr algn="ctr"/>
            <a:r>
              <a:rPr lang="en-US" altLang="zh-TW" sz="1700" dirty="0">
                <a:solidFill>
                  <a:schemeClr val="accent6">
                    <a:lumMod val="50000"/>
                  </a:schemeClr>
                </a:solidFill>
                <a:ea typeface="微軟正黑體" panose="020B0604030504040204" pitchFamily="34" charset="-120"/>
              </a:rPr>
              <a:t>allpoints &lt;- rasterallpoints</a:t>
            </a:r>
          </a:p>
          <a:p>
            <a:pPr algn="ctr"/>
            <a:r>
              <a:rPr lang="en-US" altLang="zh-TW" sz="1700" dirty="0">
                <a:solidFill>
                  <a:schemeClr val="accent6">
                    <a:lumMod val="50000"/>
                  </a:schemeClr>
                </a:solidFill>
                <a:ea typeface="微軟正黑體" panose="020B0604030504040204" pitchFamily="34" charset="-120"/>
              </a:rPr>
              <a:t>allpoints["class"] &lt;- NA</a:t>
            </a:r>
          </a:p>
          <a:p>
            <a:pPr algn="ctr"/>
            <a:r>
              <a:rPr lang="en-US" altLang="zh-TW" sz="1200" dirty="0">
                <a:solidFill>
                  <a:schemeClr val="accent6">
                    <a:lumMod val="50000"/>
                  </a:schemeClr>
                </a:solidFill>
                <a:ea typeface="微軟正黑體" panose="020B0604030504040204" pitchFamily="34" charset="-120"/>
              </a:rPr>
              <a:t>#thresholds</a:t>
            </a:r>
          </a:p>
          <a:p>
            <a:pPr algn="ctr"/>
            <a:r>
              <a:rPr lang="en-US" altLang="zh-TW" sz="1700" dirty="0">
                <a:solidFill>
                  <a:schemeClr val="accent6">
                    <a:lumMod val="50000"/>
                  </a:schemeClr>
                </a:solidFill>
                <a:ea typeface="微軟正黑體" panose="020B0604030504040204" pitchFamily="34" charset="-120"/>
              </a:rPr>
              <a:t>allpoints$class[allpoints$max_N&lt;=0.03] &lt;- 3</a:t>
            </a:r>
          </a:p>
          <a:p>
            <a:pPr algn="ctr"/>
            <a:r>
              <a:rPr lang="en-US" altLang="zh-TW" sz="1200" dirty="0">
                <a:solidFill>
                  <a:schemeClr val="accent6">
                    <a:lumMod val="50000"/>
                  </a:schemeClr>
                </a:solidFill>
                <a:ea typeface="微軟正黑體" panose="020B0604030504040204" pitchFamily="34" charset="-120"/>
              </a:rPr>
              <a:t>      </a:t>
            </a:r>
          </a:p>
          <a:p>
            <a:pPr algn="ctr"/>
            <a:r>
              <a:rPr lang="en-US" altLang="zh-TW" sz="1700" dirty="0">
                <a:solidFill>
                  <a:schemeClr val="accent6">
                    <a:lumMod val="50000"/>
                  </a:schemeClr>
                </a:solidFill>
                <a:ea typeface="微軟正黑體" panose="020B0604030504040204" pitchFamily="34" charset="-120"/>
              </a:rPr>
              <a:t>allpoints$class[allpoints$max_N&gt;0.03 &amp; allpoints$max_N&lt;=0.11 &amp; allpoints$variance_N&lt;=0.003] &lt;- 2</a:t>
            </a:r>
          </a:p>
          <a:p>
            <a:pPr algn="ctr"/>
            <a:r>
              <a:rPr lang="en-US" altLang="zh-TW" sz="1700" dirty="0">
                <a:solidFill>
                  <a:schemeClr val="accent6">
                    <a:lumMod val="50000"/>
                  </a:schemeClr>
                </a:solidFill>
                <a:ea typeface="微軟正黑體" panose="020B0604030504040204" pitchFamily="34" charset="-120"/>
              </a:rPr>
              <a:t>allpoints$class[allpoints$max_N&gt;0.03 &amp; allpoints$max_N&lt;=0.11 &amp; allpoints$variance_N&gt;0.003] &lt;- 3</a:t>
            </a:r>
          </a:p>
        </p:txBody>
      </p:sp>
      <p:sp>
        <p:nvSpPr>
          <p:cNvPr id="36" name="矩形 35">
            <a:extLst>
              <a:ext uri="{FF2B5EF4-FFF2-40B4-BE49-F238E27FC236}">
                <a16:creationId xmlns:a16="http://schemas.microsoft.com/office/drawing/2014/main" id="{4DD6CD1F-9A24-4CEE-AB7F-DCD5E4DE76E2}"/>
              </a:ext>
            </a:extLst>
          </p:cNvPr>
          <p:cNvSpPr/>
          <p:nvPr/>
        </p:nvSpPr>
        <p:spPr>
          <a:xfrm>
            <a:off x="1262417" y="8021387"/>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#classification based on decision tree</a:t>
            </a:r>
          </a:p>
        </p:txBody>
      </p:sp>
    </p:spTree>
    <p:extLst>
      <p:ext uri="{BB962C8B-B14F-4D97-AF65-F5344CB8AC3E}">
        <p14:creationId xmlns:p14="http://schemas.microsoft.com/office/powerpoint/2010/main" val="24212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圖: 程序 53">
            <a:extLst>
              <a:ext uri="{FF2B5EF4-FFF2-40B4-BE49-F238E27FC236}">
                <a16:creationId xmlns:a16="http://schemas.microsoft.com/office/drawing/2014/main" id="{91BEEC24-3134-4B3A-9151-A14D9D9347A0}"/>
              </a:ext>
            </a:extLst>
          </p:cNvPr>
          <p:cNvSpPr/>
          <p:nvPr/>
        </p:nvSpPr>
        <p:spPr>
          <a:xfrm>
            <a:off x="1" y="-4051"/>
            <a:ext cx="9756775" cy="7623576"/>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sp>
        <p:nvSpPr>
          <p:cNvPr id="2" name="標題 1">
            <a:extLst>
              <a:ext uri="{FF2B5EF4-FFF2-40B4-BE49-F238E27FC236}">
                <a16:creationId xmlns:a16="http://schemas.microsoft.com/office/drawing/2014/main" id="{D28AF393-B014-4772-8A41-530C8E32D1F0}"/>
              </a:ext>
            </a:extLst>
          </p:cNvPr>
          <p:cNvSpPr>
            <a:spLocks noGrp="1"/>
          </p:cNvSpPr>
          <p:nvPr>
            <p:ph type="ctrTitle"/>
          </p:nvPr>
        </p:nvSpPr>
        <p:spPr>
          <a:xfrm>
            <a:off x="731759" y="611648"/>
            <a:ext cx="8293259" cy="796760"/>
          </a:xfrm>
        </p:spPr>
        <p:txBody>
          <a:bodyPr>
            <a:normAutofit/>
          </a:bodyPr>
          <a:lstStyle/>
          <a:p>
            <a:r>
              <a:rPr lang="en-US" altLang="zh-TW" sz="4400" dirty="0">
                <a:solidFill>
                  <a:srgbClr val="474343"/>
                </a:solidFill>
                <a:latin typeface="Franklin Gothic Heavy" panose="020B0903020102020204" pitchFamily="34" charset="0"/>
              </a:rPr>
              <a:t>SPOT Classification</a:t>
            </a:r>
            <a:r>
              <a:rPr lang="zh-TW" altLang="en-US" sz="4400" dirty="0">
                <a:solidFill>
                  <a:srgbClr val="474343"/>
                </a:solidFill>
                <a:latin typeface="微軟正黑體" panose="020B0604030504040204" pitchFamily="34" charset="-120"/>
                <a:ea typeface="微軟正黑體" panose="020B0604030504040204" pitchFamily="34" charset="-120"/>
              </a:rPr>
              <a:t>流程圖</a:t>
            </a:r>
          </a:p>
        </p:txBody>
      </p:sp>
      <p:sp>
        <p:nvSpPr>
          <p:cNvPr id="6" name="流程圖: 結束點 5">
            <a:extLst>
              <a:ext uri="{FF2B5EF4-FFF2-40B4-BE49-F238E27FC236}">
                <a16:creationId xmlns:a16="http://schemas.microsoft.com/office/drawing/2014/main" id="{99D01EC9-D80D-4F8D-AD09-B601EDA5FA0E}"/>
              </a:ext>
            </a:extLst>
          </p:cNvPr>
          <p:cNvSpPr/>
          <p:nvPr/>
        </p:nvSpPr>
        <p:spPr>
          <a:xfrm>
            <a:off x="3713713" y="6230552"/>
            <a:ext cx="2358831" cy="620120"/>
          </a:xfrm>
          <a:prstGeom prst="flowChartTerminator">
            <a:avLst/>
          </a:prstGeom>
          <a:solidFill>
            <a:srgbClr val="B3C9A9">
              <a:alpha val="45882"/>
            </a:srgb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solidFill>
                  <a:schemeClr val="accent6">
                    <a:lumMod val="50000"/>
                  </a:schemeClr>
                </a:solidFill>
                <a:latin typeface="微軟正黑體" panose="020B0604030504040204" pitchFamily="34" charset="-120"/>
                <a:ea typeface="微軟正黑體" panose="020B0604030504040204" pitchFamily="34" charset="-120"/>
              </a:rPr>
              <a:t>SPOT classification start</a:t>
            </a:r>
            <a:endParaRPr lang="zh-TW" altLang="en-US" sz="1700" dirty="0">
              <a:solidFill>
                <a:schemeClr val="accent6">
                  <a:lumMod val="50000"/>
                </a:schemeClr>
              </a:solidFill>
              <a:latin typeface="微軟正黑體" panose="020B0604030504040204" pitchFamily="34" charset="-120"/>
              <a:ea typeface="微軟正黑體" panose="020B0604030504040204" pitchFamily="34" charset="-120"/>
            </a:endParaRPr>
          </a:p>
        </p:txBody>
      </p:sp>
      <p:cxnSp>
        <p:nvCxnSpPr>
          <p:cNvPr id="45" name="直線單箭頭接點 44">
            <a:extLst>
              <a:ext uri="{FF2B5EF4-FFF2-40B4-BE49-F238E27FC236}">
                <a16:creationId xmlns:a16="http://schemas.microsoft.com/office/drawing/2014/main" id="{94CD2E27-737E-4D34-B0C4-D75B6942DB4D}"/>
              </a:ext>
            </a:extLst>
          </p:cNvPr>
          <p:cNvCxnSpPr>
            <a:cxnSpLocks/>
          </p:cNvCxnSpPr>
          <p:nvPr/>
        </p:nvCxnSpPr>
        <p:spPr>
          <a:xfrm>
            <a:off x="4877646" y="6844172"/>
            <a:ext cx="0" cy="7567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43FE3722-C8A2-4477-A628-160AA402B77B}"/>
              </a:ext>
            </a:extLst>
          </p:cNvPr>
          <p:cNvSpPr txBox="1"/>
          <p:nvPr/>
        </p:nvSpPr>
        <p:spPr>
          <a:xfrm>
            <a:off x="8631365" y="7271922"/>
            <a:ext cx="1139916" cy="389264"/>
          </a:xfrm>
          <a:prstGeom prst="rect">
            <a:avLst/>
          </a:prstGeom>
          <a:noFill/>
        </p:spPr>
        <p:txBody>
          <a:bodyPr wrap="square" rtlCol="0">
            <a:spAutoFit/>
          </a:bodyPr>
          <a:lstStyle/>
          <a:p>
            <a:r>
              <a:rPr lang="en-US" altLang="zh-TW" sz="1949" b="1" dirty="0">
                <a:solidFill>
                  <a:srgbClr val="0000FF"/>
                </a:solidFill>
              </a:rPr>
              <a:t>L7 –</a:t>
            </a:r>
            <a:r>
              <a:rPr lang="zh-TW" altLang="en-US" sz="1949" b="1" dirty="0">
                <a:solidFill>
                  <a:srgbClr val="0000FF"/>
                </a:solidFill>
              </a:rPr>
              <a:t> </a:t>
            </a:r>
            <a:r>
              <a:rPr lang="en-US" altLang="zh-TW" sz="1949" b="1" dirty="0">
                <a:solidFill>
                  <a:srgbClr val="0000FF"/>
                </a:solidFill>
              </a:rPr>
              <a:t>L30</a:t>
            </a:r>
            <a:endParaRPr lang="zh-TW" altLang="en-US" sz="1949" b="1" dirty="0">
              <a:solidFill>
                <a:srgbClr val="0000FF"/>
              </a:solidFill>
            </a:endParaRPr>
          </a:p>
        </p:txBody>
      </p:sp>
      <p:sp>
        <p:nvSpPr>
          <p:cNvPr id="28" name="流程圖: 程序 27">
            <a:extLst>
              <a:ext uri="{FF2B5EF4-FFF2-40B4-BE49-F238E27FC236}">
                <a16:creationId xmlns:a16="http://schemas.microsoft.com/office/drawing/2014/main" id="{692DE698-D4D5-4FA2-A86B-24B2CA9FAD69}"/>
              </a:ext>
            </a:extLst>
          </p:cNvPr>
          <p:cNvSpPr/>
          <p:nvPr/>
        </p:nvSpPr>
        <p:spPr>
          <a:xfrm>
            <a:off x="1277809" y="8863119"/>
            <a:ext cx="7230639" cy="101516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up xminmax yminmax for area of interest; any pixel within this extent will be run through classification code</a:t>
            </a:r>
          </a:p>
          <a:p>
            <a:pPr algn="ctr"/>
            <a:r>
              <a:rPr lang="en-US" altLang="zh-TW" sz="1700" dirty="0">
                <a:solidFill>
                  <a:schemeClr val="accent6">
                    <a:lumMod val="50000"/>
                  </a:schemeClr>
                </a:solidFill>
                <a:ea typeface="微軟正黑體" panose="020B0604030504040204" pitchFamily="34" charset="-120"/>
              </a:rPr>
              <a:t>xmin &lt;- 224     xmax &lt;- 240     ymin &lt;- 185     ymax &lt;- 212</a:t>
            </a:r>
          </a:p>
          <a:p>
            <a:pPr algn="ctr"/>
            <a:r>
              <a:rPr lang="en-US" altLang="zh-TW" sz="1200" dirty="0">
                <a:solidFill>
                  <a:schemeClr val="accent6">
                    <a:lumMod val="50000"/>
                  </a:schemeClr>
                </a:solidFill>
                <a:ea typeface="微軟正黑體" panose="020B0604030504040204" pitchFamily="34" charset="-120"/>
              </a:rPr>
              <a:t>#create allaoi vector to store all aoi</a:t>
            </a:r>
          </a:p>
          <a:p>
            <a:pPr algn="ctr"/>
            <a:r>
              <a:rPr lang="en-US" altLang="zh-TW" sz="1700" dirty="0">
                <a:solidFill>
                  <a:schemeClr val="accent6">
                    <a:lumMod val="50000"/>
                  </a:schemeClr>
                </a:solidFill>
                <a:ea typeface="微軟正黑體" panose="020B0604030504040204" pitchFamily="34" charset="-120"/>
              </a:rPr>
              <a:t>allaoi &lt;- vector()</a:t>
            </a:r>
          </a:p>
        </p:txBody>
      </p:sp>
      <p:sp>
        <p:nvSpPr>
          <p:cNvPr id="10" name="文字方塊 9">
            <a:extLst>
              <a:ext uri="{FF2B5EF4-FFF2-40B4-BE49-F238E27FC236}">
                <a16:creationId xmlns:a16="http://schemas.microsoft.com/office/drawing/2014/main" id="{26CE35C2-09D1-4524-BDDF-8139A0D3C4F2}"/>
              </a:ext>
            </a:extLst>
          </p:cNvPr>
          <p:cNvSpPr txBox="1"/>
          <p:nvPr/>
        </p:nvSpPr>
        <p:spPr>
          <a:xfrm>
            <a:off x="7221483" y="1239133"/>
            <a:ext cx="1120820" cy="338554"/>
          </a:xfrm>
          <a:prstGeom prst="rect">
            <a:avLst/>
          </a:prstGeom>
          <a:noFill/>
        </p:spPr>
        <p:txBody>
          <a:bodyPr wrap="none" rtlCol="0">
            <a:spAutoFit/>
          </a:bodyPr>
          <a:lstStyle/>
          <a:p>
            <a:r>
              <a:rPr lang="en-US" altLang="zh-TW" sz="1600" dirty="0">
                <a:solidFill>
                  <a:srgbClr val="474343"/>
                </a:solidFill>
              </a:rPr>
              <a:t>2022.11.03</a:t>
            </a:r>
            <a:endParaRPr lang="zh-TW" altLang="en-US" sz="1600" dirty="0">
              <a:solidFill>
                <a:srgbClr val="474343"/>
              </a:solidFill>
            </a:endParaRPr>
          </a:p>
        </p:txBody>
      </p:sp>
      <p:grpSp>
        <p:nvGrpSpPr>
          <p:cNvPr id="3" name="群組 2">
            <a:extLst>
              <a:ext uri="{FF2B5EF4-FFF2-40B4-BE49-F238E27FC236}">
                <a16:creationId xmlns:a16="http://schemas.microsoft.com/office/drawing/2014/main" id="{1459654A-20BF-4446-9FB3-04B600107BA6}"/>
              </a:ext>
            </a:extLst>
          </p:cNvPr>
          <p:cNvGrpSpPr/>
          <p:nvPr/>
        </p:nvGrpSpPr>
        <p:grpSpPr>
          <a:xfrm>
            <a:off x="-3125" y="2756083"/>
            <a:ext cx="1411730" cy="356452"/>
            <a:chOff x="-3125" y="5735412"/>
            <a:chExt cx="1411730" cy="192709"/>
          </a:xfrm>
        </p:grpSpPr>
        <p:sp>
          <p:nvSpPr>
            <p:cNvPr id="44" name="矩形 43">
              <a:extLst>
                <a:ext uri="{FF2B5EF4-FFF2-40B4-BE49-F238E27FC236}">
                  <a16:creationId xmlns:a16="http://schemas.microsoft.com/office/drawing/2014/main" id="{8184BE0C-44D1-4E8E-A420-E87D9D3E8CBF}"/>
                </a:ext>
              </a:extLst>
            </p:cNvPr>
            <p:cNvSpPr/>
            <p:nvPr/>
          </p:nvSpPr>
          <p:spPr>
            <a:xfrm rot="5400000">
              <a:off x="605179" y="5127821"/>
              <a:ext cx="191996" cy="1408603"/>
            </a:xfrm>
            <a:prstGeom prst="rect">
              <a:avLst/>
            </a:prstGeom>
            <a:solidFill>
              <a:srgbClr val="E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6" name="矩形 45">
              <a:hlinkClick r:id="rId2" action="ppaction://hlinksldjump"/>
              <a:extLst>
                <a:ext uri="{FF2B5EF4-FFF2-40B4-BE49-F238E27FC236}">
                  <a16:creationId xmlns:a16="http://schemas.microsoft.com/office/drawing/2014/main" id="{B6D8CCB7-748B-481B-BD6C-62DD9F4DB439}"/>
                </a:ext>
              </a:extLst>
            </p:cNvPr>
            <p:cNvSpPr/>
            <p:nvPr/>
          </p:nvSpPr>
          <p:spPr>
            <a:xfrm>
              <a:off x="1" y="5735412"/>
              <a:ext cx="1408604" cy="183033"/>
            </a:xfrm>
            <a:prstGeom prst="rect">
              <a:avLst/>
            </a:prstGeom>
            <a:ln>
              <a:noFill/>
            </a:ln>
          </p:spPr>
          <p:txBody>
            <a:bodyPr wrap="square">
              <a:spAutoFit/>
            </a:bodyPr>
            <a:lstStyle/>
            <a:p>
              <a:r>
                <a:rPr lang="en-US" altLang="zh-TW" sz="1600" spc="450" dirty="0">
                  <a:solidFill>
                    <a:schemeClr val="tx1">
                      <a:lumMod val="75000"/>
                      <a:lumOff val="25000"/>
                    </a:schemeClr>
                  </a:solidFill>
                  <a:ea typeface="微軟正黑體" panose="020B0604030504040204" pitchFamily="34" charset="-120"/>
                </a:rPr>
                <a:t>  </a:t>
              </a:r>
              <a:r>
                <a:rPr lang="en-US" altLang="zh-TW" sz="1600" u="sng" spc="450" dirty="0">
                  <a:solidFill>
                    <a:schemeClr val="tx1">
                      <a:lumMod val="75000"/>
                      <a:lumOff val="25000"/>
                    </a:schemeClr>
                  </a:solidFill>
                  <a:ea typeface="微軟正黑體" panose="020B0604030504040204" pitchFamily="34" charset="-120"/>
                </a:rPr>
                <a:t>STEP 1</a:t>
              </a:r>
              <a:endParaRPr lang="zh-TW" altLang="en-US" sz="1600" u="sng" spc="450" dirty="0">
                <a:solidFill>
                  <a:schemeClr val="tx1">
                    <a:lumMod val="75000"/>
                    <a:lumOff val="25000"/>
                  </a:schemeClr>
                </a:solidFill>
                <a:ea typeface="微軟正黑體" panose="020B0604030504040204" pitchFamily="34" charset="-120"/>
              </a:endParaRPr>
            </a:p>
          </p:txBody>
        </p:sp>
      </p:grpSp>
      <p:sp>
        <p:nvSpPr>
          <p:cNvPr id="48" name="流程圖: 程序 47">
            <a:extLst>
              <a:ext uri="{FF2B5EF4-FFF2-40B4-BE49-F238E27FC236}">
                <a16:creationId xmlns:a16="http://schemas.microsoft.com/office/drawing/2014/main" id="{EA433586-A56C-4F0E-B972-B7F6DB2DE58F}"/>
              </a:ext>
            </a:extLst>
          </p:cNvPr>
          <p:cNvSpPr/>
          <p:nvPr/>
        </p:nvSpPr>
        <p:spPr>
          <a:xfrm>
            <a:off x="3067942" y="7046310"/>
            <a:ext cx="1542457" cy="3319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tree2 &lt;- TRUE</a:t>
            </a:r>
          </a:p>
        </p:txBody>
      </p:sp>
      <p:sp>
        <p:nvSpPr>
          <p:cNvPr id="56" name="流程圖: 決策 55">
            <a:extLst>
              <a:ext uri="{FF2B5EF4-FFF2-40B4-BE49-F238E27FC236}">
                <a16:creationId xmlns:a16="http://schemas.microsoft.com/office/drawing/2014/main" id="{B271B5FF-2619-4BAE-8231-AA541AFE9FB1}"/>
              </a:ext>
            </a:extLst>
          </p:cNvPr>
          <p:cNvSpPr/>
          <p:nvPr/>
        </p:nvSpPr>
        <p:spPr>
          <a:xfrm>
            <a:off x="2936635" y="7612997"/>
            <a:ext cx="3872950" cy="7567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while(tree2==TRUE)</a:t>
            </a:r>
            <a:endParaRPr lang="zh-TW" altLang="en-US" sz="1700" dirty="0">
              <a:solidFill>
                <a:schemeClr val="accent6">
                  <a:lumMod val="50000"/>
                </a:schemeClr>
              </a:solidFill>
              <a:ea typeface="微軟正黑體" panose="020B0604030504040204" pitchFamily="34" charset="-120"/>
            </a:endParaRPr>
          </a:p>
        </p:txBody>
      </p:sp>
      <p:cxnSp>
        <p:nvCxnSpPr>
          <p:cNvPr id="58" name="直線單箭頭接點 57">
            <a:extLst>
              <a:ext uri="{FF2B5EF4-FFF2-40B4-BE49-F238E27FC236}">
                <a16:creationId xmlns:a16="http://schemas.microsoft.com/office/drawing/2014/main" id="{DC5B7665-050D-4743-B497-FC5DD0746288}"/>
              </a:ext>
            </a:extLst>
          </p:cNvPr>
          <p:cNvCxnSpPr>
            <a:cxnSpLocks/>
          </p:cNvCxnSpPr>
          <p:nvPr/>
        </p:nvCxnSpPr>
        <p:spPr>
          <a:xfrm>
            <a:off x="4885749" y="8369706"/>
            <a:ext cx="0" cy="49214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27C4F934-0A5E-4F99-8554-191AFFBC321F}"/>
              </a:ext>
            </a:extLst>
          </p:cNvPr>
          <p:cNvSpPr txBox="1"/>
          <p:nvPr/>
        </p:nvSpPr>
        <p:spPr>
          <a:xfrm>
            <a:off x="4555779" y="840030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sp>
        <p:nvSpPr>
          <p:cNvPr id="62" name="文字方塊 61">
            <a:extLst>
              <a:ext uri="{FF2B5EF4-FFF2-40B4-BE49-F238E27FC236}">
                <a16:creationId xmlns:a16="http://schemas.microsoft.com/office/drawing/2014/main" id="{898397C3-3250-4CA1-87C3-5F15B238DCFF}"/>
              </a:ext>
            </a:extLst>
          </p:cNvPr>
          <p:cNvSpPr txBox="1"/>
          <p:nvPr/>
        </p:nvSpPr>
        <p:spPr>
          <a:xfrm>
            <a:off x="6986062" y="767050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88" name="直線單箭頭接點 87">
            <a:extLst>
              <a:ext uri="{FF2B5EF4-FFF2-40B4-BE49-F238E27FC236}">
                <a16:creationId xmlns:a16="http://schemas.microsoft.com/office/drawing/2014/main" id="{DA31599A-7275-4F2C-B008-CF9EB7B177A2}"/>
              </a:ext>
            </a:extLst>
          </p:cNvPr>
          <p:cNvCxnSpPr>
            <a:cxnSpLocks/>
            <a:stCxn id="28" idx="2"/>
          </p:cNvCxnSpPr>
          <p:nvPr/>
        </p:nvCxnSpPr>
        <p:spPr>
          <a:xfrm>
            <a:off x="4893129" y="9878283"/>
            <a:ext cx="0" cy="231371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77BCD7FE-B2D2-4BE1-AA5E-622D7F338B6D}"/>
              </a:ext>
            </a:extLst>
          </p:cNvPr>
          <p:cNvSpPr/>
          <p:nvPr/>
        </p:nvSpPr>
        <p:spPr>
          <a:xfrm>
            <a:off x="-3125" y="3258156"/>
            <a:ext cx="9756774" cy="2268743"/>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3" name="矩形 92">
            <a:extLst>
              <a:ext uri="{FF2B5EF4-FFF2-40B4-BE49-F238E27FC236}">
                <a16:creationId xmlns:a16="http://schemas.microsoft.com/office/drawing/2014/main" id="{6E4FFB26-2AE6-460F-BB23-EA7610C11B0F}"/>
              </a:ext>
            </a:extLst>
          </p:cNvPr>
          <p:cNvSpPr/>
          <p:nvPr/>
        </p:nvSpPr>
        <p:spPr>
          <a:xfrm>
            <a:off x="1405478" y="3272573"/>
            <a:ext cx="7378758" cy="2462213"/>
          </a:xfrm>
          <a:prstGeom prst="rect">
            <a:avLst/>
          </a:prstGeom>
          <a:ln>
            <a:noFill/>
          </a:ln>
        </p:spPr>
        <p:txBody>
          <a:bodyPr wrap="square">
            <a:spAutoFit/>
          </a:bodyPr>
          <a:lstStyle/>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For the year and all images within grid:</a:t>
            </a:r>
          </a:p>
          <a:p>
            <a:pPr marL="742838" lvl="1"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to get the universal extent that all image rasters will be extended to enable stacking</a:t>
            </a:r>
          </a:p>
          <a:p>
            <a:pPr marL="742838" lvl="1"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to get monthly NDVI &amp; GRVI median, min, max values</a:t>
            </a:r>
          </a:p>
          <a:p>
            <a:pPr marL="742838" lvl="1"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for years 2017&amp;2018 is separate from other years because these 2 years are combined to classify together for the next step; process: </a:t>
            </a:r>
            <a:r>
              <a:rPr lang="en-US" altLang="zh-TW" sz="1400" dirty="0">
                <a:solidFill>
                  <a:srgbClr val="474343"/>
                </a:solidFill>
                <a:highlight>
                  <a:srgbClr val="E6F1DF"/>
                </a:highlight>
                <a:ea typeface="微軟正黑體" panose="020B0604030504040204" pitchFamily="34" charset="-120"/>
              </a:rPr>
              <a:t>ppt page 4~12</a:t>
            </a:r>
          </a:p>
          <a:p>
            <a:pPr marL="742838" lvl="1"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for years other than 2017&amp;2018 (2013,2014,2015,2016,2019,2020,2021,2022) is on </a:t>
            </a:r>
            <a:r>
              <a:rPr lang="en-US" altLang="zh-TW" sz="1400" dirty="0">
                <a:solidFill>
                  <a:srgbClr val="474343"/>
                </a:solidFill>
                <a:highlight>
                  <a:srgbClr val="E6F1DF"/>
                </a:highlight>
                <a:ea typeface="微軟正黑體" panose="020B0604030504040204" pitchFamily="34" charset="-120"/>
              </a:rPr>
              <a:t>ppt page 12~19</a:t>
            </a:r>
            <a:r>
              <a:rPr lang="en-US" altLang="zh-TW" sz="1400" dirty="0">
                <a:solidFill>
                  <a:srgbClr val="474343"/>
                </a:solidFill>
                <a:ea typeface="微軟正黑體" panose="020B0604030504040204" pitchFamily="34" charset="-120"/>
              </a:rPr>
              <a:t>)</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After retrieving monthly median NDVI, GRVI rasters of the grid, perform classification with pre-defined classification tree; plot the result as png and save result as raster TIF (process: </a:t>
            </a:r>
            <a:r>
              <a:rPr lang="en-US" altLang="zh-TW" sz="1400" dirty="0">
                <a:solidFill>
                  <a:srgbClr val="474343"/>
                </a:solidFill>
                <a:highlight>
                  <a:srgbClr val="E6F1DF"/>
                </a:highlight>
                <a:ea typeface="微軟正黑體" panose="020B0604030504040204" pitchFamily="34" charset="-120"/>
              </a:rPr>
              <a:t>ppt page 19~21</a:t>
            </a:r>
            <a:r>
              <a:rPr lang="en-US" altLang="zh-TW" sz="1400" dirty="0">
                <a:solidFill>
                  <a:srgbClr val="474343"/>
                </a:solidFill>
                <a:ea typeface="微軟正黑體" panose="020B0604030504040204" pitchFamily="34" charset="-120"/>
              </a:rPr>
              <a:t>)</a:t>
            </a:r>
          </a:p>
          <a:p>
            <a:pPr marL="285750" indent="-285750">
              <a:buFont typeface="Arial" panose="020B0604020202020204" pitchFamily="34" charset="0"/>
              <a:buChar char="•"/>
            </a:pPr>
            <a:endParaRPr lang="en-US" altLang="zh-TW" sz="1400" dirty="0">
              <a:solidFill>
                <a:srgbClr val="474343"/>
              </a:solidFill>
              <a:ea typeface="微軟正黑體" panose="020B0604030504040204" pitchFamily="34" charset="-120"/>
            </a:endParaRPr>
          </a:p>
        </p:txBody>
      </p:sp>
      <p:cxnSp>
        <p:nvCxnSpPr>
          <p:cNvPr id="95" name="直線單箭頭接點 94">
            <a:extLst>
              <a:ext uri="{FF2B5EF4-FFF2-40B4-BE49-F238E27FC236}">
                <a16:creationId xmlns:a16="http://schemas.microsoft.com/office/drawing/2014/main" id="{26CDECAD-3324-4433-89CB-DB4B962C4EF6}"/>
              </a:ext>
            </a:extLst>
          </p:cNvPr>
          <p:cNvCxnSpPr>
            <a:cxnSpLocks/>
          </p:cNvCxnSpPr>
          <p:nvPr/>
        </p:nvCxnSpPr>
        <p:spPr>
          <a:xfrm>
            <a:off x="6794595" y="7982460"/>
            <a:ext cx="1034395" cy="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2F696A24-3B3F-4994-83DA-8EE56512DFD6}"/>
              </a:ext>
            </a:extLst>
          </p:cNvPr>
          <p:cNvSpPr/>
          <p:nvPr/>
        </p:nvSpPr>
        <p:spPr>
          <a:xfrm>
            <a:off x="7206493" y="7696284"/>
            <a:ext cx="2540567" cy="276999"/>
          </a:xfrm>
          <a:prstGeom prst="rect">
            <a:avLst/>
          </a:prstGeom>
        </p:spPr>
        <p:txBody>
          <a:bodyPr wrap="none">
            <a:spAutoFit/>
          </a:bodyPr>
          <a:lstStyle/>
          <a:p>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page 22 </a:t>
            </a:r>
            <a:r>
              <a:rPr lang="en-US" altLang="zh-TW" sz="1200" dirty="0">
                <a:solidFill>
                  <a:srgbClr val="FF0000"/>
                </a:solidFill>
                <a:ea typeface="微軟正黑體" panose="020B0604030504040204" pitchFamily="34" charset="-120"/>
              </a:rPr>
              <a:t>(next while loop)</a:t>
            </a:r>
            <a:endParaRPr lang="zh-TW" altLang="en-US" sz="1200" dirty="0"/>
          </a:p>
        </p:txBody>
      </p:sp>
      <p:sp>
        <p:nvSpPr>
          <p:cNvPr id="24" name="矩形 23">
            <a:extLst>
              <a:ext uri="{FF2B5EF4-FFF2-40B4-BE49-F238E27FC236}">
                <a16:creationId xmlns:a16="http://schemas.microsoft.com/office/drawing/2014/main" id="{0942B004-06BA-488F-B335-5859B86E7C46}"/>
              </a:ext>
            </a:extLst>
          </p:cNvPr>
          <p:cNvSpPr/>
          <p:nvPr/>
        </p:nvSpPr>
        <p:spPr>
          <a:xfrm>
            <a:off x="2" y="1651550"/>
            <a:ext cx="9756774" cy="936604"/>
          </a:xfrm>
          <a:prstGeom prst="rect">
            <a:avLst/>
          </a:prstGeom>
          <a:solidFill>
            <a:srgbClr val="D7E8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5" name="矩形 24">
            <a:extLst>
              <a:ext uri="{FF2B5EF4-FFF2-40B4-BE49-F238E27FC236}">
                <a16:creationId xmlns:a16="http://schemas.microsoft.com/office/drawing/2014/main" id="{C8AC28CA-5F18-4E95-B23C-3E4009A367CF}"/>
              </a:ext>
            </a:extLst>
          </p:cNvPr>
          <p:cNvSpPr/>
          <p:nvPr/>
        </p:nvSpPr>
        <p:spPr>
          <a:xfrm>
            <a:off x="1408605" y="1635486"/>
            <a:ext cx="6933699" cy="954107"/>
          </a:xfrm>
          <a:prstGeom prst="rect">
            <a:avLst/>
          </a:prstGeom>
          <a:ln>
            <a:noFill/>
          </a:ln>
        </p:spPr>
        <p:txBody>
          <a:bodyPr wrap="square">
            <a:spAutoFit/>
          </a:bodyPr>
          <a:lstStyle/>
          <a:p>
            <a:r>
              <a:rPr lang="en-US" altLang="zh-TW" sz="1400" dirty="0">
                <a:solidFill>
                  <a:srgbClr val="474343"/>
                </a:solidFill>
                <a:ea typeface="微軟正黑體" panose="020B0604030504040204" pitchFamily="34" charset="-120"/>
              </a:rPr>
              <a:t>Steps:</a:t>
            </a:r>
          </a:p>
          <a:p>
            <a:pPr marL="342930" indent="-342930">
              <a:buAutoNum type="arabicPeriod"/>
            </a:pPr>
            <a:r>
              <a:rPr lang="en-US" altLang="zh-TW" sz="1400" dirty="0">
                <a:solidFill>
                  <a:srgbClr val="474343"/>
                </a:solidFill>
                <a:ea typeface="微軟正黑體" panose="020B0604030504040204" pitchFamily="34" charset="-120"/>
                <a:hlinkClick r:id="rId4" action="ppaction://hlinksldjump">
                  <a:extLst>
                    <a:ext uri="{A12FA001-AC4F-418D-AE19-62706E023703}">
                      <ahyp:hlinkClr xmlns:ahyp="http://schemas.microsoft.com/office/drawing/2018/hyperlinkcolor" val="tx"/>
                    </a:ext>
                  </a:extLst>
                </a:hlinkClick>
              </a:rPr>
              <a:t>SPOT classification for each grid (</a:t>
            </a:r>
            <a:r>
              <a:rPr lang="en-US" altLang="zh-TW" sz="1400" dirty="0">
                <a:solidFill>
                  <a:srgbClr val="474343"/>
                </a:solidFill>
                <a:highlight>
                  <a:srgbClr val="E8F2E6"/>
                </a:highlight>
                <a:ea typeface="微軟正黑體" panose="020B0604030504040204" pitchFamily="34" charset="-120"/>
                <a:hlinkClick r:id="rId4" action="ppaction://hlinksldjump">
                  <a:extLst>
                    <a:ext uri="{A12FA001-AC4F-418D-AE19-62706E023703}">
                      <ahyp:hlinkClr xmlns:ahyp="http://schemas.microsoft.com/office/drawing/2018/hyperlinkcolor" val="tx"/>
                    </a:ext>
                  </a:extLst>
                </a:hlinkClick>
              </a:rPr>
              <a:t>tree2 while loop</a:t>
            </a:r>
            <a:r>
              <a:rPr lang="en-US" altLang="zh-TW" sz="1400" dirty="0">
                <a:solidFill>
                  <a:srgbClr val="474343"/>
                </a:solidFill>
                <a:ea typeface="微軟正黑體" panose="020B0604030504040204" pitchFamily="34" charset="-120"/>
                <a:hlinkClick r:id="rId4" action="ppaction://hlinksldjump">
                  <a:extLst>
                    <a:ext uri="{A12FA001-AC4F-418D-AE19-62706E023703}">
                      <ahyp:hlinkClr xmlns:ahyp="http://schemas.microsoft.com/office/drawing/2018/hyperlinkcolor" val="tx"/>
                    </a:ext>
                  </a:extLst>
                </a:hlinkClick>
              </a:rPr>
              <a:t>)</a:t>
            </a:r>
            <a:endParaRPr lang="en-US" altLang="zh-TW" sz="1400" dirty="0">
              <a:solidFill>
                <a:srgbClr val="474343"/>
              </a:solidFill>
              <a:ea typeface="微軟正黑體" panose="020B0604030504040204" pitchFamily="34" charset="-120"/>
            </a:endParaRPr>
          </a:p>
          <a:p>
            <a:pPr marL="342930" indent="-342930">
              <a:buAutoNum type="arabicPeriod"/>
            </a:pPr>
            <a:r>
              <a:rPr lang="en-US" altLang="zh-TW" sz="1400" dirty="0">
                <a:solidFill>
                  <a:srgbClr val="474343"/>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Merge each grid’s classification result into one  raster (</a:t>
            </a:r>
            <a:r>
              <a:rPr lang="en-US" altLang="zh-TW" sz="1400" dirty="0">
                <a:solidFill>
                  <a:srgbClr val="474343"/>
                </a:solidFill>
                <a:highlight>
                  <a:srgbClr val="E8F2E6"/>
                </a:highlight>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mergeraster_Taiwan while loop</a:t>
            </a:r>
            <a:r>
              <a:rPr lang="en-US" altLang="zh-TW" sz="1400" dirty="0">
                <a:solidFill>
                  <a:srgbClr val="474343"/>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a:t>
            </a:r>
            <a:endParaRPr lang="en-US" altLang="zh-TW" sz="1400" dirty="0">
              <a:solidFill>
                <a:srgbClr val="474343"/>
              </a:solidFill>
              <a:ea typeface="微軟正黑體" panose="020B0604030504040204" pitchFamily="34" charset="-120"/>
            </a:endParaRPr>
          </a:p>
          <a:p>
            <a:pPr marL="342930" indent="-342930">
              <a:buAutoNum type="arabicPeriod"/>
            </a:pPr>
            <a:r>
              <a:rPr lang="en-US" altLang="zh-TW" sz="1400" dirty="0">
                <a:solidFill>
                  <a:srgbClr val="474343"/>
                </a:solidFill>
                <a:ea typeface="微軟正黑體" panose="020B0604030504040204" pitchFamily="34" charset="-120"/>
                <a:hlinkClick r:id="rId5" action="ppaction://hlinksldjump">
                  <a:extLst>
                    <a:ext uri="{A12FA001-AC4F-418D-AE19-62706E023703}">
                      <ahyp:hlinkClr xmlns:ahyp="http://schemas.microsoft.com/office/drawing/2018/hyperlinkcolor" val="tx"/>
                    </a:ext>
                  </a:extLst>
                </a:hlinkClick>
              </a:rPr>
              <a:t>Pond detection and calculate pond size (</a:t>
            </a:r>
            <a:r>
              <a:rPr lang="en-US" altLang="zh-TW" sz="1400" dirty="0">
                <a:solidFill>
                  <a:srgbClr val="474343"/>
                </a:solidFill>
                <a:highlight>
                  <a:srgbClr val="E8F2E6"/>
                </a:highlight>
                <a:ea typeface="微軟正黑體" panose="020B0604030504040204" pitchFamily="34" charset="-120"/>
                <a:hlinkClick r:id="rId5" action="ppaction://hlinksldjump">
                  <a:extLst>
                    <a:ext uri="{A12FA001-AC4F-418D-AE19-62706E023703}">
                      <ahyp:hlinkClr xmlns:ahyp="http://schemas.microsoft.com/office/drawing/2018/hyperlinkcolor" val="tx"/>
                    </a:ext>
                  </a:extLst>
                </a:hlinkClick>
              </a:rPr>
              <a:t>ponddetect while loop</a:t>
            </a:r>
            <a:r>
              <a:rPr lang="en-US" altLang="zh-TW" sz="1400" dirty="0">
                <a:solidFill>
                  <a:srgbClr val="474343"/>
                </a:solidFill>
                <a:ea typeface="微軟正黑體" panose="020B0604030504040204" pitchFamily="34" charset="-120"/>
                <a:hlinkClick r:id="rId5" action="ppaction://hlinksldjump">
                  <a:extLst>
                    <a:ext uri="{A12FA001-AC4F-418D-AE19-62706E023703}">
                      <ahyp:hlinkClr xmlns:ahyp="http://schemas.microsoft.com/office/drawing/2018/hyperlinkcolor" val="tx"/>
                    </a:ext>
                  </a:extLst>
                </a:hlinkClick>
              </a:rPr>
              <a:t>)</a:t>
            </a:r>
            <a:endParaRPr lang="zh-TW" altLang="en-US" sz="1400" dirty="0">
              <a:solidFill>
                <a:srgbClr val="474343"/>
              </a:solidFill>
              <a:ea typeface="微軟正黑體" panose="020B0604030504040204" pitchFamily="34" charset="-120"/>
            </a:endParaRPr>
          </a:p>
        </p:txBody>
      </p:sp>
    </p:spTree>
    <p:extLst>
      <p:ext uri="{BB962C8B-B14F-4D97-AF65-F5344CB8AC3E}">
        <p14:creationId xmlns:p14="http://schemas.microsoft.com/office/powerpoint/2010/main" val="533122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02611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L416 –</a:t>
            </a:r>
            <a:r>
              <a:rPr lang="zh-TW" altLang="en-US" sz="1949" b="1" dirty="0">
                <a:solidFill>
                  <a:srgbClr val="0000FF"/>
                </a:solidFill>
              </a:rPr>
              <a:t> </a:t>
            </a:r>
            <a:r>
              <a:rPr lang="en-US" altLang="zh-TW" sz="1949" b="1" dirty="0">
                <a:solidFill>
                  <a:srgbClr val="0000FF"/>
                </a:solidFill>
              </a:rPr>
              <a:t>L440</a:t>
            </a:r>
            <a:endParaRPr lang="zh-TW" altLang="en-US" sz="1949" b="1" dirty="0">
              <a:solidFill>
                <a:srgbClr val="0000FF"/>
              </a:solidFill>
            </a:endParaRPr>
          </a:p>
        </p:txBody>
      </p:sp>
      <p:sp>
        <p:nvSpPr>
          <p:cNvPr id="9" name="流程圖: 程序 8">
            <a:extLst>
              <a:ext uri="{FF2B5EF4-FFF2-40B4-BE49-F238E27FC236}">
                <a16:creationId xmlns:a16="http://schemas.microsoft.com/office/drawing/2014/main" id="{E419DF59-EA89-4302-BEF2-28F0526F8132}"/>
              </a:ext>
            </a:extLst>
          </p:cNvPr>
          <p:cNvSpPr/>
          <p:nvPr/>
        </p:nvSpPr>
        <p:spPr>
          <a:xfrm>
            <a:off x="1262417" y="1071078"/>
            <a:ext cx="7231940" cy="534471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allpoints$class[allpoints$max_N&gt;0.11 &amp; allpoints$max_N&lt;=0.19 &amp; allpoints$max_G&lt;=1.1] &lt;- 3</a:t>
            </a:r>
          </a:p>
          <a:p>
            <a:pPr algn="ctr"/>
            <a:r>
              <a:rPr lang="en-US" altLang="zh-TW" sz="1700" dirty="0">
                <a:solidFill>
                  <a:schemeClr val="accent6">
                    <a:lumMod val="50000"/>
                  </a:schemeClr>
                </a:solidFill>
                <a:ea typeface="微軟正黑體" panose="020B0604030504040204" pitchFamily="34" charset="-120"/>
              </a:rPr>
              <a:t>allpoints$class[allpoints$max_N&gt;0.11 &amp; allpoints$max_N&lt;=0.19 &amp; allpoints$max_G&gt;1.1] &lt;- 2</a:t>
            </a:r>
          </a:p>
          <a:p>
            <a:pPr algn="ctr"/>
            <a:r>
              <a:rPr lang="en-US" altLang="zh-TW" sz="1700" dirty="0">
                <a:solidFill>
                  <a:schemeClr val="accent6">
                    <a:lumMod val="50000"/>
                  </a:schemeClr>
                </a:solidFill>
                <a:ea typeface="微軟正黑體" panose="020B0604030504040204" pitchFamily="34" charset="-120"/>
              </a:rPr>
              <a:t>      </a:t>
            </a:r>
          </a:p>
          <a:p>
            <a:pPr algn="ctr"/>
            <a:r>
              <a:rPr lang="en-US" altLang="zh-TW" sz="1700" dirty="0">
                <a:solidFill>
                  <a:schemeClr val="accent6">
                    <a:lumMod val="50000"/>
                  </a:schemeClr>
                </a:solidFill>
                <a:ea typeface="微軟正黑體" panose="020B0604030504040204" pitchFamily="34" charset="-120"/>
              </a:rPr>
              <a:t>allpoints$class[allpoints$max_N&gt;0.19 &amp; allpoints$max_N&lt;0.39 &amp; allpoints$variance_N&gt;=0.013 &amp; allpoints$variance_N&lt;=0.089] &lt;- 4</a:t>
            </a:r>
          </a:p>
          <a:p>
            <a:pPr algn="ctr"/>
            <a:r>
              <a:rPr lang="en-US" altLang="zh-TW" sz="1700" dirty="0">
                <a:solidFill>
                  <a:schemeClr val="accent6">
                    <a:lumMod val="50000"/>
                  </a:schemeClr>
                </a:solidFill>
                <a:ea typeface="微軟正黑體" panose="020B0604030504040204" pitchFamily="34" charset="-120"/>
              </a:rPr>
              <a:t>allpoints$class[allpoints$max_N&gt;0.19 &amp; allpoints$max_N&lt;0.39 &amp; (allpoints$variance_N&lt;0.013 | allpoints$variance_N&gt;0.089)] &lt;- 2</a:t>
            </a:r>
          </a:p>
          <a:p>
            <a:pPr algn="ctr"/>
            <a:r>
              <a:rPr lang="en-US" altLang="zh-TW" sz="1700" dirty="0">
                <a:solidFill>
                  <a:schemeClr val="accent6">
                    <a:lumMod val="50000"/>
                  </a:schemeClr>
                </a:solidFill>
                <a:ea typeface="微軟正黑體" panose="020B0604030504040204" pitchFamily="34" charset="-120"/>
              </a:rPr>
              <a:t>      </a:t>
            </a:r>
          </a:p>
          <a:p>
            <a:pPr algn="ctr"/>
            <a:r>
              <a:rPr lang="en-US" altLang="zh-TW" sz="1700" dirty="0">
                <a:solidFill>
                  <a:schemeClr val="accent6">
                    <a:lumMod val="50000"/>
                  </a:schemeClr>
                </a:solidFill>
                <a:ea typeface="微軟正黑體" panose="020B0604030504040204" pitchFamily="34" charset="-120"/>
              </a:rPr>
              <a:t>allpoints$class[allpoints$max_N&gt;=0.39 &amp; allpoints$max_N&lt;=0.74 &amp; allpoints$variance_N&lt;=0.02] &lt;- 1</a:t>
            </a:r>
          </a:p>
          <a:p>
            <a:pPr algn="ctr"/>
            <a:r>
              <a:rPr lang="en-US" altLang="zh-TW" sz="1700" dirty="0">
                <a:solidFill>
                  <a:schemeClr val="accent6">
                    <a:lumMod val="50000"/>
                  </a:schemeClr>
                </a:solidFill>
                <a:ea typeface="微軟正黑體" panose="020B0604030504040204" pitchFamily="34" charset="-120"/>
              </a:rPr>
              <a:t>allpoints$class[allpoints$max_N&gt;=0.39 &amp; allpoints$max_N&lt;=0.74 &amp; allpoints$variance_N&gt;0.02] &lt;- 4</a:t>
            </a:r>
          </a:p>
          <a:p>
            <a:pPr algn="ctr"/>
            <a:r>
              <a:rPr lang="en-US" altLang="zh-TW" sz="1700" dirty="0">
                <a:solidFill>
                  <a:schemeClr val="accent6">
                    <a:lumMod val="50000"/>
                  </a:schemeClr>
                </a:solidFill>
                <a:ea typeface="微軟正黑體" panose="020B0604030504040204" pitchFamily="34" charset="-120"/>
              </a:rPr>
              <a:t>      </a:t>
            </a:r>
          </a:p>
          <a:p>
            <a:pPr algn="ctr"/>
            <a:r>
              <a:rPr lang="en-US" altLang="zh-TW" sz="1700" dirty="0">
                <a:solidFill>
                  <a:schemeClr val="accent6">
                    <a:lumMod val="50000"/>
                  </a:schemeClr>
                </a:solidFill>
                <a:ea typeface="微軟正黑體" panose="020B0604030504040204" pitchFamily="34" charset="-120"/>
              </a:rPr>
              <a:t>allpoints$class[allpoints$max_N&gt;0.74 &amp; allpoints$variance_N&lt;=0.03] &lt;- 1</a:t>
            </a:r>
          </a:p>
          <a:p>
            <a:pPr algn="ctr"/>
            <a:r>
              <a:rPr lang="en-US" altLang="zh-TW" sz="1700" dirty="0">
                <a:solidFill>
                  <a:schemeClr val="accent6">
                    <a:lumMod val="50000"/>
                  </a:schemeClr>
                </a:solidFill>
                <a:ea typeface="微軟正黑體" panose="020B0604030504040204" pitchFamily="34" charset="-120"/>
              </a:rPr>
              <a:t>allpoints$class[allpoints$max_N&gt;0.74 &amp; allpoints$variance_N&gt;0.03] &lt;- 4</a:t>
            </a:r>
          </a:p>
          <a:p>
            <a:pPr algn="ctr"/>
            <a:r>
              <a:rPr lang="en-US" altLang="zh-TW" sz="1200" dirty="0">
                <a:solidFill>
                  <a:schemeClr val="accent6">
                    <a:lumMod val="50000"/>
                  </a:schemeClr>
                </a:solidFill>
                <a:ea typeface="微軟正黑體" panose="020B0604030504040204" pitchFamily="34" charset="-120"/>
              </a:rPr>
              <a:t>      </a:t>
            </a:r>
          </a:p>
          <a:p>
            <a:pPr algn="ctr"/>
            <a:r>
              <a:rPr lang="en-US" altLang="zh-TW" sz="1200" dirty="0">
                <a:solidFill>
                  <a:schemeClr val="accent6">
                    <a:lumMod val="50000"/>
                  </a:schemeClr>
                </a:solidFill>
                <a:ea typeface="微軟正黑體" panose="020B0604030504040204" pitchFamily="34" charset="-120"/>
              </a:rPr>
              <a:t>#classify points that are not classified from above decision tree as unknown land type 5</a:t>
            </a:r>
          </a:p>
          <a:p>
            <a:pPr algn="ctr"/>
            <a:r>
              <a:rPr lang="en-US" altLang="zh-TW" sz="1700" dirty="0">
                <a:solidFill>
                  <a:schemeClr val="accent6">
                    <a:lumMod val="50000"/>
                  </a:schemeClr>
                </a:solidFill>
                <a:ea typeface="微軟正黑體" panose="020B0604030504040204" pitchFamily="34" charset="-120"/>
              </a:rPr>
              <a:t>allpoints$class[is.na(allpoints$class)==TRUE] &lt;- 5 </a:t>
            </a:r>
          </a:p>
        </p:txBody>
      </p:sp>
      <p:sp>
        <p:nvSpPr>
          <p:cNvPr id="10" name="矩形 9">
            <a:extLst>
              <a:ext uri="{FF2B5EF4-FFF2-40B4-BE49-F238E27FC236}">
                <a16:creationId xmlns:a16="http://schemas.microsoft.com/office/drawing/2014/main" id="{8E08F11C-691A-4A7A-8F6C-2AFD874EF11F}"/>
              </a:ext>
            </a:extLst>
          </p:cNvPr>
          <p:cNvSpPr/>
          <p:nvPr/>
        </p:nvSpPr>
        <p:spPr>
          <a:xfrm>
            <a:off x="1247427" y="769756"/>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#classification based on decision tree (cont.)</a:t>
            </a:r>
          </a:p>
        </p:txBody>
      </p:sp>
      <p:cxnSp>
        <p:nvCxnSpPr>
          <p:cNvPr id="12" name="直線單箭頭接點 11">
            <a:extLst>
              <a:ext uri="{FF2B5EF4-FFF2-40B4-BE49-F238E27FC236}">
                <a16:creationId xmlns:a16="http://schemas.microsoft.com/office/drawing/2014/main" id="{C545D9C8-E297-49CB-99AC-3189C06836C5}"/>
              </a:ext>
            </a:extLst>
          </p:cNvPr>
          <p:cNvCxnSpPr>
            <a:cxnSpLocks/>
          </p:cNvCxnSpPr>
          <p:nvPr/>
        </p:nvCxnSpPr>
        <p:spPr>
          <a:xfrm>
            <a:off x="4862910" y="10608913"/>
            <a:ext cx="0" cy="154355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A406648-0F32-4C1D-8E35-CC8B5194671A}"/>
              </a:ext>
            </a:extLst>
          </p:cNvPr>
          <p:cNvCxnSpPr>
            <a:cxnSpLocks/>
          </p:cNvCxnSpPr>
          <p:nvPr/>
        </p:nvCxnSpPr>
        <p:spPr>
          <a:xfrm>
            <a:off x="4857164" y="6415788"/>
            <a:ext cx="0" cy="60639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6" name="流程圖: 程序 15">
            <a:extLst>
              <a:ext uri="{FF2B5EF4-FFF2-40B4-BE49-F238E27FC236}">
                <a16:creationId xmlns:a16="http://schemas.microsoft.com/office/drawing/2014/main" id="{40648C1B-A92F-4952-8D4D-D7D22D3859C7}"/>
              </a:ext>
            </a:extLst>
          </p:cNvPr>
          <p:cNvSpPr/>
          <p:nvPr/>
        </p:nvSpPr>
        <p:spPr>
          <a:xfrm>
            <a:off x="1262417" y="7022178"/>
            <a:ext cx="7231940" cy="167212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#output dataframe as raster</a:t>
            </a:r>
          </a:p>
          <a:p>
            <a:pPr algn="ctr"/>
            <a:r>
              <a:rPr lang="en-US" altLang="zh-TW" sz="1200" dirty="0">
                <a:solidFill>
                  <a:schemeClr val="accent6">
                    <a:lumMod val="50000"/>
                  </a:schemeClr>
                </a:solidFill>
                <a:ea typeface="微軟正黑體" panose="020B0604030504040204" pitchFamily="34" charset="-120"/>
              </a:rPr>
              <a:t>#duplicate medianNDVI_ofmonth raster created from testloop while loop to copy dimension, </a:t>
            </a:r>
          </a:p>
          <a:p>
            <a:pPr algn="ctr"/>
            <a:r>
              <a:rPr lang="en-US" altLang="zh-TW" sz="1200" dirty="0">
                <a:solidFill>
                  <a:schemeClr val="accent6">
                    <a:lumMod val="50000"/>
                  </a:schemeClr>
                </a:solidFill>
                <a:ea typeface="微軟正黑體" panose="020B0604030504040204" pitchFamily="34" charset="-120"/>
              </a:rPr>
              <a:t>extent, and projection</a:t>
            </a:r>
          </a:p>
          <a:p>
            <a:pPr algn="ctr"/>
            <a:r>
              <a:rPr lang="en-US" altLang="zh-TW" sz="1700" dirty="0">
                <a:solidFill>
                  <a:schemeClr val="accent6">
                    <a:lumMod val="50000"/>
                  </a:schemeClr>
                </a:solidFill>
                <a:ea typeface="微軟正黑體" panose="020B0604030504040204" pitchFamily="34" charset="-120"/>
              </a:rPr>
              <a:t>outputraster&lt;- medianNDVI_ofmonth</a:t>
            </a:r>
          </a:p>
          <a:p>
            <a:pPr algn="ctr"/>
            <a:r>
              <a:rPr lang="en-US" altLang="zh-TW" sz="1700" dirty="0">
                <a:solidFill>
                  <a:schemeClr val="accent6">
                    <a:lumMod val="50000"/>
                  </a:schemeClr>
                </a:solidFill>
                <a:ea typeface="微軟正黑體" panose="020B0604030504040204" pitchFamily="34" charset="-120"/>
              </a:rPr>
              <a:t>values(outputraster) &lt;- NA</a:t>
            </a:r>
          </a:p>
          <a:p>
            <a:pPr algn="ctr"/>
            <a:r>
              <a:rPr lang="en-US" altLang="zh-TW" sz="1700" dirty="0">
                <a:solidFill>
                  <a:schemeClr val="accent6">
                    <a:lumMod val="50000"/>
                  </a:schemeClr>
                </a:solidFill>
                <a:ea typeface="微軟正黑體" panose="020B0604030504040204" pitchFamily="34" charset="-120"/>
              </a:rPr>
              <a:t>outputraster &lt;- replace(outputraster,allpoints$index,allpoints$class)</a:t>
            </a:r>
          </a:p>
        </p:txBody>
      </p:sp>
      <p:sp>
        <p:nvSpPr>
          <p:cNvPr id="22" name="流程圖: 程序 21">
            <a:extLst>
              <a:ext uri="{FF2B5EF4-FFF2-40B4-BE49-F238E27FC236}">
                <a16:creationId xmlns:a16="http://schemas.microsoft.com/office/drawing/2014/main" id="{B12BCB6A-57C3-48C6-A68E-5754B5D34864}"/>
              </a:ext>
            </a:extLst>
          </p:cNvPr>
          <p:cNvSpPr/>
          <p:nvPr/>
        </p:nvSpPr>
        <p:spPr>
          <a:xfrm>
            <a:off x="1262417" y="9242794"/>
            <a:ext cx="7231940" cy="13661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      colors &lt;- c("#439c6e","#e86d5f","#8bd2e8","#f0d86e","#999999") </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      colors &lt;- colors[sort(unique(outputraster))]</a:t>
            </a:r>
          </a:p>
        </p:txBody>
      </p:sp>
      <p:sp>
        <p:nvSpPr>
          <p:cNvPr id="23" name="矩形 22">
            <a:extLst>
              <a:ext uri="{FF2B5EF4-FFF2-40B4-BE49-F238E27FC236}">
                <a16:creationId xmlns:a16="http://schemas.microsoft.com/office/drawing/2014/main" id="{8FCE1C03-215D-4981-ADF8-6AC5A65AE854}"/>
              </a:ext>
            </a:extLst>
          </p:cNvPr>
          <p:cNvSpPr/>
          <p:nvPr/>
        </p:nvSpPr>
        <p:spPr>
          <a:xfrm>
            <a:off x="1247427" y="8969385"/>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#plot classification results  - set colors</a:t>
            </a:r>
          </a:p>
        </p:txBody>
      </p:sp>
      <p:cxnSp>
        <p:nvCxnSpPr>
          <p:cNvPr id="24" name="直線單箭頭接點 23">
            <a:extLst>
              <a:ext uri="{FF2B5EF4-FFF2-40B4-BE49-F238E27FC236}">
                <a16:creationId xmlns:a16="http://schemas.microsoft.com/office/drawing/2014/main" id="{6B7FC31B-D57C-4250-8876-ECD6FD7C89D5}"/>
              </a:ext>
            </a:extLst>
          </p:cNvPr>
          <p:cNvCxnSpPr>
            <a:cxnSpLocks/>
          </p:cNvCxnSpPr>
          <p:nvPr/>
        </p:nvCxnSpPr>
        <p:spPr>
          <a:xfrm>
            <a:off x="4835779" y="8717058"/>
            <a:ext cx="0" cy="52573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41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8"/>
            <a:ext cx="9192122" cy="11092714"/>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2"/>
            <a:ext cx="8540004" cy="1075024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67478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L441 –</a:t>
            </a:r>
            <a:r>
              <a:rPr lang="zh-TW" altLang="en-US" sz="1949" b="1" dirty="0">
                <a:solidFill>
                  <a:srgbClr val="0000FF"/>
                </a:solidFill>
              </a:rPr>
              <a:t> </a:t>
            </a:r>
            <a:r>
              <a:rPr lang="en-US" altLang="zh-TW" sz="1949" b="1" dirty="0">
                <a:solidFill>
                  <a:srgbClr val="0000FF"/>
                </a:solidFill>
              </a:rPr>
              <a:t>L468</a:t>
            </a:r>
            <a:endParaRPr lang="zh-TW" altLang="en-US" sz="1949" b="1" dirty="0">
              <a:solidFill>
                <a:srgbClr val="0000FF"/>
              </a:solidFill>
            </a:endParaRPr>
          </a:p>
        </p:txBody>
      </p:sp>
      <p:sp>
        <p:nvSpPr>
          <p:cNvPr id="22" name="流程圖: 程序 21">
            <a:extLst>
              <a:ext uri="{FF2B5EF4-FFF2-40B4-BE49-F238E27FC236}">
                <a16:creationId xmlns:a16="http://schemas.microsoft.com/office/drawing/2014/main" id="{6987A1A4-454E-4674-B8CA-0F0F2F8489B1}"/>
              </a:ext>
            </a:extLst>
          </p:cNvPr>
          <p:cNvSpPr/>
          <p:nvPr/>
        </p:nvSpPr>
        <p:spPr>
          <a:xfrm>
            <a:off x="1561801" y="1421118"/>
            <a:ext cx="6614511" cy="117316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png directory</a:t>
            </a:r>
          </a:p>
          <a:p>
            <a:pPr algn="ct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png(paste("/data1/home/vivianlin0921/R_Scripts/PCA(forWFH)/plots/classificationresults/taiwan/",yr,"/all/2017and2018_",allaoi[aoi],"_</a:t>
            </a:r>
            <a:r>
              <a:rPr lang="en-US" altLang="zh-TW" sz="1700" dirty="0" err="1">
                <a:solidFill>
                  <a:schemeClr val="accent6">
                    <a:lumMod val="50000"/>
                  </a:schemeClr>
                </a:solidFill>
                <a:ea typeface="微軟正黑體" panose="020B0604030504040204" pitchFamily="34" charset="-120"/>
              </a:rPr>
              <a:t>taiwanclassification.png",sep</a:t>
            </a:r>
            <a:r>
              <a:rPr lang="en-US" altLang="zh-TW" sz="1700" dirty="0">
                <a:solidFill>
                  <a:schemeClr val="accent6">
                    <a:lumMod val="50000"/>
                  </a:schemeClr>
                </a:solidFill>
                <a:ea typeface="微軟正黑體" panose="020B0604030504040204" pitchFamily="34" charset="-120"/>
              </a:rPr>
              <a:t>=""))</a:t>
            </a:r>
          </a:p>
        </p:txBody>
      </p:sp>
      <p:sp>
        <p:nvSpPr>
          <p:cNvPr id="23" name="流程圖: 決策 22">
            <a:extLst>
              <a:ext uri="{FF2B5EF4-FFF2-40B4-BE49-F238E27FC236}">
                <a16:creationId xmlns:a16="http://schemas.microsoft.com/office/drawing/2014/main" id="{29D43F16-E506-478C-A767-1A2A912372F1}"/>
              </a:ext>
            </a:extLst>
          </p:cNvPr>
          <p:cNvSpPr/>
          <p:nvPr/>
        </p:nvSpPr>
        <p:spPr>
          <a:xfrm>
            <a:off x="3865808" y="678982"/>
            <a:ext cx="2042767" cy="5348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24" name="文字方塊 23">
            <a:extLst>
              <a:ext uri="{FF2B5EF4-FFF2-40B4-BE49-F238E27FC236}">
                <a16:creationId xmlns:a16="http://schemas.microsoft.com/office/drawing/2014/main" id="{4443E4F1-1982-48A6-BD78-282233261F6A}"/>
              </a:ext>
            </a:extLst>
          </p:cNvPr>
          <p:cNvSpPr txBox="1"/>
          <p:nvPr/>
        </p:nvSpPr>
        <p:spPr>
          <a:xfrm>
            <a:off x="3419826" y="62197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5" name="接點: 肘形 24">
            <a:extLst>
              <a:ext uri="{FF2B5EF4-FFF2-40B4-BE49-F238E27FC236}">
                <a16:creationId xmlns:a16="http://schemas.microsoft.com/office/drawing/2014/main" id="{4198506C-B1B8-4DCF-B2CA-C31E008A963D}"/>
              </a:ext>
            </a:extLst>
          </p:cNvPr>
          <p:cNvCxnSpPr>
            <a:cxnSpLocks/>
            <a:stCxn id="23" idx="1"/>
            <a:endCxn id="22" idx="1"/>
          </p:cNvCxnSpPr>
          <p:nvPr/>
        </p:nvCxnSpPr>
        <p:spPr>
          <a:xfrm rot="10800000" flipV="1">
            <a:off x="1561802" y="946386"/>
            <a:ext cx="2304007" cy="1061313"/>
          </a:xfrm>
          <a:prstGeom prst="bentConnector3">
            <a:avLst>
              <a:gd name="adj1" fmla="val 10992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接點: 肘形 25">
            <a:extLst>
              <a:ext uri="{FF2B5EF4-FFF2-40B4-BE49-F238E27FC236}">
                <a16:creationId xmlns:a16="http://schemas.microsoft.com/office/drawing/2014/main" id="{A5BF99DD-758E-4A04-BC81-998B34FD4AC5}"/>
              </a:ext>
            </a:extLst>
          </p:cNvPr>
          <p:cNvCxnSpPr>
            <a:cxnSpLocks/>
            <a:stCxn id="23" idx="3"/>
            <a:endCxn id="42" idx="0"/>
          </p:cNvCxnSpPr>
          <p:nvPr/>
        </p:nvCxnSpPr>
        <p:spPr>
          <a:xfrm flipH="1">
            <a:off x="4856314" y="946387"/>
            <a:ext cx="1052261" cy="2048129"/>
          </a:xfrm>
          <a:prstGeom prst="bentConnector4">
            <a:avLst>
              <a:gd name="adj1" fmla="val -241108"/>
              <a:gd name="adj2" fmla="val 8726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76FC41A6-AC21-4078-860D-0AA1D1FE2A77}"/>
              </a:ext>
            </a:extLst>
          </p:cNvPr>
          <p:cNvSpPr txBox="1"/>
          <p:nvPr/>
        </p:nvSpPr>
        <p:spPr>
          <a:xfrm>
            <a:off x="6056746" y="62196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42" name="流程圖: 程序 41">
            <a:extLst>
              <a:ext uri="{FF2B5EF4-FFF2-40B4-BE49-F238E27FC236}">
                <a16:creationId xmlns:a16="http://schemas.microsoft.com/office/drawing/2014/main" id="{BC5C3DA0-5AB5-4A7E-B344-D95D7FD8F1FF}"/>
              </a:ext>
            </a:extLst>
          </p:cNvPr>
          <p:cNvSpPr/>
          <p:nvPr/>
        </p:nvSpPr>
        <p:spPr>
          <a:xfrm>
            <a:off x="1549058" y="2994516"/>
            <a:ext cx="6614511" cy="117316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png directory</a:t>
            </a:r>
          </a:p>
          <a:p>
            <a:pPr algn="ct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png(paste("/data1/home/vivianlin0921/R_Scripts/PCA(forWFH)/plots/classificationresults/taiwan/",yr,"/all/",yr,"_",allaoi[aoi],"_</a:t>
            </a:r>
            <a:r>
              <a:rPr lang="en-US" altLang="zh-TW" sz="1700" dirty="0" err="1">
                <a:solidFill>
                  <a:schemeClr val="accent6">
                    <a:lumMod val="50000"/>
                  </a:schemeClr>
                </a:solidFill>
                <a:ea typeface="微軟正黑體" panose="020B0604030504040204" pitchFamily="34" charset="-120"/>
              </a:rPr>
              <a:t>taiwanclassification.png",sep</a:t>
            </a:r>
            <a:r>
              <a:rPr lang="en-US" altLang="zh-TW" sz="1700" dirty="0">
                <a:solidFill>
                  <a:schemeClr val="accent6">
                    <a:lumMod val="50000"/>
                  </a:schemeClr>
                </a:solidFill>
                <a:ea typeface="微軟正黑體" panose="020B0604030504040204" pitchFamily="34" charset="-120"/>
              </a:rPr>
              <a:t>=""))</a:t>
            </a:r>
          </a:p>
        </p:txBody>
      </p:sp>
      <p:sp>
        <p:nvSpPr>
          <p:cNvPr id="50" name="流程圖: 程序 49">
            <a:extLst>
              <a:ext uri="{FF2B5EF4-FFF2-40B4-BE49-F238E27FC236}">
                <a16:creationId xmlns:a16="http://schemas.microsoft.com/office/drawing/2014/main" id="{DFDE2B95-CB7B-4202-8168-D48AD6221637}"/>
              </a:ext>
            </a:extLst>
          </p:cNvPr>
          <p:cNvSpPr/>
          <p:nvPr/>
        </p:nvSpPr>
        <p:spPr>
          <a:xfrm>
            <a:off x="2705384" y="4526801"/>
            <a:ext cx="4238779" cy="96181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plot(outputraster,</a:t>
            </a:r>
          </a:p>
          <a:p>
            <a:pPr algn="ctr"/>
            <a:r>
              <a:rPr lang="en-US" altLang="zh-TW" sz="1700" dirty="0">
                <a:solidFill>
                  <a:schemeClr val="accent6">
                    <a:lumMod val="50000"/>
                  </a:schemeClr>
                </a:solidFill>
                <a:ea typeface="微軟正黑體" panose="020B0604030504040204" pitchFamily="34" charset="-120"/>
              </a:rPr>
              <a:t>col=colors)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51" name="直線單箭頭接點 50">
            <a:extLst>
              <a:ext uri="{FF2B5EF4-FFF2-40B4-BE49-F238E27FC236}">
                <a16:creationId xmlns:a16="http://schemas.microsoft.com/office/drawing/2014/main" id="{104BD91D-18B6-457B-80FC-CA210A4A90AF}"/>
              </a:ext>
            </a:extLst>
          </p:cNvPr>
          <p:cNvCxnSpPr>
            <a:cxnSpLocks/>
          </p:cNvCxnSpPr>
          <p:nvPr/>
        </p:nvCxnSpPr>
        <p:spPr>
          <a:xfrm>
            <a:off x="4824773" y="4196042"/>
            <a:ext cx="0" cy="3307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3" name="流程圖: 程序 52">
            <a:extLst>
              <a:ext uri="{FF2B5EF4-FFF2-40B4-BE49-F238E27FC236}">
                <a16:creationId xmlns:a16="http://schemas.microsoft.com/office/drawing/2014/main" id="{A909C073-E870-402D-8BD2-4EC7717CF654}"/>
              </a:ext>
            </a:extLst>
          </p:cNvPr>
          <p:cNvSpPr/>
          <p:nvPr/>
        </p:nvSpPr>
        <p:spPr>
          <a:xfrm>
            <a:off x="1517519" y="6556102"/>
            <a:ext cx="6614511" cy="117316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raster directory</a:t>
            </a:r>
          </a:p>
          <a:p>
            <a:pPr algn="ctr"/>
            <a:r>
              <a:rPr lang="en-US" altLang="zh-TW" sz="1700" dirty="0">
                <a:solidFill>
                  <a:schemeClr val="accent6">
                    <a:lumMod val="50000"/>
                  </a:schemeClr>
                </a:solidFill>
                <a:ea typeface="微軟正黑體" panose="020B0604030504040204" pitchFamily="34" charset="-120"/>
              </a:rPr>
              <a:t>writeRaster(outputraster,paste("/data1/home/vivianlin0921/R_Scripts/PCA(forWFH)/plots/classificationresults/taiwan/",yr,"/all/2017and2018_",allaoi[aoi],"_taiwanclassification.tif",sep=""))</a:t>
            </a:r>
          </a:p>
        </p:txBody>
      </p:sp>
      <p:sp>
        <p:nvSpPr>
          <p:cNvPr id="54" name="流程圖: 決策 53">
            <a:extLst>
              <a:ext uri="{FF2B5EF4-FFF2-40B4-BE49-F238E27FC236}">
                <a16:creationId xmlns:a16="http://schemas.microsoft.com/office/drawing/2014/main" id="{5369F89E-A536-4F32-95F5-2B5AB7B12A69}"/>
              </a:ext>
            </a:extLst>
          </p:cNvPr>
          <p:cNvSpPr/>
          <p:nvPr/>
        </p:nvSpPr>
        <p:spPr>
          <a:xfrm>
            <a:off x="3821526" y="5813966"/>
            <a:ext cx="2042767" cy="5348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55" name="文字方塊 54">
            <a:extLst>
              <a:ext uri="{FF2B5EF4-FFF2-40B4-BE49-F238E27FC236}">
                <a16:creationId xmlns:a16="http://schemas.microsoft.com/office/drawing/2014/main" id="{FB655D84-484B-46A0-A478-C04435FCDFA0}"/>
              </a:ext>
            </a:extLst>
          </p:cNvPr>
          <p:cNvSpPr txBox="1"/>
          <p:nvPr/>
        </p:nvSpPr>
        <p:spPr>
          <a:xfrm>
            <a:off x="3375544" y="575695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6" name="接點: 肘形 55">
            <a:extLst>
              <a:ext uri="{FF2B5EF4-FFF2-40B4-BE49-F238E27FC236}">
                <a16:creationId xmlns:a16="http://schemas.microsoft.com/office/drawing/2014/main" id="{C1AD8215-44EB-4EBC-BD88-288265A7322A}"/>
              </a:ext>
            </a:extLst>
          </p:cNvPr>
          <p:cNvCxnSpPr>
            <a:cxnSpLocks/>
            <a:stCxn id="54" idx="1"/>
            <a:endCxn id="53" idx="1"/>
          </p:cNvCxnSpPr>
          <p:nvPr/>
        </p:nvCxnSpPr>
        <p:spPr>
          <a:xfrm rot="10800000" flipV="1">
            <a:off x="1517520" y="6081370"/>
            <a:ext cx="2304007" cy="1061313"/>
          </a:xfrm>
          <a:prstGeom prst="bentConnector3">
            <a:avLst>
              <a:gd name="adj1" fmla="val 10992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7" name="接點: 肘形 56">
            <a:extLst>
              <a:ext uri="{FF2B5EF4-FFF2-40B4-BE49-F238E27FC236}">
                <a16:creationId xmlns:a16="http://schemas.microsoft.com/office/drawing/2014/main" id="{C8B24365-B089-4ED5-972C-D0EBF96CAB6C}"/>
              </a:ext>
            </a:extLst>
          </p:cNvPr>
          <p:cNvCxnSpPr>
            <a:cxnSpLocks/>
            <a:stCxn id="54" idx="3"/>
            <a:endCxn id="59" idx="0"/>
          </p:cNvCxnSpPr>
          <p:nvPr/>
        </p:nvCxnSpPr>
        <p:spPr>
          <a:xfrm flipH="1">
            <a:off x="4812032" y="6081371"/>
            <a:ext cx="1052261" cy="2048129"/>
          </a:xfrm>
          <a:prstGeom prst="bentConnector4">
            <a:avLst>
              <a:gd name="adj1" fmla="val -241108"/>
              <a:gd name="adj2" fmla="val 8726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A2967F15-ED4E-466D-B62D-C04922461F89}"/>
              </a:ext>
            </a:extLst>
          </p:cNvPr>
          <p:cNvSpPr txBox="1"/>
          <p:nvPr/>
        </p:nvSpPr>
        <p:spPr>
          <a:xfrm>
            <a:off x="6012464" y="5756953"/>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59" name="流程圖: 程序 58">
            <a:extLst>
              <a:ext uri="{FF2B5EF4-FFF2-40B4-BE49-F238E27FC236}">
                <a16:creationId xmlns:a16="http://schemas.microsoft.com/office/drawing/2014/main" id="{24D9E94C-7A41-486D-911A-6E2A341147CF}"/>
              </a:ext>
            </a:extLst>
          </p:cNvPr>
          <p:cNvSpPr/>
          <p:nvPr/>
        </p:nvSpPr>
        <p:spPr>
          <a:xfrm>
            <a:off x="1504776" y="8129500"/>
            <a:ext cx="6614511" cy="117316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raster directory</a:t>
            </a:r>
          </a:p>
          <a:p>
            <a:pPr algn="ctr"/>
            <a:r>
              <a:rPr lang="en-US" altLang="zh-TW" sz="1700" dirty="0">
                <a:solidFill>
                  <a:schemeClr val="accent6">
                    <a:lumMod val="50000"/>
                  </a:schemeClr>
                </a:solidFill>
                <a:ea typeface="微軟正黑體" panose="020B0604030504040204" pitchFamily="34" charset="-120"/>
              </a:rPr>
              <a:t>writeRaster(outputraster,paste("/data1/home/vivianlin0921/R_Scripts/PCA(forWFH)/plots/classificationresults/taiwan/",yr,"/all/",yr,"_",allaoi[aoi],"_taiwanclassification.tif",sep=""))</a:t>
            </a:r>
          </a:p>
        </p:txBody>
      </p:sp>
      <p:cxnSp>
        <p:nvCxnSpPr>
          <p:cNvPr id="60" name="直線單箭頭接點 59">
            <a:extLst>
              <a:ext uri="{FF2B5EF4-FFF2-40B4-BE49-F238E27FC236}">
                <a16:creationId xmlns:a16="http://schemas.microsoft.com/office/drawing/2014/main" id="{0CA17693-7170-4132-9663-1CF3320D1FFE}"/>
              </a:ext>
            </a:extLst>
          </p:cNvPr>
          <p:cNvCxnSpPr>
            <a:cxnSpLocks/>
          </p:cNvCxnSpPr>
          <p:nvPr/>
        </p:nvCxnSpPr>
        <p:spPr>
          <a:xfrm>
            <a:off x="4767750" y="9302663"/>
            <a:ext cx="5908" cy="34350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590B69DA-6A2F-418B-930E-889D48623110}"/>
              </a:ext>
            </a:extLst>
          </p:cNvPr>
          <p:cNvCxnSpPr>
            <a:cxnSpLocks/>
          </p:cNvCxnSpPr>
          <p:nvPr/>
        </p:nvCxnSpPr>
        <p:spPr>
          <a:xfrm>
            <a:off x="4829186" y="5476685"/>
            <a:ext cx="5908" cy="34350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C19C81F0-3036-412E-8BA4-E67A30D84C2D}"/>
              </a:ext>
            </a:extLst>
          </p:cNvPr>
          <p:cNvSpPr/>
          <p:nvPr/>
        </p:nvSpPr>
        <p:spPr>
          <a:xfrm>
            <a:off x="2658091" y="4236506"/>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#plot classification results</a:t>
            </a:r>
          </a:p>
        </p:txBody>
      </p:sp>
      <p:sp>
        <p:nvSpPr>
          <p:cNvPr id="65" name="流程圖: 程序 64">
            <a:extLst>
              <a:ext uri="{FF2B5EF4-FFF2-40B4-BE49-F238E27FC236}">
                <a16:creationId xmlns:a16="http://schemas.microsoft.com/office/drawing/2014/main" id="{FC7068A9-AC60-49A3-A7CB-E17375F04809}"/>
              </a:ext>
            </a:extLst>
          </p:cNvPr>
          <p:cNvSpPr/>
          <p:nvPr/>
        </p:nvSpPr>
        <p:spPr>
          <a:xfrm>
            <a:off x="1460494" y="9657642"/>
            <a:ext cx="6614511" cy="86028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#clear up variables "allpoints" and "rasterallpoints"</a:t>
            </a:r>
          </a:p>
          <a:p>
            <a:pPr algn="ctr"/>
            <a:r>
              <a:rPr lang="en-US" altLang="zh-TW" sz="1700" dirty="0">
                <a:solidFill>
                  <a:schemeClr val="accent6">
                    <a:lumMod val="50000"/>
                  </a:schemeClr>
                </a:solidFill>
                <a:ea typeface="微軟正黑體" panose="020B0604030504040204" pitchFamily="34" charset="-120"/>
              </a:rPr>
              <a:t>rm(allpoints)</a:t>
            </a:r>
          </a:p>
          <a:p>
            <a:pPr algn="ctr"/>
            <a:r>
              <a:rPr lang="en-US" altLang="zh-TW" sz="1700" dirty="0">
                <a:solidFill>
                  <a:schemeClr val="accent6">
                    <a:lumMod val="50000"/>
                  </a:schemeClr>
                </a:solidFill>
                <a:ea typeface="微軟正黑體" panose="020B0604030504040204" pitchFamily="34" charset="-120"/>
              </a:rPr>
              <a:t>rm(rasterallpoints)</a:t>
            </a:r>
          </a:p>
        </p:txBody>
      </p:sp>
      <p:sp>
        <p:nvSpPr>
          <p:cNvPr id="66" name="流程圖: 程序 65">
            <a:extLst>
              <a:ext uri="{FF2B5EF4-FFF2-40B4-BE49-F238E27FC236}">
                <a16:creationId xmlns:a16="http://schemas.microsoft.com/office/drawing/2014/main" id="{7603D66A-CE5B-40D9-8315-E28A22601FB2}"/>
              </a:ext>
            </a:extLst>
          </p:cNvPr>
          <p:cNvSpPr/>
          <p:nvPr/>
        </p:nvSpPr>
        <p:spPr>
          <a:xfrm>
            <a:off x="0" y="11689793"/>
            <a:ext cx="9756775" cy="496592"/>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sp>
        <p:nvSpPr>
          <p:cNvPr id="67" name="流程圖: 程序 66">
            <a:extLst>
              <a:ext uri="{FF2B5EF4-FFF2-40B4-BE49-F238E27FC236}">
                <a16:creationId xmlns:a16="http://schemas.microsoft.com/office/drawing/2014/main" id="{30D125D0-F9FC-4AC4-B2B2-948D235A6855}"/>
              </a:ext>
            </a:extLst>
          </p:cNvPr>
          <p:cNvSpPr/>
          <p:nvPr/>
        </p:nvSpPr>
        <p:spPr>
          <a:xfrm>
            <a:off x="3996520" y="11245613"/>
            <a:ext cx="1542457" cy="3319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tree2 &lt;- FALSE</a:t>
            </a:r>
          </a:p>
        </p:txBody>
      </p:sp>
      <p:sp>
        <p:nvSpPr>
          <p:cNvPr id="69" name="矩形 68">
            <a:extLst>
              <a:ext uri="{FF2B5EF4-FFF2-40B4-BE49-F238E27FC236}">
                <a16:creationId xmlns:a16="http://schemas.microsoft.com/office/drawing/2014/main" id="{572C6EC2-63F0-4119-8DD8-302C1C4F86AC}"/>
              </a:ext>
            </a:extLst>
          </p:cNvPr>
          <p:cNvSpPr/>
          <p:nvPr/>
        </p:nvSpPr>
        <p:spPr>
          <a:xfrm>
            <a:off x="36838" y="11703613"/>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END OF TREE2 WHILE LOOP</a:t>
            </a:r>
          </a:p>
        </p:txBody>
      </p:sp>
    </p:spTree>
    <p:extLst>
      <p:ext uri="{BB962C8B-B14F-4D97-AF65-F5344CB8AC3E}">
        <p14:creationId xmlns:p14="http://schemas.microsoft.com/office/powerpoint/2010/main" val="302031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23827905-9DE3-4456-92F0-4F61F41C2160}"/>
              </a:ext>
            </a:extLst>
          </p:cNvPr>
          <p:cNvSpPr/>
          <p:nvPr/>
        </p:nvSpPr>
        <p:spPr>
          <a:xfrm>
            <a:off x="282319" y="3931088"/>
            <a:ext cx="9192122" cy="8260911"/>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 name="流程圖: 程序 8">
            <a:extLst>
              <a:ext uri="{FF2B5EF4-FFF2-40B4-BE49-F238E27FC236}">
                <a16:creationId xmlns:a16="http://schemas.microsoft.com/office/drawing/2014/main" id="{D85703BE-D233-44C7-90D4-CA94726D79C8}"/>
              </a:ext>
            </a:extLst>
          </p:cNvPr>
          <p:cNvSpPr/>
          <p:nvPr/>
        </p:nvSpPr>
        <p:spPr>
          <a:xfrm>
            <a:off x="1" y="1"/>
            <a:ext cx="9756775" cy="2623710"/>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cxnSp>
        <p:nvCxnSpPr>
          <p:cNvPr id="10" name="直線單箭頭接點 9">
            <a:extLst>
              <a:ext uri="{FF2B5EF4-FFF2-40B4-BE49-F238E27FC236}">
                <a16:creationId xmlns:a16="http://schemas.microsoft.com/office/drawing/2014/main" id="{558D3A3B-01F7-47A5-B1F3-9AA27AEAC8FC}"/>
              </a:ext>
            </a:extLst>
          </p:cNvPr>
          <p:cNvCxnSpPr>
            <a:cxnSpLocks/>
            <a:endCxn id="14" idx="0"/>
          </p:cNvCxnSpPr>
          <p:nvPr/>
        </p:nvCxnSpPr>
        <p:spPr>
          <a:xfrm flipH="1">
            <a:off x="4878387" y="1779659"/>
            <a:ext cx="4536" cy="8618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66C54654-CAC3-4935-BAF7-242B258F0E8D}"/>
              </a:ext>
            </a:extLst>
          </p:cNvPr>
          <p:cNvSpPr txBox="1"/>
          <p:nvPr/>
        </p:nvSpPr>
        <p:spPr>
          <a:xfrm>
            <a:off x="8323345" y="2207409"/>
            <a:ext cx="1453213" cy="392287"/>
          </a:xfrm>
          <a:prstGeom prst="rect">
            <a:avLst/>
          </a:prstGeom>
          <a:noFill/>
        </p:spPr>
        <p:txBody>
          <a:bodyPr wrap="square" rtlCol="0">
            <a:spAutoFit/>
          </a:bodyPr>
          <a:lstStyle/>
          <a:p>
            <a:r>
              <a:rPr lang="en-US" altLang="zh-TW" sz="1949" b="1" dirty="0">
                <a:solidFill>
                  <a:srgbClr val="0000FF"/>
                </a:solidFill>
              </a:rPr>
              <a:t>L470 –</a:t>
            </a:r>
            <a:r>
              <a:rPr lang="zh-TW" altLang="en-US" sz="1949" b="1" dirty="0">
                <a:solidFill>
                  <a:srgbClr val="0000FF"/>
                </a:solidFill>
              </a:rPr>
              <a:t> </a:t>
            </a:r>
            <a:r>
              <a:rPr lang="en-US" altLang="zh-TW" sz="1949" b="1" dirty="0">
                <a:solidFill>
                  <a:srgbClr val="0000FF"/>
                </a:solidFill>
              </a:rPr>
              <a:t>L493</a:t>
            </a:r>
            <a:endParaRPr lang="zh-TW" altLang="en-US" sz="1949" b="1" dirty="0">
              <a:solidFill>
                <a:srgbClr val="0000FF"/>
              </a:solidFill>
            </a:endParaRPr>
          </a:p>
        </p:txBody>
      </p:sp>
      <p:sp>
        <p:nvSpPr>
          <p:cNvPr id="13" name="流程圖: 程序 12">
            <a:extLst>
              <a:ext uri="{FF2B5EF4-FFF2-40B4-BE49-F238E27FC236}">
                <a16:creationId xmlns:a16="http://schemas.microsoft.com/office/drawing/2014/main" id="{E0D26779-DF62-4A87-9F67-447DAA4695C7}"/>
              </a:ext>
            </a:extLst>
          </p:cNvPr>
          <p:cNvSpPr/>
          <p:nvPr/>
        </p:nvSpPr>
        <p:spPr>
          <a:xfrm>
            <a:off x="1783857" y="2059287"/>
            <a:ext cx="2831820" cy="34384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mergeraster_taiwan &lt;- TRUE</a:t>
            </a:r>
          </a:p>
        </p:txBody>
      </p:sp>
      <p:sp>
        <p:nvSpPr>
          <p:cNvPr id="14" name="流程圖: 決策 13">
            <a:extLst>
              <a:ext uri="{FF2B5EF4-FFF2-40B4-BE49-F238E27FC236}">
                <a16:creationId xmlns:a16="http://schemas.microsoft.com/office/drawing/2014/main" id="{C848C3C8-C274-4E57-B35C-9DCCD4827CAA}"/>
              </a:ext>
            </a:extLst>
          </p:cNvPr>
          <p:cNvSpPr/>
          <p:nvPr/>
        </p:nvSpPr>
        <p:spPr>
          <a:xfrm>
            <a:off x="2941912" y="2641472"/>
            <a:ext cx="3872950" cy="7567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while(mergeraster_taiwan ==TRUE)</a:t>
            </a:r>
            <a:endParaRPr lang="zh-TW" altLang="en-US" sz="1700" dirty="0">
              <a:solidFill>
                <a:schemeClr val="accent6">
                  <a:lumMod val="50000"/>
                </a:schemeClr>
              </a:solidFill>
              <a:ea typeface="微軟正黑體" panose="020B0604030504040204" pitchFamily="34" charset="-120"/>
            </a:endParaRPr>
          </a:p>
        </p:txBody>
      </p:sp>
      <p:cxnSp>
        <p:nvCxnSpPr>
          <p:cNvPr id="15" name="直線單箭頭接點 14">
            <a:extLst>
              <a:ext uri="{FF2B5EF4-FFF2-40B4-BE49-F238E27FC236}">
                <a16:creationId xmlns:a16="http://schemas.microsoft.com/office/drawing/2014/main" id="{63C2DA9C-3213-4C1B-92E7-E7EDA5883D16}"/>
              </a:ext>
            </a:extLst>
          </p:cNvPr>
          <p:cNvCxnSpPr>
            <a:cxnSpLocks/>
          </p:cNvCxnSpPr>
          <p:nvPr/>
        </p:nvCxnSpPr>
        <p:spPr>
          <a:xfrm>
            <a:off x="4891026" y="3398181"/>
            <a:ext cx="0" cy="49214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568F922-C285-43BB-A071-E866D1896BC7}"/>
              </a:ext>
            </a:extLst>
          </p:cNvPr>
          <p:cNvSpPr txBox="1"/>
          <p:nvPr/>
        </p:nvSpPr>
        <p:spPr>
          <a:xfrm>
            <a:off x="4561056" y="342878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sp>
        <p:nvSpPr>
          <p:cNvPr id="22" name="文字方塊 21">
            <a:extLst>
              <a:ext uri="{FF2B5EF4-FFF2-40B4-BE49-F238E27FC236}">
                <a16:creationId xmlns:a16="http://schemas.microsoft.com/office/drawing/2014/main" id="{A123416B-9B10-482C-AE60-A2ADC3A1EFEB}"/>
              </a:ext>
            </a:extLst>
          </p:cNvPr>
          <p:cNvSpPr txBox="1"/>
          <p:nvPr/>
        </p:nvSpPr>
        <p:spPr>
          <a:xfrm>
            <a:off x="6991339" y="269897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3" name="直線單箭頭接點 22">
            <a:extLst>
              <a:ext uri="{FF2B5EF4-FFF2-40B4-BE49-F238E27FC236}">
                <a16:creationId xmlns:a16="http://schemas.microsoft.com/office/drawing/2014/main" id="{B400F7C5-88C3-47B2-8A69-939A225A914C}"/>
              </a:ext>
            </a:extLst>
          </p:cNvPr>
          <p:cNvCxnSpPr>
            <a:cxnSpLocks/>
          </p:cNvCxnSpPr>
          <p:nvPr/>
        </p:nvCxnSpPr>
        <p:spPr>
          <a:xfrm>
            <a:off x="6799872" y="3010935"/>
            <a:ext cx="1034395" cy="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4BE8BDC-4036-4B2A-B00E-FE71821589B5}"/>
              </a:ext>
            </a:extLst>
          </p:cNvPr>
          <p:cNvSpPr/>
          <p:nvPr/>
        </p:nvSpPr>
        <p:spPr>
          <a:xfrm>
            <a:off x="7211770" y="2724759"/>
            <a:ext cx="2540567" cy="276999"/>
          </a:xfrm>
          <a:prstGeom prst="rect">
            <a:avLst/>
          </a:prstGeom>
        </p:spPr>
        <p:txBody>
          <a:bodyPr wrap="none">
            <a:spAutoFit/>
          </a:bodyPr>
          <a:lstStyle/>
          <a:p>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page 34 </a:t>
            </a:r>
            <a:r>
              <a:rPr lang="en-US" altLang="zh-TW" sz="1200" dirty="0">
                <a:solidFill>
                  <a:srgbClr val="FF0000"/>
                </a:solidFill>
                <a:ea typeface="微軟正黑體" panose="020B0604030504040204" pitchFamily="34" charset="-120"/>
              </a:rPr>
              <a:t>(next while loop)</a:t>
            </a:r>
            <a:endParaRPr lang="zh-TW" altLang="en-US" sz="1200" dirty="0"/>
          </a:p>
        </p:txBody>
      </p:sp>
      <p:sp>
        <p:nvSpPr>
          <p:cNvPr id="29" name="流程圖: 程序 28">
            <a:extLst>
              <a:ext uri="{FF2B5EF4-FFF2-40B4-BE49-F238E27FC236}">
                <a16:creationId xmlns:a16="http://schemas.microsoft.com/office/drawing/2014/main" id="{663190BC-F5DC-4BD3-B746-C1F6A0045BE8}"/>
              </a:ext>
            </a:extLst>
          </p:cNvPr>
          <p:cNvSpPr/>
          <p:nvPr/>
        </p:nvSpPr>
        <p:spPr>
          <a:xfrm>
            <a:off x="4577861" y="3939788"/>
            <a:ext cx="4905295" cy="37807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yr=2013,2014,2015,2016,2017,2019,2020,2021,2022 </a:t>
            </a:r>
            <a:endParaRPr lang="zh-TW" altLang="en-US" sz="1700" dirty="0">
              <a:solidFill>
                <a:schemeClr val="accent6">
                  <a:lumMod val="50000"/>
                </a:schemeClr>
              </a:solidFill>
              <a:ea typeface="微軟正黑體" panose="020B0604030504040204" pitchFamily="34" charset="-120"/>
            </a:endParaRPr>
          </a:p>
        </p:txBody>
      </p:sp>
      <p:sp>
        <p:nvSpPr>
          <p:cNvPr id="30" name="矩形 29">
            <a:extLst>
              <a:ext uri="{FF2B5EF4-FFF2-40B4-BE49-F238E27FC236}">
                <a16:creationId xmlns:a16="http://schemas.microsoft.com/office/drawing/2014/main" id="{4DA82B81-7EEA-47E2-8226-7D2F23E5CE13}"/>
              </a:ext>
            </a:extLst>
          </p:cNvPr>
          <p:cNvSpPr/>
          <p:nvPr/>
        </p:nvSpPr>
        <p:spPr>
          <a:xfrm>
            <a:off x="320513" y="3959124"/>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a:t>
            </a:r>
            <a:endParaRPr lang="zh-TW" altLang="en-US" sz="1600" dirty="0">
              <a:solidFill>
                <a:schemeClr val="accent6">
                  <a:lumMod val="50000"/>
                </a:schemeClr>
              </a:solidFill>
              <a:ea typeface="微軟正黑體" panose="020B0604030504040204" pitchFamily="34" charset="-120"/>
            </a:endParaRPr>
          </a:p>
        </p:txBody>
      </p:sp>
      <p:sp>
        <p:nvSpPr>
          <p:cNvPr id="34" name="矩形 33">
            <a:extLst>
              <a:ext uri="{FF2B5EF4-FFF2-40B4-BE49-F238E27FC236}">
                <a16:creationId xmlns:a16="http://schemas.microsoft.com/office/drawing/2014/main" id="{256A5AA5-C684-4836-9192-7C43AB8A47CF}"/>
              </a:ext>
            </a:extLst>
          </p:cNvPr>
          <p:cNvSpPr/>
          <p:nvPr/>
        </p:nvSpPr>
        <p:spPr>
          <a:xfrm>
            <a:off x="282318" y="3654089"/>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a:t>
            </a:r>
            <a:r>
              <a:rPr lang="zh-TW" altLang="en-US" sz="12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to iterate among years 2013 to 2022 to merge rasters</a:t>
            </a:r>
            <a:endParaRPr lang="zh-TW" altLang="en-US" sz="1200" dirty="0">
              <a:solidFill>
                <a:schemeClr val="accent6">
                  <a:lumMod val="50000"/>
                </a:schemeClr>
              </a:solidFill>
              <a:ea typeface="微軟正黑體" panose="020B0604030504040204" pitchFamily="34" charset="-120"/>
            </a:endParaRPr>
          </a:p>
        </p:txBody>
      </p:sp>
      <p:sp>
        <p:nvSpPr>
          <p:cNvPr id="35" name="流程圖: 程序 34">
            <a:extLst>
              <a:ext uri="{FF2B5EF4-FFF2-40B4-BE49-F238E27FC236}">
                <a16:creationId xmlns:a16="http://schemas.microsoft.com/office/drawing/2014/main" id="{E21556FC-E7F0-4F62-BFF9-C8D464D56F5D}"/>
              </a:ext>
            </a:extLst>
          </p:cNvPr>
          <p:cNvSpPr/>
          <p:nvPr/>
        </p:nvSpPr>
        <p:spPr>
          <a:xfrm>
            <a:off x="4069209" y="4463364"/>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print(yr)</a:t>
            </a:r>
          </a:p>
        </p:txBody>
      </p:sp>
      <p:cxnSp>
        <p:nvCxnSpPr>
          <p:cNvPr id="36" name="直線單箭頭接點 35">
            <a:extLst>
              <a:ext uri="{FF2B5EF4-FFF2-40B4-BE49-F238E27FC236}">
                <a16:creationId xmlns:a16="http://schemas.microsoft.com/office/drawing/2014/main" id="{10F3F75A-22C7-4834-8D2E-65FA022A3D0A}"/>
              </a:ext>
            </a:extLst>
          </p:cNvPr>
          <p:cNvCxnSpPr>
            <a:cxnSpLocks/>
          </p:cNvCxnSpPr>
          <p:nvPr/>
        </p:nvCxnSpPr>
        <p:spPr>
          <a:xfrm>
            <a:off x="4893130" y="4951039"/>
            <a:ext cx="0" cy="3511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93418090-32A8-4B07-8912-755208E52ABD}"/>
              </a:ext>
            </a:extLst>
          </p:cNvPr>
          <p:cNvSpPr/>
          <p:nvPr/>
        </p:nvSpPr>
        <p:spPr>
          <a:xfrm>
            <a:off x="1261467" y="6218075"/>
            <a:ext cx="7233827" cy="33749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of all aoi's classification rasters for the year</a:t>
            </a:r>
          </a:p>
          <a:p>
            <a:pPr algn="ctr"/>
            <a:r>
              <a:rPr lang="en-US" altLang="zh-TW" sz="1200" dirty="0">
                <a:solidFill>
                  <a:schemeClr val="accent6">
                    <a:lumMod val="50000"/>
                  </a:schemeClr>
                </a:solidFill>
                <a:ea typeface="微軟正黑體" panose="020B0604030504040204" pitchFamily="34" charset="-120"/>
              </a:rPr>
              <a:t>#2017and2018 combined classification results will be stored under 2017 folder</a:t>
            </a:r>
          </a:p>
          <a:p>
            <a:pPr algn="ctr"/>
            <a:r>
              <a:rPr lang="en-US" altLang="zh-TW" sz="1700" dirty="0">
                <a:solidFill>
                  <a:schemeClr val="accent6">
                    <a:lumMod val="50000"/>
                  </a:schemeClr>
                </a:solidFill>
                <a:ea typeface="微軟正黑體" panose="020B0604030504040204" pitchFamily="34" charset="-120"/>
              </a:rPr>
              <a:t>directory &lt;- c(paste("/data1/home/vivianlin0921/R_Scripts/PCA(forWFH)/plots/classificationresults/taiwan/",yr,"/all/",sep=""))</a:t>
            </a:r>
            <a:endParaRPr lang="en-US" altLang="zh-TW" sz="1200" dirty="0">
              <a:solidFill>
                <a:schemeClr val="accent6">
                  <a:lumMod val="50000"/>
                </a:schemeClr>
              </a:solidFill>
              <a:ea typeface="微軟正黑體" panose="020B0604030504040204" pitchFamily="34" charset="-120"/>
            </a:endParaRPr>
          </a:p>
          <a:p>
            <a:pPr algn="ctr"/>
            <a:r>
              <a:rPr lang="en-US" altLang="zh-TW" sz="1200" dirty="0">
                <a:solidFill>
                  <a:schemeClr val="accent6">
                    <a:lumMod val="50000"/>
                  </a:schemeClr>
                </a:solidFill>
                <a:ea typeface="微軟正黑體" panose="020B0604030504040204" pitchFamily="34" charset="-120"/>
              </a:rPr>
              <a:t>#create list of classification rasters under directory that satisfy condition</a:t>
            </a:r>
          </a:p>
          <a:p>
            <a:pPr algn="ctr"/>
            <a:r>
              <a:rPr lang="en-US" altLang="zh-TW" sz="1700" dirty="0">
                <a:solidFill>
                  <a:schemeClr val="accent6">
                    <a:lumMod val="50000"/>
                  </a:schemeClr>
                </a:solidFill>
                <a:ea typeface="微軟正黑體" panose="020B0604030504040204" pitchFamily="34" charset="-120"/>
              </a:rPr>
              <a:t>rasters &lt;- dir(path = directory, all.files = FALSE,pattern = "\\.tif$",</a:t>
            </a:r>
          </a:p>
          <a:p>
            <a:pPr algn="ctr"/>
            <a:r>
              <a:rPr lang="en-US" altLang="zh-TW" sz="1700" dirty="0">
                <a:solidFill>
                  <a:schemeClr val="accent6">
                    <a:lumMod val="50000"/>
                  </a:schemeClr>
                </a:solidFill>
                <a:ea typeface="微軟正黑體" panose="020B0604030504040204" pitchFamily="34" charset="-120"/>
              </a:rPr>
              <a:t>                     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#for classification results rasters for years 2017&amp;2018, the aoi info is stored at 13-19th character in file name</a:t>
            </a:r>
          </a:p>
          <a:p>
            <a:pPr algn="ctr"/>
            <a:r>
              <a:rPr lang="en-US" altLang="zh-TW" sz="1700" dirty="0">
                <a:solidFill>
                  <a:schemeClr val="accent6">
                    <a:lumMod val="50000"/>
                  </a:schemeClr>
                </a:solidFill>
                <a:ea typeface="微軟正黑體" panose="020B0604030504040204" pitchFamily="34" charset="-120"/>
              </a:rPr>
              <a:t>rasters &lt;- substr(rasters,start=13,stop=19) </a:t>
            </a:r>
          </a:p>
          <a:p>
            <a:pPr algn="ctr"/>
            <a:r>
              <a:rPr lang="en-US" altLang="zh-TW" sz="1200" dirty="0">
                <a:solidFill>
                  <a:schemeClr val="accent6">
                    <a:lumMod val="50000"/>
                  </a:schemeClr>
                </a:solidFill>
                <a:ea typeface="微軟正黑體" panose="020B0604030504040204" pitchFamily="34" charset="-120"/>
              </a:rPr>
              <a:t>#create a vector of all longitudes within Taiwan</a:t>
            </a:r>
          </a:p>
          <a:p>
            <a:pPr algn="ctr"/>
            <a:r>
              <a:rPr lang="en-US" altLang="zh-TW" sz="1700" dirty="0">
                <a:solidFill>
                  <a:schemeClr val="accent6">
                    <a:lumMod val="50000"/>
                  </a:schemeClr>
                </a:solidFill>
                <a:ea typeface="微軟正黑體" panose="020B0604030504040204" pitchFamily="34" charset="-120"/>
              </a:rPr>
              <a:t>longitude &lt;- 224:240</a:t>
            </a:r>
          </a:p>
        </p:txBody>
      </p:sp>
      <p:sp>
        <p:nvSpPr>
          <p:cNvPr id="41" name="流程圖: 決策 40">
            <a:extLst>
              <a:ext uri="{FF2B5EF4-FFF2-40B4-BE49-F238E27FC236}">
                <a16:creationId xmlns:a16="http://schemas.microsoft.com/office/drawing/2014/main" id="{C2D84E27-F854-407A-B270-C957D999CD2C}"/>
              </a:ext>
            </a:extLst>
          </p:cNvPr>
          <p:cNvSpPr/>
          <p:nvPr/>
        </p:nvSpPr>
        <p:spPr>
          <a:xfrm>
            <a:off x="3605118" y="5319527"/>
            <a:ext cx="2546537" cy="70338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42" name="文字方塊 41">
            <a:extLst>
              <a:ext uri="{FF2B5EF4-FFF2-40B4-BE49-F238E27FC236}">
                <a16:creationId xmlns:a16="http://schemas.microsoft.com/office/drawing/2014/main" id="{BB9C87EA-1AF7-40DB-911F-5DC90C9FA8E2}"/>
              </a:ext>
            </a:extLst>
          </p:cNvPr>
          <p:cNvSpPr txBox="1"/>
          <p:nvPr/>
        </p:nvSpPr>
        <p:spPr>
          <a:xfrm>
            <a:off x="3116035" y="531727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3" name="接點: 肘形 42">
            <a:extLst>
              <a:ext uri="{FF2B5EF4-FFF2-40B4-BE49-F238E27FC236}">
                <a16:creationId xmlns:a16="http://schemas.microsoft.com/office/drawing/2014/main" id="{E63A39FB-40A0-44D3-821A-B8ED4FBE809F}"/>
              </a:ext>
            </a:extLst>
          </p:cNvPr>
          <p:cNvCxnSpPr>
            <a:cxnSpLocks/>
            <a:stCxn id="41" idx="1"/>
            <a:endCxn id="40" idx="1"/>
          </p:cNvCxnSpPr>
          <p:nvPr/>
        </p:nvCxnSpPr>
        <p:spPr>
          <a:xfrm rot="10800000" flipV="1">
            <a:off x="1261468" y="5671219"/>
            <a:ext cx="2343651" cy="2234334"/>
          </a:xfrm>
          <a:prstGeom prst="bentConnector3">
            <a:avLst>
              <a:gd name="adj1" fmla="val 10975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D31F283D-67E6-43D0-946C-787D552A8781}"/>
              </a:ext>
            </a:extLst>
          </p:cNvPr>
          <p:cNvSpPr txBox="1"/>
          <p:nvPr/>
        </p:nvSpPr>
        <p:spPr>
          <a:xfrm>
            <a:off x="6313813" y="531727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6" name="直線單箭頭接點 45">
            <a:extLst>
              <a:ext uri="{FF2B5EF4-FFF2-40B4-BE49-F238E27FC236}">
                <a16:creationId xmlns:a16="http://schemas.microsoft.com/office/drawing/2014/main" id="{46AAFCEF-CF2E-4EB9-95C4-C1CC7BEDC4E2}"/>
              </a:ext>
            </a:extLst>
          </p:cNvPr>
          <p:cNvCxnSpPr>
            <a:cxnSpLocks/>
          </p:cNvCxnSpPr>
          <p:nvPr/>
        </p:nvCxnSpPr>
        <p:spPr>
          <a:xfrm flipH="1">
            <a:off x="4891026" y="9594220"/>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49DBEEAA-539A-4AA9-8122-274B787976E0}"/>
              </a:ext>
            </a:extLst>
          </p:cNvPr>
          <p:cNvSpPr/>
          <p:nvPr/>
        </p:nvSpPr>
        <p:spPr>
          <a:xfrm>
            <a:off x="6591678" y="5356639"/>
            <a:ext cx="1450782" cy="276999"/>
          </a:xfrm>
          <a:prstGeom prst="rect">
            <a:avLst/>
          </a:prstGeom>
        </p:spPr>
        <p:txBody>
          <a:bodyPr wrap="none">
            <a:spAutoFit/>
          </a:bodyPr>
          <a:lstStyle/>
          <a:p>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page 2</a:t>
            </a:r>
            <a:r>
              <a:rPr lang="en-US" altLang="zh-TW" sz="1200" dirty="0">
                <a:solidFill>
                  <a:srgbClr val="FF0000"/>
                </a:solidFill>
                <a:ea typeface="微軟正黑體" panose="020B0604030504040204" pitchFamily="34" charset="-120"/>
              </a:rPr>
              <a:t>8</a:t>
            </a:r>
            <a:endParaRPr lang="zh-TW" altLang="en-US" sz="1200" dirty="0">
              <a:solidFill>
                <a:srgbClr val="FF0000"/>
              </a:solidFill>
            </a:endParaRPr>
          </a:p>
        </p:txBody>
      </p:sp>
      <p:sp>
        <p:nvSpPr>
          <p:cNvPr id="50" name="矩形 49">
            <a:extLst>
              <a:ext uri="{FF2B5EF4-FFF2-40B4-BE49-F238E27FC236}">
                <a16:creationId xmlns:a16="http://schemas.microsoft.com/office/drawing/2014/main" id="{6742C0A2-827B-4AE1-897B-8805EAFB6B26}"/>
              </a:ext>
            </a:extLst>
          </p:cNvPr>
          <p:cNvSpPr/>
          <p:nvPr/>
        </p:nvSpPr>
        <p:spPr>
          <a:xfrm>
            <a:off x="593358" y="10153118"/>
            <a:ext cx="8540004" cy="2038882"/>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51" name="矩形 50">
            <a:extLst>
              <a:ext uri="{FF2B5EF4-FFF2-40B4-BE49-F238E27FC236}">
                <a16:creationId xmlns:a16="http://schemas.microsoft.com/office/drawing/2014/main" id="{CFBF46C9-E9D7-4CD5-85C9-5EA8573CE360}"/>
              </a:ext>
            </a:extLst>
          </p:cNvPr>
          <p:cNvSpPr/>
          <p:nvPr/>
        </p:nvSpPr>
        <p:spPr>
          <a:xfrm>
            <a:off x="610942" y="10164056"/>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long loop</a:t>
            </a:r>
            <a:endParaRPr lang="zh-TW" altLang="en-US" sz="1600" dirty="0">
              <a:solidFill>
                <a:schemeClr val="accent6">
                  <a:lumMod val="50000"/>
                </a:schemeClr>
              </a:solidFill>
              <a:ea typeface="微軟正黑體" panose="020B0604030504040204" pitchFamily="34" charset="-120"/>
            </a:endParaRPr>
          </a:p>
        </p:txBody>
      </p:sp>
      <p:sp>
        <p:nvSpPr>
          <p:cNvPr id="52" name="流程圖: 程序 51">
            <a:extLst>
              <a:ext uri="{FF2B5EF4-FFF2-40B4-BE49-F238E27FC236}">
                <a16:creationId xmlns:a16="http://schemas.microsoft.com/office/drawing/2014/main" id="{A696B78B-42F9-443F-ABEE-DF39D297E3C2}"/>
              </a:ext>
            </a:extLst>
          </p:cNvPr>
          <p:cNvSpPr/>
          <p:nvPr/>
        </p:nvSpPr>
        <p:spPr>
          <a:xfrm>
            <a:off x="7498080" y="10153118"/>
            <a:ext cx="1635281" cy="35520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aoi=1:longitude</a:t>
            </a:r>
            <a:endParaRPr lang="zh-TW" altLang="en-US" sz="1700" dirty="0">
              <a:solidFill>
                <a:schemeClr val="accent6">
                  <a:lumMod val="50000"/>
                </a:schemeClr>
              </a:solidFill>
              <a:ea typeface="微軟正黑體" panose="020B0604030504040204" pitchFamily="34" charset="-120"/>
            </a:endParaRPr>
          </a:p>
        </p:txBody>
      </p:sp>
      <p:cxnSp>
        <p:nvCxnSpPr>
          <p:cNvPr id="47" name="直線單箭頭接點 46">
            <a:extLst>
              <a:ext uri="{FF2B5EF4-FFF2-40B4-BE49-F238E27FC236}">
                <a16:creationId xmlns:a16="http://schemas.microsoft.com/office/drawing/2014/main" id="{D688CAEF-A732-455D-BB6F-1A2B5FCAFB51}"/>
              </a:ext>
            </a:extLst>
          </p:cNvPr>
          <p:cNvCxnSpPr>
            <a:cxnSpLocks/>
          </p:cNvCxnSpPr>
          <p:nvPr/>
        </p:nvCxnSpPr>
        <p:spPr>
          <a:xfrm>
            <a:off x="4917223" y="11751704"/>
            <a:ext cx="0" cy="44029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F392E0A-EEC8-4DE7-AE8F-20BEDBACF6A8}"/>
              </a:ext>
            </a:extLst>
          </p:cNvPr>
          <p:cNvSpPr/>
          <p:nvPr/>
        </p:nvSpPr>
        <p:spPr>
          <a:xfrm>
            <a:off x="4069209" y="10359784"/>
            <a:ext cx="1647843" cy="42295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print(long)</a:t>
            </a:r>
          </a:p>
        </p:txBody>
      </p:sp>
      <p:sp>
        <p:nvSpPr>
          <p:cNvPr id="55" name="流程圖: 程序 54">
            <a:extLst>
              <a:ext uri="{FF2B5EF4-FFF2-40B4-BE49-F238E27FC236}">
                <a16:creationId xmlns:a16="http://schemas.microsoft.com/office/drawing/2014/main" id="{BCF76ED1-E859-4BA5-81C2-C8770FD7DC1A}"/>
              </a:ext>
            </a:extLst>
          </p:cNvPr>
          <p:cNvSpPr/>
          <p:nvPr/>
        </p:nvSpPr>
        <p:spPr>
          <a:xfrm>
            <a:off x="1274112" y="11044994"/>
            <a:ext cx="7233827" cy="70671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#iterate among longitude list to merge each longitude's aoi classification rasters together</a:t>
            </a:r>
          </a:p>
          <a:p>
            <a:pPr algn="ctr"/>
            <a:r>
              <a:rPr lang="en-US" altLang="zh-TW" sz="1700" dirty="0">
                <a:solidFill>
                  <a:schemeClr val="accent6">
                    <a:lumMod val="50000"/>
                  </a:schemeClr>
                </a:solidFill>
                <a:ea typeface="微軟正黑體" panose="020B0604030504040204" pitchFamily="34" charset="-120"/>
              </a:rPr>
              <a:t>images &lt;- rasters[substr(rasters,start=1,stop=3)==long]</a:t>
            </a:r>
          </a:p>
        </p:txBody>
      </p:sp>
      <p:cxnSp>
        <p:nvCxnSpPr>
          <p:cNvPr id="56" name="直線單箭頭接點 55">
            <a:extLst>
              <a:ext uri="{FF2B5EF4-FFF2-40B4-BE49-F238E27FC236}">
                <a16:creationId xmlns:a16="http://schemas.microsoft.com/office/drawing/2014/main" id="{0988CC4A-0177-4447-B687-3CA18B2F5A0B}"/>
              </a:ext>
            </a:extLst>
          </p:cNvPr>
          <p:cNvCxnSpPr>
            <a:cxnSpLocks/>
            <a:endCxn id="55" idx="0"/>
          </p:cNvCxnSpPr>
          <p:nvPr/>
        </p:nvCxnSpPr>
        <p:spPr>
          <a:xfrm>
            <a:off x="4891025" y="10778850"/>
            <a:ext cx="1" cy="26614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F9A11D4F-E69B-41E6-9483-39D7A54CD092}"/>
              </a:ext>
            </a:extLst>
          </p:cNvPr>
          <p:cNvSpPr/>
          <p:nvPr/>
        </p:nvSpPr>
        <p:spPr>
          <a:xfrm>
            <a:off x="593358" y="9673692"/>
            <a:ext cx="4433424"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each longitude's aoi classification rasters together</a:t>
            </a:r>
            <a:endParaRPr lang="zh-TW" altLang="en-US" sz="1200" dirty="0">
              <a:solidFill>
                <a:schemeClr val="accent6">
                  <a:lumMod val="50000"/>
                </a:schemeClr>
              </a:solidFill>
              <a:ea typeface="微軟正黑體" panose="020B0604030504040204" pitchFamily="34" charset="-120"/>
            </a:endParaRPr>
          </a:p>
        </p:txBody>
      </p:sp>
      <p:grpSp>
        <p:nvGrpSpPr>
          <p:cNvPr id="64" name="群組 63">
            <a:extLst>
              <a:ext uri="{FF2B5EF4-FFF2-40B4-BE49-F238E27FC236}">
                <a16:creationId xmlns:a16="http://schemas.microsoft.com/office/drawing/2014/main" id="{C54D8338-44A2-4F7B-862C-048B7548D19B}"/>
              </a:ext>
            </a:extLst>
          </p:cNvPr>
          <p:cNvGrpSpPr/>
          <p:nvPr/>
        </p:nvGrpSpPr>
        <p:grpSpPr>
          <a:xfrm>
            <a:off x="-3125" y="245355"/>
            <a:ext cx="1411730" cy="356452"/>
            <a:chOff x="-3125" y="5735412"/>
            <a:chExt cx="1411730" cy="192709"/>
          </a:xfrm>
        </p:grpSpPr>
        <p:sp>
          <p:nvSpPr>
            <p:cNvPr id="65" name="矩形 64">
              <a:extLst>
                <a:ext uri="{FF2B5EF4-FFF2-40B4-BE49-F238E27FC236}">
                  <a16:creationId xmlns:a16="http://schemas.microsoft.com/office/drawing/2014/main" id="{F9656BC0-D92A-4B3A-BD53-7CCC7176DE7B}"/>
                </a:ext>
              </a:extLst>
            </p:cNvPr>
            <p:cNvSpPr/>
            <p:nvPr/>
          </p:nvSpPr>
          <p:spPr>
            <a:xfrm rot="5400000">
              <a:off x="605179" y="5127821"/>
              <a:ext cx="191996" cy="1408603"/>
            </a:xfrm>
            <a:prstGeom prst="rect">
              <a:avLst/>
            </a:prstGeom>
            <a:solidFill>
              <a:srgbClr val="E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66" name="矩形 65">
              <a:hlinkClick r:id="rId4" action="ppaction://hlinksldjump"/>
              <a:extLst>
                <a:ext uri="{FF2B5EF4-FFF2-40B4-BE49-F238E27FC236}">
                  <a16:creationId xmlns:a16="http://schemas.microsoft.com/office/drawing/2014/main" id="{D0C6DEC3-BFB8-4CF2-BC4D-F9318EFF69F1}"/>
                </a:ext>
              </a:extLst>
            </p:cNvPr>
            <p:cNvSpPr/>
            <p:nvPr/>
          </p:nvSpPr>
          <p:spPr>
            <a:xfrm>
              <a:off x="1" y="5735412"/>
              <a:ext cx="1408604" cy="183033"/>
            </a:xfrm>
            <a:prstGeom prst="rect">
              <a:avLst/>
            </a:prstGeom>
            <a:ln>
              <a:noFill/>
            </a:ln>
          </p:spPr>
          <p:txBody>
            <a:bodyPr wrap="square">
              <a:spAutoFit/>
            </a:bodyPr>
            <a:lstStyle/>
            <a:p>
              <a:r>
                <a:rPr lang="en-US" altLang="zh-TW" sz="1600" spc="450" dirty="0">
                  <a:solidFill>
                    <a:schemeClr val="tx1">
                      <a:lumMod val="75000"/>
                      <a:lumOff val="25000"/>
                    </a:schemeClr>
                  </a:solidFill>
                  <a:ea typeface="微軟正黑體" panose="020B0604030504040204" pitchFamily="34" charset="-120"/>
                </a:rPr>
                <a:t>  </a:t>
              </a:r>
              <a:r>
                <a:rPr lang="en-US" altLang="zh-TW" sz="1600" u="sng" spc="450" dirty="0">
                  <a:solidFill>
                    <a:schemeClr val="tx1">
                      <a:lumMod val="75000"/>
                      <a:lumOff val="25000"/>
                    </a:schemeClr>
                  </a:solidFill>
                  <a:ea typeface="微軟正黑體" panose="020B0604030504040204" pitchFamily="34" charset="-120"/>
                </a:rPr>
                <a:t>STEP 2</a:t>
              </a:r>
              <a:endParaRPr lang="zh-TW" altLang="en-US" sz="1600" u="sng" spc="450" dirty="0">
                <a:solidFill>
                  <a:schemeClr val="tx1">
                    <a:lumMod val="75000"/>
                    <a:lumOff val="25000"/>
                  </a:schemeClr>
                </a:solidFill>
                <a:ea typeface="微軟正黑體" panose="020B0604030504040204" pitchFamily="34" charset="-120"/>
              </a:endParaRPr>
            </a:p>
          </p:txBody>
        </p:sp>
      </p:grpSp>
      <p:sp>
        <p:nvSpPr>
          <p:cNvPr id="67" name="矩形 66">
            <a:extLst>
              <a:ext uri="{FF2B5EF4-FFF2-40B4-BE49-F238E27FC236}">
                <a16:creationId xmlns:a16="http://schemas.microsoft.com/office/drawing/2014/main" id="{121A0691-5667-4F49-AE59-3C9B2232EC63}"/>
              </a:ext>
            </a:extLst>
          </p:cNvPr>
          <p:cNvSpPr/>
          <p:nvPr/>
        </p:nvSpPr>
        <p:spPr>
          <a:xfrm>
            <a:off x="-3125" y="747428"/>
            <a:ext cx="9756774" cy="1186795"/>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68" name="矩形 67">
            <a:extLst>
              <a:ext uri="{FF2B5EF4-FFF2-40B4-BE49-F238E27FC236}">
                <a16:creationId xmlns:a16="http://schemas.microsoft.com/office/drawing/2014/main" id="{1042C2E0-83B0-4875-9BB3-1C6716C06279}"/>
              </a:ext>
            </a:extLst>
          </p:cNvPr>
          <p:cNvSpPr/>
          <p:nvPr/>
        </p:nvSpPr>
        <p:spPr>
          <a:xfrm>
            <a:off x="1405478" y="761845"/>
            <a:ext cx="7378758" cy="1384995"/>
          </a:xfrm>
          <a:prstGeom prst="rect">
            <a:avLst/>
          </a:prstGeom>
          <a:ln>
            <a:noFill/>
          </a:ln>
        </p:spPr>
        <p:txBody>
          <a:bodyPr wrap="square">
            <a:spAutoFit/>
          </a:bodyPr>
          <a:lstStyle/>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Merge each grid’s classification result according to longitude, creating longitude raster strips</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Merge 1-5</a:t>
            </a:r>
            <a:r>
              <a:rPr lang="en-US" altLang="zh-TW" sz="1400" baseline="30000" dirty="0">
                <a:solidFill>
                  <a:srgbClr val="474343"/>
                </a:solidFill>
                <a:ea typeface="微軟正黑體" panose="020B0604030504040204" pitchFamily="34" charset="-120"/>
              </a:rPr>
              <a:t>th</a:t>
            </a:r>
            <a:r>
              <a:rPr lang="en-US" altLang="zh-TW" sz="1400" dirty="0">
                <a:solidFill>
                  <a:srgbClr val="474343"/>
                </a:solidFill>
                <a:ea typeface="微軟正黑體" panose="020B0604030504040204" pitchFamily="34" charset="-120"/>
              </a:rPr>
              <a:t> longitude raster strips, 6-10</a:t>
            </a:r>
            <a:r>
              <a:rPr lang="en-US" altLang="zh-TW" sz="1400" baseline="30000" dirty="0">
                <a:solidFill>
                  <a:srgbClr val="474343"/>
                </a:solidFill>
                <a:ea typeface="微軟正黑體" panose="020B0604030504040204" pitchFamily="34" charset="-120"/>
              </a:rPr>
              <a:t>th</a:t>
            </a:r>
            <a:r>
              <a:rPr lang="en-US" altLang="zh-TW" sz="1400" dirty="0">
                <a:solidFill>
                  <a:srgbClr val="474343"/>
                </a:solidFill>
                <a:ea typeface="微軟正黑體" panose="020B0604030504040204" pitchFamily="34" charset="-120"/>
              </a:rPr>
              <a:t>, and 11-17</a:t>
            </a:r>
            <a:r>
              <a:rPr lang="en-US" altLang="zh-TW" sz="1400" baseline="30000" dirty="0">
                <a:solidFill>
                  <a:srgbClr val="474343"/>
                </a:solidFill>
                <a:ea typeface="微軟正黑體" panose="020B0604030504040204" pitchFamily="34" charset="-120"/>
              </a:rPr>
              <a:t>th</a:t>
            </a:r>
            <a:r>
              <a:rPr lang="en-US" altLang="zh-TW" sz="1400" dirty="0">
                <a:solidFill>
                  <a:srgbClr val="474343"/>
                </a:solidFill>
                <a:ea typeface="微軟正黑體" panose="020B0604030504040204" pitchFamily="34" charset="-120"/>
              </a:rPr>
              <a:t> </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Merge the three raster strips to create final merged Taiwan classified raster</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for 2017&amp;2018 is on </a:t>
            </a:r>
            <a:r>
              <a:rPr lang="en-US" altLang="zh-TW" sz="1400" dirty="0">
                <a:solidFill>
                  <a:srgbClr val="474343"/>
                </a:solidFill>
                <a:highlight>
                  <a:srgbClr val="E6F1DF"/>
                </a:highlight>
                <a:ea typeface="微軟正黑體" panose="020B0604030504040204" pitchFamily="34" charset="-120"/>
              </a:rPr>
              <a:t>ppt page 22~27</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for years other than 2017&amp;2018 is one </a:t>
            </a:r>
            <a:r>
              <a:rPr lang="en-US" altLang="zh-TW" sz="1400" dirty="0">
                <a:solidFill>
                  <a:srgbClr val="474343"/>
                </a:solidFill>
                <a:highlight>
                  <a:srgbClr val="E6F1DF"/>
                </a:highlight>
                <a:ea typeface="微軟正黑體" panose="020B0604030504040204" pitchFamily="34" charset="-120"/>
              </a:rPr>
              <a:t>ppt page 28~33</a:t>
            </a:r>
          </a:p>
          <a:p>
            <a:pPr marL="285750" indent="-285750">
              <a:buFont typeface="Arial" panose="020B0604020202020204" pitchFamily="34" charset="0"/>
              <a:buChar char="•"/>
            </a:pPr>
            <a:endParaRPr lang="en-US" altLang="zh-TW" sz="1400" dirty="0">
              <a:solidFill>
                <a:srgbClr val="474343"/>
              </a:solidFill>
              <a:ea typeface="微軟正黑體" panose="020B0604030504040204" pitchFamily="34" charset="-120"/>
            </a:endParaRPr>
          </a:p>
        </p:txBody>
      </p:sp>
      <p:sp>
        <p:nvSpPr>
          <p:cNvPr id="71" name="矩形 70">
            <a:extLst>
              <a:ext uri="{FF2B5EF4-FFF2-40B4-BE49-F238E27FC236}">
                <a16:creationId xmlns:a16="http://schemas.microsoft.com/office/drawing/2014/main" id="{55E7FDAB-CBDC-4C60-AA92-1E70BAD27EAE}"/>
              </a:ext>
            </a:extLst>
          </p:cNvPr>
          <p:cNvSpPr/>
          <p:nvPr/>
        </p:nvSpPr>
        <p:spPr>
          <a:xfrm>
            <a:off x="1147863" y="5962819"/>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first by longitude (into 17 strips)#-----#</a:t>
            </a:r>
            <a:endParaRPr lang="zh-TW" altLang="en-US" sz="1200" dirty="0">
              <a:solidFill>
                <a:schemeClr val="accent6">
                  <a:lumMod val="50000"/>
                </a:schemeClr>
              </a:solidFill>
              <a:ea typeface="微軟正黑體" panose="020B0604030504040204" pitchFamily="34" charset="-120"/>
            </a:endParaRPr>
          </a:p>
        </p:txBody>
      </p:sp>
      <p:cxnSp>
        <p:nvCxnSpPr>
          <p:cNvPr id="72" name="接點: 肘形 71">
            <a:extLst>
              <a:ext uri="{FF2B5EF4-FFF2-40B4-BE49-F238E27FC236}">
                <a16:creationId xmlns:a16="http://schemas.microsoft.com/office/drawing/2014/main" id="{841BBA2D-C5C6-458B-98DE-F61D1AD76DA0}"/>
              </a:ext>
            </a:extLst>
          </p:cNvPr>
          <p:cNvCxnSpPr>
            <a:cxnSpLocks/>
            <a:stCxn id="41" idx="3"/>
          </p:cNvCxnSpPr>
          <p:nvPr/>
        </p:nvCxnSpPr>
        <p:spPr>
          <a:xfrm>
            <a:off x="6151655" y="5671219"/>
            <a:ext cx="3131830" cy="6520780"/>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22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2"/>
            <a:ext cx="8540004" cy="1181159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long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stCxn id="18" idx="0"/>
            <a:endCxn id="15" idx="0"/>
          </p:cNvCxnSpPr>
          <p:nvPr/>
        </p:nvCxnSpPr>
        <p:spPr>
          <a:xfrm flipH="1">
            <a:off x="4862889" y="20642"/>
            <a:ext cx="6168" cy="110033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9B13F3D-DF6A-4196-9B2C-53207808EA34}"/>
              </a:ext>
            </a:extLst>
          </p:cNvPr>
          <p:cNvSpPr/>
          <p:nvPr/>
        </p:nvSpPr>
        <p:spPr>
          <a:xfrm>
            <a:off x="784910" y="650260"/>
            <a:ext cx="4433424"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aoi classification rasters with same longitude to merge them together as single raster</a:t>
            </a:r>
            <a:endParaRPr lang="zh-TW" altLang="en-US" sz="1200" dirty="0">
              <a:solidFill>
                <a:schemeClr val="accent6">
                  <a:lumMod val="50000"/>
                </a:schemeClr>
              </a:solidFill>
              <a:ea typeface="微軟正黑體" panose="020B0604030504040204" pitchFamily="34" charset="-120"/>
            </a:endParaRPr>
          </a:p>
        </p:txBody>
      </p:sp>
      <p:sp>
        <p:nvSpPr>
          <p:cNvPr id="15" name="矩形 14">
            <a:extLst>
              <a:ext uri="{FF2B5EF4-FFF2-40B4-BE49-F238E27FC236}">
                <a16:creationId xmlns:a16="http://schemas.microsoft.com/office/drawing/2014/main" id="{C45DC2EA-A7F2-4C81-9B9A-E16DE2CBAF3B}"/>
              </a:ext>
            </a:extLst>
          </p:cNvPr>
          <p:cNvSpPr/>
          <p:nvPr/>
        </p:nvSpPr>
        <p:spPr>
          <a:xfrm>
            <a:off x="831404" y="1120975"/>
            <a:ext cx="8062970" cy="4628843"/>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6" name="矩形 15">
            <a:extLst>
              <a:ext uri="{FF2B5EF4-FFF2-40B4-BE49-F238E27FC236}">
                <a16:creationId xmlns:a16="http://schemas.microsoft.com/office/drawing/2014/main" id="{3317BAA7-45F1-422B-9A58-E502D2F9B789}"/>
              </a:ext>
            </a:extLst>
          </p:cNvPr>
          <p:cNvSpPr/>
          <p:nvPr/>
        </p:nvSpPr>
        <p:spPr>
          <a:xfrm>
            <a:off x="846151" y="1137338"/>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22" name="流程圖: 程序 21">
            <a:extLst>
              <a:ext uri="{FF2B5EF4-FFF2-40B4-BE49-F238E27FC236}">
                <a16:creationId xmlns:a16="http://schemas.microsoft.com/office/drawing/2014/main" id="{FEA3545A-0DD6-4940-8640-CA9954F52E74}"/>
              </a:ext>
            </a:extLst>
          </p:cNvPr>
          <p:cNvSpPr/>
          <p:nvPr/>
        </p:nvSpPr>
        <p:spPr>
          <a:xfrm>
            <a:off x="6609676" y="1120628"/>
            <a:ext cx="2283433"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item=1:length(images)</a:t>
            </a:r>
            <a:endParaRPr lang="zh-TW" altLang="en-US" sz="1700" dirty="0">
              <a:solidFill>
                <a:schemeClr val="accent6">
                  <a:lumMod val="50000"/>
                </a:schemeClr>
              </a:solidFill>
              <a:ea typeface="微軟正黑體" panose="020B0604030504040204" pitchFamily="34" charset="-120"/>
            </a:endParaRPr>
          </a:p>
        </p:txBody>
      </p:sp>
      <p:sp>
        <p:nvSpPr>
          <p:cNvPr id="13" name="流程圖: 程序 12">
            <a:extLst>
              <a:ext uri="{FF2B5EF4-FFF2-40B4-BE49-F238E27FC236}">
                <a16:creationId xmlns:a16="http://schemas.microsoft.com/office/drawing/2014/main" id="{84EF2EDA-FE4D-43C8-BB53-96D0CDD5898C}"/>
              </a:ext>
            </a:extLst>
          </p:cNvPr>
          <p:cNvSpPr/>
          <p:nvPr/>
        </p:nvSpPr>
        <p:spPr>
          <a:xfrm>
            <a:off x="1240250" y="1587016"/>
            <a:ext cx="7233827" cy="115928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raster(x=paste("/data1/home/vivianlin0921/R_Scripts/PCA(forWFH)/plots/classificationresults/taiwan/",yr,"/all/2017and2018_",images[item],"_taiwanclassification.tif",sep=""))</a:t>
            </a:r>
          </a:p>
        </p:txBody>
      </p:sp>
      <p:sp>
        <p:nvSpPr>
          <p:cNvPr id="23" name="流程圖: 決策 22">
            <a:extLst>
              <a:ext uri="{FF2B5EF4-FFF2-40B4-BE49-F238E27FC236}">
                <a16:creationId xmlns:a16="http://schemas.microsoft.com/office/drawing/2014/main" id="{04D8EDB8-E1EB-4A8F-B6D1-83428E422445}"/>
              </a:ext>
            </a:extLst>
          </p:cNvPr>
          <p:cNvSpPr/>
          <p:nvPr/>
        </p:nvSpPr>
        <p:spPr>
          <a:xfrm>
            <a:off x="3803937" y="3193589"/>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24" name="文字方塊 23">
            <a:extLst>
              <a:ext uri="{FF2B5EF4-FFF2-40B4-BE49-F238E27FC236}">
                <a16:creationId xmlns:a16="http://schemas.microsoft.com/office/drawing/2014/main" id="{87D31041-7EE3-4FDC-A0EB-06B6CB6FD343}"/>
              </a:ext>
            </a:extLst>
          </p:cNvPr>
          <p:cNvSpPr txBox="1"/>
          <p:nvPr/>
        </p:nvSpPr>
        <p:spPr>
          <a:xfrm>
            <a:off x="3837034" y="3160636"/>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5" name="接點: 肘形 24">
            <a:extLst>
              <a:ext uri="{FF2B5EF4-FFF2-40B4-BE49-F238E27FC236}">
                <a16:creationId xmlns:a16="http://schemas.microsoft.com/office/drawing/2014/main" id="{1CC5D857-A953-460C-B4B5-74C8D7CE5034}"/>
              </a:ext>
            </a:extLst>
          </p:cNvPr>
          <p:cNvCxnSpPr>
            <a:cxnSpLocks/>
            <a:stCxn id="23" idx="1"/>
            <a:endCxn id="29" idx="1"/>
          </p:cNvCxnSpPr>
          <p:nvPr/>
        </p:nvCxnSpPr>
        <p:spPr>
          <a:xfrm rot="10800000" flipV="1">
            <a:off x="2323769" y="3544616"/>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接點: 肘形 25">
            <a:extLst>
              <a:ext uri="{FF2B5EF4-FFF2-40B4-BE49-F238E27FC236}">
                <a16:creationId xmlns:a16="http://schemas.microsoft.com/office/drawing/2014/main" id="{75D515CF-7307-4A36-A8DD-FA5E35326E20}"/>
              </a:ext>
            </a:extLst>
          </p:cNvPr>
          <p:cNvCxnSpPr>
            <a:cxnSpLocks/>
            <a:stCxn id="23" idx="3"/>
            <a:endCxn id="30" idx="0"/>
          </p:cNvCxnSpPr>
          <p:nvPr/>
        </p:nvCxnSpPr>
        <p:spPr>
          <a:xfrm flipH="1">
            <a:off x="4857163" y="3544617"/>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E8775885-126D-45AC-A9BF-B3B43C835F46}"/>
              </a:ext>
            </a:extLst>
          </p:cNvPr>
          <p:cNvSpPr txBox="1"/>
          <p:nvPr/>
        </p:nvSpPr>
        <p:spPr>
          <a:xfrm>
            <a:off x="5563978" y="316063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8" name="直線單箭頭接點 27">
            <a:extLst>
              <a:ext uri="{FF2B5EF4-FFF2-40B4-BE49-F238E27FC236}">
                <a16:creationId xmlns:a16="http://schemas.microsoft.com/office/drawing/2014/main" id="{10C13DF8-94E4-47B0-B0D9-5B806AF00A9D}"/>
              </a:ext>
            </a:extLst>
          </p:cNvPr>
          <p:cNvCxnSpPr>
            <a:cxnSpLocks/>
            <a:endCxn id="23" idx="0"/>
          </p:cNvCxnSpPr>
          <p:nvPr/>
        </p:nvCxnSpPr>
        <p:spPr>
          <a:xfrm>
            <a:off x="4873142" y="2736616"/>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9" name="流程圖: 程序 28">
            <a:extLst>
              <a:ext uri="{FF2B5EF4-FFF2-40B4-BE49-F238E27FC236}">
                <a16:creationId xmlns:a16="http://schemas.microsoft.com/office/drawing/2014/main" id="{03FB017C-B669-4A24-BA52-2795C82E3223}"/>
              </a:ext>
            </a:extLst>
          </p:cNvPr>
          <p:cNvSpPr/>
          <p:nvPr/>
        </p:nvSpPr>
        <p:spPr>
          <a:xfrm>
            <a:off x="2323768" y="4014244"/>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30" name="流程圖: 程序 29">
            <a:extLst>
              <a:ext uri="{FF2B5EF4-FFF2-40B4-BE49-F238E27FC236}">
                <a16:creationId xmlns:a16="http://schemas.microsoft.com/office/drawing/2014/main" id="{0B4ECD6B-1D84-42B5-A908-F71311C9BC3A}"/>
              </a:ext>
            </a:extLst>
          </p:cNvPr>
          <p:cNvSpPr/>
          <p:nvPr/>
        </p:nvSpPr>
        <p:spPr>
          <a:xfrm>
            <a:off x="2323768" y="5039369"/>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cxnSp>
        <p:nvCxnSpPr>
          <p:cNvPr id="36" name="直線單箭頭接點 35">
            <a:extLst>
              <a:ext uri="{FF2B5EF4-FFF2-40B4-BE49-F238E27FC236}">
                <a16:creationId xmlns:a16="http://schemas.microsoft.com/office/drawing/2014/main" id="{B952337C-0E55-4D15-A6D4-23D570D67639}"/>
              </a:ext>
            </a:extLst>
          </p:cNvPr>
          <p:cNvCxnSpPr>
            <a:cxnSpLocks/>
          </p:cNvCxnSpPr>
          <p:nvPr/>
        </p:nvCxnSpPr>
        <p:spPr>
          <a:xfrm>
            <a:off x="4882926" y="5713050"/>
            <a:ext cx="0" cy="44946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7" name="流程圖: 程序 36">
            <a:extLst>
              <a:ext uri="{FF2B5EF4-FFF2-40B4-BE49-F238E27FC236}">
                <a16:creationId xmlns:a16="http://schemas.microsoft.com/office/drawing/2014/main" id="{DFE0C6BE-2BBC-4381-AB82-EFD07D4C6AB4}"/>
              </a:ext>
            </a:extLst>
          </p:cNvPr>
          <p:cNvSpPr/>
          <p:nvPr/>
        </p:nvSpPr>
        <p:spPr>
          <a:xfrm>
            <a:off x="1096699" y="6154220"/>
            <a:ext cx="7563373" cy="316704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longitude-merged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png(paste("/data1/home/vivianlin0921/R_Scripts/PCA(forWFH)/plots/classificationresults/taiwan/",yr,"/longitude/2017and2018_",long,"_taiwanclassification.png",sep=""))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sp>
        <p:nvSpPr>
          <p:cNvPr id="38" name="流程圖: 程序 37">
            <a:extLst>
              <a:ext uri="{FF2B5EF4-FFF2-40B4-BE49-F238E27FC236}">
                <a16:creationId xmlns:a16="http://schemas.microsoft.com/office/drawing/2014/main" id="{0A9D54A2-AC03-4E3A-8617-0B60B3C5B130}"/>
              </a:ext>
            </a:extLst>
          </p:cNvPr>
          <p:cNvSpPr/>
          <p:nvPr/>
        </p:nvSpPr>
        <p:spPr>
          <a:xfrm>
            <a:off x="1102893" y="9718428"/>
            <a:ext cx="7563373" cy="11122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a:t>
            </a:r>
          </a:p>
          <a:p>
            <a:pPr algn="ct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writeRaster(entireraster,paste("/data1/home/vivianlin0921/R_Scripts/PCA(forWFH)/plots/classificationresults/taiwan/",yr,"/longitude/2017and2018_",long,"_taiwanclassification.tif",sep=""))</a:t>
            </a:r>
          </a:p>
        </p:txBody>
      </p:sp>
      <p:sp>
        <p:nvSpPr>
          <p:cNvPr id="39" name="流程圖: 程序 38">
            <a:extLst>
              <a:ext uri="{FF2B5EF4-FFF2-40B4-BE49-F238E27FC236}">
                <a16:creationId xmlns:a16="http://schemas.microsoft.com/office/drawing/2014/main" id="{577C30AC-677B-429F-891A-39143A73F42B}"/>
              </a:ext>
            </a:extLst>
          </p:cNvPr>
          <p:cNvSpPr/>
          <p:nvPr/>
        </p:nvSpPr>
        <p:spPr>
          <a:xfrm>
            <a:off x="3033519" y="11160526"/>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41" name="直線單箭頭接點 40">
            <a:extLst>
              <a:ext uri="{FF2B5EF4-FFF2-40B4-BE49-F238E27FC236}">
                <a16:creationId xmlns:a16="http://schemas.microsoft.com/office/drawing/2014/main" id="{566FD76D-ED71-40B8-82A9-A4F17C92933F}"/>
              </a:ext>
            </a:extLst>
          </p:cNvPr>
          <p:cNvCxnSpPr>
            <a:cxnSpLocks/>
          </p:cNvCxnSpPr>
          <p:nvPr/>
        </p:nvCxnSpPr>
        <p:spPr>
          <a:xfrm>
            <a:off x="4878385" y="9305768"/>
            <a:ext cx="0" cy="41266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7C70E3B3-FAF7-4122-9F5D-2ED9B6FB4963}"/>
              </a:ext>
            </a:extLst>
          </p:cNvPr>
          <p:cNvCxnSpPr>
            <a:cxnSpLocks/>
            <a:endCxn id="39" idx="0"/>
          </p:cNvCxnSpPr>
          <p:nvPr/>
        </p:nvCxnSpPr>
        <p:spPr>
          <a:xfrm flipH="1">
            <a:off x="4878385" y="10831216"/>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93012C84-F404-431C-80AA-01804F5BB621}"/>
              </a:ext>
            </a:extLst>
          </p:cNvPr>
          <p:cNvCxnSpPr>
            <a:cxnSpLocks/>
          </p:cNvCxnSpPr>
          <p:nvPr/>
        </p:nvCxnSpPr>
        <p:spPr>
          <a:xfrm>
            <a:off x="9283485" y="0"/>
            <a:ext cx="0" cy="121920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L494 –</a:t>
            </a:r>
            <a:r>
              <a:rPr lang="zh-TW" altLang="en-US" sz="1949" b="1" dirty="0">
                <a:solidFill>
                  <a:srgbClr val="0000FF"/>
                </a:solidFill>
              </a:rPr>
              <a:t> </a:t>
            </a:r>
            <a:r>
              <a:rPr lang="en-US" altLang="zh-TW" sz="1949" b="1" dirty="0">
                <a:solidFill>
                  <a:srgbClr val="0000FF"/>
                </a:solidFill>
              </a:rPr>
              <a:t>L516</a:t>
            </a:r>
            <a:endParaRPr lang="zh-TW" altLang="en-US" sz="1949" b="1" dirty="0">
              <a:solidFill>
                <a:srgbClr val="0000FF"/>
              </a:solidFill>
            </a:endParaRPr>
          </a:p>
        </p:txBody>
      </p:sp>
      <p:cxnSp>
        <p:nvCxnSpPr>
          <p:cNvPr id="51" name="直線單箭頭接點 50">
            <a:extLst>
              <a:ext uri="{FF2B5EF4-FFF2-40B4-BE49-F238E27FC236}">
                <a16:creationId xmlns:a16="http://schemas.microsoft.com/office/drawing/2014/main" id="{1C6B0945-4DC3-4E5F-B5DE-5F34DBA4683C}"/>
              </a:ext>
            </a:extLst>
          </p:cNvPr>
          <p:cNvCxnSpPr>
            <a:cxnSpLocks/>
          </p:cNvCxnSpPr>
          <p:nvPr/>
        </p:nvCxnSpPr>
        <p:spPr>
          <a:xfrm>
            <a:off x="4896801" y="11832235"/>
            <a:ext cx="0" cy="35976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5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11" idx="0"/>
          </p:cNvCxnSpPr>
          <p:nvPr/>
        </p:nvCxnSpPr>
        <p:spPr>
          <a:xfrm>
            <a:off x="4857164" y="20641"/>
            <a:ext cx="0" cy="46122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B84EED6-B5FE-4F17-8DEA-17B6D7B53777}"/>
              </a:ext>
            </a:extLst>
          </p:cNvPr>
          <p:cNvSpPr/>
          <p:nvPr/>
        </p:nvSpPr>
        <p:spPr>
          <a:xfrm>
            <a:off x="593358" y="3394269"/>
            <a:ext cx="4569189"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1-5th strip, 6-10th strip, and 11-17th strip#-----#</a:t>
            </a:r>
          </a:p>
          <a:p>
            <a:r>
              <a:rPr lang="en-US" altLang="zh-TW" sz="1200" dirty="0">
                <a:solidFill>
                  <a:schemeClr val="accent6">
                    <a:lumMod val="50000"/>
                  </a:schemeClr>
                </a:solidFill>
                <a:ea typeface="微軟正黑體" panose="020B0604030504040204" pitchFamily="34" charset="-120"/>
              </a:rPr>
              <a:t>#iterate among longitude list to merge first five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
        <p:nvSpPr>
          <p:cNvPr id="11" name="流程圖: 程序 10">
            <a:extLst>
              <a:ext uri="{FF2B5EF4-FFF2-40B4-BE49-F238E27FC236}">
                <a16:creationId xmlns:a16="http://schemas.microsoft.com/office/drawing/2014/main" id="{957030E3-0E64-46C1-AF10-7D9184B76F7A}"/>
              </a:ext>
            </a:extLst>
          </p:cNvPr>
          <p:cNvSpPr/>
          <p:nvPr/>
        </p:nvSpPr>
        <p:spPr>
          <a:xfrm>
            <a:off x="1240250" y="481862"/>
            <a:ext cx="7233827" cy="286676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of all longitude's classification rasters for the year</a:t>
            </a:r>
          </a:p>
          <a:p>
            <a:pPr algn="ctr"/>
            <a:r>
              <a:rPr lang="en-US" altLang="zh-TW" sz="1700" dirty="0">
                <a:solidFill>
                  <a:schemeClr val="accent6">
                    <a:lumMod val="50000"/>
                  </a:schemeClr>
                </a:solidFill>
                <a:ea typeface="微軟正黑體" panose="020B0604030504040204" pitchFamily="34" charset="-120"/>
              </a:rPr>
              <a:t>directory &lt;- c(paste("/data1/home/vivianlin0921/R_Scripts/PCA(forWFH)/plots/classificationresults/taiwan/",yr,"/longitude/",sep=""))</a:t>
            </a:r>
          </a:p>
          <a:p>
            <a:pPr algn="ctr"/>
            <a:r>
              <a:rPr lang="en-US" altLang="zh-TW" sz="1200" dirty="0">
                <a:solidFill>
                  <a:schemeClr val="accent6">
                    <a:lumMod val="50000"/>
                  </a:schemeClr>
                </a:solidFill>
                <a:ea typeface="微軟正黑體" panose="020B0604030504040204" pitchFamily="34" charset="-120"/>
              </a:rPr>
              <a:t>#create list of longitude-merged classification rasters under directory that satisfy condition</a:t>
            </a:r>
          </a:p>
          <a:p>
            <a:pPr algn="ctr"/>
            <a:r>
              <a:rPr lang="en-US" altLang="zh-TW" sz="1700" dirty="0">
                <a:solidFill>
                  <a:schemeClr val="accent6">
                    <a:lumMod val="50000"/>
                  </a:schemeClr>
                </a:solidFill>
                <a:ea typeface="微軟正黑體" panose="020B0604030504040204" pitchFamily="34" charset="-120"/>
              </a:rPr>
              <a:t>rasters &lt;- dir(path = directory, all.files = FALSE,pattern = "\\.tif$",</a:t>
            </a:r>
          </a:p>
          <a:p>
            <a:pPr algn="ctr"/>
            <a:r>
              <a:rPr lang="en-US" altLang="zh-TW" sz="1700" dirty="0">
                <a:solidFill>
                  <a:schemeClr val="accent6">
                    <a:lumMod val="50000"/>
                  </a:schemeClr>
                </a:solidFill>
                <a:ea typeface="微軟正黑體" panose="020B0604030504040204" pitchFamily="34" charset="-120"/>
              </a:rPr>
              <a:t>                     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#for longitude-merged classification results rasters for years 2017&amp;2018, the aoi's longitude info is stored at 13-15th character in file name</a:t>
            </a:r>
          </a:p>
          <a:p>
            <a:pPr algn="ctr"/>
            <a:r>
              <a:rPr lang="en-US" altLang="zh-TW" sz="1200" dirty="0">
                <a:solidFill>
                  <a:schemeClr val="accent6">
                    <a:lumMod val="50000"/>
                  </a:schemeClr>
                </a:solidFill>
                <a:ea typeface="微軟正黑體" panose="020B0604030504040204" pitchFamily="34" charset="-120"/>
              </a:rPr>
              <a:t>      </a:t>
            </a:r>
            <a:r>
              <a:rPr lang="en-US" altLang="zh-TW" sz="1700" dirty="0">
                <a:solidFill>
                  <a:schemeClr val="accent6">
                    <a:lumMod val="50000"/>
                  </a:schemeClr>
                </a:solidFill>
                <a:ea typeface="微軟正黑體" panose="020B0604030504040204" pitchFamily="34" charset="-120"/>
              </a:rPr>
              <a:t>rasters &lt;- substr(rasters,start=13,stop=15) </a:t>
            </a:r>
          </a:p>
        </p:txBody>
      </p:sp>
      <p:cxnSp>
        <p:nvCxnSpPr>
          <p:cNvPr id="12" name="直線單箭頭接點 11">
            <a:extLst>
              <a:ext uri="{FF2B5EF4-FFF2-40B4-BE49-F238E27FC236}">
                <a16:creationId xmlns:a16="http://schemas.microsoft.com/office/drawing/2014/main" id="{A431FADA-D18F-4C38-8BB2-45E94463125D}"/>
              </a:ext>
            </a:extLst>
          </p:cNvPr>
          <p:cNvCxnSpPr>
            <a:cxnSpLocks/>
          </p:cNvCxnSpPr>
          <p:nvPr/>
        </p:nvCxnSpPr>
        <p:spPr>
          <a:xfrm>
            <a:off x="9283485" y="0"/>
            <a:ext cx="0" cy="121920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94572"/>
            <a:ext cx="1409259" cy="392287"/>
          </a:xfrm>
          <a:prstGeom prst="rect">
            <a:avLst/>
          </a:prstGeom>
          <a:noFill/>
        </p:spPr>
        <p:txBody>
          <a:bodyPr wrap="square" rtlCol="0">
            <a:spAutoFit/>
          </a:bodyPr>
          <a:lstStyle/>
          <a:p>
            <a:r>
              <a:rPr lang="en-US" altLang="zh-TW" sz="1949" b="1" dirty="0">
                <a:solidFill>
                  <a:srgbClr val="0000FF"/>
                </a:solidFill>
              </a:rPr>
              <a:t>L518 –</a:t>
            </a:r>
            <a:r>
              <a:rPr lang="zh-TW" altLang="en-US" sz="1949" b="1" dirty="0">
                <a:solidFill>
                  <a:srgbClr val="0000FF"/>
                </a:solidFill>
              </a:rPr>
              <a:t> </a:t>
            </a:r>
            <a:r>
              <a:rPr lang="en-US" altLang="zh-TW" sz="1949" b="1" dirty="0">
                <a:solidFill>
                  <a:srgbClr val="0000FF"/>
                </a:solidFill>
              </a:rPr>
              <a:t>L544</a:t>
            </a:r>
            <a:endParaRPr lang="zh-TW" altLang="en-US" sz="1949" b="1" dirty="0">
              <a:solidFill>
                <a:srgbClr val="0000FF"/>
              </a:solidFill>
            </a:endParaRPr>
          </a:p>
        </p:txBody>
      </p:sp>
      <p:sp>
        <p:nvSpPr>
          <p:cNvPr id="13" name="矩形 12">
            <a:extLst>
              <a:ext uri="{FF2B5EF4-FFF2-40B4-BE49-F238E27FC236}">
                <a16:creationId xmlns:a16="http://schemas.microsoft.com/office/drawing/2014/main" id="{9A0D87F8-3AAE-4CA4-9D08-6C01C0FDD181}"/>
              </a:ext>
            </a:extLst>
          </p:cNvPr>
          <p:cNvSpPr/>
          <p:nvPr/>
        </p:nvSpPr>
        <p:spPr>
          <a:xfrm>
            <a:off x="593358" y="4031295"/>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BA2454E5-D8AE-4EA3-8270-E834AF6A86C0}"/>
              </a:ext>
            </a:extLst>
          </p:cNvPr>
          <p:cNvSpPr/>
          <p:nvPr/>
        </p:nvSpPr>
        <p:spPr>
          <a:xfrm>
            <a:off x="610942" y="4042233"/>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6" name="流程圖: 程序 15">
            <a:extLst>
              <a:ext uri="{FF2B5EF4-FFF2-40B4-BE49-F238E27FC236}">
                <a16:creationId xmlns:a16="http://schemas.microsoft.com/office/drawing/2014/main" id="{BE9BCD5F-B779-4F50-B15A-C71C1CBE515F}"/>
              </a:ext>
            </a:extLst>
          </p:cNvPr>
          <p:cNvSpPr/>
          <p:nvPr/>
        </p:nvSpPr>
        <p:spPr>
          <a:xfrm>
            <a:off x="7904136" y="4031296"/>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item=1:5</a:t>
            </a:r>
            <a:endParaRPr lang="zh-TW" altLang="en-US" sz="1700" dirty="0">
              <a:solidFill>
                <a:schemeClr val="accent6">
                  <a:lumMod val="50000"/>
                </a:schemeClr>
              </a:solidFill>
              <a:ea typeface="微軟正黑體" panose="020B0604030504040204" pitchFamily="34" charset="-120"/>
            </a:endParaRPr>
          </a:p>
        </p:txBody>
      </p:sp>
      <p:cxnSp>
        <p:nvCxnSpPr>
          <p:cNvPr id="22" name="直線單箭頭接點 21">
            <a:extLst>
              <a:ext uri="{FF2B5EF4-FFF2-40B4-BE49-F238E27FC236}">
                <a16:creationId xmlns:a16="http://schemas.microsoft.com/office/drawing/2014/main" id="{6D634F7A-3CB1-4CE1-9A33-368B40CD3A79}"/>
              </a:ext>
            </a:extLst>
          </p:cNvPr>
          <p:cNvCxnSpPr>
            <a:cxnSpLocks/>
          </p:cNvCxnSpPr>
          <p:nvPr/>
        </p:nvCxnSpPr>
        <p:spPr>
          <a:xfrm>
            <a:off x="4857163" y="3348629"/>
            <a:ext cx="0" cy="68266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流程圖: 程序 22">
            <a:extLst>
              <a:ext uri="{FF2B5EF4-FFF2-40B4-BE49-F238E27FC236}">
                <a16:creationId xmlns:a16="http://schemas.microsoft.com/office/drawing/2014/main" id="{51A02008-630B-4905-9A9A-D092F166E2E4}"/>
              </a:ext>
            </a:extLst>
          </p:cNvPr>
          <p:cNvSpPr/>
          <p:nvPr/>
        </p:nvSpPr>
        <p:spPr>
          <a:xfrm>
            <a:off x="1240249" y="4457453"/>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raster(x=paste("/data1/home/vivianlin0921/R_Scripts/PCA(forWFH)/plots/classificationresults/taiwan/",yr,"/longitude/2017and2018_",rasters[item],"_taiwanclassification.tif",sep=""))</a:t>
            </a:r>
          </a:p>
        </p:txBody>
      </p:sp>
      <p:sp>
        <p:nvSpPr>
          <p:cNvPr id="24" name="流程圖: 決策 23">
            <a:extLst>
              <a:ext uri="{FF2B5EF4-FFF2-40B4-BE49-F238E27FC236}">
                <a16:creationId xmlns:a16="http://schemas.microsoft.com/office/drawing/2014/main" id="{51FC93F0-F840-4FED-A410-9B0D67D72EB5}"/>
              </a:ext>
            </a:extLst>
          </p:cNvPr>
          <p:cNvSpPr/>
          <p:nvPr/>
        </p:nvSpPr>
        <p:spPr>
          <a:xfrm>
            <a:off x="3803937" y="6153766"/>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25" name="文字方塊 24">
            <a:extLst>
              <a:ext uri="{FF2B5EF4-FFF2-40B4-BE49-F238E27FC236}">
                <a16:creationId xmlns:a16="http://schemas.microsoft.com/office/drawing/2014/main" id="{88658396-FB8E-4F58-9121-A4F5F9654279}"/>
              </a:ext>
            </a:extLst>
          </p:cNvPr>
          <p:cNvSpPr txBox="1"/>
          <p:nvPr/>
        </p:nvSpPr>
        <p:spPr>
          <a:xfrm>
            <a:off x="3837034" y="6120813"/>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6" name="接點: 肘形 25">
            <a:extLst>
              <a:ext uri="{FF2B5EF4-FFF2-40B4-BE49-F238E27FC236}">
                <a16:creationId xmlns:a16="http://schemas.microsoft.com/office/drawing/2014/main" id="{0457756D-ED55-4DBE-AD9D-07742629562D}"/>
              </a:ext>
            </a:extLst>
          </p:cNvPr>
          <p:cNvCxnSpPr>
            <a:cxnSpLocks/>
            <a:stCxn id="24" idx="1"/>
            <a:endCxn id="30" idx="1"/>
          </p:cNvCxnSpPr>
          <p:nvPr/>
        </p:nvCxnSpPr>
        <p:spPr>
          <a:xfrm rot="10800000" flipV="1">
            <a:off x="2323769" y="6504793"/>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754D049F-A0CE-409D-8EFA-1933B0C44BFD}"/>
              </a:ext>
            </a:extLst>
          </p:cNvPr>
          <p:cNvCxnSpPr>
            <a:cxnSpLocks/>
            <a:stCxn id="24" idx="3"/>
            <a:endCxn id="31" idx="0"/>
          </p:cNvCxnSpPr>
          <p:nvPr/>
        </p:nvCxnSpPr>
        <p:spPr>
          <a:xfrm flipH="1">
            <a:off x="4857163" y="6504794"/>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848252C6-C9A1-48BD-8E54-9452D28677F0}"/>
              </a:ext>
            </a:extLst>
          </p:cNvPr>
          <p:cNvSpPr txBox="1"/>
          <p:nvPr/>
        </p:nvSpPr>
        <p:spPr>
          <a:xfrm>
            <a:off x="5563978" y="6120813"/>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9" name="直線單箭頭接點 28">
            <a:extLst>
              <a:ext uri="{FF2B5EF4-FFF2-40B4-BE49-F238E27FC236}">
                <a16:creationId xmlns:a16="http://schemas.microsoft.com/office/drawing/2014/main" id="{A64C89B1-79C9-4986-8B9A-06156123A759}"/>
              </a:ext>
            </a:extLst>
          </p:cNvPr>
          <p:cNvCxnSpPr>
            <a:cxnSpLocks/>
            <a:endCxn id="24" idx="0"/>
          </p:cNvCxnSpPr>
          <p:nvPr/>
        </p:nvCxnSpPr>
        <p:spPr>
          <a:xfrm>
            <a:off x="4873142" y="5696793"/>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ED42A5B1-6AA7-45EF-B8AC-B17031B5FEAD}"/>
              </a:ext>
            </a:extLst>
          </p:cNvPr>
          <p:cNvSpPr/>
          <p:nvPr/>
        </p:nvSpPr>
        <p:spPr>
          <a:xfrm>
            <a:off x="2323768" y="6974421"/>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31" name="流程圖: 程序 30">
            <a:extLst>
              <a:ext uri="{FF2B5EF4-FFF2-40B4-BE49-F238E27FC236}">
                <a16:creationId xmlns:a16="http://schemas.microsoft.com/office/drawing/2014/main" id="{98C8A971-130C-4368-BBE9-6C44BAACD323}"/>
              </a:ext>
            </a:extLst>
          </p:cNvPr>
          <p:cNvSpPr/>
          <p:nvPr/>
        </p:nvSpPr>
        <p:spPr>
          <a:xfrm>
            <a:off x="2323768" y="7999546"/>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33" name="流程圖: 程序 32">
            <a:extLst>
              <a:ext uri="{FF2B5EF4-FFF2-40B4-BE49-F238E27FC236}">
                <a16:creationId xmlns:a16="http://schemas.microsoft.com/office/drawing/2014/main" id="{797F219E-A2E3-4978-BD32-0D7AEF949ADC}"/>
              </a:ext>
            </a:extLst>
          </p:cNvPr>
          <p:cNvSpPr/>
          <p:nvPr/>
        </p:nvSpPr>
        <p:spPr>
          <a:xfrm>
            <a:off x="1075475" y="8898545"/>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1-5th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png(paste("/data1/home/vivianlin0921/R_Scripts/PCA(forWFH)/plots/classificationresults/taiwan/",yr,"/three/2017and2018_taiwanclassification_0105.png",sep=""))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34" name="直線單箭頭接點 33">
            <a:extLst>
              <a:ext uri="{FF2B5EF4-FFF2-40B4-BE49-F238E27FC236}">
                <a16:creationId xmlns:a16="http://schemas.microsoft.com/office/drawing/2014/main" id="{38A46D26-3182-451B-91D9-78B25428DF62}"/>
              </a:ext>
            </a:extLst>
          </p:cNvPr>
          <p:cNvCxnSpPr>
            <a:cxnSpLocks/>
            <a:endCxn id="33" idx="0"/>
          </p:cNvCxnSpPr>
          <p:nvPr/>
        </p:nvCxnSpPr>
        <p:spPr>
          <a:xfrm>
            <a:off x="4845276" y="8668630"/>
            <a:ext cx="11886" cy="2299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77549C6E-2D09-40C6-9F79-2C4E4BF75929}"/>
              </a:ext>
            </a:extLst>
          </p:cNvPr>
          <p:cNvCxnSpPr>
            <a:cxnSpLocks/>
          </p:cNvCxnSpPr>
          <p:nvPr/>
        </p:nvCxnSpPr>
        <p:spPr>
          <a:xfrm>
            <a:off x="4833389" y="11854194"/>
            <a:ext cx="0" cy="33780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19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11" idx="0"/>
          </p:cNvCxnSpPr>
          <p:nvPr/>
        </p:nvCxnSpPr>
        <p:spPr>
          <a:xfrm>
            <a:off x="4857164" y="20641"/>
            <a:ext cx="0" cy="46122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流程圖: 程序 10">
            <a:extLst>
              <a:ext uri="{FF2B5EF4-FFF2-40B4-BE49-F238E27FC236}">
                <a16:creationId xmlns:a16="http://schemas.microsoft.com/office/drawing/2014/main" id="{957030E3-0E64-46C1-AF10-7D9184B76F7A}"/>
              </a:ext>
            </a:extLst>
          </p:cNvPr>
          <p:cNvSpPr/>
          <p:nvPr/>
        </p:nvSpPr>
        <p:spPr>
          <a:xfrm>
            <a:off x="1240250" y="481862"/>
            <a:ext cx="7233827" cy="127896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      </a:t>
            </a: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writeRaster(entireraster,paste("/data1/home/vivianlin0921/R_Scripts/PCA(forWFH)/plots/classificationresults/taiwan/",yr,"/three/2017and2018_taiwanclassification_0105.tif",sep=""))</a:t>
            </a:r>
          </a:p>
        </p:txBody>
      </p:sp>
      <p:cxnSp>
        <p:nvCxnSpPr>
          <p:cNvPr id="12" name="直線單箭頭接點 11">
            <a:extLst>
              <a:ext uri="{FF2B5EF4-FFF2-40B4-BE49-F238E27FC236}">
                <a16:creationId xmlns:a16="http://schemas.microsoft.com/office/drawing/2014/main" id="{A431FADA-D18F-4C38-8BB2-45E94463125D}"/>
              </a:ext>
            </a:extLst>
          </p:cNvPr>
          <p:cNvCxnSpPr>
            <a:cxnSpLocks/>
          </p:cNvCxnSpPr>
          <p:nvPr/>
        </p:nvCxnSpPr>
        <p:spPr>
          <a:xfrm>
            <a:off x="9283485" y="0"/>
            <a:ext cx="0" cy="121920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94572"/>
            <a:ext cx="1409259" cy="392287"/>
          </a:xfrm>
          <a:prstGeom prst="rect">
            <a:avLst/>
          </a:prstGeom>
          <a:noFill/>
        </p:spPr>
        <p:txBody>
          <a:bodyPr wrap="square" rtlCol="0">
            <a:spAutoFit/>
          </a:bodyPr>
          <a:lstStyle/>
          <a:p>
            <a:r>
              <a:rPr lang="en-US" altLang="zh-TW" sz="1949" b="1" dirty="0">
                <a:solidFill>
                  <a:srgbClr val="0000FF"/>
                </a:solidFill>
              </a:rPr>
              <a:t>L545 –</a:t>
            </a:r>
            <a:r>
              <a:rPr lang="zh-TW" altLang="en-US" sz="1949" b="1" dirty="0">
                <a:solidFill>
                  <a:srgbClr val="0000FF"/>
                </a:solidFill>
              </a:rPr>
              <a:t> </a:t>
            </a:r>
            <a:r>
              <a:rPr lang="en-US" altLang="zh-TW" sz="1949" b="1" dirty="0">
                <a:solidFill>
                  <a:srgbClr val="0000FF"/>
                </a:solidFill>
              </a:rPr>
              <a:t>L567</a:t>
            </a:r>
            <a:endParaRPr lang="zh-TW" altLang="en-US" sz="1949" b="1" dirty="0">
              <a:solidFill>
                <a:srgbClr val="0000FF"/>
              </a:solidFill>
            </a:endParaRPr>
          </a:p>
        </p:txBody>
      </p:sp>
      <p:sp>
        <p:nvSpPr>
          <p:cNvPr id="13" name="矩形 12">
            <a:extLst>
              <a:ext uri="{FF2B5EF4-FFF2-40B4-BE49-F238E27FC236}">
                <a16:creationId xmlns:a16="http://schemas.microsoft.com/office/drawing/2014/main" id="{9A0D87F8-3AAE-4CA4-9D08-6C01C0FDD181}"/>
              </a:ext>
            </a:extLst>
          </p:cNvPr>
          <p:cNvSpPr/>
          <p:nvPr/>
        </p:nvSpPr>
        <p:spPr>
          <a:xfrm>
            <a:off x="593358" y="3318369"/>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BA2454E5-D8AE-4EA3-8270-E834AF6A86C0}"/>
              </a:ext>
            </a:extLst>
          </p:cNvPr>
          <p:cNvSpPr/>
          <p:nvPr/>
        </p:nvSpPr>
        <p:spPr>
          <a:xfrm>
            <a:off x="610942" y="3329307"/>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6" name="流程圖: 程序 15">
            <a:extLst>
              <a:ext uri="{FF2B5EF4-FFF2-40B4-BE49-F238E27FC236}">
                <a16:creationId xmlns:a16="http://schemas.microsoft.com/office/drawing/2014/main" id="{BE9BCD5F-B779-4F50-B15A-C71C1CBE515F}"/>
              </a:ext>
            </a:extLst>
          </p:cNvPr>
          <p:cNvSpPr/>
          <p:nvPr/>
        </p:nvSpPr>
        <p:spPr>
          <a:xfrm>
            <a:off x="7904136" y="3318370"/>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item=6:10</a:t>
            </a:r>
            <a:endParaRPr lang="zh-TW" altLang="en-US" sz="1700" dirty="0">
              <a:solidFill>
                <a:schemeClr val="accent6">
                  <a:lumMod val="50000"/>
                </a:schemeClr>
              </a:solidFill>
              <a:ea typeface="微軟正黑體" panose="020B0604030504040204" pitchFamily="34" charset="-120"/>
            </a:endParaRPr>
          </a:p>
        </p:txBody>
      </p:sp>
      <p:cxnSp>
        <p:nvCxnSpPr>
          <p:cNvPr id="22" name="直線單箭頭接點 21">
            <a:extLst>
              <a:ext uri="{FF2B5EF4-FFF2-40B4-BE49-F238E27FC236}">
                <a16:creationId xmlns:a16="http://schemas.microsoft.com/office/drawing/2014/main" id="{6D634F7A-3CB1-4CE1-9A33-368B40CD3A79}"/>
              </a:ext>
            </a:extLst>
          </p:cNvPr>
          <p:cNvCxnSpPr>
            <a:cxnSpLocks/>
          </p:cNvCxnSpPr>
          <p:nvPr/>
        </p:nvCxnSpPr>
        <p:spPr>
          <a:xfrm>
            <a:off x="4857163" y="2635703"/>
            <a:ext cx="0" cy="68266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流程圖: 程序 22">
            <a:extLst>
              <a:ext uri="{FF2B5EF4-FFF2-40B4-BE49-F238E27FC236}">
                <a16:creationId xmlns:a16="http://schemas.microsoft.com/office/drawing/2014/main" id="{51A02008-630B-4905-9A9A-D092F166E2E4}"/>
              </a:ext>
            </a:extLst>
          </p:cNvPr>
          <p:cNvSpPr/>
          <p:nvPr/>
        </p:nvSpPr>
        <p:spPr>
          <a:xfrm>
            <a:off x="1240249" y="3744527"/>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raster(x=paste("/data1/home/vivianlin0921/R_Scripts/PCA(forWFH)/plots/classificationresults/taiwan/",yr,"/longitude/2017and2018_",rasters[item],"_taiwanclassification.tif",sep=""))</a:t>
            </a:r>
          </a:p>
        </p:txBody>
      </p:sp>
      <p:sp>
        <p:nvSpPr>
          <p:cNvPr id="24" name="流程圖: 決策 23">
            <a:extLst>
              <a:ext uri="{FF2B5EF4-FFF2-40B4-BE49-F238E27FC236}">
                <a16:creationId xmlns:a16="http://schemas.microsoft.com/office/drawing/2014/main" id="{51FC93F0-F840-4FED-A410-9B0D67D72EB5}"/>
              </a:ext>
            </a:extLst>
          </p:cNvPr>
          <p:cNvSpPr/>
          <p:nvPr/>
        </p:nvSpPr>
        <p:spPr>
          <a:xfrm>
            <a:off x="3803937" y="5440840"/>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item==6</a:t>
            </a:r>
            <a:endParaRPr lang="zh-TW" altLang="en-US" sz="1700" dirty="0">
              <a:solidFill>
                <a:schemeClr val="accent6">
                  <a:lumMod val="50000"/>
                </a:schemeClr>
              </a:solidFill>
              <a:ea typeface="微軟正黑體" panose="020B0604030504040204" pitchFamily="34" charset="-120"/>
            </a:endParaRPr>
          </a:p>
        </p:txBody>
      </p:sp>
      <p:sp>
        <p:nvSpPr>
          <p:cNvPr id="25" name="文字方塊 24">
            <a:extLst>
              <a:ext uri="{FF2B5EF4-FFF2-40B4-BE49-F238E27FC236}">
                <a16:creationId xmlns:a16="http://schemas.microsoft.com/office/drawing/2014/main" id="{88658396-FB8E-4F58-9121-A4F5F9654279}"/>
              </a:ext>
            </a:extLst>
          </p:cNvPr>
          <p:cNvSpPr txBox="1"/>
          <p:nvPr/>
        </p:nvSpPr>
        <p:spPr>
          <a:xfrm>
            <a:off x="3837034" y="540788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6" name="接點: 肘形 25">
            <a:extLst>
              <a:ext uri="{FF2B5EF4-FFF2-40B4-BE49-F238E27FC236}">
                <a16:creationId xmlns:a16="http://schemas.microsoft.com/office/drawing/2014/main" id="{0457756D-ED55-4DBE-AD9D-07742629562D}"/>
              </a:ext>
            </a:extLst>
          </p:cNvPr>
          <p:cNvCxnSpPr>
            <a:cxnSpLocks/>
            <a:stCxn id="24" idx="1"/>
            <a:endCxn id="30" idx="1"/>
          </p:cNvCxnSpPr>
          <p:nvPr/>
        </p:nvCxnSpPr>
        <p:spPr>
          <a:xfrm rot="10800000" flipV="1">
            <a:off x="2323769" y="5791867"/>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754D049F-A0CE-409D-8EFA-1933B0C44BFD}"/>
              </a:ext>
            </a:extLst>
          </p:cNvPr>
          <p:cNvCxnSpPr>
            <a:cxnSpLocks/>
            <a:stCxn id="24" idx="3"/>
            <a:endCxn id="31" idx="0"/>
          </p:cNvCxnSpPr>
          <p:nvPr/>
        </p:nvCxnSpPr>
        <p:spPr>
          <a:xfrm flipH="1">
            <a:off x="4857163" y="5791868"/>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848252C6-C9A1-48BD-8E54-9452D28677F0}"/>
              </a:ext>
            </a:extLst>
          </p:cNvPr>
          <p:cNvSpPr txBox="1"/>
          <p:nvPr/>
        </p:nvSpPr>
        <p:spPr>
          <a:xfrm>
            <a:off x="5563978" y="5407887"/>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9" name="直線單箭頭接點 28">
            <a:extLst>
              <a:ext uri="{FF2B5EF4-FFF2-40B4-BE49-F238E27FC236}">
                <a16:creationId xmlns:a16="http://schemas.microsoft.com/office/drawing/2014/main" id="{A64C89B1-79C9-4986-8B9A-06156123A759}"/>
              </a:ext>
            </a:extLst>
          </p:cNvPr>
          <p:cNvCxnSpPr>
            <a:cxnSpLocks/>
            <a:endCxn id="24" idx="0"/>
          </p:cNvCxnSpPr>
          <p:nvPr/>
        </p:nvCxnSpPr>
        <p:spPr>
          <a:xfrm>
            <a:off x="4873142" y="4983867"/>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ED42A5B1-6AA7-45EF-B8AC-B17031B5FEAD}"/>
              </a:ext>
            </a:extLst>
          </p:cNvPr>
          <p:cNvSpPr/>
          <p:nvPr/>
        </p:nvSpPr>
        <p:spPr>
          <a:xfrm>
            <a:off x="2323768" y="6261495"/>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31" name="流程圖: 程序 30">
            <a:extLst>
              <a:ext uri="{FF2B5EF4-FFF2-40B4-BE49-F238E27FC236}">
                <a16:creationId xmlns:a16="http://schemas.microsoft.com/office/drawing/2014/main" id="{98C8A971-130C-4368-BBE9-6C44BAACD323}"/>
              </a:ext>
            </a:extLst>
          </p:cNvPr>
          <p:cNvSpPr/>
          <p:nvPr/>
        </p:nvSpPr>
        <p:spPr>
          <a:xfrm>
            <a:off x="2323768" y="7286620"/>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33" name="流程圖: 程序 32">
            <a:extLst>
              <a:ext uri="{FF2B5EF4-FFF2-40B4-BE49-F238E27FC236}">
                <a16:creationId xmlns:a16="http://schemas.microsoft.com/office/drawing/2014/main" id="{797F219E-A2E3-4978-BD32-0D7AEF949ADC}"/>
              </a:ext>
            </a:extLst>
          </p:cNvPr>
          <p:cNvSpPr/>
          <p:nvPr/>
        </p:nvSpPr>
        <p:spPr>
          <a:xfrm>
            <a:off x="1075475" y="8387094"/>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6-10th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png(paste("/data1/home/vivianlin0921/R_Scripts/PCA(forWFH)/plots/classificationresults/taiwan/",yr,"/three/2017and2018_taiwanclassification_0610.png",sep=""))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34" name="直線單箭頭接點 33">
            <a:extLst>
              <a:ext uri="{FF2B5EF4-FFF2-40B4-BE49-F238E27FC236}">
                <a16:creationId xmlns:a16="http://schemas.microsoft.com/office/drawing/2014/main" id="{38A46D26-3182-451B-91D9-78B25428DF62}"/>
              </a:ext>
            </a:extLst>
          </p:cNvPr>
          <p:cNvCxnSpPr>
            <a:cxnSpLocks/>
            <a:endCxn id="33" idx="0"/>
          </p:cNvCxnSpPr>
          <p:nvPr/>
        </p:nvCxnSpPr>
        <p:spPr>
          <a:xfrm>
            <a:off x="4834856" y="7955615"/>
            <a:ext cx="22306" cy="43147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77549C6E-2D09-40C6-9F79-2C4E4BF75929}"/>
              </a:ext>
            </a:extLst>
          </p:cNvPr>
          <p:cNvCxnSpPr>
            <a:cxnSpLocks/>
          </p:cNvCxnSpPr>
          <p:nvPr/>
        </p:nvCxnSpPr>
        <p:spPr>
          <a:xfrm>
            <a:off x="4833389" y="11342743"/>
            <a:ext cx="0" cy="84925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6" name="流程圖: 程序 35">
            <a:extLst>
              <a:ext uri="{FF2B5EF4-FFF2-40B4-BE49-F238E27FC236}">
                <a16:creationId xmlns:a16="http://schemas.microsoft.com/office/drawing/2014/main" id="{157AC1B0-A703-4A26-B580-A31A455E520B}"/>
              </a:ext>
            </a:extLst>
          </p:cNvPr>
          <p:cNvSpPr/>
          <p:nvPr/>
        </p:nvSpPr>
        <p:spPr>
          <a:xfrm>
            <a:off x="3033519" y="2078524"/>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37" name="直線單箭頭接點 36">
            <a:extLst>
              <a:ext uri="{FF2B5EF4-FFF2-40B4-BE49-F238E27FC236}">
                <a16:creationId xmlns:a16="http://schemas.microsoft.com/office/drawing/2014/main" id="{20711C3A-EBE9-44D9-A464-F7453FBDD144}"/>
              </a:ext>
            </a:extLst>
          </p:cNvPr>
          <p:cNvCxnSpPr>
            <a:cxnSpLocks/>
            <a:endCxn id="36" idx="0"/>
          </p:cNvCxnSpPr>
          <p:nvPr/>
        </p:nvCxnSpPr>
        <p:spPr>
          <a:xfrm flipH="1">
            <a:off x="4878385" y="1749214"/>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E9101F92-D616-4E8B-91C8-3917495B8527}"/>
              </a:ext>
            </a:extLst>
          </p:cNvPr>
          <p:cNvSpPr/>
          <p:nvPr/>
        </p:nvSpPr>
        <p:spPr>
          <a:xfrm>
            <a:off x="593358" y="2836218"/>
            <a:ext cx="4569189"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6-10</a:t>
            </a:r>
            <a:r>
              <a:rPr lang="en-US" altLang="zh-TW" sz="1200" baseline="30000" dirty="0">
                <a:solidFill>
                  <a:schemeClr val="accent6">
                    <a:lumMod val="50000"/>
                  </a:schemeClr>
                </a:solidFill>
                <a:ea typeface="微軟正黑體" panose="020B0604030504040204" pitchFamily="34" charset="-120"/>
              </a:rPr>
              <a:t>th</a:t>
            </a:r>
            <a:r>
              <a:rPr lang="en-US" altLang="zh-TW" sz="1200" dirty="0">
                <a:solidFill>
                  <a:schemeClr val="accent6">
                    <a:lumMod val="50000"/>
                  </a:schemeClr>
                </a:solidFill>
                <a:ea typeface="微軟正黑體" panose="020B0604030504040204" pitchFamily="34" charset="-120"/>
              </a:rPr>
              <a:t>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Tree>
    <p:extLst>
      <p:ext uri="{BB962C8B-B14F-4D97-AF65-F5344CB8AC3E}">
        <p14:creationId xmlns:p14="http://schemas.microsoft.com/office/powerpoint/2010/main" val="415230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11" idx="0"/>
          </p:cNvCxnSpPr>
          <p:nvPr/>
        </p:nvCxnSpPr>
        <p:spPr>
          <a:xfrm>
            <a:off x="4857164" y="20641"/>
            <a:ext cx="0" cy="46122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流程圖: 程序 10">
            <a:extLst>
              <a:ext uri="{FF2B5EF4-FFF2-40B4-BE49-F238E27FC236}">
                <a16:creationId xmlns:a16="http://schemas.microsoft.com/office/drawing/2014/main" id="{957030E3-0E64-46C1-AF10-7D9184B76F7A}"/>
              </a:ext>
            </a:extLst>
          </p:cNvPr>
          <p:cNvSpPr/>
          <p:nvPr/>
        </p:nvSpPr>
        <p:spPr>
          <a:xfrm>
            <a:off x="1240250" y="481862"/>
            <a:ext cx="7233827" cy="127896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      </a:t>
            </a: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writeRaster(entireraster,paste("/data1/home/vivianlin0921/R_Scripts/PCA(forWFH)/plots/classificationresults/taiwan/",yr,"/three/2017and2018_taiwanclassification_0610.tif",sep=""))</a:t>
            </a:r>
          </a:p>
        </p:txBody>
      </p:sp>
      <p:cxnSp>
        <p:nvCxnSpPr>
          <p:cNvPr id="12" name="直線單箭頭接點 11">
            <a:extLst>
              <a:ext uri="{FF2B5EF4-FFF2-40B4-BE49-F238E27FC236}">
                <a16:creationId xmlns:a16="http://schemas.microsoft.com/office/drawing/2014/main" id="{A431FADA-D18F-4C38-8BB2-45E94463125D}"/>
              </a:ext>
            </a:extLst>
          </p:cNvPr>
          <p:cNvCxnSpPr>
            <a:cxnSpLocks/>
          </p:cNvCxnSpPr>
          <p:nvPr/>
        </p:nvCxnSpPr>
        <p:spPr>
          <a:xfrm>
            <a:off x="9283485" y="0"/>
            <a:ext cx="0" cy="121920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94572"/>
            <a:ext cx="1409259" cy="392287"/>
          </a:xfrm>
          <a:prstGeom prst="rect">
            <a:avLst/>
          </a:prstGeom>
          <a:noFill/>
        </p:spPr>
        <p:txBody>
          <a:bodyPr wrap="square" rtlCol="0">
            <a:spAutoFit/>
          </a:bodyPr>
          <a:lstStyle/>
          <a:p>
            <a:r>
              <a:rPr lang="en-US" altLang="zh-TW" sz="1949" b="1" dirty="0">
                <a:solidFill>
                  <a:srgbClr val="0000FF"/>
                </a:solidFill>
              </a:rPr>
              <a:t>L568 –</a:t>
            </a:r>
            <a:r>
              <a:rPr lang="zh-TW" altLang="en-US" sz="1949" b="1" dirty="0">
                <a:solidFill>
                  <a:srgbClr val="0000FF"/>
                </a:solidFill>
              </a:rPr>
              <a:t> </a:t>
            </a:r>
            <a:r>
              <a:rPr lang="en-US" altLang="zh-TW" sz="1949" b="1" dirty="0">
                <a:solidFill>
                  <a:srgbClr val="0000FF"/>
                </a:solidFill>
              </a:rPr>
              <a:t>L590</a:t>
            </a:r>
            <a:endParaRPr lang="zh-TW" altLang="en-US" sz="1949" b="1" dirty="0">
              <a:solidFill>
                <a:srgbClr val="0000FF"/>
              </a:solidFill>
            </a:endParaRPr>
          </a:p>
        </p:txBody>
      </p:sp>
      <p:sp>
        <p:nvSpPr>
          <p:cNvPr id="13" name="矩形 12">
            <a:extLst>
              <a:ext uri="{FF2B5EF4-FFF2-40B4-BE49-F238E27FC236}">
                <a16:creationId xmlns:a16="http://schemas.microsoft.com/office/drawing/2014/main" id="{9A0D87F8-3AAE-4CA4-9D08-6C01C0FDD181}"/>
              </a:ext>
            </a:extLst>
          </p:cNvPr>
          <p:cNvSpPr/>
          <p:nvPr/>
        </p:nvSpPr>
        <p:spPr>
          <a:xfrm>
            <a:off x="593358" y="3318369"/>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5" name="矩形 14">
            <a:extLst>
              <a:ext uri="{FF2B5EF4-FFF2-40B4-BE49-F238E27FC236}">
                <a16:creationId xmlns:a16="http://schemas.microsoft.com/office/drawing/2014/main" id="{BA2454E5-D8AE-4EA3-8270-E834AF6A86C0}"/>
              </a:ext>
            </a:extLst>
          </p:cNvPr>
          <p:cNvSpPr/>
          <p:nvPr/>
        </p:nvSpPr>
        <p:spPr>
          <a:xfrm>
            <a:off x="610942" y="3329307"/>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6" name="流程圖: 程序 15">
            <a:extLst>
              <a:ext uri="{FF2B5EF4-FFF2-40B4-BE49-F238E27FC236}">
                <a16:creationId xmlns:a16="http://schemas.microsoft.com/office/drawing/2014/main" id="{BE9BCD5F-B779-4F50-B15A-C71C1CBE515F}"/>
              </a:ext>
            </a:extLst>
          </p:cNvPr>
          <p:cNvSpPr/>
          <p:nvPr/>
        </p:nvSpPr>
        <p:spPr>
          <a:xfrm>
            <a:off x="7904136" y="3318370"/>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item=11:17</a:t>
            </a:r>
            <a:endParaRPr lang="zh-TW" altLang="en-US" sz="1700" dirty="0">
              <a:solidFill>
                <a:schemeClr val="accent6">
                  <a:lumMod val="50000"/>
                </a:schemeClr>
              </a:solidFill>
              <a:ea typeface="微軟正黑體" panose="020B0604030504040204" pitchFamily="34" charset="-120"/>
            </a:endParaRPr>
          </a:p>
        </p:txBody>
      </p:sp>
      <p:cxnSp>
        <p:nvCxnSpPr>
          <p:cNvPr id="22" name="直線單箭頭接點 21">
            <a:extLst>
              <a:ext uri="{FF2B5EF4-FFF2-40B4-BE49-F238E27FC236}">
                <a16:creationId xmlns:a16="http://schemas.microsoft.com/office/drawing/2014/main" id="{6D634F7A-3CB1-4CE1-9A33-368B40CD3A79}"/>
              </a:ext>
            </a:extLst>
          </p:cNvPr>
          <p:cNvCxnSpPr>
            <a:cxnSpLocks/>
          </p:cNvCxnSpPr>
          <p:nvPr/>
        </p:nvCxnSpPr>
        <p:spPr>
          <a:xfrm>
            <a:off x="4857163" y="2635703"/>
            <a:ext cx="0" cy="68266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流程圖: 程序 22">
            <a:extLst>
              <a:ext uri="{FF2B5EF4-FFF2-40B4-BE49-F238E27FC236}">
                <a16:creationId xmlns:a16="http://schemas.microsoft.com/office/drawing/2014/main" id="{51A02008-630B-4905-9A9A-D092F166E2E4}"/>
              </a:ext>
            </a:extLst>
          </p:cNvPr>
          <p:cNvSpPr/>
          <p:nvPr/>
        </p:nvSpPr>
        <p:spPr>
          <a:xfrm>
            <a:off x="1240249" y="3744527"/>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raster(x=paste("/data1/home/vivianlin0921/R_Scripts/PCA(forWFH)/plots/classificationresults/taiwan/",yr,"/longitude/2017and2018_",rasters[item],"_taiwanclassification.tif",sep=""))</a:t>
            </a:r>
          </a:p>
        </p:txBody>
      </p:sp>
      <p:sp>
        <p:nvSpPr>
          <p:cNvPr id="24" name="流程圖: 決策 23">
            <a:extLst>
              <a:ext uri="{FF2B5EF4-FFF2-40B4-BE49-F238E27FC236}">
                <a16:creationId xmlns:a16="http://schemas.microsoft.com/office/drawing/2014/main" id="{51FC93F0-F840-4FED-A410-9B0D67D72EB5}"/>
              </a:ext>
            </a:extLst>
          </p:cNvPr>
          <p:cNvSpPr/>
          <p:nvPr/>
        </p:nvSpPr>
        <p:spPr>
          <a:xfrm>
            <a:off x="3803937" y="5440840"/>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item==11</a:t>
            </a:r>
            <a:endParaRPr lang="zh-TW" altLang="en-US" sz="1700" dirty="0">
              <a:solidFill>
                <a:schemeClr val="accent6">
                  <a:lumMod val="50000"/>
                </a:schemeClr>
              </a:solidFill>
              <a:ea typeface="微軟正黑體" panose="020B0604030504040204" pitchFamily="34" charset="-120"/>
            </a:endParaRPr>
          </a:p>
        </p:txBody>
      </p:sp>
      <p:sp>
        <p:nvSpPr>
          <p:cNvPr id="25" name="文字方塊 24">
            <a:extLst>
              <a:ext uri="{FF2B5EF4-FFF2-40B4-BE49-F238E27FC236}">
                <a16:creationId xmlns:a16="http://schemas.microsoft.com/office/drawing/2014/main" id="{88658396-FB8E-4F58-9121-A4F5F9654279}"/>
              </a:ext>
            </a:extLst>
          </p:cNvPr>
          <p:cNvSpPr txBox="1"/>
          <p:nvPr/>
        </p:nvSpPr>
        <p:spPr>
          <a:xfrm>
            <a:off x="3837034" y="540788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6" name="接點: 肘形 25">
            <a:extLst>
              <a:ext uri="{FF2B5EF4-FFF2-40B4-BE49-F238E27FC236}">
                <a16:creationId xmlns:a16="http://schemas.microsoft.com/office/drawing/2014/main" id="{0457756D-ED55-4DBE-AD9D-07742629562D}"/>
              </a:ext>
            </a:extLst>
          </p:cNvPr>
          <p:cNvCxnSpPr>
            <a:cxnSpLocks/>
            <a:stCxn id="24" idx="1"/>
            <a:endCxn id="30" idx="1"/>
          </p:cNvCxnSpPr>
          <p:nvPr/>
        </p:nvCxnSpPr>
        <p:spPr>
          <a:xfrm rot="10800000" flipV="1">
            <a:off x="2323769" y="5791867"/>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754D049F-A0CE-409D-8EFA-1933B0C44BFD}"/>
              </a:ext>
            </a:extLst>
          </p:cNvPr>
          <p:cNvCxnSpPr>
            <a:cxnSpLocks/>
            <a:stCxn id="24" idx="3"/>
            <a:endCxn id="31" idx="0"/>
          </p:cNvCxnSpPr>
          <p:nvPr/>
        </p:nvCxnSpPr>
        <p:spPr>
          <a:xfrm flipH="1">
            <a:off x="4857163" y="5791868"/>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848252C6-C9A1-48BD-8E54-9452D28677F0}"/>
              </a:ext>
            </a:extLst>
          </p:cNvPr>
          <p:cNvSpPr txBox="1"/>
          <p:nvPr/>
        </p:nvSpPr>
        <p:spPr>
          <a:xfrm>
            <a:off x="5563978" y="5407887"/>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9" name="直線單箭頭接點 28">
            <a:extLst>
              <a:ext uri="{FF2B5EF4-FFF2-40B4-BE49-F238E27FC236}">
                <a16:creationId xmlns:a16="http://schemas.microsoft.com/office/drawing/2014/main" id="{A64C89B1-79C9-4986-8B9A-06156123A759}"/>
              </a:ext>
            </a:extLst>
          </p:cNvPr>
          <p:cNvCxnSpPr>
            <a:cxnSpLocks/>
            <a:endCxn id="24" idx="0"/>
          </p:cNvCxnSpPr>
          <p:nvPr/>
        </p:nvCxnSpPr>
        <p:spPr>
          <a:xfrm>
            <a:off x="4873142" y="4983867"/>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ED42A5B1-6AA7-45EF-B8AC-B17031B5FEAD}"/>
              </a:ext>
            </a:extLst>
          </p:cNvPr>
          <p:cNvSpPr/>
          <p:nvPr/>
        </p:nvSpPr>
        <p:spPr>
          <a:xfrm>
            <a:off x="2323768" y="6261495"/>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31" name="流程圖: 程序 30">
            <a:extLst>
              <a:ext uri="{FF2B5EF4-FFF2-40B4-BE49-F238E27FC236}">
                <a16:creationId xmlns:a16="http://schemas.microsoft.com/office/drawing/2014/main" id="{98C8A971-130C-4368-BBE9-6C44BAACD323}"/>
              </a:ext>
            </a:extLst>
          </p:cNvPr>
          <p:cNvSpPr/>
          <p:nvPr/>
        </p:nvSpPr>
        <p:spPr>
          <a:xfrm>
            <a:off x="2323768" y="7286620"/>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33" name="流程圖: 程序 32">
            <a:extLst>
              <a:ext uri="{FF2B5EF4-FFF2-40B4-BE49-F238E27FC236}">
                <a16:creationId xmlns:a16="http://schemas.microsoft.com/office/drawing/2014/main" id="{797F219E-A2E3-4978-BD32-0D7AEF949ADC}"/>
              </a:ext>
            </a:extLst>
          </p:cNvPr>
          <p:cNvSpPr/>
          <p:nvPr/>
        </p:nvSpPr>
        <p:spPr>
          <a:xfrm>
            <a:off x="1075475" y="8387094"/>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11-17th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png(paste("/data1/home/vivianlin0921/R_Scripts/PCA(forWFH)/plots/classificationresults/taiwan/",yr,"/three/2017and2018_taiwanclassification_1117.png",sep=""))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34" name="直線單箭頭接點 33">
            <a:extLst>
              <a:ext uri="{FF2B5EF4-FFF2-40B4-BE49-F238E27FC236}">
                <a16:creationId xmlns:a16="http://schemas.microsoft.com/office/drawing/2014/main" id="{38A46D26-3182-451B-91D9-78B25428DF62}"/>
              </a:ext>
            </a:extLst>
          </p:cNvPr>
          <p:cNvCxnSpPr>
            <a:cxnSpLocks/>
            <a:endCxn id="33" idx="0"/>
          </p:cNvCxnSpPr>
          <p:nvPr/>
        </p:nvCxnSpPr>
        <p:spPr>
          <a:xfrm>
            <a:off x="4834856" y="7955615"/>
            <a:ext cx="22306" cy="43147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77549C6E-2D09-40C6-9F79-2C4E4BF75929}"/>
              </a:ext>
            </a:extLst>
          </p:cNvPr>
          <p:cNvCxnSpPr>
            <a:cxnSpLocks/>
          </p:cNvCxnSpPr>
          <p:nvPr/>
        </p:nvCxnSpPr>
        <p:spPr>
          <a:xfrm>
            <a:off x="4833389" y="11342743"/>
            <a:ext cx="0" cy="84925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6" name="流程圖: 程序 35">
            <a:extLst>
              <a:ext uri="{FF2B5EF4-FFF2-40B4-BE49-F238E27FC236}">
                <a16:creationId xmlns:a16="http://schemas.microsoft.com/office/drawing/2014/main" id="{157AC1B0-A703-4A26-B580-A31A455E520B}"/>
              </a:ext>
            </a:extLst>
          </p:cNvPr>
          <p:cNvSpPr/>
          <p:nvPr/>
        </p:nvSpPr>
        <p:spPr>
          <a:xfrm>
            <a:off x="3033519" y="2078524"/>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37" name="直線單箭頭接點 36">
            <a:extLst>
              <a:ext uri="{FF2B5EF4-FFF2-40B4-BE49-F238E27FC236}">
                <a16:creationId xmlns:a16="http://schemas.microsoft.com/office/drawing/2014/main" id="{20711C3A-EBE9-44D9-A464-F7453FBDD144}"/>
              </a:ext>
            </a:extLst>
          </p:cNvPr>
          <p:cNvCxnSpPr>
            <a:cxnSpLocks/>
            <a:endCxn id="36" idx="0"/>
          </p:cNvCxnSpPr>
          <p:nvPr/>
        </p:nvCxnSpPr>
        <p:spPr>
          <a:xfrm flipH="1">
            <a:off x="4878385" y="1749214"/>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E9101F92-D616-4E8B-91C8-3917495B8527}"/>
              </a:ext>
            </a:extLst>
          </p:cNvPr>
          <p:cNvSpPr/>
          <p:nvPr/>
        </p:nvSpPr>
        <p:spPr>
          <a:xfrm>
            <a:off x="562362" y="2851716"/>
            <a:ext cx="4569189"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last seven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Tree>
    <p:extLst>
      <p:ext uri="{BB962C8B-B14F-4D97-AF65-F5344CB8AC3E}">
        <p14:creationId xmlns:p14="http://schemas.microsoft.com/office/powerpoint/2010/main" val="1928747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11" idx="0"/>
          </p:cNvCxnSpPr>
          <p:nvPr/>
        </p:nvCxnSpPr>
        <p:spPr>
          <a:xfrm>
            <a:off x="4857164" y="20641"/>
            <a:ext cx="0" cy="46122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流程圖: 程序 10">
            <a:extLst>
              <a:ext uri="{FF2B5EF4-FFF2-40B4-BE49-F238E27FC236}">
                <a16:creationId xmlns:a16="http://schemas.microsoft.com/office/drawing/2014/main" id="{957030E3-0E64-46C1-AF10-7D9184B76F7A}"/>
              </a:ext>
            </a:extLst>
          </p:cNvPr>
          <p:cNvSpPr/>
          <p:nvPr/>
        </p:nvSpPr>
        <p:spPr>
          <a:xfrm>
            <a:off x="1240250" y="481863"/>
            <a:ext cx="7233827" cy="121014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      </a:t>
            </a: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writeRaster(entireraster,paste("/data1/home/vivianlin0921/R_Scripts/PCA(forWFH)/plots/classificationresults/taiwan/",yr,"/three/2017and2018_taiwanclassification_1117.tif",sep=""))</a:t>
            </a:r>
          </a:p>
        </p:txBody>
      </p:sp>
      <p:cxnSp>
        <p:nvCxnSpPr>
          <p:cNvPr id="12" name="直線單箭頭接點 11">
            <a:extLst>
              <a:ext uri="{FF2B5EF4-FFF2-40B4-BE49-F238E27FC236}">
                <a16:creationId xmlns:a16="http://schemas.microsoft.com/office/drawing/2014/main" id="{A431FADA-D18F-4C38-8BB2-45E94463125D}"/>
              </a:ext>
            </a:extLst>
          </p:cNvPr>
          <p:cNvCxnSpPr>
            <a:cxnSpLocks/>
          </p:cNvCxnSpPr>
          <p:nvPr/>
        </p:nvCxnSpPr>
        <p:spPr>
          <a:xfrm>
            <a:off x="9283485" y="0"/>
            <a:ext cx="0" cy="121920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94572"/>
            <a:ext cx="1409259" cy="392287"/>
          </a:xfrm>
          <a:prstGeom prst="rect">
            <a:avLst/>
          </a:prstGeom>
          <a:noFill/>
        </p:spPr>
        <p:txBody>
          <a:bodyPr wrap="square" rtlCol="0">
            <a:spAutoFit/>
          </a:bodyPr>
          <a:lstStyle/>
          <a:p>
            <a:r>
              <a:rPr lang="en-US" altLang="zh-TW" sz="1949" b="1" dirty="0">
                <a:solidFill>
                  <a:srgbClr val="0000FF"/>
                </a:solidFill>
              </a:rPr>
              <a:t>L591 –</a:t>
            </a:r>
            <a:r>
              <a:rPr lang="zh-TW" altLang="en-US" sz="1949" b="1" dirty="0">
                <a:solidFill>
                  <a:srgbClr val="0000FF"/>
                </a:solidFill>
              </a:rPr>
              <a:t> </a:t>
            </a:r>
            <a:r>
              <a:rPr lang="en-US" altLang="zh-TW" sz="1949" b="1" dirty="0">
                <a:solidFill>
                  <a:srgbClr val="0000FF"/>
                </a:solidFill>
              </a:rPr>
              <a:t>L614</a:t>
            </a:r>
            <a:endParaRPr lang="zh-TW" altLang="en-US" sz="1949" b="1" dirty="0">
              <a:solidFill>
                <a:srgbClr val="0000FF"/>
              </a:solidFill>
            </a:endParaRPr>
          </a:p>
        </p:txBody>
      </p:sp>
      <p:cxnSp>
        <p:nvCxnSpPr>
          <p:cNvPr id="37" name="直線單箭頭接點 36">
            <a:extLst>
              <a:ext uri="{FF2B5EF4-FFF2-40B4-BE49-F238E27FC236}">
                <a16:creationId xmlns:a16="http://schemas.microsoft.com/office/drawing/2014/main" id="{20711C3A-EBE9-44D9-A464-F7453FBDD144}"/>
              </a:ext>
            </a:extLst>
          </p:cNvPr>
          <p:cNvCxnSpPr>
            <a:cxnSpLocks/>
          </p:cNvCxnSpPr>
          <p:nvPr/>
        </p:nvCxnSpPr>
        <p:spPr>
          <a:xfrm flipH="1">
            <a:off x="4878385" y="1687222"/>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流程圖: 程序 37">
            <a:extLst>
              <a:ext uri="{FF2B5EF4-FFF2-40B4-BE49-F238E27FC236}">
                <a16:creationId xmlns:a16="http://schemas.microsoft.com/office/drawing/2014/main" id="{E44EF9DA-FA5A-43B8-A040-14E175A74689}"/>
              </a:ext>
            </a:extLst>
          </p:cNvPr>
          <p:cNvSpPr/>
          <p:nvPr/>
        </p:nvSpPr>
        <p:spPr>
          <a:xfrm>
            <a:off x="3033519" y="2001034"/>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sp>
        <p:nvSpPr>
          <p:cNvPr id="40" name="流程圖: 程序 39">
            <a:extLst>
              <a:ext uri="{FF2B5EF4-FFF2-40B4-BE49-F238E27FC236}">
                <a16:creationId xmlns:a16="http://schemas.microsoft.com/office/drawing/2014/main" id="{516DD6A6-4187-460E-A6C9-EB8C7B5EBF29}"/>
              </a:ext>
            </a:extLst>
          </p:cNvPr>
          <p:cNvSpPr/>
          <p:nvPr/>
        </p:nvSpPr>
        <p:spPr>
          <a:xfrm>
            <a:off x="889318" y="2864699"/>
            <a:ext cx="7978131" cy="326782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firstraster&lt;- raster(x=paste("/data1/home/vivianlin0921/R_Scripts/PCA(forWFH)/plots/classificationresults/taiwan/",yr,"/three/2017and2018_taiwanclassification_0105.tif",sep=""))</a:t>
            </a:r>
          </a:p>
          <a:p>
            <a:pPr algn="ctr"/>
            <a:r>
              <a:rPr lang="en-US" altLang="zh-TW" sz="1700" dirty="0">
                <a:solidFill>
                  <a:schemeClr val="accent6">
                    <a:lumMod val="50000"/>
                  </a:schemeClr>
                </a:solidFill>
                <a:ea typeface="微軟正黑體" panose="020B0604030504040204" pitchFamily="34" charset="-120"/>
              </a:rPr>
              <a:t>secondraster &lt;- raster(x=paste("/data1/home/vivianlin0921/R_Scripts/PCA(forWFH)/plots/classificationresults/taiwan/",yr,"/three/2017and2018_taiwanclassification_0610.tif",sep=""))</a:t>
            </a:r>
          </a:p>
          <a:p>
            <a:pPr algn="ctr"/>
            <a:r>
              <a:rPr lang="en-US" altLang="zh-TW" sz="1700" dirty="0">
                <a:solidFill>
                  <a:schemeClr val="accent6">
                    <a:lumMod val="50000"/>
                  </a:schemeClr>
                </a:solidFill>
                <a:ea typeface="微軟正黑體" panose="020B0604030504040204" pitchFamily="34" charset="-120"/>
              </a:rPr>
              <a:t>thirdraster &lt;- raster(x=paste("/data1/home/vivianlin0921/R_Scripts/PCA(forWFH)/plots/classificationresults/taiwan/",yr,"/three/2017and2018_taiwanclassification_1117.tif",sep=""))</a:t>
            </a:r>
          </a:p>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merge(firstraster, secondraster)</a:t>
            </a:r>
          </a:p>
          <a:p>
            <a:pPr algn="ctr"/>
            <a:r>
              <a:rPr lang="en-US" altLang="zh-TW" sz="1700" dirty="0">
                <a:solidFill>
                  <a:schemeClr val="accent6">
                    <a:lumMod val="50000"/>
                  </a:schemeClr>
                </a:solidFill>
                <a:ea typeface="微軟正黑體" panose="020B0604030504040204" pitchFamily="34" charset="-120"/>
              </a:rPr>
              <a:t>entireraster &lt;- merge(entireraster, thirdraster)</a:t>
            </a:r>
          </a:p>
        </p:txBody>
      </p:sp>
      <p:sp>
        <p:nvSpPr>
          <p:cNvPr id="41" name="矩形 40">
            <a:extLst>
              <a:ext uri="{FF2B5EF4-FFF2-40B4-BE49-F238E27FC236}">
                <a16:creationId xmlns:a16="http://schemas.microsoft.com/office/drawing/2014/main" id="{2137B1F9-2A77-4709-96B1-438786D64FEB}"/>
              </a:ext>
            </a:extLst>
          </p:cNvPr>
          <p:cNvSpPr/>
          <p:nvPr/>
        </p:nvSpPr>
        <p:spPr>
          <a:xfrm>
            <a:off x="889318" y="2582703"/>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the three merged rasters into Taiwan#-----#</a:t>
            </a:r>
            <a:endParaRPr lang="zh-TW" altLang="en-US" sz="1200" dirty="0">
              <a:solidFill>
                <a:schemeClr val="accent6">
                  <a:lumMod val="50000"/>
                </a:schemeClr>
              </a:solidFill>
              <a:ea typeface="微軟正黑體" panose="020B0604030504040204" pitchFamily="34" charset="-120"/>
            </a:endParaRPr>
          </a:p>
        </p:txBody>
      </p:sp>
      <p:sp>
        <p:nvSpPr>
          <p:cNvPr id="42" name="流程圖: 程序 41">
            <a:extLst>
              <a:ext uri="{FF2B5EF4-FFF2-40B4-BE49-F238E27FC236}">
                <a16:creationId xmlns:a16="http://schemas.microsoft.com/office/drawing/2014/main" id="{63AAB239-C78A-4333-9959-5F4146DE659C}"/>
              </a:ext>
            </a:extLst>
          </p:cNvPr>
          <p:cNvSpPr/>
          <p:nvPr/>
        </p:nvSpPr>
        <p:spPr>
          <a:xfrm>
            <a:off x="889318" y="6512206"/>
            <a:ext cx="7978124"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png(paste("/data1/home/vivianlin0921/R_Scripts/PCA(forWFH)/plots/classificationresults/taiwan/",yr,"/2017and2018_taiwanclassification.png",sep=""))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sp>
        <p:nvSpPr>
          <p:cNvPr id="44" name="流程圖: 程序 43">
            <a:extLst>
              <a:ext uri="{FF2B5EF4-FFF2-40B4-BE49-F238E27FC236}">
                <a16:creationId xmlns:a16="http://schemas.microsoft.com/office/drawing/2014/main" id="{A211A175-2CD0-4EA7-9D59-E708D836D061}"/>
              </a:ext>
            </a:extLst>
          </p:cNvPr>
          <p:cNvSpPr/>
          <p:nvPr/>
        </p:nvSpPr>
        <p:spPr>
          <a:xfrm>
            <a:off x="889318" y="9776609"/>
            <a:ext cx="7973582" cy="111715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      </a:t>
            </a: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writeRaster(entireraster,paste("/data1/home/vivianlin0921/R_Scripts/PCA(forWFH)/plots/classificationresults/taiwan/",yr,"/2017and2018_taiwanclassification.tif",sep=""))</a:t>
            </a:r>
          </a:p>
        </p:txBody>
      </p:sp>
      <p:sp>
        <p:nvSpPr>
          <p:cNvPr id="46" name="流程圖: 程序 45">
            <a:extLst>
              <a:ext uri="{FF2B5EF4-FFF2-40B4-BE49-F238E27FC236}">
                <a16:creationId xmlns:a16="http://schemas.microsoft.com/office/drawing/2014/main" id="{C0BD87B5-A02E-4495-9751-820C443E1F0F}"/>
              </a:ext>
            </a:extLst>
          </p:cNvPr>
          <p:cNvSpPr/>
          <p:nvPr/>
        </p:nvSpPr>
        <p:spPr>
          <a:xfrm>
            <a:off x="2973603" y="11233788"/>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47" name="直線單箭頭接點 46">
            <a:extLst>
              <a:ext uri="{FF2B5EF4-FFF2-40B4-BE49-F238E27FC236}">
                <a16:creationId xmlns:a16="http://schemas.microsoft.com/office/drawing/2014/main" id="{B265F425-8917-4CE5-BEFB-B2BEFAFED22C}"/>
              </a:ext>
            </a:extLst>
          </p:cNvPr>
          <p:cNvCxnSpPr>
            <a:cxnSpLocks/>
          </p:cNvCxnSpPr>
          <p:nvPr/>
        </p:nvCxnSpPr>
        <p:spPr>
          <a:xfrm flipH="1">
            <a:off x="4882927" y="2568052"/>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182B4D17-4BCC-41E7-BFD9-D4A6E4F25C78}"/>
              </a:ext>
            </a:extLst>
          </p:cNvPr>
          <p:cNvCxnSpPr>
            <a:cxnSpLocks/>
          </p:cNvCxnSpPr>
          <p:nvPr/>
        </p:nvCxnSpPr>
        <p:spPr>
          <a:xfrm flipH="1">
            <a:off x="4876109" y="6145629"/>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D7D1C9E8-6EF3-43A7-8C8A-842C3693037D}"/>
              </a:ext>
            </a:extLst>
          </p:cNvPr>
          <p:cNvCxnSpPr>
            <a:cxnSpLocks/>
          </p:cNvCxnSpPr>
          <p:nvPr/>
        </p:nvCxnSpPr>
        <p:spPr>
          <a:xfrm flipH="1">
            <a:off x="4882927" y="9467855"/>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051DCEAA-4001-4565-AA8B-2E2222A5786E}"/>
              </a:ext>
            </a:extLst>
          </p:cNvPr>
          <p:cNvCxnSpPr>
            <a:cxnSpLocks/>
          </p:cNvCxnSpPr>
          <p:nvPr/>
        </p:nvCxnSpPr>
        <p:spPr>
          <a:xfrm flipH="1">
            <a:off x="4887702" y="10910287"/>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BC33DF88-AF43-4C63-84BA-7DAD87A2C8CF}"/>
              </a:ext>
            </a:extLst>
          </p:cNvPr>
          <p:cNvCxnSpPr>
            <a:cxnSpLocks/>
          </p:cNvCxnSpPr>
          <p:nvPr/>
        </p:nvCxnSpPr>
        <p:spPr>
          <a:xfrm flipH="1">
            <a:off x="4889973" y="11834087"/>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25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4" name="矩形 23">
            <a:extLst>
              <a:ext uri="{FF2B5EF4-FFF2-40B4-BE49-F238E27FC236}">
                <a16:creationId xmlns:a16="http://schemas.microsoft.com/office/drawing/2014/main" id="{308E2EDB-F252-4301-86E6-83D03F358F4C}"/>
              </a:ext>
            </a:extLst>
          </p:cNvPr>
          <p:cNvSpPr/>
          <p:nvPr/>
        </p:nvSpPr>
        <p:spPr>
          <a:xfrm>
            <a:off x="621149" y="4950676"/>
            <a:ext cx="8540004" cy="724132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L616 –</a:t>
            </a:r>
            <a:r>
              <a:rPr lang="zh-TW" altLang="en-US" sz="1949" b="1" dirty="0">
                <a:solidFill>
                  <a:srgbClr val="0000FF"/>
                </a:solidFill>
              </a:rPr>
              <a:t> </a:t>
            </a:r>
            <a:r>
              <a:rPr lang="en-US" altLang="zh-TW" sz="1949" b="1" dirty="0">
                <a:solidFill>
                  <a:srgbClr val="0000FF"/>
                </a:solidFill>
              </a:rPr>
              <a:t>L642</a:t>
            </a:r>
            <a:endParaRPr lang="zh-TW" altLang="en-US" sz="1949" b="1" dirty="0">
              <a:solidFill>
                <a:srgbClr val="0000FF"/>
              </a:solidFill>
            </a:endParaRPr>
          </a:p>
        </p:txBody>
      </p:sp>
      <p:cxnSp>
        <p:nvCxnSpPr>
          <p:cNvPr id="10" name="接點: 肘形 9">
            <a:extLst>
              <a:ext uri="{FF2B5EF4-FFF2-40B4-BE49-F238E27FC236}">
                <a16:creationId xmlns:a16="http://schemas.microsoft.com/office/drawing/2014/main" id="{5431054F-4A36-4BEF-AAD3-21F84B2669C5}"/>
              </a:ext>
            </a:extLst>
          </p:cNvPr>
          <p:cNvCxnSpPr>
            <a:cxnSpLocks/>
            <a:endCxn id="22" idx="0"/>
          </p:cNvCxnSpPr>
          <p:nvPr/>
        </p:nvCxnSpPr>
        <p:spPr>
          <a:xfrm rot="10800000" flipV="1">
            <a:off x="4878387" y="356301"/>
            <a:ext cx="4405098" cy="658609"/>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485F455D-DA05-4BC4-8884-EBDA21E19573}"/>
              </a:ext>
            </a:extLst>
          </p:cNvPr>
          <p:cNvCxnSpPr>
            <a:cxnSpLocks/>
          </p:cNvCxnSpPr>
          <p:nvPr/>
        </p:nvCxnSpPr>
        <p:spPr>
          <a:xfrm>
            <a:off x="4970340" y="11629498"/>
            <a:ext cx="0" cy="50488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BB80009B-D037-4391-9609-BCC6107AD2A5}"/>
              </a:ext>
            </a:extLst>
          </p:cNvPr>
          <p:cNvSpPr/>
          <p:nvPr/>
        </p:nvSpPr>
        <p:spPr>
          <a:xfrm>
            <a:off x="1211153" y="571131"/>
            <a:ext cx="4045931" cy="276999"/>
          </a:xfrm>
          <a:prstGeom prst="rect">
            <a:avLst/>
          </a:prstGeom>
          <a:ln>
            <a:noFill/>
          </a:ln>
        </p:spPr>
        <p:txBody>
          <a:bodyPr wrap="square">
            <a:spAutoFit/>
          </a:bodyPr>
          <a:lstStyle/>
          <a:p>
            <a:r>
              <a:rPr lang="en-US" altLang="zh-TW" sz="1200" dirty="0">
                <a:solidFill>
                  <a:srgbClr val="FF0000"/>
                </a:solidFill>
                <a:ea typeface="微軟正黑體" panose="020B0604030504040204" pitchFamily="34" charset="-120"/>
              </a:rPr>
              <a:t>#start of else statement for if(yr==2017)</a:t>
            </a:r>
          </a:p>
        </p:txBody>
      </p:sp>
      <p:cxnSp>
        <p:nvCxnSpPr>
          <p:cNvPr id="16" name="直線單箭頭接點 15">
            <a:extLst>
              <a:ext uri="{FF2B5EF4-FFF2-40B4-BE49-F238E27FC236}">
                <a16:creationId xmlns:a16="http://schemas.microsoft.com/office/drawing/2014/main" id="{C0C01286-0D8B-4960-9179-535821634267}"/>
              </a:ext>
            </a:extLst>
          </p:cNvPr>
          <p:cNvCxnSpPr>
            <a:cxnSpLocks/>
          </p:cNvCxnSpPr>
          <p:nvPr/>
        </p:nvCxnSpPr>
        <p:spPr>
          <a:xfrm>
            <a:off x="9283485" y="0"/>
            <a:ext cx="0" cy="35630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2" name="流程圖: 程序 21">
            <a:extLst>
              <a:ext uri="{FF2B5EF4-FFF2-40B4-BE49-F238E27FC236}">
                <a16:creationId xmlns:a16="http://schemas.microsoft.com/office/drawing/2014/main" id="{EB3F2C46-73D1-4290-BB1A-1E0656F85126}"/>
              </a:ext>
            </a:extLst>
          </p:cNvPr>
          <p:cNvSpPr/>
          <p:nvPr/>
        </p:nvSpPr>
        <p:spPr>
          <a:xfrm>
            <a:off x="1119458" y="1014911"/>
            <a:ext cx="7517858" cy="33749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of all aoi's classification rasters for the year</a:t>
            </a:r>
          </a:p>
          <a:p>
            <a:pPr algn="ctr"/>
            <a:r>
              <a:rPr lang="en-US" altLang="zh-TW" sz="1200" dirty="0">
                <a:solidFill>
                  <a:schemeClr val="accent6">
                    <a:lumMod val="50000"/>
                  </a:schemeClr>
                </a:solidFill>
                <a:ea typeface="微軟正黑體" panose="020B0604030504040204" pitchFamily="34" charset="-120"/>
              </a:rPr>
              <a:t>#2017and2018 combined classification results will be stored under 2017 folder</a:t>
            </a:r>
          </a:p>
          <a:p>
            <a:pPr algn="ctr"/>
            <a:r>
              <a:rPr lang="en-US" altLang="zh-TW" sz="1700" dirty="0">
                <a:solidFill>
                  <a:schemeClr val="accent6">
                    <a:lumMod val="50000"/>
                  </a:schemeClr>
                </a:solidFill>
                <a:ea typeface="微軟正黑體" panose="020B0604030504040204" pitchFamily="34" charset="-120"/>
              </a:rPr>
              <a:t>directory &lt;- c(paste("/data1/home/vivianlin0921/R_Scripts/PCA(forWFH)/plots/classificationresults/taiwan/",yr,"/all/",sep=""))</a:t>
            </a:r>
          </a:p>
          <a:p>
            <a:pPr algn="ctr"/>
            <a:r>
              <a:rPr lang="en-US" altLang="zh-TW" sz="1200" dirty="0">
                <a:solidFill>
                  <a:schemeClr val="accent6">
                    <a:lumMod val="50000"/>
                  </a:schemeClr>
                </a:solidFill>
                <a:ea typeface="微軟正黑體" panose="020B0604030504040204" pitchFamily="34" charset="-120"/>
              </a:rPr>
              <a:t>#create list of classification rasters under directory that satisfy condition</a:t>
            </a:r>
          </a:p>
          <a:p>
            <a:pPr algn="ctr"/>
            <a:r>
              <a:rPr lang="en-US" altLang="zh-TW" sz="1700" dirty="0">
                <a:solidFill>
                  <a:schemeClr val="accent6">
                    <a:lumMod val="50000"/>
                  </a:schemeClr>
                </a:solidFill>
                <a:ea typeface="微軟正黑體" panose="020B0604030504040204" pitchFamily="34" charset="-120"/>
              </a:rPr>
              <a:t>rasters &lt;- dir(path = directory, all.files = FALSE,pattern = "\\.tif$",</a:t>
            </a:r>
          </a:p>
          <a:p>
            <a:pPr algn="ctr"/>
            <a:r>
              <a:rPr lang="en-US" altLang="zh-TW" sz="1700" dirty="0">
                <a:solidFill>
                  <a:schemeClr val="accent6">
                    <a:lumMod val="50000"/>
                  </a:schemeClr>
                </a:solidFill>
                <a:ea typeface="微軟正黑體" panose="020B0604030504040204" pitchFamily="34" charset="-120"/>
              </a:rPr>
              <a:t>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#for classification results rasters for years other than 2017&amp;2018, the aoi info is stored at 6-12th character in file name</a:t>
            </a:r>
          </a:p>
          <a:p>
            <a:pPr algn="ctr"/>
            <a:r>
              <a:rPr lang="en-US" altLang="zh-TW" sz="1700" dirty="0">
                <a:solidFill>
                  <a:schemeClr val="accent6">
                    <a:lumMod val="50000"/>
                  </a:schemeClr>
                </a:solidFill>
                <a:ea typeface="微軟正黑體" panose="020B0604030504040204" pitchFamily="34" charset="-120"/>
              </a:rPr>
              <a:t>rasters &lt;- substr(rasters,start=6,stop=12) </a:t>
            </a:r>
          </a:p>
          <a:p>
            <a:pPr algn="ctr"/>
            <a:r>
              <a:rPr lang="en-US" altLang="zh-TW" sz="1200" dirty="0">
                <a:solidFill>
                  <a:schemeClr val="accent6">
                    <a:lumMod val="50000"/>
                  </a:schemeClr>
                </a:solidFill>
                <a:ea typeface="微軟正黑體" panose="020B0604030504040204" pitchFamily="34" charset="-120"/>
              </a:rPr>
              <a:t>#create a vector of all longitudes within Taiwan</a:t>
            </a:r>
          </a:p>
          <a:p>
            <a:pPr algn="ctr"/>
            <a:r>
              <a:rPr lang="en-US" altLang="zh-TW" sz="1700" dirty="0">
                <a:solidFill>
                  <a:schemeClr val="accent6">
                    <a:lumMod val="50000"/>
                  </a:schemeClr>
                </a:solidFill>
                <a:ea typeface="微軟正黑體" panose="020B0604030504040204" pitchFamily="34" charset="-120"/>
              </a:rPr>
              <a:t>longitude &lt;- 224:240</a:t>
            </a:r>
          </a:p>
        </p:txBody>
      </p:sp>
      <p:cxnSp>
        <p:nvCxnSpPr>
          <p:cNvPr id="23" name="直線單箭頭接點 22">
            <a:extLst>
              <a:ext uri="{FF2B5EF4-FFF2-40B4-BE49-F238E27FC236}">
                <a16:creationId xmlns:a16="http://schemas.microsoft.com/office/drawing/2014/main" id="{8599E1DB-821F-4737-AAAC-1BA71001BEC4}"/>
              </a:ext>
            </a:extLst>
          </p:cNvPr>
          <p:cNvCxnSpPr>
            <a:cxnSpLocks/>
          </p:cNvCxnSpPr>
          <p:nvPr/>
        </p:nvCxnSpPr>
        <p:spPr>
          <a:xfrm flipH="1">
            <a:off x="4902775" y="4391779"/>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F09E840-C1B8-4C38-8DCB-B076821DDBF5}"/>
              </a:ext>
            </a:extLst>
          </p:cNvPr>
          <p:cNvSpPr/>
          <p:nvPr/>
        </p:nvSpPr>
        <p:spPr>
          <a:xfrm>
            <a:off x="638733" y="4961615"/>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long loop</a:t>
            </a:r>
            <a:endParaRPr lang="zh-TW" altLang="en-US" sz="1600" dirty="0">
              <a:solidFill>
                <a:schemeClr val="accent6">
                  <a:lumMod val="50000"/>
                </a:schemeClr>
              </a:solidFill>
              <a:ea typeface="微軟正黑體" panose="020B0604030504040204" pitchFamily="34" charset="-120"/>
            </a:endParaRPr>
          </a:p>
        </p:txBody>
      </p:sp>
      <p:sp>
        <p:nvSpPr>
          <p:cNvPr id="26" name="流程圖: 程序 25">
            <a:extLst>
              <a:ext uri="{FF2B5EF4-FFF2-40B4-BE49-F238E27FC236}">
                <a16:creationId xmlns:a16="http://schemas.microsoft.com/office/drawing/2014/main" id="{AB1BDE8F-9370-40FD-8360-ADEA1C9974EA}"/>
              </a:ext>
            </a:extLst>
          </p:cNvPr>
          <p:cNvSpPr/>
          <p:nvPr/>
        </p:nvSpPr>
        <p:spPr>
          <a:xfrm>
            <a:off x="7525871" y="4950677"/>
            <a:ext cx="1635281" cy="35520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aoi=1:longitude</a:t>
            </a:r>
            <a:endParaRPr lang="zh-TW" altLang="en-US" sz="1700" dirty="0">
              <a:solidFill>
                <a:schemeClr val="accent6">
                  <a:lumMod val="50000"/>
                </a:schemeClr>
              </a:solidFill>
              <a:ea typeface="微軟正黑體" panose="020B0604030504040204" pitchFamily="34" charset="-120"/>
            </a:endParaRPr>
          </a:p>
        </p:txBody>
      </p:sp>
      <p:cxnSp>
        <p:nvCxnSpPr>
          <p:cNvPr id="27" name="直線單箭頭接點 26">
            <a:extLst>
              <a:ext uri="{FF2B5EF4-FFF2-40B4-BE49-F238E27FC236}">
                <a16:creationId xmlns:a16="http://schemas.microsoft.com/office/drawing/2014/main" id="{31D9EDCE-46C9-4A40-B58B-2CC6A363F57D}"/>
              </a:ext>
            </a:extLst>
          </p:cNvPr>
          <p:cNvCxnSpPr>
            <a:cxnSpLocks/>
          </p:cNvCxnSpPr>
          <p:nvPr/>
        </p:nvCxnSpPr>
        <p:spPr>
          <a:xfrm>
            <a:off x="4945014" y="6549263"/>
            <a:ext cx="0" cy="44029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流程圖: 程序 27">
            <a:extLst>
              <a:ext uri="{FF2B5EF4-FFF2-40B4-BE49-F238E27FC236}">
                <a16:creationId xmlns:a16="http://schemas.microsoft.com/office/drawing/2014/main" id="{3EC57711-54A2-459D-AE3E-6741C56DBD3B}"/>
              </a:ext>
            </a:extLst>
          </p:cNvPr>
          <p:cNvSpPr/>
          <p:nvPr/>
        </p:nvSpPr>
        <p:spPr>
          <a:xfrm>
            <a:off x="4097000" y="5157343"/>
            <a:ext cx="1647843" cy="42295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print(long)</a:t>
            </a:r>
          </a:p>
        </p:txBody>
      </p:sp>
      <p:sp>
        <p:nvSpPr>
          <p:cNvPr id="29" name="流程圖: 程序 28">
            <a:extLst>
              <a:ext uri="{FF2B5EF4-FFF2-40B4-BE49-F238E27FC236}">
                <a16:creationId xmlns:a16="http://schemas.microsoft.com/office/drawing/2014/main" id="{7D5E8230-B1CE-462E-8E7C-6ED344BABD63}"/>
              </a:ext>
            </a:extLst>
          </p:cNvPr>
          <p:cNvSpPr/>
          <p:nvPr/>
        </p:nvSpPr>
        <p:spPr>
          <a:xfrm>
            <a:off x="1301903" y="5842553"/>
            <a:ext cx="7233827" cy="70671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#iterate among longitude list to merge each longitude's aoi classification rasters together</a:t>
            </a:r>
          </a:p>
          <a:p>
            <a:pPr algn="ctr"/>
            <a:r>
              <a:rPr lang="en-US" altLang="zh-TW" sz="1700" dirty="0">
                <a:solidFill>
                  <a:schemeClr val="accent6">
                    <a:lumMod val="50000"/>
                  </a:schemeClr>
                </a:solidFill>
                <a:ea typeface="微軟正黑體" panose="020B0604030504040204" pitchFamily="34" charset="-120"/>
              </a:rPr>
              <a:t>images &lt;- rasters[substr(rasters,start=1,stop=3)==long]</a:t>
            </a:r>
          </a:p>
        </p:txBody>
      </p:sp>
      <p:cxnSp>
        <p:nvCxnSpPr>
          <p:cNvPr id="30" name="直線單箭頭接點 29">
            <a:extLst>
              <a:ext uri="{FF2B5EF4-FFF2-40B4-BE49-F238E27FC236}">
                <a16:creationId xmlns:a16="http://schemas.microsoft.com/office/drawing/2014/main" id="{59C1155B-C838-4869-8CC2-6E9C7AACA3CD}"/>
              </a:ext>
            </a:extLst>
          </p:cNvPr>
          <p:cNvCxnSpPr>
            <a:cxnSpLocks/>
            <a:endCxn id="29" idx="0"/>
          </p:cNvCxnSpPr>
          <p:nvPr/>
        </p:nvCxnSpPr>
        <p:spPr>
          <a:xfrm>
            <a:off x="4918816" y="5576409"/>
            <a:ext cx="1" cy="26614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F2F2B9D-12CA-4591-8A16-E4064CF279F4}"/>
              </a:ext>
            </a:extLst>
          </p:cNvPr>
          <p:cNvSpPr/>
          <p:nvPr/>
        </p:nvSpPr>
        <p:spPr>
          <a:xfrm>
            <a:off x="621149" y="4471251"/>
            <a:ext cx="4433424"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each longitude's aoi classification rasters together</a:t>
            </a:r>
            <a:endParaRPr lang="zh-TW" altLang="en-US" sz="1200" dirty="0">
              <a:solidFill>
                <a:schemeClr val="accent6">
                  <a:lumMod val="50000"/>
                </a:schemeClr>
              </a:solidFill>
              <a:ea typeface="微軟正黑體" panose="020B0604030504040204" pitchFamily="34" charset="-120"/>
            </a:endParaRPr>
          </a:p>
        </p:txBody>
      </p:sp>
      <p:sp>
        <p:nvSpPr>
          <p:cNvPr id="33" name="矩形 32">
            <a:extLst>
              <a:ext uri="{FF2B5EF4-FFF2-40B4-BE49-F238E27FC236}">
                <a16:creationId xmlns:a16="http://schemas.microsoft.com/office/drawing/2014/main" id="{ACA9F0D8-8859-4008-966A-9A66CEAB2A6D}"/>
              </a:ext>
            </a:extLst>
          </p:cNvPr>
          <p:cNvSpPr/>
          <p:nvPr/>
        </p:nvSpPr>
        <p:spPr>
          <a:xfrm>
            <a:off x="1175654" y="760378"/>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first by longitude (into 17 strips)#-----#</a:t>
            </a:r>
            <a:endParaRPr lang="zh-TW" altLang="en-US" sz="1200" dirty="0">
              <a:solidFill>
                <a:schemeClr val="accent6">
                  <a:lumMod val="50000"/>
                </a:schemeClr>
              </a:solidFill>
              <a:ea typeface="微軟正黑體" panose="020B0604030504040204" pitchFamily="34" charset="-120"/>
            </a:endParaRPr>
          </a:p>
        </p:txBody>
      </p:sp>
      <p:sp>
        <p:nvSpPr>
          <p:cNvPr id="36" name="矩形 35">
            <a:extLst>
              <a:ext uri="{FF2B5EF4-FFF2-40B4-BE49-F238E27FC236}">
                <a16:creationId xmlns:a16="http://schemas.microsoft.com/office/drawing/2014/main" id="{0C14B737-9966-434E-9239-E09C5E4CCFC8}"/>
              </a:ext>
            </a:extLst>
          </p:cNvPr>
          <p:cNvSpPr/>
          <p:nvPr/>
        </p:nvSpPr>
        <p:spPr>
          <a:xfrm>
            <a:off x="784910" y="6553753"/>
            <a:ext cx="4433424"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aoi classification rasters with same longitude to merge them together as single raster</a:t>
            </a:r>
            <a:endParaRPr lang="zh-TW" altLang="en-US" sz="1200" dirty="0">
              <a:solidFill>
                <a:schemeClr val="accent6">
                  <a:lumMod val="50000"/>
                </a:schemeClr>
              </a:solidFill>
              <a:ea typeface="微軟正黑體" panose="020B0604030504040204" pitchFamily="34" charset="-120"/>
            </a:endParaRPr>
          </a:p>
        </p:txBody>
      </p:sp>
      <p:sp>
        <p:nvSpPr>
          <p:cNvPr id="37" name="矩形 36">
            <a:extLst>
              <a:ext uri="{FF2B5EF4-FFF2-40B4-BE49-F238E27FC236}">
                <a16:creationId xmlns:a16="http://schemas.microsoft.com/office/drawing/2014/main" id="{77B5F665-4303-41DC-94F9-CD0E3E60D0DC}"/>
              </a:ext>
            </a:extLst>
          </p:cNvPr>
          <p:cNvSpPr/>
          <p:nvPr/>
        </p:nvSpPr>
        <p:spPr>
          <a:xfrm>
            <a:off x="831404" y="7024468"/>
            <a:ext cx="8062970" cy="4628843"/>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8" name="矩形 37">
            <a:extLst>
              <a:ext uri="{FF2B5EF4-FFF2-40B4-BE49-F238E27FC236}">
                <a16:creationId xmlns:a16="http://schemas.microsoft.com/office/drawing/2014/main" id="{9363B1E8-87F9-459C-BEAC-9716CB8DB8CD}"/>
              </a:ext>
            </a:extLst>
          </p:cNvPr>
          <p:cNvSpPr/>
          <p:nvPr/>
        </p:nvSpPr>
        <p:spPr>
          <a:xfrm>
            <a:off x="846151" y="7040831"/>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39" name="流程圖: 程序 38">
            <a:extLst>
              <a:ext uri="{FF2B5EF4-FFF2-40B4-BE49-F238E27FC236}">
                <a16:creationId xmlns:a16="http://schemas.microsoft.com/office/drawing/2014/main" id="{197F887B-384D-4484-A2B5-41F219B4C00C}"/>
              </a:ext>
            </a:extLst>
          </p:cNvPr>
          <p:cNvSpPr/>
          <p:nvPr/>
        </p:nvSpPr>
        <p:spPr>
          <a:xfrm>
            <a:off x="6609676" y="7024121"/>
            <a:ext cx="2283433"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item=1:length(images)</a:t>
            </a:r>
            <a:endParaRPr lang="zh-TW" altLang="en-US" sz="1700" dirty="0">
              <a:solidFill>
                <a:schemeClr val="accent6">
                  <a:lumMod val="50000"/>
                </a:schemeClr>
              </a:solidFill>
              <a:ea typeface="微軟正黑體" panose="020B0604030504040204" pitchFamily="34" charset="-120"/>
            </a:endParaRPr>
          </a:p>
        </p:txBody>
      </p:sp>
      <p:sp>
        <p:nvSpPr>
          <p:cNvPr id="40" name="流程圖: 程序 39">
            <a:extLst>
              <a:ext uri="{FF2B5EF4-FFF2-40B4-BE49-F238E27FC236}">
                <a16:creationId xmlns:a16="http://schemas.microsoft.com/office/drawing/2014/main" id="{01058C47-0D3E-4DC0-8FF2-26F7EBC4DFEA}"/>
              </a:ext>
            </a:extLst>
          </p:cNvPr>
          <p:cNvSpPr/>
          <p:nvPr/>
        </p:nvSpPr>
        <p:spPr>
          <a:xfrm>
            <a:off x="1240250" y="7490509"/>
            <a:ext cx="7233827" cy="115928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raster(x=paste("/data1/home/vivianlin0921/R_Scripts/PCA(forWFH)/plots/classificationresults/taiwan/",yr,"/all/",yr,"_",images[item],"_taiwanclassification.tif",sep=""))</a:t>
            </a:r>
          </a:p>
        </p:txBody>
      </p:sp>
      <p:sp>
        <p:nvSpPr>
          <p:cNvPr id="41" name="流程圖: 決策 40">
            <a:extLst>
              <a:ext uri="{FF2B5EF4-FFF2-40B4-BE49-F238E27FC236}">
                <a16:creationId xmlns:a16="http://schemas.microsoft.com/office/drawing/2014/main" id="{A33F42F5-51AC-4DFF-B164-1CE0814158B9}"/>
              </a:ext>
            </a:extLst>
          </p:cNvPr>
          <p:cNvSpPr/>
          <p:nvPr/>
        </p:nvSpPr>
        <p:spPr>
          <a:xfrm>
            <a:off x="3803937" y="9097082"/>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42" name="文字方塊 41">
            <a:extLst>
              <a:ext uri="{FF2B5EF4-FFF2-40B4-BE49-F238E27FC236}">
                <a16:creationId xmlns:a16="http://schemas.microsoft.com/office/drawing/2014/main" id="{99A50DF8-19CD-4CAA-94DD-3D5F0E5D9022}"/>
              </a:ext>
            </a:extLst>
          </p:cNvPr>
          <p:cNvSpPr txBox="1"/>
          <p:nvPr/>
        </p:nvSpPr>
        <p:spPr>
          <a:xfrm>
            <a:off x="3837034" y="906412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3" name="接點: 肘形 42">
            <a:extLst>
              <a:ext uri="{FF2B5EF4-FFF2-40B4-BE49-F238E27FC236}">
                <a16:creationId xmlns:a16="http://schemas.microsoft.com/office/drawing/2014/main" id="{4A2D1223-88B0-46E4-81C7-AF5E3B2007F1}"/>
              </a:ext>
            </a:extLst>
          </p:cNvPr>
          <p:cNvCxnSpPr>
            <a:cxnSpLocks/>
            <a:stCxn id="41" idx="1"/>
            <a:endCxn id="47" idx="1"/>
          </p:cNvCxnSpPr>
          <p:nvPr/>
        </p:nvCxnSpPr>
        <p:spPr>
          <a:xfrm rot="10800000" flipV="1">
            <a:off x="2323769" y="9448109"/>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接點: 肘形 43">
            <a:extLst>
              <a:ext uri="{FF2B5EF4-FFF2-40B4-BE49-F238E27FC236}">
                <a16:creationId xmlns:a16="http://schemas.microsoft.com/office/drawing/2014/main" id="{DECE4747-2914-4733-ADED-9E98FE68A6DD}"/>
              </a:ext>
            </a:extLst>
          </p:cNvPr>
          <p:cNvCxnSpPr>
            <a:cxnSpLocks/>
            <a:stCxn id="41" idx="3"/>
            <a:endCxn id="48" idx="0"/>
          </p:cNvCxnSpPr>
          <p:nvPr/>
        </p:nvCxnSpPr>
        <p:spPr>
          <a:xfrm flipH="1">
            <a:off x="4857163" y="9448110"/>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48298902-9159-4557-8317-44B2B9DE6F11}"/>
              </a:ext>
            </a:extLst>
          </p:cNvPr>
          <p:cNvSpPr txBox="1"/>
          <p:nvPr/>
        </p:nvSpPr>
        <p:spPr>
          <a:xfrm>
            <a:off x="5563978" y="906412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6" name="直線單箭頭接點 45">
            <a:extLst>
              <a:ext uri="{FF2B5EF4-FFF2-40B4-BE49-F238E27FC236}">
                <a16:creationId xmlns:a16="http://schemas.microsoft.com/office/drawing/2014/main" id="{1757B245-C8A2-49D7-9832-2764CB8B168F}"/>
              </a:ext>
            </a:extLst>
          </p:cNvPr>
          <p:cNvCxnSpPr>
            <a:cxnSpLocks/>
            <a:endCxn id="41" idx="0"/>
          </p:cNvCxnSpPr>
          <p:nvPr/>
        </p:nvCxnSpPr>
        <p:spPr>
          <a:xfrm>
            <a:off x="4873142" y="8640109"/>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7" name="流程圖: 程序 46">
            <a:extLst>
              <a:ext uri="{FF2B5EF4-FFF2-40B4-BE49-F238E27FC236}">
                <a16:creationId xmlns:a16="http://schemas.microsoft.com/office/drawing/2014/main" id="{0F9DD608-EF94-4DAE-A8FD-AAFCADC4F35D}"/>
              </a:ext>
            </a:extLst>
          </p:cNvPr>
          <p:cNvSpPr/>
          <p:nvPr/>
        </p:nvSpPr>
        <p:spPr>
          <a:xfrm>
            <a:off x="2323768" y="9917737"/>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48" name="流程圖: 程序 47">
            <a:extLst>
              <a:ext uri="{FF2B5EF4-FFF2-40B4-BE49-F238E27FC236}">
                <a16:creationId xmlns:a16="http://schemas.microsoft.com/office/drawing/2014/main" id="{2030B402-6FFB-4CB0-A3E8-5CC291645467}"/>
              </a:ext>
            </a:extLst>
          </p:cNvPr>
          <p:cNvSpPr/>
          <p:nvPr/>
        </p:nvSpPr>
        <p:spPr>
          <a:xfrm>
            <a:off x="2323768" y="10942862"/>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Tree>
    <p:extLst>
      <p:ext uri="{BB962C8B-B14F-4D97-AF65-F5344CB8AC3E}">
        <p14:creationId xmlns:p14="http://schemas.microsoft.com/office/powerpoint/2010/main" val="6890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2"/>
            <a:ext cx="8540004" cy="6460369"/>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long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L643 –</a:t>
            </a:r>
            <a:r>
              <a:rPr lang="zh-TW" altLang="en-US" sz="1949" b="1" dirty="0">
                <a:solidFill>
                  <a:srgbClr val="0000FF"/>
                </a:solidFill>
              </a:rPr>
              <a:t> </a:t>
            </a:r>
            <a:r>
              <a:rPr lang="en-US" altLang="zh-TW" sz="1949" b="1" dirty="0">
                <a:solidFill>
                  <a:srgbClr val="0000FF"/>
                </a:solidFill>
              </a:rPr>
              <a:t>L664</a:t>
            </a:r>
            <a:endParaRPr lang="zh-TW" altLang="en-US" sz="1949" b="1" dirty="0">
              <a:solidFill>
                <a:srgbClr val="0000FF"/>
              </a:solidFill>
            </a:endParaRPr>
          </a:p>
        </p:txBody>
      </p:sp>
      <p:sp>
        <p:nvSpPr>
          <p:cNvPr id="10" name="流程圖: 程序 9">
            <a:extLst>
              <a:ext uri="{FF2B5EF4-FFF2-40B4-BE49-F238E27FC236}">
                <a16:creationId xmlns:a16="http://schemas.microsoft.com/office/drawing/2014/main" id="{B437796C-F13F-43E6-837B-333021C7ADCB}"/>
              </a:ext>
            </a:extLst>
          </p:cNvPr>
          <p:cNvSpPr/>
          <p:nvPr/>
        </p:nvSpPr>
        <p:spPr>
          <a:xfrm>
            <a:off x="1096699" y="844281"/>
            <a:ext cx="7563373" cy="299251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longitude-merged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png(paste("/data1/home/vivianlin0921/R_Scripts/PCA(forWFH)/plots/classificationresults/taiwan/",yr,"/longitude/",</a:t>
            </a:r>
            <a:r>
              <a:rPr lang="en-US" altLang="zh-TW" sz="1700" dirty="0" err="1">
                <a:solidFill>
                  <a:schemeClr val="accent6">
                    <a:lumMod val="50000"/>
                  </a:schemeClr>
                </a:solidFill>
                <a:ea typeface="微軟正黑體" panose="020B0604030504040204" pitchFamily="34" charset="-120"/>
              </a:rPr>
              <a:t>yr,"_",long,"_taiwanclassification.png",sep</a:t>
            </a:r>
            <a:r>
              <a:rPr lang="en-US" altLang="zh-TW" sz="1700" dirty="0">
                <a:solidFill>
                  <a:schemeClr val="accent6">
                    <a:lumMod val="50000"/>
                  </a:schemeClr>
                </a:solidFill>
                <a:ea typeface="微軟正黑體" panose="020B0604030504040204" pitchFamily="34" charset="-120"/>
              </a:rPr>
              <a:t>=""))</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sp>
        <p:nvSpPr>
          <p:cNvPr id="11" name="流程圖: 程序 10">
            <a:extLst>
              <a:ext uri="{FF2B5EF4-FFF2-40B4-BE49-F238E27FC236}">
                <a16:creationId xmlns:a16="http://schemas.microsoft.com/office/drawing/2014/main" id="{2CDF3BAE-C38A-405B-82CC-42A218E9E5F1}"/>
              </a:ext>
            </a:extLst>
          </p:cNvPr>
          <p:cNvSpPr/>
          <p:nvPr/>
        </p:nvSpPr>
        <p:spPr>
          <a:xfrm>
            <a:off x="1102893" y="4248069"/>
            <a:ext cx="7563373" cy="11122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a:t>
            </a:r>
          </a:p>
          <a:p>
            <a:pPr algn="ct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writeRaster(entireraster,paste("/data1/home/vivianlin0921/R_Scripts/PCA(forWFH)/plots/classificationresults/taiwan/",yr,"/longitude/",yr,"_",long,"_taiwanclassification.tif",sep=""))</a:t>
            </a:r>
          </a:p>
        </p:txBody>
      </p:sp>
      <p:sp>
        <p:nvSpPr>
          <p:cNvPr id="12" name="流程圖: 程序 11">
            <a:extLst>
              <a:ext uri="{FF2B5EF4-FFF2-40B4-BE49-F238E27FC236}">
                <a16:creationId xmlns:a16="http://schemas.microsoft.com/office/drawing/2014/main" id="{435BA819-BCA3-4864-AACB-7F43468D9B62}"/>
              </a:ext>
            </a:extLst>
          </p:cNvPr>
          <p:cNvSpPr/>
          <p:nvPr/>
        </p:nvSpPr>
        <p:spPr>
          <a:xfrm>
            <a:off x="3033519" y="5690167"/>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13" name="直線單箭頭接點 12">
            <a:extLst>
              <a:ext uri="{FF2B5EF4-FFF2-40B4-BE49-F238E27FC236}">
                <a16:creationId xmlns:a16="http://schemas.microsoft.com/office/drawing/2014/main" id="{B5FE8CA1-7A9B-45FA-AB87-B17864B13946}"/>
              </a:ext>
            </a:extLst>
          </p:cNvPr>
          <p:cNvCxnSpPr>
            <a:cxnSpLocks/>
          </p:cNvCxnSpPr>
          <p:nvPr/>
        </p:nvCxnSpPr>
        <p:spPr>
          <a:xfrm>
            <a:off x="4878385" y="3835409"/>
            <a:ext cx="0" cy="41266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2BEE5603-4A65-4AA2-A710-F7042D4720A8}"/>
              </a:ext>
            </a:extLst>
          </p:cNvPr>
          <p:cNvCxnSpPr>
            <a:cxnSpLocks/>
            <a:endCxn id="12" idx="0"/>
          </p:cNvCxnSpPr>
          <p:nvPr/>
        </p:nvCxnSpPr>
        <p:spPr>
          <a:xfrm flipH="1">
            <a:off x="4878385" y="5360857"/>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5" name="流程圖: 程序 34">
            <a:extLst>
              <a:ext uri="{FF2B5EF4-FFF2-40B4-BE49-F238E27FC236}">
                <a16:creationId xmlns:a16="http://schemas.microsoft.com/office/drawing/2014/main" id="{71BD5E99-86FA-433B-8F80-23EBB57CAD07}"/>
              </a:ext>
            </a:extLst>
          </p:cNvPr>
          <p:cNvSpPr/>
          <p:nvPr/>
        </p:nvSpPr>
        <p:spPr>
          <a:xfrm>
            <a:off x="1240250" y="7011000"/>
            <a:ext cx="7233827" cy="286676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of all longitude's classification rasters for the year</a:t>
            </a:r>
          </a:p>
          <a:p>
            <a:pPr algn="ctr"/>
            <a:r>
              <a:rPr lang="en-US" altLang="zh-TW" sz="1700" dirty="0">
                <a:solidFill>
                  <a:schemeClr val="accent6">
                    <a:lumMod val="50000"/>
                  </a:schemeClr>
                </a:solidFill>
                <a:ea typeface="微軟正黑體" panose="020B0604030504040204" pitchFamily="34" charset="-120"/>
              </a:rPr>
              <a:t>directory &lt;- c(paste("/data1/home/vivianlin0921/R_Scripts/PCA(forWFH)/plots/classificationresults/taiwan/",yr,"/longitude/",sep=""))</a:t>
            </a:r>
          </a:p>
          <a:p>
            <a:pPr algn="ctr"/>
            <a:r>
              <a:rPr lang="en-US" altLang="zh-TW" sz="1200" dirty="0">
                <a:solidFill>
                  <a:schemeClr val="accent6">
                    <a:lumMod val="50000"/>
                  </a:schemeClr>
                </a:solidFill>
                <a:ea typeface="微軟正黑體" panose="020B0604030504040204" pitchFamily="34" charset="-120"/>
              </a:rPr>
              <a:t>#create list of longitude-merged classification rasters under directory that satisfy condition</a:t>
            </a:r>
          </a:p>
          <a:p>
            <a:pPr algn="ctr"/>
            <a:r>
              <a:rPr lang="en-US" altLang="zh-TW" sz="1700" dirty="0">
                <a:solidFill>
                  <a:schemeClr val="accent6">
                    <a:lumMod val="50000"/>
                  </a:schemeClr>
                </a:solidFill>
                <a:ea typeface="微軟正黑體" panose="020B0604030504040204" pitchFamily="34" charset="-120"/>
              </a:rPr>
              <a:t>rasters &lt;- dir(path = directory, all.files = FALSE,pattern = "\\.tif$",</a:t>
            </a:r>
          </a:p>
          <a:p>
            <a:pPr algn="ctr"/>
            <a:r>
              <a:rPr lang="en-US" altLang="zh-TW" sz="1700" dirty="0">
                <a:solidFill>
                  <a:schemeClr val="accent6">
                    <a:lumMod val="50000"/>
                  </a:schemeClr>
                </a:solidFill>
                <a:ea typeface="微軟正黑體" panose="020B0604030504040204" pitchFamily="34" charset="-120"/>
              </a:rPr>
              <a:t>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#for longitude-merged classification results rasters for years 2017&amp;2018, the aoi's longitude info is stored at 13-15th character in file name</a:t>
            </a:r>
          </a:p>
          <a:p>
            <a:pPr algn="ctr"/>
            <a:r>
              <a:rPr lang="en-US" altLang="zh-TW" sz="1700" dirty="0">
                <a:solidFill>
                  <a:schemeClr val="accent6">
                    <a:lumMod val="50000"/>
                  </a:schemeClr>
                </a:solidFill>
                <a:ea typeface="微軟正黑體" panose="020B0604030504040204" pitchFamily="34" charset="-120"/>
              </a:rPr>
              <a:t>rasters &lt;- substr(rasters,start=6,stop=8) </a:t>
            </a:r>
          </a:p>
        </p:txBody>
      </p:sp>
      <p:cxnSp>
        <p:nvCxnSpPr>
          <p:cNvPr id="36" name="直線單箭頭接點 35">
            <a:extLst>
              <a:ext uri="{FF2B5EF4-FFF2-40B4-BE49-F238E27FC236}">
                <a16:creationId xmlns:a16="http://schemas.microsoft.com/office/drawing/2014/main" id="{3CBDBD45-DD3F-4430-82FF-625F018553C6}"/>
              </a:ext>
            </a:extLst>
          </p:cNvPr>
          <p:cNvCxnSpPr>
            <a:cxnSpLocks/>
          </p:cNvCxnSpPr>
          <p:nvPr/>
        </p:nvCxnSpPr>
        <p:spPr>
          <a:xfrm>
            <a:off x="4834686" y="6481011"/>
            <a:ext cx="0" cy="52998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A6FA30C-B635-485F-A9F4-C46F26324631}"/>
              </a:ext>
            </a:extLst>
          </p:cNvPr>
          <p:cNvCxnSpPr>
            <a:cxnSpLocks/>
          </p:cNvCxnSpPr>
          <p:nvPr/>
        </p:nvCxnSpPr>
        <p:spPr>
          <a:xfrm>
            <a:off x="4834686" y="9877767"/>
            <a:ext cx="0" cy="231423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4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0E9003B9-7F5B-44B5-8711-07BAE8750D66}"/>
              </a:ext>
            </a:extLst>
          </p:cNvPr>
          <p:cNvSpPr/>
          <p:nvPr/>
        </p:nvSpPr>
        <p:spPr>
          <a:xfrm>
            <a:off x="282320" y="3824981"/>
            <a:ext cx="9192122" cy="6172014"/>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3" name="矩形 42">
            <a:extLst>
              <a:ext uri="{FF2B5EF4-FFF2-40B4-BE49-F238E27FC236}">
                <a16:creationId xmlns:a16="http://schemas.microsoft.com/office/drawing/2014/main" id="{2269589F-23D2-45AD-8E66-3BCC383B91B4}"/>
              </a:ext>
            </a:extLst>
          </p:cNvPr>
          <p:cNvSpPr/>
          <p:nvPr/>
        </p:nvSpPr>
        <p:spPr>
          <a:xfrm>
            <a:off x="593358" y="4387503"/>
            <a:ext cx="8540004" cy="5419634"/>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4" name="矩形 43">
            <a:extLst>
              <a:ext uri="{FF2B5EF4-FFF2-40B4-BE49-F238E27FC236}">
                <a16:creationId xmlns:a16="http://schemas.microsoft.com/office/drawing/2014/main" id="{D5ED809A-2A4C-4273-A5EF-6EE902FF502F}"/>
              </a:ext>
            </a:extLst>
          </p:cNvPr>
          <p:cNvSpPr/>
          <p:nvPr/>
        </p:nvSpPr>
        <p:spPr>
          <a:xfrm>
            <a:off x="608105" y="4397659"/>
            <a:ext cx="1751639"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a:t>
            </a:r>
            <a:endParaRPr lang="zh-TW" altLang="en-US" sz="1600" dirty="0">
              <a:solidFill>
                <a:schemeClr val="accent6">
                  <a:lumMod val="50000"/>
                </a:schemeClr>
              </a:solidFill>
              <a:ea typeface="微軟正黑體" panose="020B0604030504040204" pitchFamily="34" charset="-120"/>
            </a:endParaRPr>
          </a:p>
        </p:txBody>
      </p:sp>
      <p:sp>
        <p:nvSpPr>
          <p:cNvPr id="46" name="流程圖: 程序 45">
            <a:extLst>
              <a:ext uri="{FF2B5EF4-FFF2-40B4-BE49-F238E27FC236}">
                <a16:creationId xmlns:a16="http://schemas.microsoft.com/office/drawing/2014/main" id="{6EB8FF1B-887C-4808-90E7-62F07CAC28E3}"/>
              </a:ext>
            </a:extLst>
          </p:cNvPr>
          <p:cNvSpPr/>
          <p:nvPr/>
        </p:nvSpPr>
        <p:spPr>
          <a:xfrm>
            <a:off x="6185288" y="3824981"/>
            <a:ext cx="3274423" cy="380290"/>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TW" sz="1700" dirty="0">
                <a:solidFill>
                  <a:schemeClr val="accent6">
                    <a:lumMod val="50000"/>
                  </a:schemeClr>
                </a:solidFill>
                <a:ea typeface="微軟正黑體" panose="020B0604030504040204" pitchFamily="34" charset="-120"/>
              </a:rPr>
              <a:t>yr=2015:2015; aoi=1:length(allaoi)</a:t>
            </a:r>
            <a:endParaRPr lang="zh-TW" altLang="en-US" sz="1700" dirty="0">
              <a:solidFill>
                <a:schemeClr val="accent6">
                  <a:lumMod val="50000"/>
                </a:schemeClr>
              </a:solidFill>
              <a:ea typeface="微軟正黑體" panose="020B0604030504040204" pitchFamily="34" charset="-120"/>
            </a:endParaRPr>
          </a:p>
        </p:txBody>
      </p:sp>
      <p:sp>
        <p:nvSpPr>
          <p:cNvPr id="47" name="矩形 46">
            <a:extLst>
              <a:ext uri="{FF2B5EF4-FFF2-40B4-BE49-F238E27FC236}">
                <a16:creationId xmlns:a16="http://schemas.microsoft.com/office/drawing/2014/main" id="{4949F4D2-5B2E-4B2E-85C8-114703487D95}"/>
              </a:ext>
            </a:extLst>
          </p:cNvPr>
          <p:cNvSpPr/>
          <p:nvPr/>
        </p:nvSpPr>
        <p:spPr>
          <a:xfrm>
            <a:off x="297067" y="3847389"/>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a:t>
            </a:r>
            <a:endParaRPr lang="zh-TW" altLang="en-US" sz="1600" dirty="0">
              <a:solidFill>
                <a:schemeClr val="accent6">
                  <a:lumMod val="50000"/>
                </a:schemeClr>
              </a:solidFill>
              <a:ea typeface="微軟正黑體" panose="020B0604030504040204" pitchFamily="34" charset="-120"/>
            </a:endParaRPr>
          </a:p>
        </p:txBody>
      </p:sp>
      <p:sp>
        <p:nvSpPr>
          <p:cNvPr id="48" name="流程圖: 程序 47">
            <a:extLst>
              <a:ext uri="{FF2B5EF4-FFF2-40B4-BE49-F238E27FC236}">
                <a16:creationId xmlns:a16="http://schemas.microsoft.com/office/drawing/2014/main" id="{21E61A50-048E-460F-A2A6-CF05A41A20EE}"/>
              </a:ext>
            </a:extLst>
          </p:cNvPr>
          <p:cNvSpPr/>
          <p:nvPr/>
        </p:nvSpPr>
        <p:spPr>
          <a:xfrm>
            <a:off x="1124930" y="4948491"/>
            <a:ext cx="7476857" cy="207217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based on year</a:t>
            </a:r>
          </a:p>
          <a:p>
            <a:pPr algn="ctr"/>
            <a:r>
              <a:rPr lang="en-US" altLang="zh-TW" sz="1700" dirty="0">
                <a:solidFill>
                  <a:schemeClr val="accent6">
                    <a:lumMod val="50000"/>
                  </a:schemeClr>
                </a:solidFill>
                <a:ea typeface="微軟正黑體" panose="020B0604030504040204" pitchFamily="34" charset="-120"/>
              </a:rPr>
              <a:t>      directory &lt;- paste("/lfs/home/ychen/Satellite/SPOT_CSRSR/grid_box/",yr,"/",sep="")</a:t>
            </a:r>
          </a:p>
          <a:p>
            <a:pPr algn="ctr"/>
            <a:r>
              <a:rPr lang="en-US" altLang="zh-TW" sz="1200" dirty="0">
                <a:solidFill>
                  <a:schemeClr val="accent6">
                    <a:lumMod val="50000"/>
                  </a:schemeClr>
                </a:solidFill>
                <a:ea typeface="微軟正黑體" panose="020B0604030504040204" pitchFamily="34" charset="-120"/>
              </a:rPr>
              <a:t>      #create list of SPOT image under directory that satisfy condition</a:t>
            </a:r>
          </a:p>
          <a:p>
            <a:pPr algn="ctr"/>
            <a:r>
              <a:rPr lang="en-US" altLang="zh-TW" sz="1700" dirty="0">
                <a:solidFill>
                  <a:schemeClr val="accent6">
                    <a:lumMod val="50000"/>
                  </a:schemeClr>
                </a:solidFill>
                <a:ea typeface="微軟正黑體" panose="020B0604030504040204" pitchFamily="34" charset="-120"/>
              </a:rPr>
              <a:t>aoi_images &lt;- dir(path = directory, pattern = "SPOT", all.files = FALSE,</a:t>
            </a:r>
          </a:p>
          <a:p>
            <a:pPr algn="ctr"/>
            <a:r>
              <a:rPr lang="en-US" altLang="zh-TW" sz="1700" dirty="0">
                <a:solidFill>
                  <a:schemeClr val="accent6">
                    <a:lumMod val="50000"/>
                  </a:schemeClr>
                </a:solidFill>
                <a:ea typeface="微軟正黑體" panose="020B0604030504040204" pitchFamily="34" charset="-120"/>
              </a:rPr>
              <a:t>        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      #use all images that satisfies aoi location</a:t>
            </a:r>
          </a:p>
          <a:p>
            <a:pPr algn="ctr"/>
            <a:r>
              <a:rPr lang="en-US" altLang="zh-TW" sz="1700" dirty="0">
                <a:solidFill>
                  <a:schemeClr val="accent6">
                    <a:lumMod val="50000"/>
                  </a:schemeClr>
                </a:solidFill>
                <a:ea typeface="微軟正黑體" panose="020B0604030504040204" pitchFamily="34" charset="-120"/>
              </a:rPr>
              <a:t>aoi_images &lt;- aoi_images[substr(aoi_images,start=23,stop=29)==allaoi[aoi]] </a:t>
            </a:r>
          </a:p>
        </p:txBody>
      </p:sp>
      <p:cxnSp>
        <p:nvCxnSpPr>
          <p:cNvPr id="54" name="直線單箭頭接點 53">
            <a:extLst>
              <a:ext uri="{FF2B5EF4-FFF2-40B4-BE49-F238E27FC236}">
                <a16:creationId xmlns:a16="http://schemas.microsoft.com/office/drawing/2014/main" id="{EC5CBD37-004E-4FF6-93F1-A689126E2BBC}"/>
              </a:ext>
            </a:extLst>
          </p:cNvPr>
          <p:cNvCxnSpPr>
            <a:cxnSpLocks/>
            <a:endCxn id="62" idx="0"/>
          </p:cNvCxnSpPr>
          <p:nvPr/>
        </p:nvCxnSpPr>
        <p:spPr>
          <a:xfrm>
            <a:off x="4870805" y="7020665"/>
            <a:ext cx="0" cy="50687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713E66E8-D3D7-4619-A2C7-5F7674B83887}"/>
              </a:ext>
            </a:extLst>
          </p:cNvPr>
          <p:cNvSpPr/>
          <p:nvPr/>
        </p:nvSpPr>
        <p:spPr>
          <a:xfrm>
            <a:off x="282319" y="3562731"/>
            <a:ext cx="4433424"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a:t>
            </a:r>
            <a:r>
              <a:rPr lang="zh-TW" altLang="en-US" sz="12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to delete aoi grid index if there are no images within the grid</a:t>
            </a:r>
            <a:endParaRPr lang="zh-TW" altLang="en-US" sz="1200" dirty="0">
              <a:solidFill>
                <a:schemeClr val="accent6">
                  <a:lumMod val="50000"/>
                </a:schemeClr>
              </a:solidFill>
              <a:ea typeface="微軟正黑體" panose="020B0604030504040204" pitchFamily="34" charset="-120"/>
            </a:endParaRPr>
          </a:p>
        </p:txBody>
      </p:sp>
      <p:sp>
        <p:nvSpPr>
          <p:cNvPr id="57" name="文字方塊 56">
            <a:extLst>
              <a:ext uri="{FF2B5EF4-FFF2-40B4-BE49-F238E27FC236}">
                <a16:creationId xmlns:a16="http://schemas.microsoft.com/office/drawing/2014/main" id="{860AB512-CD90-4348-AFFA-FCCE758B55E7}"/>
              </a:ext>
            </a:extLst>
          </p:cNvPr>
          <p:cNvSpPr txBox="1"/>
          <p:nvPr/>
        </p:nvSpPr>
        <p:spPr>
          <a:xfrm>
            <a:off x="8601787" y="609016"/>
            <a:ext cx="1172228" cy="392287"/>
          </a:xfrm>
          <a:prstGeom prst="rect">
            <a:avLst/>
          </a:prstGeom>
          <a:noFill/>
        </p:spPr>
        <p:txBody>
          <a:bodyPr wrap="square" rtlCol="0">
            <a:spAutoFit/>
          </a:bodyPr>
          <a:lstStyle/>
          <a:p>
            <a:pPr algn="ctr"/>
            <a:r>
              <a:rPr lang="en-US" altLang="zh-TW" sz="1949" b="1" dirty="0">
                <a:solidFill>
                  <a:srgbClr val="0000FF"/>
                </a:solidFill>
              </a:rPr>
              <a:t>L31 –</a:t>
            </a:r>
            <a:r>
              <a:rPr lang="zh-TW" altLang="en-US" sz="1949" b="1" dirty="0">
                <a:solidFill>
                  <a:srgbClr val="0000FF"/>
                </a:solidFill>
              </a:rPr>
              <a:t> </a:t>
            </a:r>
            <a:r>
              <a:rPr lang="en-US" altLang="zh-TW" sz="1949" b="1" dirty="0">
                <a:solidFill>
                  <a:srgbClr val="0000FF"/>
                </a:solidFill>
              </a:rPr>
              <a:t>L55</a:t>
            </a:r>
            <a:endParaRPr lang="zh-TW" altLang="en-US" sz="1949" b="1" dirty="0">
              <a:solidFill>
                <a:srgbClr val="0000FF"/>
              </a:solidFill>
            </a:endParaRPr>
          </a:p>
        </p:txBody>
      </p:sp>
      <p:sp>
        <p:nvSpPr>
          <p:cNvPr id="58" name="流程圖: 程序 57">
            <a:extLst>
              <a:ext uri="{FF2B5EF4-FFF2-40B4-BE49-F238E27FC236}">
                <a16:creationId xmlns:a16="http://schemas.microsoft.com/office/drawing/2014/main" id="{017D711A-3C94-4BE5-822C-A13D58AC3E12}"/>
              </a:ext>
            </a:extLst>
          </p:cNvPr>
          <p:cNvSpPr/>
          <p:nvPr/>
        </p:nvSpPr>
        <p:spPr>
          <a:xfrm>
            <a:off x="1905085" y="8454328"/>
            <a:ext cx="5877413" cy="82933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allaoi[aoi] to 0 if the aoi does not contain SPOT images within the inventory</a:t>
            </a:r>
          </a:p>
          <a:p>
            <a:pPr algn="ctr"/>
            <a:r>
              <a:rPr lang="en-US" altLang="zh-TW" sz="1949" dirty="0">
                <a:solidFill>
                  <a:schemeClr val="accent6">
                    <a:lumMod val="50000"/>
                  </a:schemeClr>
                </a:solidFill>
                <a:ea typeface="微軟正黑體" panose="020B0604030504040204" pitchFamily="34" charset="-120"/>
              </a:rPr>
              <a:t>allaoi[aoi] &lt;- 0</a:t>
            </a:r>
            <a:endParaRPr lang="en-US" altLang="zh-TW" sz="1700" dirty="0">
              <a:solidFill>
                <a:schemeClr val="accent6">
                  <a:lumMod val="50000"/>
                </a:schemeClr>
              </a:solidFill>
              <a:ea typeface="微軟正黑體" panose="020B0604030504040204" pitchFamily="34" charset="-120"/>
            </a:endParaRPr>
          </a:p>
        </p:txBody>
      </p:sp>
      <p:cxnSp>
        <p:nvCxnSpPr>
          <p:cNvPr id="60" name="直線單箭頭接點 59">
            <a:extLst>
              <a:ext uri="{FF2B5EF4-FFF2-40B4-BE49-F238E27FC236}">
                <a16:creationId xmlns:a16="http://schemas.microsoft.com/office/drawing/2014/main" id="{C0248A75-C700-47F9-8664-2984B1ECF95A}"/>
              </a:ext>
            </a:extLst>
          </p:cNvPr>
          <p:cNvCxnSpPr>
            <a:cxnSpLocks/>
          </p:cNvCxnSpPr>
          <p:nvPr/>
        </p:nvCxnSpPr>
        <p:spPr>
          <a:xfrm flipH="1">
            <a:off x="4877648" y="9300266"/>
            <a:ext cx="1" cy="120360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2" name="流程圖: 決策 61">
            <a:extLst>
              <a:ext uri="{FF2B5EF4-FFF2-40B4-BE49-F238E27FC236}">
                <a16:creationId xmlns:a16="http://schemas.microsoft.com/office/drawing/2014/main" id="{F92549A3-028F-4E34-A90A-0E62D859AE3D}"/>
              </a:ext>
            </a:extLst>
          </p:cNvPr>
          <p:cNvSpPr/>
          <p:nvPr/>
        </p:nvSpPr>
        <p:spPr>
          <a:xfrm>
            <a:off x="2658243" y="7527541"/>
            <a:ext cx="4425124" cy="70338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length(aoi_images)==0</a:t>
            </a:r>
            <a:endParaRPr lang="zh-TW" altLang="en-US" sz="1700" dirty="0">
              <a:solidFill>
                <a:schemeClr val="accent6">
                  <a:lumMod val="50000"/>
                </a:schemeClr>
              </a:solidFill>
              <a:ea typeface="微軟正黑體" panose="020B0604030504040204" pitchFamily="34" charset="-120"/>
            </a:endParaRPr>
          </a:p>
        </p:txBody>
      </p:sp>
      <p:sp>
        <p:nvSpPr>
          <p:cNvPr id="63" name="文字方塊 62">
            <a:extLst>
              <a:ext uri="{FF2B5EF4-FFF2-40B4-BE49-F238E27FC236}">
                <a16:creationId xmlns:a16="http://schemas.microsoft.com/office/drawing/2014/main" id="{5B350756-A01E-4BB9-B2F5-8F4BF7148F00}"/>
              </a:ext>
            </a:extLst>
          </p:cNvPr>
          <p:cNvSpPr txBox="1"/>
          <p:nvPr/>
        </p:nvSpPr>
        <p:spPr>
          <a:xfrm>
            <a:off x="2377481" y="752583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64" name="接點: 肘形 63">
            <a:extLst>
              <a:ext uri="{FF2B5EF4-FFF2-40B4-BE49-F238E27FC236}">
                <a16:creationId xmlns:a16="http://schemas.microsoft.com/office/drawing/2014/main" id="{5B144316-200C-4C4E-8BE7-5A692C39B87C}"/>
              </a:ext>
            </a:extLst>
          </p:cNvPr>
          <p:cNvCxnSpPr>
            <a:cxnSpLocks/>
            <a:stCxn id="62" idx="1"/>
            <a:endCxn id="58" idx="1"/>
          </p:cNvCxnSpPr>
          <p:nvPr/>
        </p:nvCxnSpPr>
        <p:spPr>
          <a:xfrm rot="10800000" flipV="1">
            <a:off x="1905085" y="7879233"/>
            <a:ext cx="753158" cy="989760"/>
          </a:xfrm>
          <a:prstGeom prst="bentConnector3">
            <a:avLst>
              <a:gd name="adj1" fmla="val 16070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D97B0C10-025D-45D9-9C7E-51588169BBF1}"/>
              </a:ext>
            </a:extLst>
          </p:cNvPr>
          <p:cNvCxnSpPr>
            <a:cxnSpLocks/>
            <a:stCxn id="62" idx="3"/>
          </p:cNvCxnSpPr>
          <p:nvPr/>
        </p:nvCxnSpPr>
        <p:spPr>
          <a:xfrm flipH="1">
            <a:off x="4849501" y="7879233"/>
            <a:ext cx="2233866" cy="1721633"/>
          </a:xfrm>
          <a:prstGeom prst="bentConnector3">
            <a:avLst>
              <a:gd name="adj1" fmla="val -50379"/>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3DE9DD97-DE92-4882-B608-7DFF441E1A4A}"/>
              </a:ext>
            </a:extLst>
          </p:cNvPr>
          <p:cNvSpPr txBox="1"/>
          <p:nvPr/>
        </p:nvSpPr>
        <p:spPr>
          <a:xfrm>
            <a:off x="7052362" y="7525837"/>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67" name="流程圖: 程序 66">
            <a:extLst>
              <a:ext uri="{FF2B5EF4-FFF2-40B4-BE49-F238E27FC236}">
                <a16:creationId xmlns:a16="http://schemas.microsoft.com/office/drawing/2014/main" id="{AED1B03D-530B-4CF1-85B3-B23698025529}"/>
              </a:ext>
            </a:extLst>
          </p:cNvPr>
          <p:cNvSpPr/>
          <p:nvPr/>
        </p:nvSpPr>
        <p:spPr>
          <a:xfrm>
            <a:off x="1592250" y="10502352"/>
            <a:ext cx="6570789" cy="77626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aoi's that are set as 0 (meaning these aoi does not contain SPOT images within inventory)</a:t>
            </a:r>
          </a:p>
          <a:p>
            <a:pPr algn="ctr"/>
            <a:r>
              <a:rPr lang="en-US" altLang="zh-TW" sz="1700" dirty="0">
                <a:solidFill>
                  <a:schemeClr val="accent6">
                    <a:lumMod val="50000"/>
                  </a:schemeClr>
                </a:solidFill>
                <a:ea typeface="微軟正黑體" panose="020B0604030504040204" pitchFamily="34" charset="-120"/>
              </a:rPr>
              <a:t>allaoi &lt;- allaoi[allaoi!=0]</a:t>
            </a:r>
          </a:p>
        </p:txBody>
      </p:sp>
      <p:cxnSp>
        <p:nvCxnSpPr>
          <p:cNvPr id="68" name="直線單箭頭接點 67">
            <a:extLst>
              <a:ext uri="{FF2B5EF4-FFF2-40B4-BE49-F238E27FC236}">
                <a16:creationId xmlns:a16="http://schemas.microsoft.com/office/drawing/2014/main" id="{F32353E8-F5AA-4559-BD28-494FAA08B219}"/>
              </a:ext>
            </a:extLst>
          </p:cNvPr>
          <p:cNvCxnSpPr>
            <a:cxnSpLocks/>
            <a:endCxn id="41" idx="0"/>
          </p:cNvCxnSpPr>
          <p:nvPr/>
        </p:nvCxnSpPr>
        <p:spPr>
          <a:xfrm>
            <a:off x="4878381" y="2922247"/>
            <a:ext cx="0" cy="90273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D56A0C6-04AF-425E-8475-5A229C464103}"/>
              </a:ext>
            </a:extLst>
          </p:cNvPr>
          <p:cNvCxnSpPr>
            <a:cxnSpLocks/>
            <a:stCxn id="67" idx="2"/>
          </p:cNvCxnSpPr>
          <p:nvPr/>
        </p:nvCxnSpPr>
        <p:spPr>
          <a:xfrm>
            <a:off x="4877645" y="11278617"/>
            <a:ext cx="3" cy="91338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9964AAFA-4959-4952-9049-678B55BAA63F}"/>
              </a:ext>
            </a:extLst>
          </p:cNvPr>
          <p:cNvSpPr/>
          <p:nvPr/>
        </p:nvSpPr>
        <p:spPr>
          <a:xfrm>
            <a:off x="297069" y="974837"/>
            <a:ext cx="9192122" cy="1947410"/>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6" name="矩形 95">
            <a:extLst>
              <a:ext uri="{FF2B5EF4-FFF2-40B4-BE49-F238E27FC236}">
                <a16:creationId xmlns:a16="http://schemas.microsoft.com/office/drawing/2014/main" id="{F6F575D4-E17C-4D06-B967-6225C36A38D3}"/>
              </a:ext>
            </a:extLst>
          </p:cNvPr>
          <p:cNvSpPr/>
          <p:nvPr/>
        </p:nvSpPr>
        <p:spPr>
          <a:xfrm>
            <a:off x="311815" y="994174"/>
            <a:ext cx="1593270"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x loop</a:t>
            </a:r>
            <a:endParaRPr lang="zh-TW" altLang="en-US" sz="1600" dirty="0">
              <a:solidFill>
                <a:schemeClr val="accent6">
                  <a:lumMod val="50000"/>
                </a:schemeClr>
              </a:solidFill>
              <a:ea typeface="微軟正黑體" panose="020B0604030504040204" pitchFamily="34" charset="-120"/>
            </a:endParaRPr>
          </a:p>
        </p:txBody>
      </p:sp>
      <p:sp>
        <p:nvSpPr>
          <p:cNvPr id="97" name="流程圖: 程序 96">
            <a:extLst>
              <a:ext uri="{FF2B5EF4-FFF2-40B4-BE49-F238E27FC236}">
                <a16:creationId xmlns:a16="http://schemas.microsoft.com/office/drawing/2014/main" id="{6963E35F-D825-49F9-9C08-D1A08A27DAD8}"/>
              </a:ext>
            </a:extLst>
          </p:cNvPr>
          <p:cNvSpPr/>
          <p:nvPr/>
        </p:nvSpPr>
        <p:spPr>
          <a:xfrm>
            <a:off x="6622027" y="972217"/>
            <a:ext cx="2852430" cy="338555"/>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x=xmin:xmax; y=ymin:ymax</a:t>
            </a:r>
            <a:endParaRPr lang="zh-TW" altLang="en-US" sz="1700" dirty="0">
              <a:solidFill>
                <a:schemeClr val="accent6">
                  <a:lumMod val="50000"/>
                </a:schemeClr>
              </a:solidFill>
              <a:ea typeface="微軟正黑體" panose="020B0604030504040204" pitchFamily="34" charset="-120"/>
            </a:endParaRPr>
          </a:p>
        </p:txBody>
      </p:sp>
      <p:sp>
        <p:nvSpPr>
          <p:cNvPr id="98" name="矩形 97">
            <a:extLst>
              <a:ext uri="{FF2B5EF4-FFF2-40B4-BE49-F238E27FC236}">
                <a16:creationId xmlns:a16="http://schemas.microsoft.com/office/drawing/2014/main" id="{A0D58CC2-9DDB-4E44-880C-5A44A51C7508}"/>
              </a:ext>
            </a:extLst>
          </p:cNvPr>
          <p:cNvSpPr/>
          <p:nvPr/>
        </p:nvSpPr>
        <p:spPr>
          <a:xfrm>
            <a:off x="593358" y="1440579"/>
            <a:ext cx="8540004" cy="1307445"/>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9" name="矩形 98">
            <a:extLst>
              <a:ext uri="{FF2B5EF4-FFF2-40B4-BE49-F238E27FC236}">
                <a16:creationId xmlns:a16="http://schemas.microsoft.com/office/drawing/2014/main" id="{D31211FD-DD8B-47A7-9408-1D84238815D7}"/>
              </a:ext>
            </a:extLst>
          </p:cNvPr>
          <p:cNvSpPr/>
          <p:nvPr/>
        </p:nvSpPr>
        <p:spPr>
          <a:xfrm>
            <a:off x="608105" y="1458474"/>
            <a:ext cx="157465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 loop</a:t>
            </a:r>
            <a:endParaRPr lang="zh-TW" altLang="en-US" sz="1600" dirty="0">
              <a:solidFill>
                <a:schemeClr val="accent6">
                  <a:lumMod val="50000"/>
                </a:schemeClr>
              </a:solidFill>
              <a:ea typeface="微軟正黑體" panose="020B0604030504040204" pitchFamily="34" charset="-120"/>
            </a:endParaRPr>
          </a:p>
        </p:txBody>
      </p:sp>
      <p:sp>
        <p:nvSpPr>
          <p:cNvPr id="100" name="流程圖: 程序 99">
            <a:extLst>
              <a:ext uri="{FF2B5EF4-FFF2-40B4-BE49-F238E27FC236}">
                <a16:creationId xmlns:a16="http://schemas.microsoft.com/office/drawing/2014/main" id="{426ED8E0-1B2D-4FF9-A4A3-E7F9BCC5C9CF}"/>
              </a:ext>
            </a:extLst>
          </p:cNvPr>
          <p:cNvSpPr/>
          <p:nvPr/>
        </p:nvSpPr>
        <p:spPr>
          <a:xfrm>
            <a:off x="1905087" y="1896512"/>
            <a:ext cx="5877418" cy="71093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altLang="zh-TW" sz="1200" dirty="0">
                <a:solidFill>
                  <a:schemeClr val="accent6">
                    <a:lumMod val="50000"/>
                  </a:schemeClr>
                </a:solidFill>
                <a:ea typeface="微軟正黑體" panose="020B0604030504040204" pitchFamily="34" charset="-120"/>
              </a:rPr>
              <a:t>#append aoi to allaoi </a:t>
            </a:r>
          </a:p>
          <a:p>
            <a:pPr algn="ctr"/>
            <a:r>
              <a:rPr lang="it-IT" altLang="zh-TW" sz="1700" dirty="0">
                <a:solidFill>
                  <a:schemeClr val="accent6">
                    <a:lumMod val="50000"/>
                  </a:schemeClr>
                </a:solidFill>
                <a:ea typeface="微軟正黑體" panose="020B0604030504040204" pitchFamily="34" charset="-120"/>
              </a:rPr>
              <a:t>allaoi &lt;- append(allaoi, paste(x,"_",y,sep=""))</a:t>
            </a:r>
            <a:endParaRPr lang="en-US" altLang="zh-TW" sz="1700" dirty="0">
              <a:solidFill>
                <a:schemeClr val="accent6">
                  <a:lumMod val="50000"/>
                </a:schemeClr>
              </a:solidFill>
              <a:ea typeface="微軟正黑體" panose="020B0604030504040204" pitchFamily="34" charset="-120"/>
            </a:endParaRPr>
          </a:p>
        </p:txBody>
      </p:sp>
      <p:sp>
        <p:nvSpPr>
          <p:cNvPr id="101" name="矩形 100">
            <a:extLst>
              <a:ext uri="{FF2B5EF4-FFF2-40B4-BE49-F238E27FC236}">
                <a16:creationId xmlns:a16="http://schemas.microsoft.com/office/drawing/2014/main" id="{1EB5CA8A-F6B6-4D98-8C67-61A6425A98BD}"/>
              </a:ext>
            </a:extLst>
          </p:cNvPr>
          <p:cNvSpPr/>
          <p:nvPr/>
        </p:nvSpPr>
        <p:spPr>
          <a:xfrm>
            <a:off x="267587" y="703651"/>
            <a:ext cx="4433424"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a:t>
            </a:r>
            <a:r>
              <a:rPr lang="zh-TW" altLang="en-US" sz="12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to append aoi to allaoi vector</a:t>
            </a:r>
            <a:endParaRPr lang="zh-TW" altLang="en-US" sz="1200" dirty="0">
              <a:solidFill>
                <a:schemeClr val="accent6">
                  <a:lumMod val="50000"/>
                </a:schemeClr>
              </a:solidFill>
              <a:ea typeface="微軟正黑體" panose="020B0604030504040204" pitchFamily="34" charset="-120"/>
            </a:endParaRPr>
          </a:p>
        </p:txBody>
      </p:sp>
      <p:cxnSp>
        <p:nvCxnSpPr>
          <p:cNvPr id="102" name="直線單箭頭接點 101">
            <a:extLst>
              <a:ext uri="{FF2B5EF4-FFF2-40B4-BE49-F238E27FC236}">
                <a16:creationId xmlns:a16="http://schemas.microsoft.com/office/drawing/2014/main" id="{86ED4D04-8BEA-46E4-83C1-B2CA6F50CD15}"/>
              </a:ext>
            </a:extLst>
          </p:cNvPr>
          <p:cNvCxnSpPr>
            <a:cxnSpLocks/>
          </p:cNvCxnSpPr>
          <p:nvPr/>
        </p:nvCxnSpPr>
        <p:spPr>
          <a:xfrm>
            <a:off x="4877650" y="0"/>
            <a:ext cx="0" cy="96282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320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43" idx="0"/>
          </p:cNvCxnSpPr>
          <p:nvPr/>
        </p:nvCxnSpPr>
        <p:spPr>
          <a:xfrm>
            <a:off x="4857164" y="20641"/>
            <a:ext cx="6196" cy="96265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L666 –</a:t>
            </a:r>
            <a:r>
              <a:rPr lang="zh-TW" altLang="en-US" sz="1949" b="1" dirty="0">
                <a:solidFill>
                  <a:srgbClr val="0000FF"/>
                </a:solidFill>
              </a:rPr>
              <a:t> </a:t>
            </a:r>
            <a:r>
              <a:rPr lang="en-US" altLang="zh-TW" sz="1949" b="1" dirty="0">
                <a:solidFill>
                  <a:srgbClr val="0000FF"/>
                </a:solidFill>
              </a:rPr>
              <a:t>L687</a:t>
            </a:r>
            <a:endParaRPr lang="zh-TW" altLang="en-US" sz="1949" b="1" dirty="0">
              <a:solidFill>
                <a:srgbClr val="0000FF"/>
              </a:solidFill>
            </a:endParaRPr>
          </a:p>
        </p:txBody>
      </p:sp>
      <p:sp>
        <p:nvSpPr>
          <p:cNvPr id="42" name="矩形 41">
            <a:extLst>
              <a:ext uri="{FF2B5EF4-FFF2-40B4-BE49-F238E27FC236}">
                <a16:creationId xmlns:a16="http://schemas.microsoft.com/office/drawing/2014/main" id="{213C8ABC-AF02-4F5F-B653-6A5E776F235F}"/>
              </a:ext>
            </a:extLst>
          </p:cNvPr>
          <p:cNvSpPr/>
          <p:nvPr/>
        </p:nvSpPr>
        <p:spPr>
          <a:xfrm>
            <a:off x="593358" y="346270"/>
            <a:ext cx="4569189"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1-5th strip, 6-10th strip, and 11-17th strip#-----#</a:t>
            </a:r>
          </a:p>
          <a:p>
            <a:r>
              <a:rPr lang="en-US" altLang="zh-TW" sz="1200" dirty="0">
                <a:solidFill>
                  <a:schemeClr val="accent6">
                    <a:lumMod val="50000"/>
                  </a:schemeClr>
                </a:solidFill>
                <a:ea typeface="微軟正黑體" panose="020B0604030504040204" pitchFamily="34" charset="-120"/>
              </a:rPr>
              <a:t>#iterate among longitude list to merge first five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
        <p:nvSpPr>
          <p:cNvPr id="43" name="矩形 42">
            <a:extLst>
              <a:ext uri="{FF2B5EF4-FFF2-40B4-BE49-F238E27FC236}">
                <a16:creationId xmlns:a16="http://schemas.microsoft.com/office/drawing/2014/main" id="{57453875-1750-431B-8B40-8428D044D02B}"/>
              </a:ext>
            </a:extLst>
          </p:cNvPr>
          <p:cNvSpPr/>
          <p:nvPr/>
        </p:nvSpPr>
        <p:spPr>
          <a:xfrm>
            <a:off x="593358" y="983296"/>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4" name="矩形 43">
            <a:extLst>
              <a:ext uri="{FF2B5EF4-FFF2-40B4-BE49-F238E27FC236}">
                <a16:creationId xmlns:a16="http://schemas.microsoft.com/office/drawing/2014/main" id="{238B2442-0569-4112-9FE3-2161DE19B2DF}"/>
              </a:ext>
            </a:extLst>
          </p:cNvPr>
          <p:cNvSpPr/>
          <p:nvPr/>
        </p:nvSpPr>
        <p:spPr>
          <a:xfrm>
            <a:off x="610942" y="994234"/>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45" name="流程圖: 程序 44">
            <a:extLst>
              <a:ext uri="{FF2B5EF4-FFF2-40B4-BE49-F238E27FC236}">
                <a16:creationId xmlns:a16="http://schemas.microsoft.com/office/drawing/2014/main" id="{17EFB585-C2E1-44AE-B396-33DE035459B3}"/>
              </a:ext>
            </a:extLst>
          </p:cNvPr>
          <p:cNvSpPr/>
          <p:nvPr/>
        </p:nvSpPr>
        <p:spPr>
          <a:xfrm>
            <a:off x="7904136" y="983297"/>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item=1:5</a:t>
            </a:r>
            <a:endParaRPr lang="zh-TW" altLang="en-US" sz="1700" dirty="0">
              <a:solidFill>
                <a:schemeClr val="accent6">
                  <a:lumMod val="50000"/>
                </a:schemeClr>
              </a:solidFill>
              <a:ea typeface="微軟正黑體" panose="020B0604030504040204" pitchFamily="34" charset="-120"/>
            </a:endParaRPr>
          </a:p>
        </p:txBody>
      </p:sp>
      <p:sp>
        <p:nvSpPr>
          <p:cNvPr id="47" name="流程圖: 程序 46">
            <a:extLst>
              <a:ext uri="{FF2B5EF4-FFF2-40B4-BE49-F238E27FC236}">
                <a16:creationId xmlns:a16="http://schemas.microsoft.com/office/drawing/2014/main" id="{27D8160A-594B-446D-B90A-A82C78F6E945}"/>
              </a:ext>
            </a:extLst>
          </p:cNvPr>
          <p:cNvSpPr/>
          <p:nvPr/>
        </p:nvSpPr>
        <p:spPr>
          <a:xfrm>
            <a:off x="1240249" y="1409454"/>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raster(x=paste("/data1/home/vivianlin0921/R_Scripts/PCA(forWFH)/plots/classificationresults/taiwan/",yr,"/longitude/",yr,"_",rasters[item],"_taiwanclassification.tif",sep=""))</a:t>
            </a:r>
          </a:p>
        </p:txBody>
      </p:sp>
      <p:sp>
        <p:nvSpPr>
          <p:cNvPr id="48" name="流程圖: 決策 47">
            <a:extLst>
              <a:ext uri="{FF2B5EF4-FFF2-40B4-BE49-F238E27FC236}">
                <a16:creationId xmlns:a16="http://schemas.microsoft.com/office/drawing/2014/main" id="{1AE641E5-243D-4878-BB75-28D0199CBC61}"/>
              </a:ext>
            </a:extLst>
          </p:cNvPr>
          <p:cNvSpPr/>
          <p:nvPr/>
        </p:nvSpPr>
        <p:spPr>
          <a:xfrm>
            <a:off x="3803937" y="3105767"/>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49" name="文字方塊 48">
            <a:extLst>
              <a:ext uri="{FF2B5EF4-FFF2-40B4-BE49-F238E27FC236}">
                <a16:creationId xmlns:a16="http://schemas.microsoft.com/office/drawing/2014/main" id="{5B509269-7453-444A-AF54-4FE5D492E38B}"/>
              </a:ext>
            </a:extLst>
          </p:cNvPr>
          <p:cNvSpPr txBox="1"/>
          <p:nvPr/>
        </p:nvSpPr>
        <p:spPr>
          <a:xfrm>
            <a:off x="3837034" y="307281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0" name="接點: 肘形 49">
            <a:extLst>
              <a:ext uri="{FF2B5EF4-FFF2-40B4-BE49-F238E27FC236}">
                <a16:creationId xmlns:a16="http://schemas.microsoft.com/office/drawing/2014/main" id="{3139BBAA-F38E-428D-8093-7BE31D42D6E4}"/>
              </a:ext>
            </a:extLst>
          </p:cNvPr>
          <p:cNvCxnSpPr>
            <a:cxnSpLocks/>
            <a:stCxn id="48" idx="1"/>
            <a:endCxn id="54" idx="1"/>
          </p:cNvCxnSpPr>
          <p:nvPr/>
        </p:nvCxnSpPr>
        <p:spPr>
          <a:xfrm rot="10800000" flipV="1">
            <a:off x="2323769" y="3456794"/>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F3DC7FD1-8E41-4752-8ADE-F147CBE6463C}"/>
              </a:ext>
            </a:extLst>
          </p:cNvPr>
          <p:cNvCxnSpPr>
            <a:cxnSpLocks/>
            <a:stCxn id="48" idx="3"/>
            <a:endCxn id="55" idx="0"/>
          </p:cNvCxnSpPr>
          <p:nvPr/>
        </p:nvCxnSpPr>
        <p:spPr>
          <a:xfrm flipH="1">
            <a:off x="4857163" y="3456795"/>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64FE7202-21D8-42C8-BE8D-A62D7D8CE8B1}"/>
              </a:ext>
            </a:extLst>
          </p:cNvPr>
          <p:cNvSpPr txBox="1"/>
          <p:nvPr/>
        </p:nvSpPr>
        <p:spPr>
          <a:xfrm>
            <a:off x="5563978" y="307281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3" name="直線單箭頭接點 52">
            <a:extLst>
              <a:ext uri="{FF2B5EF4-FFF2-40B4-BE49-F238E27FC236}">
                <a16:creationId xmlns:a16="http://schemas.microsoft.com/office/drawing/2014/main" id="{206BF491-D64E-48AC-BE7D-D51B9E320A4B}"/>
              </a:ext>
            </a:extLst>
          </p:cNvPr>
          <p:cNvCxnSpPr>
            <a:cxnSpLocks/>
            <a:endCxn id="48" idx="0"/>
          </p:cNvCxnSpPr>
          <p:nvPr/>
        </p:nvCxnSpPr>
        <p:spPr>
          <a:xfrm>
            <a:off x="4873142" y="2648794"/>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0F0AD7D2-D84F-4EDD-B646-96F732A9C6C6}"/>
              </a:ext>
            </a:extLst>
          </p:cNvPr>
          <p:cNvSpPr/>
          <p:nvPr/>
        </p:nvSpPr>
        <p:spPr>
          <a:xfrm>
            <a:off x="2323768" y="3926422"/>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55" name="流程圖: 程序 54">
            <a:extLst>
              <a:ext uri="{FF2B5EF4-FFF2-40B4-BE49-F238E27FC236}">
                <a16:creationId xmlns:a16="http://schemas.microsoft.com/office/drawing/2014/main" id="{AD864B65-2B32-4BD9-8350-FAC202033F3E}"/>
              </a:ext>
            </a:extLst>
          </p:cNvPr>
          <p:cNvSpPr/>
          <p:nvPr/>
        </p:nvSpPr>
        <p:spPr>
          <a:xfrm>
            <a:off x="2323768" y="4951547"/>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56" name="流程圖: 程序 55">
            <a:extLst>
              <a:ext uri="{FF2B5EF4-FFF2-40B4-BE49-F238E27FC236}">
                <a16:creationId xmlns:a16="http://schemas.microsoft.com/office/drawing/2014/main" id="{B0568BA6-8116-445A-AD99-B281DCD54E3E}"/>
              </a:ext>
            </a:extLst>
          </p:cNvPr>
          <p:cNvSpPr/>
          <p:nvPr/>
        </p:nvSpPr>
        <p:spPr>
          <a:xfrm>
            <a:off x="1075475" y="5850546"/>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1-5th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png(paste("/data1/home/vivianlin0921/R_Scripts/PCA(forWFH)/plots/classificationresults/taiwan/",yr,"/three/",yr,"_taiwanclassification_0105.png",sep=""))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57" name="直線單箭頭接點 56">
            <a:extLst>
              <a:ext uri="{FF2B5EF4-FFF2-40B4-BE49-F238E27FC236}">
                <a16:creationId xmlns:a16="http://schemas.microsoft.com/office/drawing/2014/main" id="{DF3CE712-D984-4F7F-BCE3-37AE555C5077}"/>
              </a:ext>
            </a:extLst>
          </p:cNvPr>
          <p:cNvCxnSpPr>
            <a:cxnSpLocks/>
            <a:endCxn id="56" idx="0"/>
          </p:cNvCxnSpPr>
          <p:nvPr/>
        </p:nvCxnSpPr>
        <p:spPr>
          <a:xfrm>
            <a:off x="4845276" y="5620631"/>
            <a:ext cx="11886" cy="2299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BAC76E5-081A-4E15-9EAB-7F87699FC21C}"/>
              </a:ext>
            </a:extLst>
          </p:cNvPr>
          <p:cNvCxnSpPr>
            <a:cxnSpLocks/>
          </p:cNvCxnSpPr>
          <p:nvPr/>
        </p:nvCxnSpPr>
        <p:spPr>
          <a:xfrm>
            <a:off x="4833389" y="8806195"/>
            <a:ext cx="0" cy="33780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97CBFBC3-4B58-4903-A70C-B1344E85E735}"/>
              </a:ext>
            </a:extLst>
          </p:cNvPr>
          <p:cNvSpPr/>
          <p:nvPr/>
        </p:nvSpPr>
        <p:spPr>
          <a:xfrm>
            <a:off x="1102893" y="9156958"/>
            <a:ext cx="7563373" cy="11122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a:t>
            </a:r>
          </a:p>
          <a:p>
            <a:pPr algn="ct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writeRaster(entireraster,paste("/data1/home/vivianlin0921/R_Scripts/PCA(forWFH)/plots/classificationresults/taiwan/",yr,"/three/",yr,"_taiwanclassification_0105.tif",sep=""))</a:t>
            </a:r>
          </a:p>
        </p:txBody>
      </p:sp>
      <p:sp>
        <p:nvSpPr>
          <p:cNvPr id="60" name="流程圖: 程序 59">
            <a:extLst>
              <a:ext uri="{FF2B5EF4-FFF2-40B4-BE49-F238E27FC236}">
                <a16:creationId xmlns:a16="http://schemas.microsoft.com/office/drawing/2014/main" id="{960598BA-5F7F-4CF5-84BE-A8ADCC4C6B2A}"/>
              </a:ext>
            </a:extLst>
          </p:cNvPr>
          <p:cNvSpPr/>
          <p:nvPr/>
        </p:nvSpPr>
        <p:spPr>
          <a:xfrm>
            <a:off x="3033519" y="10599056"/>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62" name="直線單箭頭接點 61">
            <a:extLst>
              <a:ext uri="{FF2B5EF4-FFF2-40B4-BE49-F238E27FC236}">
                <a16:creationId xmlns:a16="http://schemas.microsoft.com/office/drawing/2014/main" id="{2E5C3943-33D7-44FB-809D-1DAFC54CA68C}"/>
              </a:ext>
            </a:extLst>
          </p:cNvPr>
          <p:cNvCxnSpPr>
            <a:cxnSpLocks/>
            <a:endCxn id="60" idx="0"/>
          </p:cNvCxnSpPr>
          <p:nvPr/>
        </p:nvCxnSpPr>
        <p:spPr>
          <a:xfrm flipH="1">
            <a:off x="4878385" y="10269746"/>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AEDBFAF0-5545-4CCC-A495-18D12C051684}"/>
              </a:ext>
            </a:extLst>
          </p:cNvPr>
          <p:cNvCxnSpPr>
            <a:cxnSpLocks/>
          </p:cNvCxnSpPr>
          <p:nvPr/>
        </p:nvCxnSpPr>
        <p:spPr>
          <a:xfrm>
            <a:off x="4857162" y="11170749"/>
            <a:ext cx="0" cy="102125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65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43" idx="0"/>
          </p:cNvCxnSpPr>
          <p:nvPr/>
        </p:nvCxnSpPr>
        <p:spPr>
          <a:xfrm>
            <a:off x="4857164" y="20641"/>
            <a:ext cx="6196" cy="96265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L689 –</a:t>
            </a:r>
            <a:r>
              <a:rPr lang="zh-TW" altLang="en-US" sz="1949" b="1" dirty="0">
                <a:solidFill>
                  <a:srgbClr val="0000FF"/>
                </a:solidFill>
              </a:rPr>
              <a:t> </a:t>
            </a:r>
            <a:r>
              <a:rPr lang="en-US" altLang="zh-TW" sz="1949" b="1" dirty="0">
                <a:solidFill>
                  <a:srgbClr val="0000FF"/>
                </a:solidFill>
              </a:rPr>
              <a:t>L710</a:t>
            </a:r>
            <a:endParaRPr lang="zh-TW" altLang="en-US" sz="1949" b="1" dirty="0">
              <a:solidFill>
                <a:srgbClr val="0000FF"/>
              </a:solidFill>
            </a:endParaRPr>
          </a:p>
        </p:txBody>
      </p:sp>
      <p:sp>
        <p:nvSpPr>
          <p:cNvPr id="42" name="矩形 41">
            <a:extLst>
              <a:ext uri="{FF2B5EF4-FFF2-40B4-BE49-F238E27FC236}">
                <a16:creationId xmlns:a16="http://schemas.microsoft.com/office/drawing/2014/main" id="{213C8ABC-AF02-4F5F-B653-6A5E776F235F}"/>
              </a:ext>
            </a:extLst>
          </p:cNvPr>
          <p:cNvSpPr/>
          <p:nvPr/>
        </p:nvSpPr>
        <p:spPr>
          <a:xfrm>
            <a:off x="610942" y="537262"/>
            <a:ext cx="4569189"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6-10th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
        <p:nvSpPr>
          <p:cNvPr id="43" name="矩形 42">
            <a:extLst>
              <a:ext uri="{FF2B5EF4-FFF2-40B4-BE49-F238E27FC236}">
                <a16:creationId xmlns:a16="http://schemas.microsoft.com/office/drawing/2014/main" id="{57453875-1750-431B-8B40-8428D044D02B}"/>
              </a:ext>
            </a:extLst>
          </p:cNvPr>
          <p:cNvSpPr/>
          <p:nvPr/>
        </p:nvSpPr>
        <p:spPr>
          <a:xfrm>
            <a:off x="593358" y="983296"/>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4" name="矩形 43">
            <a:extLst>
              <a:ext uri="{FF2B5EF4-FFF2-40B4-BE49-F238E27FC236}">
                <a16:creationId xmlns:a16="http://schemas.microsoft.com/office/drawing/2014/main" id="{238B2442-0569-4112-9FE3-2161DE19B2DF}"/>
              </a:ext>
            </a:extLst>
          </p:cNvPr>
          <p:cNvSpPr/>
          <p:nvPr/>
        </p:nvSpPr>
        <p:spPr>
          <a:xfrm>
            <a:off x="610942" y="994234"/>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45" name="流程圖: 程序 44">
            <a:extLst>
              <a:ext uri="{FF2B5EF4-FFF2-40B4-BE49-F238E27FC236}">
                <a16:creationId xmlns:a16="http://schemas.microsoft.com/office/drawing/2014/main" id="{17EFB585-C2E1-44AE-B396-33DE035459B3}"/>
              </a:ext>
            </a:extLst>
          </p:cNvPr>
          <p:cNvSpPr/>
          <p:nvPr/>
        </p:nvSpPr>
        <p:spPr>
          <a:xfrm>
            <a:off x="7904136" y="983297"/>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item=6:10</a:t>
            </a:r>
            <a:endParaRPr lang="zh-TW" altLang="en-US" sz="1700" dirty="0">
              <a:solidFill>
                <a:schemeClr val="accent6">
                  <a:lumMod val="50000"/>
                </a:schemeClr>
              </a:solidFill>
              <a:ea typeface="微軟正黑體" panose="020B0604030504040204" pitchFamily="34" charset="-120"/>
            </a:endParaRPr>
          </a:p>
        </p:txBody>
      </p:sp>
      <p:sp>
        <p:nvSpPr>
          <p:cNvPr id="47" name="流程圖: 程序 46">
            <a:extLst>
              <a:ext uri="{FF2B5EF4-FFF2-40B4-BE49-F238E27FC236}">
                <a16:creationId xmlns:a16="http://schemas.microsoft.com/office/drawing/2014/main" id="{27D8160A-594B-446D-B90A-A82C78F6E945}"/>
              </a:ext>
            </a:extLst>
          </p:cNvPr>
          <p:cNvSpPr/>
          <p:nvPr/>
        </p:nvSpPr>
        <p:spPr>
          <a:xfrm>
            <a:off x="1240249" y="1409454"/>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raster(x=paste("/data1/home/vivianlin0921/R_Scripts/PCA(forWFH)/plots/classificationresults/taiwan/",yr,"/longitude/",yr,"_",rasters[item],"_taiwanclassification.tif",sep=""))</a:t>
            </a:r>
          </a:p>
        </p:txBody>
      </p:sp>
      <p:sp>
        <p:nvSpPr>
          <p:cNvPr id="48" name="流程圖: 決策 47">
            <a:extLst>
              <a:ext uri="{FF2B5EF4-FFF2-40B4-BE49-F238E27FC236}">
                <a16:creationId xmlns:a16="http://schemas.microsoft.com/office/drawing/2014/main" id="{1AE641E5-243D-4878-BB75-28D0199CBC61}"/>
              </a:ext>
            </a:extLst>
          </p:cNvPr>
          <p:cNvSpPr/>
          <p:nvPr/>
        </p:nvSpPr>
        <p:spPr>
          <a:xfrm>
            <a:off x="3803937" y="3105767"/>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item==6</a:t>
            </a:r>
            <a:endParaRPr lang="zh-TW" altLang="en-US" sz="1700" dirty="0">
              <a:solidFill>
                <a:schemeClr val="accent6">
                  <a:lumMod val="50000"/>
                </a:schemeClr>
              </a:solidFill>
              <a:ea typeface="微軟正黑體" panose="020B0604030504040204" pitchFamily="34" charset="-120"/>
            </a:endParaRPr>
          </a:p>
        </p:txBody>
      </p:sp>
      <p:sp>
        <p:nvSpPr>
          <p:cNvPr id="49" name="文字方塊 48">
            <a:extLst>
              <a:ext uri="{FF2B5EF4-FFF2-40B4-BE49-F238E27FC236}">
                <a16:creationId xmlns:a16="http://schemas.microsoft.com/office/drawing/2014/main" id="{5B509269-7453-444A-AF54-4FE5D492E38B}"/>
              </a:ext>
            </a:extLst>
          </p:cNvPr>
          <p:cNvSpPr txBox="1"/>
          <p:nvPr/>
        </p:nvSpPr>
        <p:spPr>
          <a:xfrm>
            <a:off x="3837034" y="307281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0" name="接點: 肘形 49">
            <a:extLst>
              <a:ext uri="{FF2B5EF4-FFF2-40B4-BE49-F238E27FC236}">
                <a16:creationId xmlns:a16="http://schemas.microsoft.com/office/drawing/2014/main" id="{3139BBAA-F38E-428D-8093-7BE31D42D6E4}"/>
              </a:ext>
            </a:extLst>
          </p:cNvPr>
          <p:cNvCxnSpPr>
            <a:cxnSpLocks/>
            <a:stCxn id="48" idx="1"/>
            <a:endCxn id="54" idx="1"/>
          </p:cNvCxnSpPr>
          <p:nvPr/>
        </p:nvCxnSpPr>
        <p:spPr>
          <a:xfrm rot="10800000" flipV="1">
            <a:off x="2323769" y="3456794"/>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F3DC7FD1-8E41-4752-8ADE-F147CBE6463C}"/>
              </a:ext>
            </a:extLst>
          </p:cNvPr>
          <p:cNvCxnSpPr>
            <a:cxnSpLocks/>
            <a:stCxn id="48" idx="3"/>
            <a:endCxn id="55" idx="0"/>
          </p:cNvCxnSpPr>
          <p:nvPr/>
        </p:nvCxnSpPr>
        <p:spPr>
          <a:xfrm flipH="1">
            <a:off x="4857163" y="3456795"/>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64FE7202-21D8-42C8-BE8D-A62D7D8CE8B1}"/>
              </a:ext>
            </a:extLst>
          </p:cNvPr>
          <p:cNvSpPr txBox="1"/>
          <p:nvPr/>
        </p:nvSpPr>
        <p:spPr>
          <a:xfrm>
            <a:off x="5563978" y="307281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3" name="直線單箭頭接點 52">
            <a:extLst>
              <a:ext uri="{FF2B5EF4-FFF2-40B4-BE49-F238E27FC236}">
                <a16:creationId xmlns:a16="http://schemas.microsoft.com/office/drawing/2014/main" id="{206BF491-D64E-48AC-BE7D-D51B9E320A4B}"/>
              </a:ext>
            </a:extLst>
          </p:cNvPr>
          <p:cNvCxnSpPr>
            <a:cxnSpLocks/>
            <a:endCxn id="48" idx="0"/>
          </p:cNvCxnSpPr>
          <p:nvPr/>
        </p:nvCxnSpPr>
        <p:spPr>
          <a:xfrm>
            <a:off x="4873142" y="2648794"/>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0F0AD7D2-D84F-4EDD-B646-96F732A9C6C6}"/>
              </a:ext>
            </a:extLst>
          </p:cNvPr>
          <p:cNvSpPr/>
          <p:nvPr/>
        </p:nvSpPr>
        <p:spPr>
          <a:xfrm>
            <a:off x="2323768" y="3926422"/>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55" name="流程圖: 程序 54">
            <a:extLst>
              <a:ext uri="{FF2B5EF4-FFF2-40B4-BE49-F238E27FC236}">
                <a16:creationId xmlns:a16="http://schemas.microsoft.com/office/drawing/2014/main" id="{AD864B65-2B32-4BD9-8350-FAC202033F3E}"/>
              </a:ext>
            </a:extLst>
          </p:cNvPr>
          <p:cNvSpPr/>
          <p:nvPr/>
        </p:nvSpPr>
        <p:spPr>
          <a:xfrm>
            <a:off x="2323768" y="4951547"/>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56" name="流程圖: 程序 55">
            <a:extLst>
              <a:ext uri="{FF2B5EF4-FFF2-40B4-BE49-F238E27FC236}">
                <a16:creationId xmlns:a16="http://schemas.microsoft.com/office/drawing/2014/main" id="{B0568BA6-8116-445A-AD99-B281DCD54E3E}"/>
              </a:ext>
            </a:extLst>
          </p:cNvPr>
          <p:cNvSpPr/>
          <p:nvPr/>
        </p:nvSpPr>
        <p:spPr>
          <a:xfrm>
            <a:off x="1075475" y="5850546"/>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6-10th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png(paste("/data1/home/vivianlin0921/R_Scripts/PCA(forWFH)/plots/classificationresults/taiwan/",yr,"/three/",yr,"_taiwanclassification_0610.png",sep=""))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57" name="直線單箭頭接點 56">
            <a:extLst>
              <a:ext uri="{FF2B5EF4-FFF2-40B4-BE49-F238E27FC236}">
                <a16:creationId xmlns:a16="http://schemas.microsoft.com/office/drawing/2014/main" id="{DF3CE712-D984-4F7F-BCE3-37AE555C5077}"/>
              </a:ext>
            </a:extLst>
          </p:cNvPr>
          <p:cNvCxnSpPr>
            <a:cxnSpLocks/>
            <a:endCxn id="56" idx="0"/>
          </p:cNvCxnSpPr>
          <p:nvPr/>
        </p:nvCxnSpPr>
        <p:spPr>
          <a:xfrm>
            <a:off x="4845276" y="5620631"/>
            <a:ext cx="11886" cy="2299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BAC76E5-081A-4E15-9EAB-7F87699FC21C}"/>
              </a:ext>
            </a:extLst>
          </p:cNvPr>
          <p:cNvCxnSpPr>
            <a:cxnSpLocks/>
          </p:cNvCxnSpPr>
          <p:nvPr/>
        </p:nvCxnSpPr>
        <p:spPr>
          <a:xfrm>
            <a:off x="4833389" y="8806195"/>
            <a:ext cx="0" cy="33780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97CBFBC3-4B58-4903-A70C-B1344E85E735}"/>
              </a:ext>
            </a:extLst>
          </p:cNvPr>
          <p:cNvSpPr/>
          <p:nvPr/>
        </p:nvSpPr>
        <p:spPr>
          <a:xfrm>
            <a:off x="1102893" y="9156958"/>
            <a:ext cx="7563373" cy="11122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a:t>
            </a:r>
          </a:p>
          <a:p>
            <a:pPr algn="ct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writeRaster(entireraster,paste("/data1/home/vivianlin0921/R_Scripts/PCA(forWFH)/plots/classificationresults/taiwan/",yr,"/three/",yr,"_taiwanclassification_0610.tif",sep=""))</a:t>
            </a:r>
          </a:p>
        </p:txBody>
      </p:sp>
      <p:sp>
        <p:nvSpPr>
          <p:cNvPr id="60" name="流程圖: 程序 59">
            <a:extLst>
              <a:ext uri="{FF2B5EF4-FFF2-40B4-BE49-F238E27FC236}">
                <a16:creationId xmlns:a16="http://schemas.microsoft.com/office/drawing/2014/main" id="{960598BA-5F7F-4CF5-84BE-A8ADCC4C6B2A}"/>
              </a:ext>
            </a:extLst>
          </p:cNvPr>
          <p:cNvSpPr/>
          <p:nvPr/>
        </p:nvSpPr>
        <p:spPr>
          <a:xfrm>
            <a:off x="3033519" y="10599056"/>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62" name="直線單箭頭接點 61">
            <a:extLst>
              <a:ext uri="{FF2B5EF4-FFF2-40B4-BE49-F238E27FC236}">
                <a16:creationId xmlns:a16="http://schemas.microsoft.com/office/drawing/2014/main" id="{2E5C3943-33D7-44FB-809D-1DAFC54CA68C}"/>
              </a:ext>
            </a:extLst>
          </p:cNvPr>
          <p:cNvCxnSpPr>
            <a:cxnSpLocks/>
            <a:endCxn id="60" idx="0"/>
          </p:cNvCxnSpPr>
          <p:nvPr/>
        </p:nvCxnSpPr>
        <p:spPr>
          <a:xfrm flipH="1">
            <a:off x="4878385" y="10269746"/>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AEDBFAF0-5545-4CCC-A495-18D12C051684}"/>
              </a:ext>
            </a:extLst>
          </p:cNvPr>
          <p:cNvCxnSpPr>
            <a:cxnSpLocks/>
          </p:cNvCxnSpPr>
          <p:nvPr/>
        </p:nvCxnSpPr>
        <p:spPr>
          <a:xfrm>
            <a:off x="4857162" y="11170749"/>
            <a:ext cx="0" cy="102125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243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a:endCxn id="43" idx="0"/>
          </p:cNvCxnSpPr>
          <p:nvPr/>
        </p:nvCxnSpPr>
        <p:spPr>
          <a:xfrm>
            <a:off x="4857164" y="20641"/>
            <a:ext cx="6196" cy="96265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L712 –</a:t>
            </a:r>
            <a:r>
              <a:rPr lang="zh-TW" altLang="en-US" sz="1949" b="1" dirty="0">
                <a:solidFill>
                  <a:srgbClr val="0000FF"/>
                </a:solidFill>
              </a:rPr>
              <a:t> </a:t>
            </a:r>
            <a:r>
              <a:rPr lang="en-US" altLang="zh-TW" sz="1949" b="1" dirty="0">
                <a:solidFill>
                  <a:srgbClr val="0000FF"/>
                </a:solidFill>
              </a:rPr>
              <a:t>L733</a:t>
            </a:r>
            <a:endParaRPr lang="zh-TW" altLang="en-US" sz="1949" b="1" dirty="0">
              <a:solidFill>
                <a:srgbClr val="0000FF"/>
              </a:solidFill>
            </a:endParaRPr>
          </a:p>
        </p:txBody>
      </p:sp>
      <p:sp>
        <p:nvSpPr>
          <p:cNvPr id="42" name="矩形 41">
            <a:extLst>
              <a:ext uri="{FF2B5EF4-FFF2-40B4-BE49-F238E27FC236}">
                <a16:creationId xmlns:a16="http://schemas.microsoft.com/office/drawing/2014/main" id="{213C8ABC-AF02-4F5F-B653-6A5E776F235F}"/>
              </a:ext>
            </a:extLst>
          </p:cNvPr>
          <p:cNvSpPr/>
          <p:nvPr/>
        </p:nvSpPr>
        <p:spPr>
          <a:xfrm>
            <a:off x="546774" y="537262"/>
            <a:ext cx="4569189"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#iterate among longitude list to merge last seven longitude-merged classification rasters together</a:t>
            </a:r>
            <a:endParaRPr lang="zh-TW" altLang="en-US" sz="1200" dirty="0">
              <a:solidFill>
                <a:schemeClr val="accent6">
                  <a:lumMod val="50000"/>
                </a:schemeClr>
              </a:solidFill>
              <a:ea typeface="微軟正黑體" panose="020B0604030504040204" pitchFamily="34" charset="-120"/>
            </a:endParaRPr>
          </a:p>
        </p:txBody>
      </p:sp>
      <p:sp>
        <p:nvSpPr>
          <p:cNvPr id="43" name="矩形 42">
            <a:extLst>
              <a:ext uri="{FF2B5EF4-FFF2-40B4-BE49-F238E27FC236}">
                <a16:creationId xmlns:a16="http://schemas.microsoft.com/office/drawing/2014/main" id="{57453875-1750-431B-8B40-8428D044D02B}"/>
              </a:ext>
            </a:extLst>
          </p:cNvPr>
          <p:cNvSpPr/>
          <p:nvPr/>
        </p:nvSpPr>
        <p:spPr>
          <a:xfrm>
            <a:off x="593358" y="983296"/>
            <a:ext cx="8540004" cy="4616760"/>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44" name="矩形 43">
            <a:extLst>
              <a:ext uri="{FF2B5EF4-FFF2-40B4-BE49-F238E27FC236}">
                <a16:creationId xmlns:a16="http://schemas.microsoft.com/office/drawing/2014/main" id="{238B2442-0569-4112-9FE3-2161DE19B2DF}"/>
              </a:ext>
            </a:extLst>
          </p:cNvPr>
          <p:cNvSpPr/>
          <p:nvPr/>
        </p:nvSpPr>
        <p:spPr>
          <a:xfrm>
            <a:off x="610942" y="994234"/>
            <a:ext cx="1857938"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45" name="流程圖: 程序 44">
            <a:extLst>
              <a:ext uri="{FF2B5EF4-FFF2-40B4-BE49-F238E27FC236}">
                <a16:creationId xmlns:a16="http://schemas.microsoft.com/office/drawing/2014/main" id="{17EFB585-C2E1-44AE-B396-33DE035459B3}"/>
              </a:ext>
            </a:extLst>
          </p:cNvPr>
          <p:cNvSpPr/>
          <p:nvPr/>
        </p:nvSpPr>
        <p:spPr>
          <a:xfrm>
            <a:off x="7904136" y="983297"/>
            <a:ext cx="1229225" cy="33855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item=11:17</a:t>
            </a:r>
            <a:endParaRPr lang="zh-TW" altLang="en-US" sz="1700" dirty="0">
              <a:solidFill>
                <a:schemeClr val="accent6">
                  <a:lumMod val="50000"/>
                </a:schemeClr>
              </a:solidFill>
              <a:ea typeface="微軟正黑體" panose="020B0604030504040204" pitchFamily="34" charset="-120"/>
            </a:endParaRPr>
          </a:p>
        </p:txBody>
      </p:sp>
      <p:sp>
        <p:nvSpPr>
          <p:cNvPr id="47" name="流程圖: 程序 46">
            <a:extLst>
              <a:ext uri="{FF2B5EF4-FFF2-40B4-BE49-F238E27FC236}">
                <a16:creationId xmlns:a16="http://schemas.microsoft.com/office/drawing/2014/main" id="{27D8160A-594B-446D-B90A-A82C78F6E945}"/>
              </a:ext>
            </a:extLst>
          </p:cNvPr>
          <p:cNvSpPr/>
          <p:nvPr/>
        </p:nvSpPr>
        <p:spPr>
          <a:xfrm>
            <a:off x="1240249" y="1409454"/>
            <a:ext cx="7233827" cy="124299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inputraster&lt;- raster(x=paste("/data1/home/vivianlin0921/R_Scripts/PCA(forWFH)/plots/classificationresults/taiwan/",yr,"/longitude/",yr,"_",rasters[item],"_taiwanclassification.tif",sep=""))</a:t>
            </a:r>
          </a:p>
        </p:txBody>
      </p:sp>
      <p:sp>
        <p:nvSpPr>
          <p:cNvPr id="48" name="流程圖: 決策 47">
            <a:extLst>
              <a:ext uri="{FF2B5EF4-FFF2-40B4-BE49-F238E27FC236}">
                <a16:creationId xmlns:a16="http://schemas.microsoft.com/office/drawing/2014/main" id="{1AE641E5-243D-4878-BB75-28D0199CBC61}"/>
              </a:ext>
            </a:extLst>
          </p:cNvPr>
          <p:cNvSpPr/>
          <p:nvPr/>
        </p:nvSpPr>
        <p:spPr>
          <a:xfrm>
            <a:off x="3803937" y="3105767"/>
            <a:ext cx="2138409" cy="702055"/>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item==11</a:t>
            </a:r>
            <a:endParaRPr lang="zh-TW" altLang="en-US" sz="1700" dirty="0">
              <a:solidFill>
                <a:schemeClr val="accent6">
                  <a:lumMod val="50000"/>
                </a:schemeClr>
              </a:solidFill>
              <a:ea typeface="微軟正黑體" panose="020B0604030504040204" pitchFamily="34" charset="-120"/>
            </a:endParaRPr>
          </a:p>
        </p:txBody>
      </p:sp>
      <p:sp>
        <p:nvSpPr>
          <p:cNvPr id="49" name="文字方塊 48">
            <a:extLst>
              <a:ext uri="{FF2B5EF4-FFF2-40B4-BE49-F238E27FC236}">
                <a16:creationId xmlns:a16="http://schemas.microsoft.com/office/drawing/2014/main" id="{5B509269-7453-444A-AF54-4FE5D492E38B}"/>
              </a:ext>
            </a:extLst>
          </p:cNvPr>
          <p:cNvSpPr txBox="1"/>
          <p:nvPr/>
        </p:nvSpPr>
        <p:spPr>
          <a:xfrm>
            <a:off x="3837034" y="307281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0" name="接點: 肘形 49">
            <a:extLst>
              <a:ext uri="{FF2B5EF4-FFF2-40B4-BE49-F238E27FC236}">
                <a16:creationId xmlns:a16="http://schemas.microsoft.com/office/drawing/2014/main" id="{3139BBAA-F38E-428D-8093-7BE31D42D6E4}"/>
              </a:ext>
            </a:extLst>
          </p:cNvPr>
          <p:cNvCxnSpPr>
            <a:cxnSpLocks/>
            <a:stCxn id="48" idx="1"/>
            <a:endCxn id="54" idx="1"/>
          </p:cNvCxnSpPr>
          <p:nvPr/>
        </p:nvCxnSpPr>
        <p:spPr>
          <a:xfrm rot="10800000" flipV="1">
            <a:off x="2323769" y="3456794"/>
            <a:ext cx="1480169" cy="820655"/>
          </a:xfrm>
          <a:prstGeom prst="bentConnector3">
            <a:avLst>
              <a:gd name="adj1" fmla="val 13010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F3DC7FD1-8E41-4752-8ADE-F147CBE6463C}"/>
              </a:ext>
            </a:extLst>
          </p:cNvPr>
          <p:cNvCxnSpPr>
            <a:cxnSpLocks/>
            <a:stCxn id="48" idx="3"/>
            <a:endCxn id="55" idx="0"/>
          </p:cNvCxnSpPr>
          <p:nvPr/>
        </p:nvCxnSpPr>
        <p:spPr>
          <a:xfrm flipH="1">
            <a:off x="4857163" y="3456795"/>
            <a:ext cx="1085183" cy="1494752"/>
          </a:xfrm>
          <a:prstGeom prst="bentConnector4">
            <a:avLst>
              <a:gd name="adj1" fmla="val -182450"/>
              <a:gd name="adj2" fmla="val 845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64FE7202-21D8-42C8-BE8D-A62D7D8CE8B1}"/>
              </a:ext>
            </a:extLst>
          </p:cNvPr>
          <p:cNvSpPr txBox="1"/>
          <p:nvPr/>
        </p:nvSpPr>
        <p:spPr>
          <a:xfrm>
            <a:off x="5563978" y="3072814"/>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3" name="直線單箭頭接點 52">
            <a:extLst>
              <a:ext uri="{FF2B5EF4-FFF2-40B4-BE49-F238E27FC236}">
                <a16:creationId xmlns:a16="http://schemas.microsoft.com/office/drawing/2014/main" id="{206BF491-D64E-48AC-BE7D-D51B9E320A4B}"/>
              </a:ext>
            </a:extLst>
          </p:cNvPr>
          <p:cNvCxnSpPr>
            <a:cxnSpLocks/>
            <a:endCxn id="48" idx="0"/>
          </p:cNvCxnSpPr>
          <p:nvPr/>
        </p:nvCxnSpPr>
        <p:spPr>
          <a:xfrm>
            <a:off x="4873142" y="2648794"/>
            <a:ext cx="0" cy="45697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0F0AD7D2-D84F-4EDD-B646-96F732A9C6C6}"/>
              </a:ext>
            </a:extLst>
          </p:cNvPr>
          <p:cNvSpPr/>
          <p:nvPr/>
        </p:nvSpPr>
        <p:spPr>
          <a:xfrm>
            <a:off x="2323768" y="3926422"/>
            <a:ext cx="5066790" cy="702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inputraster</a:t>
            </a:r>
          </a:p>
        </p:txBody>
      </p:sp>
      <p:sp>
        <p:nvSpPr>
          <p:cNvPr id="55" name="流程圖: 程序 54">
            <a:extLst>
              <a:ext uri="{FF2B5EF4-FFF2-40B4-BE49-F238E27FC236}">
                <a16:creationId xmlns:a16="http://schemas.microsoft.com/office/drawing/2014/main" id="{AD864B65-2B32-4BD9-8350-FAC202033F3E}"/>
              </a:ext>
            </a:extLst>
          </p:cNvPr>
          <p:cNvSpPr/>
          <p:nvPr/>
        </p:nvSpPr>
        <p:spPr>
          <a:xfrm>
            <a:off x="2323768" y="4951547"/>
            <a:ext cx="5066790" cy="53187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entireraster &lt;- merge(entireraster, inputraster)</a:t>
            </a:r>
          </a:p>
        </p:txBody>
      </p:sp>
      <p:sp>
        <p:nvSpPr>
          <p:cNvPr id="56" name="流程圖: 程序 55">
            <a:extLst>
              <a:ext uri="{FF2B5EF4-FFF2-40B4-BE49-F238E27FC236}">
                <a16:creationId xmlns:a16="http://schemas.microsoft.com/office/drawing/2014/main" id="{B0568BA6-8116-445A-AD99-B281DCD54E3E}"/>
              </a:ext>
            </a:extLst>
          </p:cNvPr>
          <p:cNvSpPr/>
          <p:nvPr/>
        </p:nvSpPr>
        <p:spPr>
          <a:xfrm>
            <a:off x="1075475" y="5850546"/>
            <a:ext cx="7563373"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11-17th longitude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png(paste("/data1/home/vivianlin0921/R_Scripts/PCA(forWFH)/plots/classificationresults/taiwan/",yr,"/three/",yr,"_taiwanclassification_1117.png",sep=""))</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cxnSp>
        <p:nvCxnSpPr>
          <p:cNvPr id="57" name="直線單箭頭接點 56">
            <a:extLst>
              <a:ext uri="{FF2B5EF4-FFF2-40B4-BE49-F238E27FC236}">
                <a16:creationId xmlns:a16="http://schemas.microsoft.com/office/drawing/2014/main" id="{DF3CE712-D984-4F7F-BCE3-37AE555C5077}"/>
              </a:ext>
            </a:extLst>
          </p:cNvPr>
          <p:cNvCxnSpPr>
            <a:cxnSpLocks/>
            <a:endCxn id="56" idx="0"/>
          </p:cNvCxnSpPr>
          <p:nvPr/>
        </p:nvCxnSpPr>
        <p:spPr>
          <a:xfrm>
            <a:off x="4845276" y="5620631"/>
            <a:ext cx="11886" cy="2299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BAC76E5-081A-4E15-9EAB-7F87699FC21C}"/>
              </a:ext>
            </a:extLst>
          </p:cNvPr>
          <p:cNvCxnSpPr>
            <a:cxnSpLocks/>
          </p:cNvCxnSpPr>
          <p:nvPr/>
        </p:nvCxnSpPr>
        <p:spPr>
          <a:xfrm>
            <a:off x="4833389" y="8806195"/>
            <a:ext cx="0" cy="33780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97CBFBC3-4B58-4903-A70C-B1344E85E735}"/>
              </a:ext>
            </a:extLst>
          </p:cNvPr>
          <p:cNvSpPr/>
          <p:nvPr/>
        </p:nvSpPr>
        <p:spPr>
          <a:xfrm>
            <a:off x="1102893" y="9156958"/>
            <a:ext cx="7563373" cy="11122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a:t>
            </a:r>
          </a:p>
          <a:p>
            <a:pPr algn="ct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writeRaster(entireraster,paste("/data1/home/vivianlin0921/R_Scripts/PCA(forWFH)/plots/classificationresults/taiwan/",yr,"/three/",yr,"_taiwanclassification_1117.tif",sep=""))</a:t>
            </a:r>
          </a:p>
        </p:txBody>
      </p:sp>
      <p:sp>
        <p:nvSpPr>
          <p:cNvPr id="60" name="流程圖: 程序 59">
            <a:extLst>
              <a:ext uri="{FF2B5EF4-FFF2-40B4-BE49-F238E27FC236}">
                <a16:creationId xmlns:a16="http://schemas.microsoft.com/office/drawing/2014/main" id="{960598BA-5F7F-4CF5-84BE-A8ADCC4C6B2A}"/>
              </a:ext>
            </a:extLst>
          </p:cNvPr>
          <p:cNvSpPr/>
          <p:nvPr/>
        </p:nvSpPr>
        <p:spPr>
          <a:xfrm>
            <a:off x="3033519" y="10599056"/>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62" name="直線單箭頭接點 61">
            <a:extLst>
              <a:ext uri="{FF2B5EF4-FFF2-40B4-BE49-F238E27FC236}">
                <a16:creationId xmlns:a16="http://schemas.microsoft.com/office/drawing/2014/main" id="{2E5C3943-33D7-44FB-809D-1DAFC54CA68C}"/>
              </a:ext>
            </a:extLst>
          </p:cNvPr>
          <p:cNvCxnSpPr>
            <a:cxnSpLocks/>
            <a:endCxn id="60" idx="0"/>
          </p:cNvCxnSpPr>
          <p:nvPr/>
        </p:nvCxnSpPr>
        <p:spPr>
          <a:xfrm flipH="1">
            <a:off x="4878385" y="10269746"/>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AEDBFAF0-5545-4CCC-A495-18D12C051684}"/>
              </a:ext>
            </a:extLst>
          </p:cNvPr>
          <p:cNvCxnSpPr>
            <a:cxnSpLocks/>
          </p:cNvCxnSpPr>
          <p:nvPr/>
        </p:nvCxnSpPr>
        <p:spPr>
          <a:xfrm>
            <a:off x="4857162" y="11170749"/>
            <a:ext cx="0" cy="102125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385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9994225"/>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L735 –</a:t>
            </a:r>
            <a:r>
              <a:rPr lang="zh-TW" altLang="en-US" sz="1949" b="1" dirty="0">
                <a:solidFill>
                  <a:srgbClr val="0000FF"/>
                </a:solidFill>
              </a:rPr>
              <a:t> </a:t>
            </a:r>
            <a:r>
              <a:rPr lang="en-US" altLang="zh-TW" sz="1949" b="1" dirty="0">
                <a:solidFill>
                  <a:srgbClr val="0000FF"/>
                </a:solidFill>
              </a:rPr>
              <a:t>L758</a:t>
            </a:r>
            <a:endParaRPr lang="zh-TW" altLang="en-US" sz="1949" b="1" dirty="0">
              <a:solidFill>
                <a:srgbClr val="0000FF"/>
              </a:solidFill>
            </a:endParaRPr>
          </a:p>
        </p:txBody>
      </p:sp>
      <p:sp>
        <p:nvSpPr>
          <p:cNvPr id="8" name="流程圖: 程序 7">
            <a:extLst>
              <a:ext uri="{FF2B5EF4-FFF2-40B4-BE49-F238E27FC236}">
                <a16:creationId xmlns:a16="http://schemas.microsoft.com/office/drawing/2014/main" id="{83836E63-A641-40D6-AF4F-1A154D42DEC9}"/>
              </a:ext>
            </a:extLst>
          </p:cNvPr>
          <p:cNvSpPr/>
          <p:nvPr/>
        </p:nvSpPr>
        <p:spPr>
          <a:xfrm>
            <a:off x="889318" y="843394"/>
            <a:ext cx="7978131" cy="326782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firstraster&lt;- raster(x=paste("/data1/home/vivianlin0921/R_Scripts/PCA(forWFH)/plots/classificationresults/taiwan/",yr,"/three/",yr,"_taiwanclassification_0105.tif",sep=""))</a:t>
            </a:r>
          </a:p>
          <a:p>
            <a:pPr algn="ctr"/>
            <a:r>
              <a:rPr lang="en-US" altLang="zh-TW" sz="1700" dirty="0">
                <a:solidFill>
                  <a:schemeClr val="accent6">
                    <a:lumMod val="50000"/>
                  </a:schemeClr>
                </a:solidFill>
                <a:ea typeface="微軟正黑體" panose="020B0604030504040204" pitchFamily="34" charset="-120"/>
              </a:rPr>
              <a:t>secondraster &lt;- raster(x=paste("/data1/home/vivianlin0921/R_Scripts/PCA(forWFH)/plots/classificationresults/taiwan/",yr,"/three/",yr,"_taiwanclassification_0610.tif",sep=""))</a:t>
            </a:r>
          </a:p>
          <a:p>
            <a:pPr algn="ctr"/>
            <a:r>
              <a:rPr lang="en-US" altLang="zh-TW" sz="1700" dirty="0">
                <a:solidFill>
                  <a:schemeClr val="accent6">
                    <a:lumMod val="50000"/>
                  </a:schemeClr>
                </a:solidFill>
                <a:ea typeface="微軟正黑體" panose="020B0604030504040204" pitchFamily="34" charset="-120"/>
              </a:rPr>
              <a:t>thirdraster &lt;- raster(x=paste("/data1/home/vivianlin0921/R_Scripts/PCA(forWFH)/plots/classificationresults/taiwan/",yr,"/three/",yr,"_taiwanclassification_1117.tif",sep=""))</a:t>
            </a:r>
          </a:p>
          <a:p>
            <a:pPr algn="ctr"/>
            <a:r>
              <a:rPr lang="en-US" altLang="zh-TW" sz="1200" dirty="0">
                <a:solidFill>
                  <a:schemeClr val="accent6">
                    <a:lumMod val="50000"/>
                  </a:schemeClr>
                </a:solidFill>
                <a:ea typeface="微軟正黑體" panose="020B0604030504040204" pitchFamily="34" charset="-120"/>
              </a:rPr>
              <a:t>#merge classification results to be plotted later</a:t>
            </a:r>
          </a:p>
          <a:p>
            <a:pPr algn="ctr"/>
            <a:r>
              <a:rPr lang="en-US" altLang="zh-TW" sz="1700" dirty="0">
                <a:solidFill>
                  <a:schemeClr val="accent6">
                    <a:lumMod val="50000"/>
                  </a:schemeClr>
                </a:solidFill>
                <a:ea typeface="微軟正黑體" panose="020B0604030504040204" pitchFamily="34" charset="-120"/>
              </a:rPr>
              <a:t>entireraster &lt;- merge(firstraster, secondraster)</a:t>
            </a:r>
          </a:p>
          <a:p>
            <a:pPr algn="ctr"/>
            <a:r>
              <a:rPr lang="en-US" altLang="zh-TW" sz="1700" dirty="0">
                <a:solidFill>
                  <a:schemeClr val="accent6">
                    <a:lumMod val="50000"/>
                  </a:schemeClr>
                </a:solidFill>
                <a:ea typeface="微軟正黑體" panose="020B0604030504040204" pitchFamily="34" charset="-120"/>
              </a:rPr>
              <a:t>entireraster &lt;- merge(entireraster, thirdraster)</a:t>
            </a:r>
          </a:p>
        </p:txBody>
      </p:sp>
      <p:sp>
        <p:nvSpPr>
          <p:cNvPr id="9" name="矩形 8">
            <a:extLst>
              <a:ext uri="{FF2B5EF4-FFF2-40B4-BE49-F238E27FC236}">
                <a16:creationId xmlns:a16="http://schemas.microsoft.com/office/drawing/2014/main" id="{1D5884C8-7787-4706-8000-54394DAA0F9A}"/>
              </a:ext>
            </a:extLst>
          </p:cNvPr>
          <p:cNvSpPr/>
          <p:nvPr/>
        </p:nvSpPr>
        <p:spPr>
          <a:xfrm>
            <a:off x="889318" y="561398"/>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#-----#merge the three merged rasters into Taiwan#-----#</a:t>
            </a:r>
            <a:endParaRPr lang="zh-TW" altLang="en-US" sz="1200" dirty="0">
              <a:solidFill>
                <a:schemeClr val="accent6">
                  <a:lumMod val="50000"/>
                </a:schemeClr>
              </a:solidFill>
              <a:ea typeface="微軟正黑體" panose="020B0604030504040204" pitchFamily="34" charset="-120"/>
            </a:endParaRPr>
          </a:p>
        </p:txBody>
      </p:sp>
      <p:sp>
        <p:nvSpPr>
          <p:cNvPr id="10" name="流程圖: 程序 9">
            <a:extLst>
              <a:ext uri="{FF2B5EF4-FFF2-40B4-BE49-F238E27FC236}">
                <a16:creationId xmlns:a16="http://schemas.microsoft.com/office/drawing/2014/main" id="{6817002D-8A3C-4C70-A0B0-7D2A38E6D0ED}"/>
              </a:ext>
            </a:extLst>
          </p:cNvPr>
          <p:cNvSpPr/>
          <p:nvPr/>
        </p:nvSpPr>
        <p:spPr>
          <a:xfrm>
            <a:off x="889318" y="4490901"/>
            <a:ext cx="7978124" cy="295564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merged classification results, with unknown as grey</a:t>
            </a:r>
          </a:p>
          <a:p>
            <a:pPr algn="ctr"/>
            <a:r>
              <a:rPr lang="en-US" altLang="zh-TW" sz="1200" dirty="0">
                <a:solidFill>
                  <a:schemeClr val="accent6">
                    <a:lumMod val="50000"/>
                  </a:schemeClr>
                </a:solidFill>
                <a:ea typeface="微軟正黑體" panose="020B0604030504040204" pitchFamily="34" charset="-120"/>
              </a:rPr>
              <a:t>#dark green for forest, red for builtup, blue for water, orange for agri, grey for unknown</a:t>
            </a:r>
          </a:p>
          <a:p>
            <a:pPr algn="ctr"/>
            <a:r>
              <a:rPr lang="en-US" altLang="zh-TW" sz="1700" dirty="0">
                <a:solidFill>
                  <a:schemeClr val="accent6">
                    <a:lumMod val="50000"/>
                  </a:schemeClr>
                </a:solidFill>
                <a:ea typeface="微軟正黑體" panose="020B0604030504040204" pitchFamily="34" charset="-120"/>
              </a:rPr>
              <a:t>colors &lt;- c("#439c6e","#e86d5f","#8bd2e8","#f0d86e","#999999")</a:t>
            </a:r>
          </a:p>
          <a:p>
            <a:pPr algn="ctr"/>
            <a:r>
              <a:rPr lang="en-US" altLang="zh-TW" sz="1200" dirty="0">
                <a:solidFill>
                  <a:schemeClr val="accent6">
                    <a:lumMod val="50000"/>
                  </a:schemeClr>
                </a:solidFill>
                <a:ea typeface="微軟正黑體" panose="020B0604030504040204" pitchFamily="34" charset="-120"/>
              </a:rPr>
              <a:t>#subset color palette to the available classified values (ex. sometimes an image doesn't have unknown land type, so we omit grey from the color palette)</a:t>
            </a:r>
          </a:p>
          <a:p>
            <a:pPr algn="ctr"/>
            <a:r>
              <a:rPr lang="en-US" altLang="zh-TW" sz="1700" dirty="0">
                <a:solidFill>
                  <a:schemeClr val="accent6">
                    <a:lumMod val="50000"/>
                  </a:schemeClr>
                </a:solidFill>
                <a:ea typeface="微軟正黑體" panose="020B0604030504040204" pitchFamily="34" charset="-120"/>
              </a:rPr>
              <a:t>colors &lt;- colors[sort(unique(entireraster))]</a:t>
            </a:r>
          </a:p>
          <a:p>
            <a:pPr algn="ctr"/>
            <a:r>
              <a:rPr lang="en-US" altLang="zh-TW" sz="1200" dirty="0">
                <a:solidFill>
                  <a:schemeClr val="accent6">
                    <a:lumMod val="50000"/>
                  </a:schemeClr>
                </a:solidFill>
                <a:ea typeface="微軟正黑體" panose="020B0604030504040204" pitchFamily="34" charset="-120"/>
              </a:rPr>
              <a:t>#set png directory       </a:t>
            </a:r>
            <a:r>
              <a:rPr lang="en-US" altLang="zh-TW" sz="1700" dirty="0">
                <a:solidFill>
                  <a:schemeClr val="accent6">
                    <a:lumMod val="50000"/>
                  </a:schemeClr>
                </a:solidFill>
                <a:ea typeface="微軟正黑體" panose="020B0604030504040204" pitchFamily="34" charset="-120"/>
              </a:rPr>
              <a:t>png(paste("/data1/home/vivianlin0921/R_Scripts/PCA(forWFH)/plots/classificationresults/taiwan/",yr,"/",</a:t>
            </a:r>
            <a:r>
              <a:rPr lang="en-US" altLang="zh-TW" sz="1700" dirty="0" err="1">
                <a:solidFill>
                  <a:schemeClr val="accent6">
                    <a:lumMod val="50000"/>
                  </a:schemeClr>
                </a:solidFill>
                <a:ea typeface="微軟正黑體" panose="020B0604030504040204" pitchFamily="34" charset="-120"/>
              </a:rPr>
              <a:t>yr,"_taiwanclassification.png",sep</a:t>
            </a:r>
            <a:r>
              <a:rPr lang="en-US" altLang="zh-TW" sz="1700" dirty="0">
                <a:solidFill>
                  <a:schemeClr val="accent6">
                    <a:lumMod val="50000"/>
                  </a:schemeClr>
                </a:solidFill>
                <a:ea typeface="微軟正黑體" panose="020B0604030504040204" pitchFamily="34" charset="-120"/>
              </a:rPr>
              <a:t>=""))</a:t>
            </a:r>
          </a:p>
          <a:p>
            <a:pPr algn="ctr"/>
            <a:r>
              <a:rPr lang="en-US" altLang="zh-TW" sz="1700" dirty="0">
                <a:solidFill>
                  <a:schemeClr val="accent6">
                    <a:lumMod val="50000"/>
                  </a:schemeClr>
                </a:solidFill>
                <a:ea typeface="微軟正黑體" panose="020B0604030504040204" pitchFamily="34" charset="-120"/>
              </a:rPr>
              <a:t>plot(entireraster,</a:t>
            </a:r>
          </a:p>
          <a:p>
            <a:pPr algn="ctr"/>
            <a:r>
              <a:rPr lang="en-US" altLang="zh-TW" sz="1700" dirty="0">
                <a:solidFill>
                  <a:schemeClr val="accent6">
                    <a:lumMod val="50000"/>
                  </a:schemeClr>
                </a:solidFill>
                <a:ea typeface="微軟正黑體" panose="020B0604030504040204" pitchFamily="34" charset="-120"/>
              </a:rPr>
              <a:t>col = colors)</a:t>
            </a:r>
          </a:p>
          <a:p>
            <a:pPr algn="ctr"/>
            <a:r>
              <a:rPr lang="en-US" altLang="zh-TW" sz="1700" dirty="0">
                <a:solidFill>
                  <a:schemeClr val="accent6">
                    <a:lumMod val="50000"/>
                  </a:schemeClr>
                </a:solidFill>
                <a:ea typeface="微軟正黑體" panose="020B0604030504040204" pitchFamily="34" charset="-120"/>
              </a:rPr>
              <a:t>dev.off()</a:t>
            </a:r>
          </a:p>
        </p:txBody>
      </p:sp>
      <p:sp>
        <p:nvSpPr>
          <p:cNvPr id="11" name="流程圖: 程序 10">
            <a:extLst>
              <a:ext uri="{FF2B5EF4-FFF2-40B4-BE49-F238E27FC236}">
                <a16:creationId xmlns:a16="http://schemas.microsoft.com/office/drawing/2014/main" id="{91889098-22DD-49EB-970C-E493DF0F4B58}"/>
              </a:ext>
            </a:extLst>
          </p:cNvPr>
          <p:cNvSpPr/>
          <p:nvPr/>
        </p:nvSpPr>
        <p:spPr>
          <a:xfrm>
            <a:off x="889318" y="7755304"/>
            <a:ext cx="7973582" cy="111715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the merged classified images      </a:t>
            </a:r>
            <a:r>
              <a:rPr lang="en-US" altLang="zh-TW" sz="1700" dirty="0">
                <a:solidFill>
                  <a:schemeClr val="accent6">
                    <a:lumMod val="50000"/>
                  </a:schemeClr>
                </a:solidFill>
                <a:ea typeface="微軟正黑體" panose="020B0604030504040204" pitchFamily="34" charset="-120"/>
              </a:rPr>
              <a:t>writeRaster(entireraster,paste("/data1/home/vivianlin0921/R_Scripts/PCA(forWFH)/plots/classificationresults/taiwan/",yr,"/",yr,"_taiwanclassification.tif",sep=""))</a:t>
            </a:r>
          </a:p>
        </p:txBody>
      </p:sp>
      <p:sp>
        <p:nvSpPr>
          <p:cNvPr id="12" name="流程圖: 程序 11">
            <a:extLst>
              <a:ext uri="{FF2B5EF4-FFF2-40B4-BE49-F238E27FC236}">
                <a16:creationId xmlns:a16="http://schemas.microsoft.com/office/drawing/2014/main" id="{7AAA62D1-E079-4989-8ED8-9D0AD3B267F1}"/>
              </a:ext>
            </a:extLst>
          </p:cNvPr>
          <p:cNvSpPr/>
          <p:nvPr/>
        </p:nvSpPr>
        <p:spPr>
          <a:xfrm>
            <a:off x="2973603" y="9212483"/>
            <a:ext cx="3689732" cy="57169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variable "entireraster" to clear variable</a:t>
            </a:r>
          </a:p>
          <a:p>
            <a:pPr algn="ctr"/>
            <a:r>
              <a:rPr lang="en-US" altLang="zh-TW" sz="1700" dirty="0">
                <a:solidFill>
                  <a:schemeClr val="accent6">
                    <a:lumMod val="50000"/>
                  </a:schemeClr>
                </a:solidFill>
                <a:ea typeface="微軟正黑體" panose="020B0604030504040204" pitchFamily="34" charset="-120"/>
              </a:rPr>
              <a:t>        rm(entireraster)</a:t>
            </a:r>
          </a:p>
        </p:txBody>
      </p:sp>
      <p:cxnSp>
        <p:nvCxnSpPr>
          <p:cNvPr id="13" name="直線單箭頭接點 12">
            <a:extLst>
              <a:ext uri="{FF2B5EF4-FFF2-40B4-BE49-F238E27FC236}">
                <a16:creationId xmlns:a16="http://schemas.microsoft.com/office/drawing/2014/main" id="{32952872-F24C-4656-81F1-988A71B40F93}"/>
              </a:ext>
            </a:extLst>
          </p:cNvPr>
          <p:cNvCxnSpPr>
            <a:cxnSpLocks/>
          </p:cNvCxnSpPr>
          <p:nvPr/>
        </p:nvCxnSpPr>
        <p:spPr>
          <a:xfrm flipH="1">
            <a:off x="4876109" y="4124324"/>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F3BF319D-D36B-42F1-B99C-76EECF80216D}"/>
              </a:ext>
            </a:extLst>
          </p:cNvPr>
          <p:cNvCxnSpPr>
            <a:cxnSpLocks/>
          </p:cNvCxnSpPr>
          <p:nvPr/>
        </p:nvCxnSpPr>
        <p:spPr>
          <a:xfrm flipH="1">
            <a:off x="4882927" y="7446550"/>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4F27EE5C-24D0-4E08-97A8-7745947F794C}"/>
              </a:ext>
            </a:extLst>
          </p:cNvPr>
          <p:cNvCxnSpPr>
            <a:cxnSpLocks/>
          </p:cNvCxnSpPr>
          <p:nvPr/>
        </p:nvCxnSpPr>
        <p:spPr>
          <a:xfrm flipH="1">
            <a:off x="4887702" y="8888982"/>
            <a:ext cx="4542" cy="3293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2" name="流程圖: 程序 21">
            <a:extLst>
              <a:ext uri="{FF2B5EF4-FFF2-40B4-BE49-F238E27FC236}">
                <a16:creationId xmlns:a16="http://schemas.microsoft.com/office/drawing/2014/main" id="{19E5702D-3BCF-4529-A6A9-76BD55B107C9}"/>
              </a:ext>
            </a:extLst>
          </p:cNvPr>
          <p:cNvSpPr/>
          <p:nvPr/>
        </p:nvSpPr>
        <p:spPr>
          <a:xfrm>
            <a:off x="0" y="10837619"/>
            <a:ext cx="9756775" cy="1348766"/>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sp>
        <p:nvSpPr>
          <p:cNvPr id="23" name="流程圖: 程序 22">
            <a:extLst>
              <a:ext uri="{FF2B5EF4-FFF2-40B4-BE49-F238E27FC236}">
                <a16:creationId xmlns:a16="http://schemas.microsoft.com/office/drawing/2014/main" id="{100BB0C4-484D-4FDE-A4D8-B9C7D0FE423C}"/>
              </a:ext>
            </a:extLst>
          </p:cNvPr>
          <p:cNvSpPr/>
          <p:nvPr/>
        </p:nvSpPr>
        <p:spPr>
          <a:xfrm>
            <a:off x="3435212" y="10202879"/>
            <a:ext cx="2843903" cy="36513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mergeraster_taiwan &lt;- FALSE</a:t>
            </a:r>
          </a:p>
        </p:txBody>
      </p:sp>
      <p:sp>
        <p:nvSpPr>
          <p:cNvPr id="24" name="矩形 23">
            <a:extLst>
              <a:ext uri="{FF2B5EF4-FFF2-40B4-BE49-F238E27FC236}">
                <a16:creationId xmlns:a16="http://schemas.microsoft.com/office/drawing/2014/main" id="{EEDAA3C5-67AF-4B08-A0AC-A6DDFE3F9E72}"/>
              </a:ext>
            </a:extLst>
          </p:cNvPr>
          <p:cNvSpPr/>
          <p:nvPr/>
        </p:nvSpPr>
        <p:spPr>
          <a:xfrm>
            <a:off x="36838" y="10853382"/>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END OF MERGERASTER_TAIWAN WHILE LOOP</a:t>
            </a:r>
          </a:p>
        </p:txBody>
      </p:sp>
    </p:spTree>
    <p:extLst>
      <p:ext uri="{BB962C8B-B14F-4D97-AF65-F5344CB8AC3E}">
        <p14:creationId xmlns:p14="http://schemas.microsoft.com/office/powerpoint/2010/main" val="1716664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23827905-9DE3-4456-92F0-4F61F41C2160}"/>
              </a:ext>
            </a:extLst>
          </p:cNvPr>
          <p:cNvSpPr/>
          <p:nvPr/>
        </p:nvSpPr>
        <p:spPr>
          <a:xfrm>
            <a:off x="282319" y="3931088"/>
            <a:ext cx="9192122" cy="8260911"/>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9" name="流程圖: 程序 8">
            <a:extLst>
              <a:ext uri="{FF2B5EF4-FFF2-40B4-BE49-F238E27FC236}">
                <a16:creationId xmlns:a16="http://schemas.microsoft.com/office/drawing/2014/main" id="{D85703BE-D233-44C7-90D4-CA94726D79C8}"/>
              </a:ext>
            </a:extLst>
          </p:cNvPr>
          <p:cNvSpPr/>
          <p:nvPr/>
        </p:nvSpPr>
        <p:spPr>
          <a:xfrm>
            <a:off x="1" y="1"/>
            <a:ext cx="9756775" cy="2623710"/>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cxnSp>
        <p:nvCxnSpPr>
          <p:cNvPr id="10" name="直線單箭頭接點 9">
            <a:extLst>
              <a:ext uri="{FF2B5EF4-FFF2-40B4-BE49-F238E27FC236}">
                <a16:creationId xmlns:a16="http://schemas.microsoft.com/office/drawing/2014/main" id="{558D3A3B-01F7-47A5-B1F3-9AA27AEAC8FC}"/>
              </a:ext>
            </a:extLst>
          </p:cNvPr>
          <p:cNvCxnSpPr>
            <a:cxnSpLocks/>
            <a:endCxn id="14" idx="0"/>
          </p:cNvCxnSpPr>
          <p:nvPr/>
        </p:nvCxnSpPr>
        <p:spPr>
          <a:xfrm flipH="1">
            <a:off x="4878387" y="1779659"/>
            <a:ext cx="4536" cy="8618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66C54654-CAC3-4935-BAF7-242B258F0E8D}"/>
              </a:ext>
            </a:extLst>
          </p:cNvPr>
          <p:cNvSpPr txBox="1"/>
          <p:nvPr/>
        </p:nvSpPr>
        <p:spPr>
          <a:xfrm>
            <a:off x="8323345" y="2207409"/>
            <a:ext cx="1453213" cy="392287"/>
          </a:xfrm>
          <a:prstGeom prst="rect">
            <a:avLst/>
          </a:prstGeom>
          <a:noFill/>
        </p:spPr>
        <p:txBody>
          <a:bodyPr wrap="square" rtlCol="0">
            <a:spAutoFit/>
          </a:bodyPr>
          <a:lstStyle/>
          <a:p>
            <a:r>
              <a:rPr lang="en-US" altLang="zh-TW" sz="1949" b="1" dirty="0">
                <a:solidFill>
                  <a:srgbClr val="0000FF"/>
                </a:solidFill>
              </a:rPr>
              <a:t>L760 –</a:t>
            </a:r>
            <a:r>
              <a:rPr lang="zh-TW" altLang="en-US" sz="1949" b="1" dirty="0">
                <a:solidFill>
                  <a:srgbClr val="0000FF"/>
                </a:solidFill>
              </a:rPr>
              <a:t> </a:t>
            </a:r>
            <a:r>
              <a:rPr lang="en-US" altLang="zh-TW" sz="1949" b="1" dirty="0">
                <a:solidFill>
                  <a:srgbClr val="0000FF"/>
                </a:solidFill>
              </a:rPr>
              <a:t>L781</a:t>
            </a:r>
            <a:endParaRPr lang="zh-TW" altLang="en-US" sz="1949" b="1" dirty="0">
              <a:solidFill>
                <a:srgbClr val="0000FF"/>
              </a:solidFill>
            </a:endParaRPr>
          </a:p>
        </p:txBody>
      </p:sp>
      <p:sp>
        <p:nvSpPr>
          <p:cNvPr id="13" name="流程圖: 程序 12">
            <a:extLst>
              <a:ext uri="{FF2B5EF4-FFF2-40B4-BE49-F238E27FC236}">
                <a16:creationId xmlns:a16="http://schemas.microsoft.com/office/drawing/2014/main" id="{E0D26779-DF62-4A87-9F67-447DAA4695C7}"/>
              </a:ext>
            </a:extLst>
          </p:cNvPr>
          <p:cNvSpPr/>
          <p:nvPr/>
        </p:nvSpPr>
        <p:spPr>
          <a:xfrm>
            <a:off x="2643599" y="2059287"/>
            <a:ext cx="1972078" cy="3307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ponddetect &lt;- TRUE</a:t>
            </a:r>
          </a:p>
        </p:txBody>
      </p:sp>
      <p:sp>
        <p:nvSpPr>
          <p:cNvPr id="14" name="流程圖: 決策 13">
            <a:extLst>
              <a:ext uri="{FF2B5EF4-FFF2-40B4-BE49-F238E27FC236}">
                <a16:creationId xmlns:a16="http://schemas.microsoft.com/office/drawing/2014/main" id="{C848C3C8-C274-4E57-B35C-9DCCD4827CAA}"/>
              </a:ext>
            </a:extLst>
          </p:cNvPr>
          <p:cNvSpPr/>
          <p:nvPr/>
        </p:nvSpPr>
        <p:spPr>
          <a:xfrm>
            <a:off x="2941912" y="2641472"/>
            <a:ext cx="3872950" cy="7567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while(ponddetect ==TRUE)</a:t>
            </a:r>
            <a:endParaRPr lang="zh-TW" altLang="en-US" sz="1700" dirty="0">
              <a:solidFill>
                <a:schemeClr val="accent6">
                  <a:lumMod val="50000"/>
                </a:schemeClr>
              </a:solidFill>
              <a:ea typeface="微軟正黑體" panose="020B0604030504040204" pitchFamily="34" charset="-120"/>
            </a:endParaRPr>
          </a:p>
        </p:txBody>
      </p:sp>
      <p:cxnSp>
        <p:nvCxnSpPr>
          <p:cNvPr id="15" name="直線單箭頭接點 14">
            <a:extLst>
              <a:ext uri="{FF2B5EF4-FFF2-40B4-BE49-F238E27FC236}">
                <a16:creationId xmlns:a16="http://schemas.microsoft.com/office/drawing/2014/main" id="{63C2DA9C-3213-4C1B-92E7-E7EDA5883D16}"/>
              </a:ext>
            </a:extLst>
          </p:cNvPr>
          <p:cNvCxnSpPr>
            <a:cxnSpLocks/>
          </p:cNvCxnSpPr>
          <p:nvPr/>
        </p:nvCxnSpPr>
        <p:spPr>
          <a:xfrm>
            <a:off x="4891026" y="3398181"/>
            <a:ext cx="0" cy="49214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568F922-C285-43BB-A071-E866D1896BC7}"/>
              </a:ext>
            </a:extLst>
          </p:cNvPr>
          <p:cNvSpPr txBox="1"/>
          <p:nvPr/>
        </p:nvSpPr>
        <p:spPr>
          <a:xfrm>
            <a:off x="4561056" y="342878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sp>
        <p:nvSpPr>
          <p:cNvPr id="22" name="文字方塊 21">
            <a:extLst>
              <a:ext uri="{FF2B5EF4-FFF2-40B4-BE49-F238E27FC236}">
                <a16:creationId xmlns:a16="http://schemas.microsoft.com/office/drawing/2014/main" id="{A123416B-9B10-482C-AE60-A2ADC3A1EFEB}"/>
              </a:ext>
            </a:extLst>
          </p:cNvPr>
          <p:cNvSpPr txBox="1"/>
          <p:nvPr/>
        </p:nvSpPr>
        <p:spPr>
          <a:xfrm>
            <a:off x="6991339" y="269897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3" name="直線單箭頭接點 22">
            <a:extLst>
              <a:ext uri="{FF2B5EF4-FFF2-40B4-BE49-F238E27FC236}">
                <a16:creationId xmlns:a16="http://schemas.microsoft.com/office/drawing/2014/main" id="{B400F7C5-88C3-47B2-8A69-939A225A914C}"/>
              </a:ext>
            </a:extLst>
          </p:cNvPr>
          <p:cNvCxnSpPr>
            <a:cxnSpLocks/>
          </p:cNvCxnSpPr>
          <p:nvPr/>
        </p:nvCxnSpPr>
        <p:spPr>
          <a:xfrm>
            <a:off x="6799872" y="3010935"/>
            <a:ext cx="1034395" cy="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4BE8BDC-4036-4B2A-B00E-FE71821589B5}"/>
              </a:ext>
            </a:extLst>
          </p:cNvPr>
          <p:cNvSpPr/>
          <p:nvPr/>
        </p:nvSpPr>
        <p:spPr>
          <a:xfrm>
            <a:off x="7211770" y="2724759"/>
            <a:ext cx="2318327" cy="276999"/>
          </a:xfrm>
          <a:prstGeom prst="rect">
            <a:avLst/>
          </a:prstGeom>
        </p:spPr>
        <p:txBody>
          <a:bodyPr wrap="none">
            <a:spAutoFit/>
          </a:bodyPr>
          <a:lstStyle/>
          <a:p>
            <a:r>
              <a:rPr lang="en-US" altLang="zh-TW" sz="1200" dirty="0">
                <a:solidFill>
                  <a:srgbClr val="FF0000"/>
                </a:solidFill>
                <a:ea typeface="微軟正黑體" panose="020B0604030504040204" pitchFamily="34" charset="-120"/>
              </a:rPr>
              <a:t>#skip to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ppt 42 </a:t>
            </a:r>
            <a:r>
              <a:rPr lang="en-US" altLang="zh-TW" sz="1200" dirty="0">
                <a:solidFill>
                  <a:srgbClr val="FF0000"/>
                </a:solidFill>
                <a:ea typeface="微軟正黑體" panose="020B0604030504040204" pitchFamily="34" charset="-120"/>
              </a:rPr>
              <a:t>page (end of code)</a:t>
            </a:r>
            <a:endParaRPr lang="zh-TW" altLang="en-US" sz="1200" dirty="0"/>
          </a:p>
        </p:txBody>
      </p:sp>
      <p:sp>
        <p:nvSpPr>
          <p:cNvPr id="29" name="流程圖: 程序 28">
            <a:extLst>
              <a:ext uri="{FF2B5EF4-FFF2-40B4-BE49-F238E27FC236}">
                <a16:creationId xmlns:a16="http://schemas.microsoft.com/office/drawing/2014/main" id="{663190BC-F5DC-4BD3-B746-C1F6A0045BE8}"/>
              </a:ext>
            </a:extLst>
          </p:cNvPr>
          <p:cNvSpPr/>
          <p:nvPr/>
        </p:nvSpPr>
        <p:spPr>
          <a:xfrm>
            <a:off x="4577861" y="3939788"/>
            <a:ext cx="4905295" cy="37807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yr=2013,2014,2015,2016,2017,2019,2020,2021,2022 </a:t>
            </a:r>
            <a:endParaRPr lang="zh-TW" altLang="en-US" sz="1700" dirty="0">
              <a:solidFill>
                <a:schemeClr val="accent6">
                  <a:lumMod val="50000"/>
                </a:schemeClr>
              </a:solidFill>
              <a:ea typeface="微軟正黑體" panose="020B0604030504040204" pitchFamily="34" charset="-120"/>
            </a:endParaRPr>
          </a:p>
        </p:txBody>
      </p:sp>
      <p:sp>
        <p:nvSpPr>
          <p:cNvPr id="30" name="矩形 29">
            <a:extLst>
              <a:ext uri="{FF2B5EF4-FFF2-40B4-BE49-F238E27FC236}">
                <a16:creationId xmlns:a16="http://schemas.microsoft.com/office/drawing/2014/main" id="{4DA82B81-7EEA-47E2-8226-7D2F23E5CE13}"/>
              </a:ext>
            </a:extLst>
          </p:cNvPr>
          <p:cNvSpPr/>
          <p:nvPr/>
        </p:nvSpPr>
        <p:spPr>
          <a:xfrm>
            <a:off x="320513" y="3959124"/>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a:t>
            </a:r>
            <a:endParaRPr lang="zh-TW" altLang="en-US" sz="1600" dirty="0">
              <a:solidFill>
                <a:schemeClr val="accent6">
                  <a:lumMod val="50000"/>
                </a:schemeClr>
              </a:solidFill>
              <a:ea typeface="微軟正黑體" panose="020B0604030504040204" pitchFamily="34" charset="-120"/>
            </a:endParaRPr>
          </a:p>
        </p:txBody>
      </p:sp>
      <p:sp>
        <p:nvSpPr>
          <p:cNvPr id="34" name="矩形 33">
            <a:extLst>
              <a:ext uri="{FF2B5EF4-FFF2-40B4-BE49-F238E27FC236}">
                <a16:creationId xmlns:a16="http://schemas.microsoft.com/office/drawing/2014/main" id="{256A5AA5-C684-4836-9192-7C43AB8A47CF}"/>
              </a:ext>
            </a:extLst>
          </p:cNvPr>
          <p:cNvSpPr/>
          <p:nvPr/>
        </p:nvSpPr>
        <p:spPr>
          <a:xfrm>
            <a:off x="282318" y="3654089"/>
            <a:ext cx="4569189"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a:t>
            </a:r>
            <a:r>
              <a:rPr lang="zh-TW" altLang="en-US" sz="12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to iterate among years 2013 to 2022 to perform pond detection</a:t>
            </a:r>
            <a:endParaRPr lang="zh-TW" altLang="en-US" sz="1200" dirty="0">
              <a:solidFill>
                <a:schemeClr val="accent6">
                  <a:lumMod val="50000"/>
                </a:schemeClr>
              </a:solidFill>
              <a:ea typeface="微軟正黑體" panose="020B0604030504040204" pitchFamily="34" charset="-120"/>
            </a:endParaRPr>
          </a:p>
        </p:txBody>
      </p:sp>
      <p:sp>
        <p:nvSpPr>
          <p:cNvPr id="35" name="流程圖: 程序 34">
            <a:extLst>
              <a:ext uri="{FF2B5EF4-FFF2-40B4-BE49-F238E27FC236}">
                <a16:creationId xmlns:a16="http://schemas.microsoft.com/office/drawing/2014/main" id="{E21556FC-E7F0-4F62-BFF9-C8D464D56F5D}"/>
              </a:ext>
            </a:extLst>
          </p:cNvPr>
          <p:cNvSpPr/>
          <p:nvPr/>
        </p:nvSpPr>
        <p:spPr>
          <a:xfrm>
            <a:off x="4069209" y="4463364"/>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print(yr)</a:t>
            </a:r>
          </a:p>
        </p:txBody>
      </p:sp>
      <p:cxnSp>
        <p:nvCxnSpPr>
          <p:cNvPr id="36" name="直線單箭頭接點 35">
            <a:extLst>
              <a:ext uri="{FF2B5EF4-FFF2-40B4-BE49-F238E27FC236}">
                <a16:creationId xmlns:a16="http://schemas.microsoft.com/office/drawing/2014/main" id="{10F3F75A-22C7-4834-8D2E-65FA022A3D0A}"/>
              </a:ext>
            </a:extLst>
          </p:cNvPr>
          <p:cNvCxnSpPr>
            <a:cxnSpLocks/>
          </p:cNvCxnSpPr>
          <p:nvPr/>
        </p:nvCxnSpPr>
        <p:spPr>
          <a:xfrm>
            <a:off x="4893130" y="4951039"/>
            <a:ext cx="0" cy="3511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93418090-32A8-4B07-8912-755208E52ABD}"/>
              </a:ext>
            </a:extLst>
          </p:cNvPr>
          <p:cNvSpPr/>
          <p:nvPr/>
        </p:nvSpPr>
        <p:spPr>
          <a:xfrm>
            <a:off x="1261468" y="6190455"/>
            <a:ext cx="7233827" cy="119327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#import previously merged classified results of the iterated year</a:t>
            </a:r>
          </a:p>
          <a:p>
            <a:pPr algn="ctr"/>
            <a:r>
              <a:rPr lang="en-US" altLang="zh-TW" sz="1700" dirty="0">
                <a:solidFill>
                  <a:schemeClr val="accent6">
                    <a:lumMod val="50000"/>
                  </a:schemeClr>
                </a:solidFill>
                <a:ea typeface="微軟正黑體" panose="020B0604030504040204" pitchFamily="34" charset="-120"/>
              </a:rPr>
              <a:t>taoyuanraster&lt;- raster(x="/data1/home/vivianlin0921/R_Scripts/PCA(forWFH)/plots/classificationresults/taoyuan/9aoi_merge/2017and2018_taoyuanclassification.tif")</a:t>
            </a:r>
          </a:p>
        </p:txBody>
      </p:sp>
      <p:sp>
        <p:nvSpPr>
          <p:cNvPr id="41" name="流程圖: 決策 40">
            <a:extLst>
              <a:ext uri="{FF2B5EF4-FFF2-40B4-BE49-F238E27FC236}">
                <a16:creationId xmlns:a16="http://schemas.microsoft.com/office/drawing/2014/main" id="{C2D84E27-F854-407A-B270-C957D999CD2C}"/>
              </a:ext>
            </a:extLst>
          </p:cNvPr>
          <p:cNvSpPr/>
          <p:nvPr/>
        </p:nvSpPr>
        <p:spPr>
          <a:xfrm>
            <a:off x="3605118" y="5319527"/>
            <a:ext cx="2546537" cy="70338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42" name="文字方塊 41">
            <a:extLst>
              <a:ext uri="{FF2B5EF4-FFF2-40B4-BE49-F238E27FC236}">
                <a16:creationId xmlns:a16="http://schemas.microsoft.com/office/drawing/2014/main" id="{BB9C87EA-1AF7-40DB-911F-5DC90C9FA8E2}"/>
              </a:ext>
            </a:extLst>
          </p:cNvPr>
          <p:cNvSpPr txBox="1"/>
          <p:nvPr/>
        </p:nvSpPr>
        <p:spPr>
          <a:xfrm>
            <a:off x="3116035" y="531727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3" name="接點: 肘形 42">
            <a:extLst>
              <a:ext uri="{FF2B5EF4-FFF2-40B4-BE49-F238E27FC236}">
                <a16:creationId xmlns:a16="http://schemas.microsoft.com/office/drawing/2014/main" id="{E63A39FB-40A0-44D3-821A-B8ED4FBE809F}"/>
              </a:ext>
            </a:extLst>
          </p:cNvPr>
          <p:cNvCxnSpPr>
            <a:cxnSpLocks/>
            <a:stCxn id="41" idx="1"/>
            <a:endCxn id="40" idx="1"/>
          </p:cNvCxnSpPr>
          <p:nvPr/>
        </p:nvCxnSpPr>
        <p:spPr>
          <a:xfrm rot="10800000" flipV="1">
            <a:off x="1261468" y="5671218"/>
            <a:ext cx="2343650" cy="1115873"/>
          </a:xfrm>
          <a:prstGeom prst="bentConnector3">
            <a:avLst>
              <a:gd name="adj1" fmla="val 11625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D31F283D-67E6-43D0-946C-787D552A8781}"/>
              </a:ext>
            </a:extLst>
          </p:cNvPr>
          <p:cNvSpPr txBox="1"/>
          <p:nvPr/>
        </p:nvSpPr>
        <p:spPr>
          <a:xfrm>
            <a:off x="6313813" y="531727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6" name="直線單箭頭接點 45">
            <a:extLst>
              <a:ext uri="{FF2B5EF4-FFF2-40B4-BE49-F238E27FC236}">
                <a16:creationId xmlns:a16="http://schemas.microsoft.com/office/drawing/2014/main" id="{46AAFCEF-CF2E-4EB9-95C4-C1CC7BEDC4E2}"/>
              </a:ext>
            </a:extLst>
          </p:cNvPr>
          <p:cNvCxnSpPr>
            <a:cxnSpLocks/>
          </p:cNvCxnSpPr>
          <p:nvPr/>
        </p:nvCxnSpPr>
        <p:spPr>
          <a:xfrm flipH="1">
            <a:off x="4875262" y="8544412"/>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grpSp>
        <p:nvGrpSpPr>
          <p:cNvPr id="64" name="群組 63">
            <a:extLst>
              <a:ext uri="{FF2B5EF4-FFF2-40B4-BE49-F238E27FC236}">
                <a16:creationId xmlns:a16="http://schemas.microsoft.com/office/drawing/2014/main" id="{C54D8338-44A2-4F7B-862C-048B7548D19B}"/>
              </a:ext>
            </a:extLst>
          </p:cNvPr>
          <p:cNvGrpSpPr/>
          <p:nvPr/>
        </p:nvGrpSpPr>
        <p:grpSpPr>
          <a:xfrm>
            <a:off x="-3125" y="245355"/>
            <a:ext cx="1411730" cy="356452"/>
            <a:chOff x="-3125" y="5735412"/>
            <a:chExt cx="1411730" cy="192709"/>
          </a:xfrm>
        </p:grpSpPr>
        <p:sp>
          <p:nvSpPr>
            <p:cNvPr id="65" name="矩形 64">
              <a:extLst>
                <a:ext uri="{FF2B5EF4-FFF2-40B4-BE49-F238E27FC236}">
                  <a16:creationId xmlns:a16="http://schemas.microsoft.com/office/drawing/2014/main" id="{F9656BC0-D92A-4B3A-BD53-7CCC7176DE7B}"/>
                </a:ext>
              </a:extLst>
            </p:cNvPr>
            <p:cNvSpPr/>
            <p:nvPr/>
          </p:nvSpPr>
          <p:spPr>
            <a:xfrm rot="5400000">
              <a:off x="605179" y="5127821"/>
              <a:ext cx="191996" cy="1408603"/>
            </a:xfrm>
            <a:prstGeom prst="rect">
              <a:avLst/>
            </a:prstGeom>
            <a:solidFill>
              <a:srgbClr val="E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66" name="矩形 65">
              <a:hlinkClick r:id="rId3" action="ppaction://hlinksldjump"/>
              <a:extLst>
                <a:ext uri="{FF2B5EF4-FFF2-40B4-BE49-F238E27FC236}">
                  <a16:creationId xmlns:a16="http://schemas.microsoft.com/office/drawing/2014/main" id="{D0C6DEC3-BFB8-4CF2-BC4D-F9318EFF69F1}"/>
                </a:ext>
              </a:extLst>
            </p:cNvPr>
            <p:cNvSpPr/>
            <p:nvPr/>
          </p:nvSpPr>
          <p:spPr>
            <a:xfrm>
              <a:off x="1" y="5735412"/>
              <a:ext cx="1408604" cy="183033"/>
            </a:xfrm>
            <a:prstGeom prst="rect">
              <a:avLst/>
            </a:prstGeom>
            <a:ln>
              <a:noFill/>
            </a:ln>
          </p:spPr>
          <p:txBody>
            <a:bodyPr wrap="square">
              <a:spAutoFit/>
            </a:bodyPr>
            <a:lstStyle/>
            <a:p>
              <a:r>
                <a:rPr lang="en-US" altLang="zh-TW" sz="1600" spc="450" dirty="0">
                  <a:solidFill>
                    <a:schemeClr val="tx1">
                      <a:lumMod val="75000"/>
                      <a:lumOff val="25000"/>
                    </a:schemeClr>
                  </a:solidFill>
                  <a:ea typeface="微軟正黑體" panose="020B0604030504040204" pitchFamily="34" charset="-120"/>
                </a:rPr>
                <a:t>  </a:t>
              </a:r>
              <a:r>
                <a:rPr lang="en-US" altLang="zh-TW" sz="1600" u="sng" spc="450" dirty="0">
                  <a:solidFill>
                    <a:schemeClr val="tx1">
                      <a:lumMod val="75000"/>
                      <a:lumOff val="25000"/>
                    </a:schemeClr>
                  </a:solidFill>
                  <a:ea typeface="微軟正黑體" panose="020B0604030504040204" pitchFamily="34" charset="-120"/>
                </a:rPr>
                <a:t>STEP 3</a:t>
              </a:r>
              <a:endParaRPr lang="zh-TW" altLang="en-US" sz="1600" u="sng" spc="450" dirty="0">
                <a:solidFill>
                  <a:schemeClr val="tx1">
                    <a:lumMod val="75000"/>
                    <a:lumOff val="25000"/>
                  </a:schemeClr>
                </a:solidFill>
                <a:ea typeface="微軟正黑體" panose="020B0604030504040204" pitchFamily="34" charset="-120"/>
              </a:endParaRPr>
            </a:p>
          </p:txBody>
        </p:sp>
      </p:grpSp>
      <p:sp>
        <p:nvSpPr>
          <p:cNvPr id="67" name="矩形 66">
            <a:extLst>
              <a:ext uri="{FF2B5EF4-FFF2-40B4-BE49-F238E27FC236}">
                <a16:creationId xmlns:a16="http://schemas.microsoft.com/office/drawing/2014/main" id="{121A0691-5667-4F49-AE59-3C9B2232EC63}"/>
              </a:ext>
            </a:extLst>
          </p:cNvPr>
          <p:cNvSpPr/>
          <p:nvPr/>
        </p:nvSpPr>
        <p:spPr>
          <a:xfrm>
            <a:off x="-3125" y="747429"/>
            <a:ext cx="9756774" cy="1022924"/>
          </a:xfrm>
          <a:prstGeom prst="rect">
            <a:avLst/>
          </a:prstGeom>
          <a:solidFill>
            <a:srgbClr val="E9E0C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68" name="矩形 67">
            <a:extLst>
              <a:ext uri="{FF2B5EF4-FFF2-40B4-BE49-F238E27FC236}">
                <a16:creationId xmlns:a16="http://schemas.microsoft.com/office/drawing/2014/main" id="{1042C2E0-83B0-4875-9BB3-1C6716C06279}"/>
              </a:ext>
            </a:extLst>
          </p:cNvPr>
          <p:cNvSpPr/>
          <p:nvPr/>
        </p:nvSpPr>
        <p:spPr>
          <a:xfrm>
            <a:off x="1369619" y="761845"/>
            <a:ext cx="8348171" cy="954107"/>
          </a:xfrm>
          <a:prstGeom prst="rect">
            <a:avLst/>
          </a:prstGeom>
          <a:ln>
            <a:noFill/>
          </a:ln>
        </p:spPr>
        <p:txBody>
          <a:bodyPr wrap="square">
            <a:spAutoFit/>
          </a:bodyPr>
          <a:lstStyle/>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Clip the raster you want to detect ponds for with Taoyuan shapefile border (</a:t>
            </a:r>
            <a:r>
              <a:rPr lang="en-US" altLang="zh-TW" sz="1400" dirty="0">
                <a:solidFill>
                  <a:srgbClr val="474343"/>
                </a:solidFill>
                <a:highlight>
                  <a:srgbClr val="E6F1DF"/>
                </a:highlight>
                <a:ea typeface="微軟正黑體" panose="020B0604030504040204" pitchFamily="34" charset="-120"/>
              </a:rPr>
              <a:t>ppt page 34~35</a:t>
            </a:r>
            <a:r>
              <a:rPr lang="en-US" altLang="zh-TW" sz="1400" dirty="0">
                <a:solidFill>
                  <a:srgbClr val="474343"/>
                </a:solidFill>
                <a:ea typeface="微軟正黑體" panose="020B0604030504040204" pitchFamily="34" charset="-120"/>
              </a:rPr>
              <a:t>)</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Overlay Taoyuan pond centroids onto raster and detect surrounding water pixels to be converted to pond land type (</a:t>
            </a:r>
            <a:r>
              <a:rPr lang="en-US" altLang="zh-TW" sz="1400" dirty="0">
                <a:solidFill>
                  <a:srgbClr val="474343"/>
                </a:solidFill>
                <a:highlight>
                  <a:srgbClr val="E6F1DF"/>
                </a:highlight>
                <a:ea typeface="微軟正黑體" panose="020B0604030504040204" pitchFamily="34" charset="-120"/>
              </a:rPr>
              <a:t>ppt page 35~40</a:t>
            </a:r>
            <a:r>
              <a:rPr lang="en-US" altLang="zh-TW" sz="1400" dirty="0">
                <a:solidFill>
                  <a:srgbClr val="474343"/>
                </a:solidFill>
                <a:ea typeface="微軟正黑體" panose="020B0604030504040204" pitchFamily="34" charset="-120"/>
              </a:rPr>
              <a:t>)</a:t>
            </a:r>
          </a:p>
          <a:p>
            <a:pPr marL="285750" indent="-285750">
              <a:buFont typeface="Arial" panose="020B0604020202020204" pitchFamily="34" charset="0"/>
              <a:buChar char="•"/>
            </a:pPr>
            <a:r>
              <a:rPr lang="en-US" altLang="zh-TW" sz="1400" dirty="0">
                <a:solidFill>
                  <a:srgbClr val="474343"/>
                </a:solidFill>
                <a:ea typeface="微軟正黑體" panose="020B0604030504040204" pitchFamily="34" charset="-120"/>
              </a:rPr>
              <a:t>Loop from years 2013 to 2022 to detect each year’s pond size in the aoi to plot density plot (</a:t>
            </a:r>
            <a:r>
              <a:rPr lang="en-US" altLang="zh-TW" sz="1400" dirty="0">
                <a:solidFill>
                  <a:srgbClr val="474343"/>
                </a:solidFill>
                <a:highlight>
                  <a:srgbClr val="E6F1DF"/>
                </a:highlight>
                <a:ea typeface="微軟正黑體" panose="020B0604030504040204" pitchFamily="34" charset="-120"/>
              </a:rPr>
              <a:t>ppt page 40~42</a:t>
            </a:r>
            <a:r>
              <a:rPr lang="en-US" altLang="zh-TW" sz="1400" dirty="0">
                <a:solidFill>
                  <a:srgbClr val="474343"/>
                </a:solidFill>
                <a:ea typeface="微軟正黑體" panose="020B0604030504040204" pitchFamily="34" charset="-120"/>
              </a:rPr>
              <a:t>)</a:t>
            </a:r>
          </a:p>
        </p:txBody>
      </p:sp>
      <p:cxnSp>
        <p:nvCxnSpPr>
          <p:cNvPr id="72" name="接點: 肘形 71">
            <a:extLst>
              <a:ext uri="{FF2B5EF4-FFF2-40B4-BE49-F238E27FC236}">
                <a16:creationId xmlns:a16="http://schemas.microsoft.com/office/drawing/2014/main" id="{841BBA2D-C5C6-458B-98DE-F61D1AD76DA0}"/>
              </a:ext>
            </a:extLst>
          </p:cNvPr>
          <p:cNvCxnSpPr>
            <a:cxnSpLocks/>
            <a:stCxn id="41" idx="3"/>
            <a:endCxn id="44" idx="3"/>
          </p:cNvCxnSpPr>
          <p:nvPr/>
        </p:nvCxnSpPr>
        <p:spPr>
          <a:xfrm>
            <a:off x="6151655" y="5671219"/>
            <a:ext cx="2356284" cy="2406061"/>
          </a:xfrm>
          <a:prstGeom prst="bentConnector3">
            <a:avLst>
              <a:gd name="adj1" fmla="val 11293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4" name="流程圖: 程序 43">
            <a:extLst>
              <a:ext uri="{FF2B5EF4-FFF2-40B4-BE49-F238E27FC236}">
                <a16:creationId xmlns:a16="http://schemas.microsoft.com/office/drawing/2014/main" id="{AEAE9E17-867C-4C3E-9BC2-192A661C812B}"/>
              </a:ext>
            </a:extLst>
          </p:cNvPr>
          <p:cNvSpPr/>
          <p:nvPr/>
        </p:nvSpPr>
        <p:spPr>
          <a:xfrm>
            <a:off x="1274112" y="7627338"/>
            <a:ext cx="7233827" cy="89988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taoyuanraster&lt;- raster(x=paste("/data1/home/vivianlin0921/R_Scripts/PCA(forWFH)/plots/classificationresults/taoyuan/9aoi_merge/",yr,"_taoyuanclassification.tif",sep=""))</a:t>
            </a:r>
          </a:p>
        </p:txBody>
      </p:sp>
      <p:sp>
        <p:nvSpPr>
          <p:cNvPr id="48" name="流程圖: 程序 47">
            <a:extLst>
              <a:ext uri="{FF2B5EF4-FFF2-40B4-BE49-F238E27FC236}">
                <a16:creationId xmlns:a16="http://schemas.microsoft.com/office/drawing/2014/main" id="{C37B0026-7758-441E-B446-5ADE0E67FD93}"/>
              </a:ext>
            </a:extLst>
          </p:cNvPr>
          <p:cNvSpPr/>
          <p:nvPr/>
        </p:nvSpPr>
        <p:spPr>
          <a:xfrm>
            <a:off x="1274112" y="9060128"/>
            <a:ext cx="7233827" cy="267467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#read in shapefile of Taiwan city borders</a:t>
            </a:r>
          </a:p>
          <a:p>
            <a:pPr algn="ctr"/>
            <a:r>
              <a:rPr lang="en-US" altLang="zh-TW" sz="1700" dirty="0">
                <a:solidFill>
                  <a:schemeClr val="accent6">
                    <a:lumMod val="50000"/>
                  </a:schemeClr>
                </a:solidFill>
                <a:ea typeface="微軟正黑體" panose="020B0604030504040204" pitchFamily="34" charset="-120"/>
              </a:rPr>
              <a:t>    shapefileborder &lt;- readOGR(dsn= "/data1/home/vivianlin0921/R_Scripts/PCA(forWFH)/sourcefiles/TWNshapefile.shp", verbose=FALSE)</a:t>
            </a:r>
          </a:p>
          <a:p>
            <a:pPr algn="ctr"/>
            <a:r>
              <a:rPr lang="en-US" altLang="zh-TW" sz="1700" dirty="0">
                <a:solidFill>
                  <a:schemeClr val="accent6">
                    <a:lumMod val="50000"/>
                  </a:schemeClr>
                </a:solidFill>
                <a:ea typeface="微軟正黑體" panose="020B0604030504040204" pitchFamily="34" charset="-120"/>
              </a:rPr>
              <a:t>crs(shapefileborder) &lt;- crs(taoyuanraster)</a:t>
            </a:r>
          </a:p>
          <a:p>
            <a:pPr algn="ctr"/>
            <a:r>
              <a:rPr lang="en-US" altLang="zh-TW" sz="17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#subset shapefile to only taoyuan </a:t>
            </a:r>
          </a:p>
          <a:p>
            <a:pPr algn="ctr"/>
            <a:r>
              <a:rPr lang="en-US" altLang="zh-TW" sz="1700" dirty="0">
                <a:solidFill>
                  <a:schemeClr val="accent6">
                    <a:lumMod val="50000"/>
                  </a:schemeClr>
                </a:solidFill>
                <a:ea typeface="微軟正黑體" panose="020B0604030504040204" pitchFamily="34" charset="-120"/>
              </a:rPr>
              <a:t>    shapefileborder &lt;- subset(shapefileborder, shapefileborder$countyid=="68000001")</a:t>
            </a:r>
          </a:p>
          <a:p>
            <a:pPr algn="ctr"/>
            <a:r>
              <a:rPr lang="en-US" altLang="zh-TW" sz="1200" dirty="0">
                <a:solidFill>
                  <a:schemeClr val="accent6">
                    <a:lumMod val="50000"/>
                  </a:schemeClr>
                </a:solidFill>
                <a:ea typeface="微軟正黑體" panose="020B0604030504040204" pitchFamily="34" charset="-120"/>
              </a:rPr>
              <a:t>#clip taoyuanraster raster with taoyuan shapefile border</a:t>
            </a:r>
          </a:p>
          <a:p>
            <a:pPr algn="ctr"/>
            <a:r>
              <a:rPr lang="en-US" altLang="zh-TW" sz="1700" dirty="0">
                <a:solidFill>
                  <a:schemeClr val="accent6">
                    <a:lumMod val="50000"/>
                  </a:schemeClr>
                </a:solidFill>
                <a:ea typeface="微軟正黑體" panose="020B0604030504040204" pitchFamily="34" charset="-120"/>
              </a:rPr>
              <a:t>    taoyuanpond &lt;- mask(taoyuanraster, shapefileborder)</a:t>
            </a:r>
          </a:p>
        </p:txBody>
      </p:sp>
      <p:cxnSp>
        <p:nvCxnSpPr>
          <p:cNvPr id="53" name="直線單箭頭接點 52">
            <a:extLst>
              <a:ext uri="{FF2B5EF4-FFF2-40B4-BE49-F238E27FC236}">
                <a16:creationId xmlns:a16="http://schemas.microsoft.com/office/drawing/2014/main" id="{983A2024-883D-4EAB-B0E9-BDC0B3C54DC8}"/>
              </a:ext>
            </a:extLst>
          </p:cNvPr>
          <p:cNvCxnSpPr>
            <a:cxnSpLocks/>
            <a:stCxn id="48" idx="2"/>
          </p:cNvCxnSpPr>
          <p:nvPr/>
        </p:nvCxnSpPr>
        <p:spPr>
          <a:xfrm>
            <a:off x="4891026" y="11734800"/>
            <a:ext cx="0" cy="46384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81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L783 –</a:t>
            </a:r>
            <a:r>
              <a:rPr lang="zh-TW" altLang="en-US" sz="1949" b="1" dirty="0">
                <a:solidFill>
                  <a:srgbClr val="0000FF"/>
                </a:solidFill>
              </a:rPr>
              <a:t> </a:t>
            </a:r>
            <a:r>
              <a:rPr lang="en-US" altLang="zh-TW" sz="1949" b="1" dirty="0">
                <a:solidFill>
                  <a:srgbClr val="0000FF"/>
                </a:solidFill>
              </a:rPr>
              <a:t>L811</a:t>
            </a:r>
            <a:endParaRPr lang="zh-TW" altLang="en-US" sz="1949" b="1" dirty="0">
              <a:solidFill>
                <a:srgbClr val="0000FF"/>
              </a:solidFill>
            </a:endParaRPr>
          </a:p>
        </p:txBody>
      </p:sp>
      <p:sp>
        <p:nvSpPr>
          <p:cNvPr id="9" name="流程圖: 程序 8">
            <a:extLst>
              <a:ext uri="{FF2B5EF4-FFF2-40B4-BE49-F238E27FC236}">
                <a16:creationId xmlns:a16="http://schemas.microsoft.com/office/drawing/2014/main" id="{323A6930-0ED6-4884-ACDF-099B051C3286}"/>
              </a:ext>
            </a:extLst>
          </p:cNvPr>
          <p:cNvSpPr/>
          <p:nvPr/>
        </p:nvSpPr>
        <p:spPr>
          <a:xfrm>
            <a:off x="1274112" y="861008"/>
            <a:ext cx="7233827" cy="346715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a matrix of index to attach to taoyuanpond raster to give index value</a:t>
            </a:r>
          </a:p>
          <a:p>
            <a:pPr algn="ctr"/>
            <a:r>
              <a:rPr lang="en-US" altLang="zh-TW" sz="1700" dirty="0">
                <a:solidFill>
                  <a:schemeClr val="accent6">
                    <a:lumMod val="50000"/>
                  </a:schemeClr>
                </a:solidFill>
                <a:ea typeface="微軟正黑體" panose="020B0604030504040204" pitchFamily="34" charset="-120"/>
              </a:rPr>
              <a:t>indexmatrix &lt;- matrix(1:(dim(taoyuanpond)[1]*dim(taoyuanpond)[2]),nrow=dim(taoyuanpond)[1],ncol=dim(taoyuanpond)[2],byrow = TRUE)</a:t>
            </a:r>
          </a:p>
          <a:p>
            <a:pPr algn="ctr"/>
            <a:r>
              <a:rPr lang="en-US" altLang="zh-TW" sz="1200" dirty="0">
                <a:solidFill>
                  <a:schemeClr val="accent6">
                    <a:lumMod val="50000"/>
                  </a:schemeClr>
                </a:solidFill>
                <a:ea typeface="微軟正黑體" panose="020B0604030504040204" pitchFamily="34" charset="-120"/>
              </a:rPr>
              <a:t>#convert matrix to raster</a:t>
            </a:r>
          </a:p>
          <a:p>
            <a:pPr algn="ctr"/>
            <a:r>
              <a:rPr lang="en-US" altLang="zh-TW" sz="1700" dirty="0">
                <a:solidFill>
                  <a:schemeClr val="accent6">
                    <a:lumMod val="50000"/>
                  </a:schemeClr>
                </a:solidFill>
                <a:ea typeface="微軟正黑體" panose="020B0604030504040204" pitchFamily="34" charset="-120"/>
              </a:rPr>
              <a:t>indexraster &lt;- raster(indexmatrix)</a:t>
            </a:r>
          </a:p>
          <a:p>
            <a:pPr algn="ctr"/>
            <a:r>
              <a:rPr lang="en-US" altLang="zh-TW" sz="1200" dirty="0">
                <a:solidFill>
                  <a:schemeClr val="accent6">
                    <a:lumMod val="50000"/>
                  </a:schemeClr>
                </a:solidFill>
                <a:ea typeface="微軟正黑體" panose="020B0604030504040204" pitchFamily="34" charset="-120"/>
              </a:rPr>
              <a:t>#set coordinate system and extent of index raster just like taoyuanpond classification raster</a:t>
            </a:r>
          </a:p>
          <a:p>
            <a:pPr algn="ctr"/>
            <a:r>
              <a:rPr lang="en-US" altLang="zh-TW" sz="1700" dirty="0">
                <a:solidFill>
                  <a:schemeClr val="accent6">
                    <a:lumMod val="50000"/>
                  </a:schemeClr>
                </a:solidFill>
                <a:ea typeface="微軟正黑體" panose="020B0604030504040204" pitchFamily="34" charset="-120"/>
              </a:rPr>
              <a:t>crs(indexraster) &lt;- crs(taoyuanpond)</a:t>
            </a:r>
          </a:p>
          <a:p>
            <a:pPr algn="ctr"/>
            <a:r>
              <a:rPr lang="en-US" altLang="zh-TW" sz="1700" dirty="0">
                <a:solidFill>
                  <a:schemeClr val="accent6">
                    <a:lumMod val="50000"/>
                  </a:schemeClr>
                </a:solidFill>
                <a:ea typeface="微軟正黑體" panose="020B0604030504040204" pitchFamily="34" charset="-120"/>
              </a:rPr>
              <a:t>extent(indexraster) &lt;- extent(extent(taoyuanpond)[1],extent(taoyuanpond)[2],</a:t>
            </a:r>
          </a:p>
          <a:p>
            <a:pPr algn="ctr"/>
            <a:r>
              <a:rPr lang="en-US" altLang="zh-TW" sz="1700" dirty="0">
                <a:solidFill>
                  <a:schemeClr val="accent6">
                    <a:lumMod val="50000"/>
                  </a:schemeClr>
                </a:solidFill>
                <a:ea typeface="微軟正黑體" panose="020B0604030504040204" pitchFamily="34" charset="-120"/>
              </a:rPr>
              <a:t>extent(taoyuanpond)[3],extent(taoyuanpond)[4])</a:t>
            </a:r>
          </a:p>
          <a:p>
            <a:pPr algn="ctr"/>
            <a:r>
              <a:rPr lang="en-US" altLang="zh-TW" sz="1200" dirty="0">
                <a:solidFill>
                  <a:schemeClr val="accent6">
                    <a:lumMod val="50000"/>
                  </a:schemeClr>
                </a:solidFill>
                <a:ea typeface="微軟正黑體" panose="020B0604030504040204" pitchFamily="34" charset="-120"/>
              </a:rPr>
              <a:t>#stack taoyuanpond classification raster with index raster just created</a:t>
            </a:r>
          </a:p>
          <a:p>
            <a:pPr algn="ctr"/>
            <a:r>
              <a:rPr lang="en-US" altLang="zh-TW" sz="1700" dirty="0">
                <a:solidFill>
                  <a:schemeClr val="accent6">
                    <a:lumMod val="50000"/>
                  </a:schemeClr>
                </a:solidFill>
                <a:ea typeface="微軟正黑體" panose="020B0604030504040204" pitchFamily="34" charset="-120"/>
              </a:rPr>
              <a:t>rasterstack &lt;- stack(taoyuanpond,indexraster)</a:t>
            </a:r>
          </a:p>
          <a:p>
            <a:pPr algn="ctr"/>
            <a:r>
              <a:rPr lang="en-US" altLang="zh-TW" sz="1200" dirty="0">
                <a:solidFill>
                  <a:schemeClr val="accent6">
                    <a:lumMod val="50000"/>
                  </a:schemeClr>
                </a:solidFill>
                <a:ea typeface="微軟正黑體" panose="020B0604030504040204" pitchFamily="34" charset="-120"/>
              </a:rPr>
              <a:t>#change raster layers' names</a:t>
            </a:r>
          </a:p>
          <a:p>
            <a:pPr algn="ctr"/>
            <a:r>
              <a:rPr lang="en-US" altLang="zh-TW" sz="1700" dirty="0">
                <a:solidFill>
                  <a:schemeClr val="accent6">
                    <a:lumMod val="50000"/>
                  </a:schemeClr>
                </a:solidFill>
                <a:ea typeface="微軟正黑體" panose="020B0604030504040204" pitchFamily="34" charset="-120"/>
              </a:rPr>
              <a:t>names(rasterstack) &lt;- c("ltype","index")</a:t>
            </a:r>
          </a:p>
        </p:txBody>
      </p:sp>
      <p:cxnSp>
        <p:nvCxnSpPr>
          <p:cNvPr id="10" name="直線單箭頭接點 9">
            <a:extLst>
              <a:ext uri="{FF2B5EF4-FFF2-40B4-BE49-F238E27FC236}">
                <a16:creationId xmlns:a16="http://schemas.microsoft.com/office/drawing/2014/main" id="{AA2614E1-1688-4D72-A804-DB95893B141E}"/>
              </a:ext>
            </a:extLst>
          </p:cNvPr>
          <p:cNvCxnSpPr>
            <a:cxnSpLocks/>
          </p:cNvCxnSpPr>
          <p:nvPr/>
        </p:nvCxnSpPr>
        <p:spPr>
          <a:xfrm flipH="1">
            <a:off x="4875262" y="4338172"/>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1" name="流程圖: 程序 10">
            <a:extLst>
              <a:ext uri="{FF2B5EF4-FFF2-40B4-BE49-F238E27FC236}">
                <a16:creationId xmlns:a16="http://schemas.microsoft.com/office/drawing/2014/main" id="{1B79380B-830F-45DE-B350-7E18EDAE7149}"/>
              </a:ext>
            </a:extLst>
          </p:cNvPr>
          <p:cNvSpPr/>
          <p:nvPr/>
        </p:nvSpPr>
        <p:spPr>
          <a:xfrm>
            <a:off x="1274112" y="4867799"/>
            <a:ext cx="7233827" cy="147204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#calculate total area of land classified as water of clipped classification raster</a:t>
            </a:r>
          </a:p>
          <a:p>
            <a:pPr algn="ctr"/>
            <a:r>
              <a:rPr lang="en-US" altLang="zh-TW" sz="1700" dirty="0">
                <a:solidFill>
                  <a:schemeClr val="accent6">
                    <a:lumMod val="50000"/>
                  </a:schemeClr>
                </a:solidFill>
                <a:ea typeface="微軟正黑體" panose="020B0604030504040204" pitchFamily="34" charset="-120"/>
              </a:rPr>
              <a:t>temp_taoyuanpond &lt;- as.data.frame(taoyuanpond)</a:t>
            </a:r>
          </a:p>
          <a:p>
            <a:pPr algn="ctr"/>
            <a:r>
              <a:rPr lang="en-US" altLang="zh-TW" sz="1700" dirty="0">
                <a:solidFill>
                  <a:schemeClr val="accent6">
                    <a:lumMod val="50000"/>
                  </a:schemeClr>
                </a:solidFill>
                <a:ea typeface="微軟正黑體" panose="020B0604030504040204" pitchFamily="34" charset="-120"/>
              </a:rPr>
              <a:t>temp_taoyuanpond &lt;- temp_taoyuanpond[!is.na(temp_taoyuanpond)]</a:t>
            </a:r>
          </a:p>
          <a:p>
            <a:pPr algn="ctr"/>
            <a:r>
              <a:rPr lang="en-US" altLang="zh-TW" sz="1700" dirty="0">
                <a:solidFill>
                  <a:schemeClr val="accent6">
                    <a:lumMod val="50000"/>
                  </a:schemeClr>
                </a:solidFill>
                <a:ea typeface="微軟正黑體" panose="020B0604030504040204" pitchFamily="34" charset="-120"/>
              </a:rPr>
              <a:t>taoyuanpond_water &lt;- subset(temp_taoyuanpond, temp_taoyuanpond==3)</a:t>
            </a:r>
          </a:p>
          <a:p>
            <a:pPr algn="ctr"/>
            <a:r>
              <a:rPr lang="en-US" altLang="zh-TW" sz="1700" dirty="0">
                <a:solidFill>
                  <a:schemeClr val="accent6">
                    <a:lumMod val="50000"/>
                  </a:schemeClr>
                </a:solidFill>
                <a:ea typeface="微軟正黑體" panose="020B0604030504040204" pitchFamily="34" charset="-120"/>
              </a:rPr>
              <a:t>print(length(taoyuanpond_water)*6*6)</a:t>
            </a:r>
          </a:p>
        </p:txBody>
      </p:sp>
      <p:sp>
        <p:nvSpPr>
          <p:cNvPr id="12" name="流程圖: 程序 11">
            <a:extLst>
              <a:ext uri="{FF2B5EF4-FFF2-40B4-BE49-F238E27FC236}">
                <a16:creationId xmlns:a16="http://schemas.microsoft.com/office/drawing/2014/main" id="{72540D01-1943-43F9-B547-F4B857B890D6}"/>
              </a:ext>
            </a:extLst>
          </p:cNvPr>
          <p:cNvSpPr/>
          <p:nvPr/>
        </p:nvSpPr>
        <p:spPr>
          <a:xfrm>
            <a:off x="1274112" y="6879479"/>
            <a:ext cx="7233827" cy="326136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#import taoyuan pond centroids coordinates csv</a:t>
            </a:r>
          </a:p>
          <a:p>
            <a:pPr algn="ctr"/>
            <a:r>
              <a:rPr lang="en-US" altLang="zh-TW" sz="1700" dirty="0">
                <a:solidFill>
                  <a:schemeClr val="accent6">
                    <a:lumMod val="50000"/>
                  </a:schemeClr>
                </a:solidFill>
                <a:ea typeface="微軟正黑體" panose="020B0604030504040204" pitchFamily="34" charset="-120"/>
              </a:rPr>
              <a:t>centroidpoints &lt;- read.csv("/data1/home/vivianlin0921/R_Scripts/PCA(forWFH)/sourcefiles/centroid.csv", header=T, encoding = "UTF-8",sep = ",")</a:t>
            </a:r>
          </a:p>
          <a:p>
            <a:pPr algn="ctr"/>
            <a:r>
              <a:rPr lang="en-US" altLang="zh-TW" sz="1700" dirty="0">
                <a:solidFill>
                  <a:schemeClr val="accent6">
                    <a:lumMod val="50000"/>
                  </a:schemeClr>
                </a:solidFill>
                <a:ea typeface="微軟正黑體" panose="020B0604030504040204" pitchFamily="34" charset="-120"/>
              </a:rPr>
              <a:t>coordinates(centroidpoints)= ~ TWD97X + TWD97Y</a:t>
            </a:r>
          </a:p>
          <a:p>
            <a:pPr algn="ctr"/>
            <a:r>
              <a:rPr lang="en-US" altLang="zh-TW" sz="1700" dirty="0">
                <a:solidFill>
                  <a:schemeClr val="accent6">
                    <a:lumMod val="50000"/>
                  </a:schemeClr>
                </a:solidFill>
                <a:ea typeface="微軟正黑體" panose="020B0604030504040204" pitchFamily="34" charset="-120"/>
              </a:rPr>
              <a:t>crs(centroidpoints) &lt;- crs(taoyuanpond)</a:t>
            </a:r>
          </a:p>
          <a:p>
            <a:pPr algn="ctr"/>
            <a:r>
              <a:rPr lang="en-US" altLang="zh-TW" sz="1200" dirty="0">
                <a:solidFill>
                  <a:schemeClr val="accent6">
                    <a:lumMod val="50000"/>
                  </a:schemeClr>
                </a:solidFill>
                <a:ea typeface="微軟正黑體" panose="020B0604030504040204" pitchFamily="34" charset="-120"/>
              </a:rPr>
              <a:t>#extract value of taoyuanpond raster (land type and index) through overlapping point of centroid</a:t>
            </a:r>
          </a:p>
          <a:p>
            <a:pPr algn="ctr"/>
            <a:r>
              <a:rPr lang="en-US" altLang="zh-TW" sz="1700" dirty="0">
                <a:solidFill>
                  <a:schemeClr val="accent6">
                    <a:lumMod val="50000"/>
                  </a:schemeClr>
                </a:solidFill>
                <a:ea typeface="微軟正黑體" panose="020B0604030504040204" pitchFamily="34" charset="-120"/>
              </a:rPr>
              <a:t>rasValue &lt;- raster::extract(rasterstack, centroidpoints)</a:t>
            </a:r>
          </a:p>
          <a:p>
            <a:pPr algn="ctr"/>
            <a:r>
              <a:rPr lang="en-US" altLang="zh-TW" sz="1200" dirty="0">
                <a:solidFill>
                  <a:schemeClr val="accent6">
                    <a:lumMod val="50000"/>
                  </a:schemeClr>
                </a:solidFill>
                <a:ea typeface="微軟正黑體" panose="020B0604030504040204" pitchFamily="34" charset="-120"/>
              </a:rPr>
              <a:t>#create combinePointValue dataframe that stores the centroid coordinates and extracted index+landtype value from taoyuanpond raster</a:t>
            </a:r>
          </a:p>
          <a:p>
            <a:pPr algn="ctr"/>
            <a:r>
              <a:rPr lang="en-US" altLang="zh-TW" sz="1700" dirty="0">
                <a:solidFill>
                  <a:schemeClr val="accent6">
                    <a:lumMod val="50000"/>
                  </a:schemeClr>
                </a:solidFill>
                <a:ea typeface="微軟正黑體" panose="020B0604030504040204" pitchFamily="34" charset="-120"/>
              </a:rPr>
              <a:t>combinePointValue &lt;- cbind(as.data.frame(centroidpoints),rasValue)</a:t>
            </a:r>
          </a:p>
          <a:p>
            <a:pPr algn="ctr"/>
            <a:r>
              <a:rPr lang="en-US" altLang="zh-TW" sz="1200" dirty="0">
                <a:solidFill>
                  <a:schemeClr val="accent6">
                    <a:lumMod val="50000"/>
                  </a:schemeClr>
                </a:solidFill>
                <a:ea typeface="微軟正黑體" panose="020B0604030504040204" pitchFamily="34" charset="-120"/>
              </a:rPr>
              <a:t>#create new pondarea column to combinePointValue dataframe</a:t>
            </a:r>
          </a:p>
          <a:p>
            <a:pPr algn="ctr"/>
            <a:r>
              <a:rPr lang="en-US" altLang="zh-TW" sz="1700" dirty="0">
                <a:solidFill>
                  <a:schemeClr val="accent6">
                    <a:lumMod val="50000"/>
                  </a:schemeClr>
                </a:solidFill>
                <a:ea typeface="微軟正黑體" panose="020B0604030504040204" pitchFamily="34" charset="-120"/>
              </a:rPr>
              <a:t>combinePointValue["pondarea"] &lt;- NA</a:t>
            </a:r>
          </a:p>
        </p:txBody>
      </p:sp>
      <p:cxnSp>
        <p:nvCxnSpPr>
          <p:cNvPr id="13" name="直線單箭頭接點 12">
            <a:extLst>
              <a:ext uri="{FF2B5EF4-FFF2-40B4-BE49-F238E27FC236}">
                <a16:creationId xmlns:a16="http://schemas.microsoft.com/office/drawing/2014/main" id="{E6959C7A-2C86-400C-9985-1F4732C7E4EE}"/>
              </a:ext>
            </a:extLst>
          </p:cNvPr>
          <p:cNvCxnSpPr>
            <a:cxnSpLocks/>
            <a:endCxn id="17" idx="2"/>
          </p:cNvCxnSpPr>
          <p:nvPr/>
        </p:nvCxnSpPr>
        <p:spPr>
          <a:xfrm>
            <a:off x="4875264" y="10137066"/>
            <a:ext cx="8816" cy="205493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44EE414A-3224-4A43-B518-3289D7351798}"/>
              </a:ext>
            </a:extLst>
          </p:cNvPr>
          <p:cNvCxnSpPr>
            <a:cxnSpLocks/>
          </p:cNvCxnSpPr>
          <p:nvPr/>
        </p:nvCxnSpPr>
        <p:spPr>
          <a:xfrm flipH="1">
            <a:off x="4875262" y="6349852"/>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99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8E465DD3-1A0D-4C6E-B9F4-720E87BFDE25}"/>
              </a:ext>
            </a:extLst>
          </p:cNvPr>
          <p:cNvSpPr/>
          <p:nvPr/>
        </p:nvSpPr>
        <p:spPr>
          <a:xfrm>
            <a:off x="288019" y="6"/>
            <a:ext cx="9192122" cy="12171350"/>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0" name="矩形 29">
            <a:extLst>
              <a:ext uri="{FF2B5EF4-FFF2-40B4-BE49-F238E27FC236}">
                <a16:creationId xmlns:a16="http://schemas.microsoft.com/office/drawing/2014/main" id="{C68F87B3-17D2-469F-B87D-CE98D97074E4}"/>
              </a:ext>
            </a:extLst>
          </p:cNvPr>
          <p:cNvSpPr/>
          <p:nvPr/>
        </p:nvSpPr>
        <p:spPr>
          <a:xfrm>
            <a:off x="626599" y="2523855"/>
            <a:ext cx="8540004" cy="9632261"/>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9" name="矩形 28">
            <a:extLst>
              <a:ext uri="{FF2B5EF4-FFF2-40B4-BE49-F238E27FC236}">
                <a16:creationId xmlns:a16="http://schemas.microsoft.com/office/drawing/2014/main" id="{4BE11A2C-6273-46B3-8059-324150E0E7DD}"/>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13" name="直線單箭頭接點 12">
            <a:extLst>
              <a:ext uri="{FF2B5EF4-FFF2-40B4-BE49-F238E27FC236}">
                <a16:creationId xmlns:a16="http://schemas.microsoft.com/office/drawing/2014/main" id="{C38AE340-F752-412E-B5D2-B759DBEAA11A}"/>
              </a:ext>
            </a:extLst>
          </p:cNvPr>
          <p:cNvCxnSpPr>
            <a:cxnSpLocks/>
          </p:cNvCxnSpPr>
          <p:nvPr/>
        </p:nvCxnSpPr>
        <p:spPr>
          <a:xfrm>
            <a:off x="4844592" y="-6958"/>
            <a:ext cx="0" cy="67365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4A14C58D-D028-41D5-A6A0-C023BBB29F97}"/>
              </a:ext>
            </a:extLst>
          </p:cNvPr>
          <p:cNvSpPr txBox="1"/>
          <p:nvPr/>
        </p:nvSpPr>
        <p:spPr>
          <a:xfrm>
            <a:off x="8336282" y="482029"/>
            <a:ext cx="1434999" cy="392287"/>
          </a:xfrm>
          <a:prstGeom prst="rect">
            <a:avLst/>
          </a:prstGeom>
          <a:noFill/>
        </p:spPr>
        <p:txBody>
          <a:bodyPr wrap="square" rtlCol="0">
            <a:spAutoFit/>
          </a:bodyPr>
          <a:lstStyle/>
          <a:p>
            <a:r>
              <a:rPr lang="en-US" altLang="zh-TW" sz="1949" b="1" dirty="0">
                <a:solidFill>
                  <a:srgbClr val="0000FF"/>
                </a:solidFill>
              </a:rPr>
              <a:t>L813 –</a:t>
            </a:r>
            <a:r>
              <a:rPr lang="zh-TW" altLang="en-US" sz="1949" b="1" dirty="0">
                <a:solidFill>
                  <a:srgbClr val="0000FF"/>
                </a:solidFill>
              </a:rPr>
              <a:t> </a:t>
            </a:r>
            <a:r>
              <a:rPr lang="en-US" altLang="zh-TW" sz="1949" b="1" dirty="0">
                <a:solidFill>
                  <a:srgbClr val="0000FF"/>
                </a:solidFill>
              </a:rPr>
              <a:t>L840</a:t>
            </a:r>
            <a:endParaRPr lang="zh-TW" altLang="en-US" sz="1949" b="1" dirty="0">
              <a:solidFill>
                <a:srgbClr val="0000FF"/>
              </a:solidFill>
            </a:endParaRPr>
          </a:p>
        </p:txBody>
      </p:sp>
      <p:sp>
        <p:nvSpPr>
          <p:cNvPr id="33" name="流程圖: 程序 32">
            <a:extLst>
              <a:ext uri="{FF2B5EF4-FFF2-40B4-BE49-F238E27FC236}">
                <a16:creationId xmlns:a16="http://schemas.microsoft.com/office/drawing/2014/main" id="{DE3B866E-EE62-48B9-8670-C3107C597058}"/>
              </a:ext>
            </a:extLst>
          </p:cNvPr>
          <p:cNvSpPr/>
          <p:nvPr/>
        </p:nvSpPr>
        <p:spPr>
          <a:xfrm>
            <a:off x="2628244" y="665485"/>
            <a:ext cx="4387224" cy="124463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boxrange&lt;-75 </a:t>
            </a:r>
          </a:p>
          <a:p>
            <a:pPr algn="ctr"/>
            <a:r>
              <a:rPr lang="en-US" altLang="zh-TW" sz="1200" dirty="0">
                <a:solidFill>
                  <a:schemeClr val="accent6">
                    <a:lumMod val="50000"/>
                  </a:schemeClr>
                </a:solidFill>
                <a:ea typeface="微軟正黑體" panose="020B0604030504040204" pitchFamily="34" charset="-120"/>
              </a:rPr>
              <a:t>  #use 75 because on Taoyuan gov website it says largest pond is 198900 m2, which is 198900/6/6=5525 pixels, which in a matrix square of 75 pixels per side (75*75=5625)</a:t>
            </a:r>
          </a:p>
          <a:p>
            <a:pPr algn="ctr"/>
            <a:r>
              <a:rPr lang="en-US" altLang="zh-TW" sz="1700" dirty="0">
                <a:solidFill>
                  <a:schemeClr val="accent6">
                    <a:lumMod val="50000"/>
                  </a:schemeClr>
                </a:solidFill>
                <a:ea typeface="微軟正黑體" panose="020B0604030504040204" pitchFamily="34" charset="-120"/>
              </a:rPr>
              <a:t>box &lt;- (75-1)/2</a:t>
            </a:r>
          </a:p>
        </p:txBody>
      </p:sp>
      <p:sp>
        <p:nvSpPr>
          <p:cNvPr id="32" name="矩形 31">
            <a:extLst>
              <a:ext uri="{FF2B5EF4-FFF2-40B4-BE49-F238E27FC236}">
                <a16:creationId xmlns:a16="http://schemas.microsoft.com/office/drawing/2014/main" id="{6909D1DB-AD1C-4242-814D-A9093F50F666}"/>
              </a:ext>
            </a:extLst>
          </p:cNvPr>
          <p:cNvSpPr/>
          <p:nvPr/>
        </p:nvSpPr>
        <p:spPr>
          <a:xfrm>
            <a:off x="639731" y="2543140"/>
            <a:ext cx="1954879"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pixel loop</a:t>
            </a:r>
            <a:endParaRPr lang="zh-TW" altLang="en-US" sz="1600" dirty="0">
              <a:solidFill>
                <a:schemeClr val="accent6">
                  <a:lumMod val="50000"/>
                </a:schemeClr>
              </a:solidFill>
              <a:ea typeface="微軟正黑體" panose="020B0604030504040204" pitchFamily="34" charset="-120"/>
            </a:endParaRPr>
          </a:p>
        </p:txBody>
      </p:sp>
      <p:cxnSp>
        <p:nvCxnSpPr>
          <p:cNvPr id="35" name="直線單箭頭接點 34">
            <a:extLst>
              <a:ext uri="{FF2B5EF4-FFF2-40B4-BE49-F238E27FC236}">
                <a16:creationId xmlns:a16="http://schemas.microsoft.com/office/drawing/2014/main" id="{FC85DF4C-AEFD-41E2-A7BE-9CCB2ACFCA4E}"/>
              </a:ext>
            </a:extLst>
          </p:cNvPr>
          <p:cNvCxnSpPr>
            <a:cxnSpLocks/>
          </p:cNvCxnSpPr>
          <p:nvPr/>
        </p:nvCxnSpPr>
        <p:spPr>
          <a:xfrm>
            <a:off x="4844592" y="1910119"/>
            <a:ext cx="0" cy="6276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流程圖: 程序 37">
            <a:extLst>
              <a:ext uri="{FF2B5EF4-FFF2-40B4-BE49-F238E27FC236}">
                <a16:creationId xmlns:a16="http://schemas.microsoft.com/office/drawing/2014/main" id="{976ED4AE-A5CB-4F92-BF92-19BE0794DE4A}"/>
              </a:ext>
            </a:extLst>
          </p:cNvPr>
          <p:cNvSpPr/>
          <p:nvPr/>
        </p:nvSpPr>
        <p:spPr>
          <a:xfrm>
            <a:off x="5349241" y="2529353"/>
            <a:ext cx="3803579" cy="35379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pixel=1:length(combinePointValue$index)</a:t>
            </a:r>
            <a:endParaRPr lang="zh-TW" altLang="en-US" sz="1700" dirty="0">
              <a:solidFill>
                <a:schemeClr val="accent6">
                  <a:lumMod val="50000"/>
                </a:schemeClr>
              </a:solidFill>
              <a:ea typeface="微軟正黑體" panose="020B0604030504040204" pitchFamily="34" charset="-120"/>
            </a:endParaRPr>
          </a:p>
        </p:txBody>
      </p:sp>
      <p:sp>
        <p:nvSpPr>
          <p:cNvPr id="41" name="流程圖: 決策 40">
            <a:extLst>
              <a:ext uri="{FF2B5EF4-FFF2-40B4-BE49-F238E27FC236}">
                <a16:creationId xmlns:a16="http://schemas.microsoft.com/office/drawing/2014/main" id="{C5DBA0F7-3CAD-41AF-9BD9-9753ADEBD359}"/>
              </a:ext>
            </a:extLst>
          </p:cNvPr>
          <p:cNvSpPr/>
          <p:nvPr/>
        </p:nvSpPr>
        <p:spPr>
          <a:xfrm>
            <a:off x="2735884" y="2894522"/>
            <a:ext cx="4266346" cy="77011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is.na(combinePointValue$ltype[pixel])</a:t>
            </a:r>
            <a:endParaRPr lang="zh-TW" altLang="en-US" sz="1700" dirty="0">
              <a:solidFill>
                <a:schemeClr val="accent6">
                  <a:lumMod val="50000"/>
                </a:schemeClr>
              </a:solidFill>
              <a:ea typeface="微軟正黑體" panose="020B0604030504040204" pitchFamily="34" charset="-120"/>
            </a:endParaRPr>
          </a:p>
        </p:txBody>
      </p:sp>
      <p:sp>
        <p:nvSpPr>
          <p:cNvPr id="43" name="流程圖: 程序 42">
            <a:extLst>
              <a:ext uri="{FF2B5EF4-FFF2-40B4-BE49-F238E27FC236}">
                <a16:creationId xmlns:a16="http://schemas.microsoft.com/office/drawing/2014/main" id="{5CF4D4AE-86D2-4ACD-AC2E-F4298E429D15}"/>
              </a:ext>
            </a:extLst>
          </p:cNvPr>
          <p:cNvSpPr/>
          <p:nvPr/>
        </p:nvSpPr>
        <p:spPr>
          <a:xfrm>
            <a:off x="738150" y="3015737"/>
            <a:ext cx="1543885" cy="78881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page 39  </a:t>
            </a:r>
            <a:r>
              <a:rPr lang="en-US" altLang="zh-TW" sz="1200" dirty="0">
                <a:solidFill>
                  <a:srgbClr val="FF0000"/>
                </a:solidFill>
                <a:ea typeface="微軟正黑體" panose="020B0604030504040204" pitchFamily="34" charset="-120"/>
              </a:rPr>
              <a:t>end of pixel loop</a:t>
            </a:r>
          </a:p>
          <a:p>
            <a:pPr algn="ctr"/>
            <a:r>
              <a:rPr lang="en-US" altLang="zh-TW" sz="1700" dirty="0">
                <a:solidFill>
                  <a:srgbClr val="FF0000"/>
                </a:solidFill>
                <a:ea typeface="微軟正黑體" panose="020B0604030504040204" pitchFamily="34" charset="-120"/>
              </a:rPr>
              <a:t>next</a:t>
            </a:r>
          </a:p>
        </p:txBody>
      </p:sp>
      <p:cxnSp>
        <p:nvCxnSpPr>
          <p:cNvPr id="44" name="接點: 肘形 43">
            <a:extLst>
              <a:ext uri="{FF2B5EF4-FFF2-40B4-BE49-F238E27FC236}">
                <a16:creationId xmlns:a16="http://schemas.microsoft.com/office/drawing/2014/main" id="{D65320F5-5A44-4530-BFFF-4E87E07EF23C}"/>
              </a:ext>
            </a:extLst>
          </p:cNvPr>
          <p:cNvCxnSpPr>
            <a:cxnSpLocks/>
            <a:stCxn id="41" idx="1"/>
            <a:endCxn id="43" idx="3"/>
          </p:cNvCxnSpPr>
          <p:nvPr/>
        </p:nvCxnSpPr>
        <p:spPr>
          <a:xfrm rot="10800000" flipV="1">
            <a:off x="2282036" y="3279581"/>
            <a:ext cx="453849" cy="130565"/>
          </a:xfrm>
          <a:prstGeom prst="bentConnector3">
            <a:avLst>
              <a:gd name="adj1" fmla="val 5000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24C7A1D9-9561-4222-9981-55DAFD8FE740}"/>
              </a:ext>
            </a:extLst>
          </p:cNvPr>
          <p:cNvSpPr txBox="1"/>
          <p:nvPr/>
        </p:nvSpPr>
        <p:spPr>
          <a:xfrm>
            <a:off x="2508960" y="291879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8" name="接點: 肘形 47">
            <a:extLst>
              <a:ext uri="{FF2B5EF4-FFF2-40B4-BE49-F238E27FC236}">
                <a16:creationId xmlns:a16="http://schemas.microsoft.com/office/drawing/2014/main" id="{C77D5544-9D3C-43BC-B3EA-F9D9872B4423}"/>
              </a:ext>
            </a:extLst>
          </p:cNvPr>
          <p:cNvCxnSpPr>
            <a:cxnSpLocks/>
            <a:stCxn id="41" idx="3"/>
            <a:endCxn id="46" idx="0"/>
          </p:cNvCxnSpPr>
          <p:nvPr/>
        </p:nvCxnSpPr>
        <p:spPr>
          <a:xfrm flipH="1">
            <a:off x="4878387" y="3279582"/>
            <a:ext cx="2123843" cy="754148"/>
          </a:xfrm>
          <a:prstGeom prst="bentConnector4">
            <a:avLst>
              <a:gd name="adj1" fmla="val -49513"/>
              <a:gd name="adj2" fmla="val 7148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092CC7E-70AF-459E-B896-9EDBB09543F3}"/>
              </a:ext>
            </a:extLst>
          </p:cNvPr>
          <p:cNvSpPr txBox="1"/>
          <p:nvPr/>
        </p:nvSpPr>
        <p:spPr>
          <a:xfrm>
            <a:off x="7146199" y="2964360"/>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46" name="流程圖: 程序 45">
            <a:extLst>
              <a:ext uri="{FF2B5EF4-FFF2-40B4-BE49-F238E27FC236}">
                <a16:creationId xmlns:a16="http://schemas.microsoft.com/office/drawing/2014/main" id="{66DB6A1E-E9D0-4987-B50A-55C529A2B721}"/>
              </a:ext>
            </a:extLst>
          </p:cNvPr>
          <p:cNvSpPr/>
          <p:nvPr/>
        </p:nvSpPr>
        <p:spPr>
          <a:xfrm>
            <a:off x="1018883" y="4033730"/>
            <a:ext cx="7719008" cy="254403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#convert index value to raster row and column value</a:t>
            </a:r>
          </a:p>
          <a:p>
            <a:pPr algn="ctr"/>
            <a:r>
              <a:rPr lang="en-US" altLang="zh-TW" sz="1700" dirty="0">
                <a:solidFill>
                  <a:schemeClr val="accent6">
                    <a:lumMod val="50000"/>
                  </a:schemeClr>
                </a:solidFill>
                <a:ea typeface="微軟正黑體" panose="020B0604030504040204" pitchFamily="34" charset="-120"/>
              </a:rPr>
              <a:t>raster_row &lt;- (combinePointValue$index[pixel]%/%(dim(taoyuanpond)[2]))+1</a:t>
            </a:r>
          </a:p>
          <a:p>
            <a:pPr algn="ctr"/>
            <a:r>
              <a:rPr lang="en-US" altLang="zh-TW" sz="1700" dirty="0">
                <a:solidFill>
                  <a:schemeClr val="accent6">
                    <a:lumMod val="50000"/>
                  </a:schemeClr>
                </a:solidFill>
                <a:ea typeface="微軟正黑體" panose="020B0604030504040204" pitchFamily="34" charset="-120"/>
              </a:rPr>
              <a:t>raster_col &lt;- combinePointValue$index[pixel]-((combinePointValue$index[pixel]%/%(dim(taoyuanpond)[2]))*dim(taoyuanpond)[2])</a:t>
            </a:r>
          </a:p>
          <a:p>
            <a:pPr algn="ctr"/>
            <a:r>
              <a:rPr lang="en-US" altLang="zh-TW" sz="1200" dirty="0">
                <a:solidFill>
                  <a:schemeClr val="accent6">
                    <a:lumMod val="50000"/>
                  </a:schemeClr>
                </a:solidFill>
                <a:ea typeface="微軟正黑體" panose="020B0604030504040204" pitchFamily="34" charset="-120"/>
              </a:rPr>
              <a:t>#clip a 75x75 matrix with center at centroid; the min max functions in the extent function is to deal with situations where centroid is close to border therefore cannot extend 75x75 matrix outwards</a:t>
            </a:r>
          </a:p>
          <a:p>
            <a:pPr algn="ctr"/>
            <a:r>
              <a:rPr lang="en-US" altLang="zh-TW" sz="1700" dirty="0">
                <a:solidFill>
                  <a:schemeClr val="accent6">
                    <a:lumMod val="50000"/>
                  </a:schemeClr>
                </a:solidFill>
                <a:ea typeface="微軟正黑體" panose="020B0604030504040204" pitchFamily="34" charset="-120"/>
              </a:rPr>
              <a:t>clipmatrix &lt;- crop(rasterstack, extent(rasterstack, max(1,raster_row-box), min(dim(taoyuanpond)[1],raster_row+box), max(1,raster_col-box), min(dim(taoyuanpond)[2],raster_col+box))) </a:t>
            </a:r>
            <a:r>
              <a:rPr lang="en-US" altLang="zh-TW" sz="1200" dirty="0">
                <a:solidFill>
                  <a:schemeClr val="accent6">
                    <a:lumMod val="50000"/>
                  </a:schemeClr>
                </a:solidFill>
                <a:ea typeface="微軟正黑體" panose="020B0604030504040204" pitchFamily="34" charset="-120"/>
              </a:rPr>
              <a:t>#row min, row max, col min, col max</a:t>
            </a:r>
          </a:p>
        </p:txBody>
      </p:sp>
      <p:sp>
        <p:nvSpPr>
          <p:cNvPr id="101" name="矩形 100">
            <a:extLst>
              <a:ext uri="{FF2B5EF4-FFF2-40B4-BE49-F238E27FC236}">
                <a16:creationId xmlns:a16="http://schemas.microsoft.com/office/drawing/2014/main" id="{6B8AA633-FD7A-4CB1-9D3C-66A7ED629934}"/>
              </a:ext>
            </a:extLst>
          </p:cNvPr>
          <p:cNvSpPr/>
          <p:nvPr/>
        </p:nvSpPr>
        <p:spPr>
          <a:xfrm>
            <a:off x="626598" y="1902602"/>
            <a:ext cx="4195260"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iterate among the pond centroids and see how many water pixels are neighboring within the 75x75 square surrounding pond centroid</a:t>
            </a:r>
            <a:endParaRPr lang="zh-TW" altLang="en-US" sz="1200" dirty="0">
              <a:solidFill>
                <a:schemeClr val="accent6">
                  <a:lumMod val="50000"/>
                </a:schemeClr>
              </a:solidFill>
              <a:ea typeface="微軟正黑體" panose="020B0604030504040204" pitchFamily="34" charset="-120"/>
            </a:endParaRPr>
          </a:p>
        </p:txBody>
      </p:sp>
      <p:sp>
        <p:nvSpPr>
          <p:cNvPr id="31" name="矩形 30">
            <a:extLst>
              <a:ext uri="{FF2B5EF4-FFF2-40B4-BE49-F238E27FC236}">
                <a16:creationId xmlns:a16="http://schemas.microsoft.com/office/drawing/2014/main" id="{84D6D3C7-03B3-4220-A7EF-2A3E639BE33E}"/>
              </a:ext>
            </a:extLst>
          </p:cNvPr>
          <p:cNvSpPr/>
          <p:nvPr/>
        </p:nvSpPr>
        <p:spPr>
          <a:xfrm>
            <a:off x="2594610" y="250281"/>
            <a:ext cx="2301988" cy="457658"/>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#find neighboring water pixels of pond centroids</a:t>
            </a:r>
            <a:endParaRPr lang="zh-TW" altLang="en-US" sz="1200" dirty="0">
              <a:solidFill>
                <a:schemeClr val="accent6">
                  <a:lumMod val="50000"/>
                </a:schemeClr>
              </a:solidFill>
              <a:ea typeface="微軟正黑體" panose="020B0604030504040204" pitchFamily="34" charset="-120"/>
            </a:endParaRPr>
          </a:p>
        </p:txBody>
      </p:sp>
      <p:cxnSp>
        <p:nvCxnSpPr>
          <p:cNvPr id="50" name="直線單箭頭接點 49">
            <a:extLst>
              <a:ext uri="{FF2B5EF4-FFF2-40B4-BE49-F238E27FC236}">
                <a16:creationId xmlns:a16="http://schemas.microsoft.com/office/drawing/2014/main" id="{71AFFDF7-F755-4AC9-BCE8-0614D3BC0115}"/>
              </a:ext>
            </a:extLst>
          </p:cNvPr>
          <p:cNvCxnSpPr>
            <a:cxnSpLocks/>
          </p:cNvCxnSpPr>
          <p:nvPr/>
        </p:nvCxnSpPr>
        <p:spPr>
          <a:xfrm>
            <a:off x="4881088" y="6577761"/>
            <a:ext cx="0" cy="71653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F084976F-77D8-45C3-A725-5592CA919A02}"/>
              </a:ext>
            </a:extLst>
          </p:cNvPr>
          <p:cNvSpPr/>
          <p:nvPr/>
        </p:nvSpPr>
        <p:spPr>
          <a:xfrm>
            <a:off x="831404" y="7318959"/>
            <a:ext cx="8062970" cy="4837157"/>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54" name="矩形 53">
            <a:extLst>
              <a:ext uri="{FF2B5EF4-FFF2-40B4-BE49-F238E27FC236}">
                <a16:creationId xmlns:a16="http://schemas.microsoft.com/office/drawing/2014/main" id="{E144318F-CB0A-47BC-AEE2-75B193AC03AD}"/>
              </a:ext>
            </a:extLst>
          </p:cNvPr>
          <p:cNvSpPr/>
          <p:nvPr/>
        </p:nvSpPr>
        <p:spPr>
          <a:xfrm>
            <a:off x="846151" y="7324778"/>
            <a:ext cx="1889733"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row loop</a:t>
            </a:r>
            <a:endParaRPr lang="zh-TW" altLang="en-US" sz="1600" dirty="0">
              <a:solidFill>
                <a:schemeClr val="accent6">
                  <a:lumMod val="50000"/>
                </a:schemeClr>
              </a:solidFill>
              <a:ea typeface="微軟正黑體" panose="020B0604030504040204" pitchFamily="34" charset="-120"/>
            </a:endParaRPr>
          </a:p>
        </p:txBody>
      </p:sp>
      <p:sp>
        <p:nvSpPr>
          <p:cNvPr id="55" name="流程圖: 程序 54">
            <a:extLst>
              <a:ext uri="{FF2B5EF4-FFF2-40B4-BE49-F238E27FC236}">
                <a16:creationId xmlns:a16="http://schemas.microsoft.com/office/drawing/2014/main" id="{96DE6279-1F06-4101-848D-677EFEE78072}"/>
              </a:ext>
            </a:extLst>
          </p:cNvPr>
          <p:cNvSpPr/>
          <p:nvPr/>
        </p:nvSpPr>
        <p:spPr>
          <a:xfrm>
            <a:off x="7146199" y="7308068"/>
            <a:ext cx="1746910"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row=1:boxrange</a:t>
            </a:r>
            <a:endParaRPr lang="zh-TW" altLang="en-US" sz="1700" dirty="0">
              <a:solidFill>
                <a:schemeClr val="accent6">
                  <a:lumMod val="50000"/>
                </a:schemeClr>
              </a:solidFill>
              <a:ea typeface="微軟正黑體" panose="020B0604030504040204" pitchFamily="34" charset="-120"/>
            </a:endParaRPr>
          </a:p>
        </p:txBody>
      </p:sp>
      <p:sp>
        <p:nvSpPr>
          <p:cNvPr id="56" name="矩形 55">
            <a:extLst>
              <a:ext uri="{FF2B5EF4-FFF2-40B4-BE49-F238E27FC236}">
                <a16:creationId xmlns:a16="http://schemas.microsoft.com/office/drawing/2014/main" id="{7D330EB2-B1A4-40D2-9403-B7FFFB52FA23}"/>
              </a:ext>
            </a:extLst>
          </p:cNvPr>
          <p:cNvSpPr/>
          <p:nvPr/>
        </p:nvSpPr>
        <p:spPr>
          <a:xfrm>
            <a:off x="756627" y="6677166"/>
            <a:ext cx="4195260"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iterate pixels within the clipped 75x75 box to see how many water pixels and filter out water pixels that don't have adjacent water pixels (aka stand alone by itself)</a:t>
            </a:r>
            <a:endParaRPr lang="zh-TW" altLang="en-US" sz="1200" dirty="0">
              <a:solidFill>
                <a:schemeClr val="accent6">
                  <a:lumMod val="50000"/>
                </a:schemeClr>
              </a:solidFill>
              <a:ea typeface="微軟正黑體" panose="020B0604030504040204" pitchFamily="34" charset="-120"/>
            </a:endParaRPr>
          </a:p>
        </p:txBody>
      </p:sp>
      <p:sp>
        <p:nvSpPr>
          <p:cNvPr id="57" name="矩形 56">
            <a:extLst>
              <a:ext uri="{FF2B5EF4-FFF2-40B4-BE49-F238E27FC236}">
                <a16:creationId xmlns:a16="http://schemas.microsoft.com/office/drawing/2014/main" id="{B2E60799-3A1E-4496-AA47-3A3AF1352FA3}"/>
              </a:ext>
            </a:extLst>
          </p:cNvPr>
          <p:cNvSpPr/>
          <p:nvPr/>
        </p:nvSpPr>
        <p:spPr>
          <a:xfrm>
            <a:off x="1190368" y="7806143"/>
            <a:ext cx="7394704" cy="4356817"/>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dirty="0"/>
          </a:p>
        </p:txBody>
      </p:sp>
      <p:sp>
        <p:nvSpPr>
          <p:cNvPr id="58" name="矩形 57">
            <a:extLst>
              <a:ext uri="{FF2B5EF4-FFF2-40B4-BE49-F238E27FC236}">
                <a16:creationId xmlns:a16="http://schemas.microsoft.com/office/drawing/2014/main" id="{BA4C535B-5C26-4F6B-9905-4D18E445F02A}"/>
              </a:ext>
            </a:extLst>
          </p:cNvPr>
          <p:cNvSpPr/>
          <p:nvPr/>
        </p:nvSpPr>
        <p:spPr>
          <a:xfrm>
            <a:off x="1205607" y="7815089"/>
            <a:ext cx="1766193"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col loop</a:t>
            </a:r>
            <a:endParaRPr lang="zh-TW" altLang="en-US" sz="1600" dirty="0">
              <a:solidFill>
                <a:schemeClr val="accent6">
                  <a:lumMod val="50000"/>
                </a:schemeClr>
              </a:solidFill>
              <a:ea typeface="微軟正黑體" panose="020B0604030504040204" pitchFamily="34" charset="-120"/>
            </a:endParaRPr>
          </a:p>
        </p:txBody>
      </p:sp>
      <p:sp>
        <p:nvSpPr>
          <p:cNvPr id="59" name="流程圖: 程序 58">
            <a:extLst>
              <a:ext uri="{FF2B5EF4-FFF2-40B4-BE49-F238E27FC236}">
                <a16:creationId xmlns:a16="http://schemas.microsoft.com/office/drawing/2014/main" id="{E4A3DEBD-2B59-4BE0-A31C-0FEC5626A868}"/>
              </a:ext>
            </a:extLst>
          </p:cNvPr>
          <p:cNvSpPr/>
          <p:nvPr/>
        </p:nvSpPr>
        <p:spPr>
          <a:xfrm>
            <a:off x="6834738" y="7804673"/>
            <a:ext cx="1746910" cy="335311"/>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col=1:boxrange</a:t>
            </a:r>
            <a:endParaRPr lang="zh-TW" altLang="en-US" sz="1700" dirty="0">
              <a:solidFill>
                <a:schemeClr val="accent6">
                  <a:lumMod val="50000"/>
                </a:schemeClr>
              </a:solidFill>
              <a:ea typeface="微軟正黑體" panose="020B0604030504040204" pitchFamily="34" charset="-120"/>
            </a:endParaRPr>
          </a:p>
        </p:txBody>
      </p:sp>
      <p:sp>
        <p:nvSpPr>
          <p:cNvPr id="61" name="流程圖: 程序 60">
            <a:extLst>
              <a:ext uri="{FF2B5EF4-FFF2-40B4-BE49-F238E27FC236}">
                <a16:creationId xmlns:a16="http://schemas.microsoft.com/office/drawing/2014/main" id="{CF16E1EB-5574-4030-8BAB-2A41F47751BC}"/>
              </a:ext>
            </a:extLst>
          </p:cNvPr>
          <p:cNvSpPr/>
          <p:nvPr/>
        </p:nvSpPr>
        <p:spPr>
          <a:xfrm>
            <a:off x="3336769" y="9011456"/>
            <a:ext cx="3100846" cy="52984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page 38 </a:t>
            </a:r>
            <a:r>
              <a:rPr lang="en-US" altLang="zh-TW" sz="1200" dirty="0">
                <a:solidFill>
                  <a:srgbClr val="FF0000"/>
                </a:solidFill>
                <a:ea typeface="微軟正黑體" panose="020B0604030504040204" pitchFamily="34" charset="-120"/>
              </a:rPr>
              <a:t>(end rol &amp; col for loop)</a:t>
            </a:r>
          </a:p>
          <a:p>
            <a:pPr algn="ctr"/>
            <a:r>
              <a:rPr lang="en-US" altLang="zh-TW" sz="1700" dirty="0">
                <a:solidFill>
                  <a:srgbClr val="FF0000"/>
                </a:solidFill>
                <a:ea typeface="微軟正黑體" panose="020B0604030504040204" pitchFamily="34" charset="-120"/>
              </a:rPr>
              <a:t>next</a:t>
            </a:r>
          </a:p>
        </p:txBody>
      </p:sp>
      <p:sp>
        <p:nvSpPr>
          <p:cNvPr id="67" name="流程圖: 決策 66">
            <a:extLst>
              <a:ext uri="{FF2B5EF4-FFF2-40B4-BE49-F238E27FC236}">
                <a16:creationId xmlns:a16="http://schemas.microsoft.com/office/drawing/2014/main" id="{B251E8CE-483B-4DA3-8D3E-8007BE2A9120}"/>
              </a:ext>
            </a:extLst>
          </p:cNvPr>
          <p:cNvSpPr/>
          <p:nvPr/>
        </p:nvSpPr>
        <p:spPr>
          <a:xfrm>
            <a:off x="2782385" y="8076858"/>
            <a:ext cx="4228425" cy="76426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is.na(clipmatrix[row,</a:t>
            </a:r>
          </a:p>
          <a:p>
            <a:pPr algn="ctr"/>
            <a:r>
              <a:rPr lang="en-US" altLang="zh-TW" sz="1700" dirty="0">
                <a:solidFill>
                  <a:schemeClr val="accent6">
                    <a:lumMod val="50000"/>
                  </a:schemeClr>
                </a:solidFill>
                <a:ea typeface="微軟正黑體" panose="020B0604030504040204" pitchFamily="34" charset="-120"/>
              </a:rPr>
              <a:t>col][1])</a:t>
            </a:r>
            <a:endParaRPr lang="zh-TW" altLang="en-US" sz="1700" dirty="0">
              <a:solidFill>
                <a:schemeClr val="accent6">
                  <a:lumMod val="50000"/>
                </a:schemeClr>
              </a:solidFill>
              <a:ea typeface="微軟正黑體" panose="020B0604030504040204" pitchFamily="34" charset="-120"/>
            </a:endParaRPr>
          </a:p>
        </p:txBody>
      </p:sp>
      <p:sp>
        <p:nvSpPr>
          <p:cNvPr id="68" name="文字方塊 67">
            <a:extLst>
              <a:ext uri="{FF2B5EF4-FFF2-40B4-BE49-F238E27FC236}">
                <a16:creationId xmlns:a16="http://schemas.microsoft.com/office/drawing/2014/main" id="{62D52165-1AD5-45C2-B5E1-8B280CAA25E2}"/>
              </a:ext>
            </a:extLst>
          </p:cNvPr>
          <p:cNvSpPr txBox="1"/>
          <p:nvPr/>
        </p:nvSpPr>
        <p:spPr>
          <a:xfrm>
            <a:off x="2387543" y="818272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69" name="接點: 肘形 68">
            <a:extLst>
              <a:ext uri="{FF2B5EF4-FFF2-40B4-BE49-F238E27FC236}">
                <a16:creationId xmlns:a16="http://schemas.microsoft.com/office/drawing/2014/main" id="{2A8A05FA-54CC-47E9-8C96-8BC87DAFAF59}"/>
              </a:ext>
            </a:extLst>
          </p:cNvPr>
          <p:cNvCxnSpPr>
            <a:cxnSpLocks/>
          </p:cNvCxnSpPr>
          <p:nvPr/>
        </p:nvCxnSpPr>
        <p:spPr>
          <a:xfrm rot="10800000" flipH="1" flipV="1">
            <a:off x="2833714" y="8473156"/>
            <a:ext cx="554384" cy="817386"/>
          </a:xfrm>
          <a:prstGeom prst="bentConnector3">
            <a:avLst>
              <a:gd name="adj1" fmla="val -195179"/>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接點: 肘形 69">
            <a:extLst>
              <a:ext uri="{FF2B5EF4-FFF2-40B4-BE49-F238E27FC236}">
                <a16:creationId xmlns:a16="http://schemas.microsoft.com/office/drawing/2014/main" id="{47AAE13F-F66A-4D76-9777-263E81F0CD94}"/>
              </a:ext>
            </a:extLst>
          </p:cNvPr>
          <p:cNvCxnSpPr>
            <a:cxnSpLocks/>
          </p:cNvCxnSpPr>
          <p:nvPr/>
        </p:nvCxnSpPr>
        <p:spPr>
          <a:xfrm flipH="1">
            <a:off x="4928878" y="8458993"/>
            <a:ext cx="2081932" cy="1558331"/>
          </a:xfrm>
          <a:prstGeom prst="bentConnector4">
            <a:avLst>
              <a:gd name="adj1" fmla="val -33672"/>
              <a:gd name="adj2" fmla="val 7986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CC2167F2-B107-4A2C-99EC-191036F9485B}"/>
              </a:ext>
            </a:extLst>
          </p:cNvPr>
          <p:cNvSpPr txBox="1"/>
          <p:nvPr/>
        </p:nvSpPr>
        <p:spPr>
          <a:xfrm>
            <a:off x="7062424" y="818272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72" name="直線單箭頭接點 71">
            <a:extLst>
              <a:ext uri="{FF2B5EF4-FFF2-40B4-BE49-F238E27FC236}">
                <a16:creationId xmlns:a16="http://schemas.microsoft.com/office/drawing/2014/main" id="{9E6C4906-2960-4DEB-ABF9-066C0B51A7D7}"/>
              </a:ext>
            </a:extLst>
          </p:cNvPr>
          <p:cNvCxnSpPr>
            <a:cxnSpLocks/>
          </p:cNvCxnSpPr>
          <p:nvPr/>
        </p:nvCxnSpPr>
        <p:spPr>
          <a:xfrm>
            <a:off x="4924821" y="9560840"/>
            <a:ext cx="0" cy="45750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3" name="流程圖: 程序 72">
            <a:extLst>
              <a:ext uri="{FF2B5EF4-FFF2-40B4-BE49-F238E27FC236}">
                <a16:creationId xmlns:a16="http://schemas.microsoft.com/office/drawing/2014/main" id="{250A5D3D-F0BD-4EF6-B575-10085E7F1DDB}"/>
              </a:ext>
            </a:extLst>
          </p:cNvPr>
          <p:cNvSpPr/>
          <p:nvPr/>
        </p:nvSpPr>
        <p:spPr>
          <a:xfrm>
            <a:off x="2152242" y="10743213"/>
            <a:ext cx="5523603" cy="97029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#templist evaluating left right top bottom pixels of clipmatrix[row,col][1] </a:t>
            </a:r>
          </a:p>
          <a:p>
            <a:pPr algn="ctr"/>
            <a:r>
              <a:rPr lang="en-US" altLang="zh-TW" sz="1200" dirty="0">
                <a:solidFill>
                  <a:schemeClr val="accent6">
                    <a:lumMod val="50000"/>
                  </a:schemeClr>
                </a:solidFill>
                <a:ea typeface="微軟正黑體" panose="020B0604030504040204" pitchFamily="34" charset="-120"/>
              </a:rPr>
              <a:t>to see if they are also water ltype</a:t>
            </a:r>
          </a:p>
          <a:p>
            <a:pPr algn="ctr"/>
            <a:r>
              <a:rPr lang="en-US" altLang="zh-TW" sz="1700" dirty="0">
                <a:solidFill>
                  <a:schemeClr val="accent6">
                    <a:lumMod val="50000"/>
                  </a:schemeClr>
                </a:solidFill>
                <a:ea typeface="微軟正黑體" panose="020B0604030504040204" pitchFamily="34" charset="-120"/>
              </a:rPr>
              <a:t>templist&lt;-c(max(0,col-1),min(boxrange+1,col+1),max(0,row-1),min(boxrange+1,row+1))</a:t>
            </a:r>
            <a:r>
              <a:rPr lang="en-US" altLang="zh-TW" sz="1200" dirty="0">
                <a:solidFill>
                  <a:schemeClr val="accent6">
                    <a:lumMod val="50000"/>
                  </a:schemeClr>
                </a:solidFill>
                <a:ea typeface="微軟正黑體" panose="020B0604030504040204" pitchFamily="34" charset="-120"/>
              </a:rPr>
              <a:t> #left right top bottom</a:t>
            </a:r>
          </a:p>
        </p:txBody>
      </p:sp>
      <p:sp>
        <p:nvSpPr>
          <p:cNvPr id="74" name="流程圖: 決策 73">
            <a:extLst>
              <a:ext uri="{FF2B5EF4-FFF2-40B4-BE49-F238E27FC236}">
                <a16:creationId xmlns:a16="http://schemas.microsoft.com/office/drawing/2014/main" id="{334B85F4-BD20-489A-9D09-68DA482B2A3B}"/>
              </a:ext>
            </a:extLst>
          </p:cNvPr>
          <p:cNvSpPr/>
          <p:nvPr/>
        </p:nvSpPr>
        <p:spPr>
          <a:xfrm>
            <a:off x="2814665" y="9956364"/>
            <a:ext cx="4228425" cy="665509"/>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clipmatrix[row,col][1]==3</a:t>
            </a:r>
            <a:endParaRPr lang="zh-TW" altLang="en-US" sz="1700" dirty="0">
              <a:solidFill>
                <a:schemeClr val="accent6">
                  <a:lumMod val="50000"/>
                </a:schemeClr>
              </a:solidFill>
              <a:ea typeface="微軟正黑體" panose="020B0604030504040204" pitchFamily="34" charset="-120"/>
            </a:endParaRPr>
          </a:p>
        </p:txBody>
      </p:sp>
      <p:sp>
        <p:nvSpPr>
          <p:cNvPr id="75" name="文字方塊 74">
            <a:extLst>
              <a:ext uri="{FF2B5EF4-FFF2-40B4-BE49-F238E27FC236}">
                <a16:creationId xmlns:a16="http://schemas.microsoft.com/office/drawing/2014/main" id="{7A93FFA5-8F94-433E-894D-6A95C391C94D}"/>
              </a:ext>
            </a:extLst>
          </p:cNvPr>
          <p:cNvSpPr txBox="1"/>
          <p:nvPr/>
        </p:nvSpPr>
        <p:spPr>
          <a:xfrm>
            <a:off x="2363484" y="9984551"/>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76" name="接點: 肘形 75">
            <a:extLst>
              <a:ext uri="{FF2B5EF4-FFF2-40B4-BE49-F238E27FC236}">
                <a16:creationId xmlns:a16="http://schemas.microsoft.com/office/drawing/2014/main" id="{2A20FB5D-59F1-409D-B3A2-E4E43EC99F6F}"/>
              </a:ext>
            </a:extLst>
          </p:cNvPr>
          <p:cNvCxnSpPr>
            <a:cxnSpLocks/>
            <a:stCxn id="74" idx="1"/>
            <a:endCxn id="73" idx="1"/>
          </p:cNvCxnSpPr>
          <p:nvPr/>
        </p:nvCxnSpPr>
        <p:spPr>
          <a:xfrm rot="10800000" flipV="1">
            <a:off x="2152243" y="10289118"/>
            <a:ext cx="662423" cy="939241"/>
          </a:xfrm>
          <a:prstGeom prst="bentConnector3">
            <a:avLst>
              <a:gd name="adj1" fmla="val 15981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接點: 肘形 76">
            <a:extLst>
              <a:ext uri="{FF2B5EF4-FFF2-40B4-BE49-F238E27FC236}">
                <a16:creationId xmlns:a16="http://schemas.microsoft.com/office/drawing/2014/main" id="{EC208A78-4DC0-4C38-A0D9-1575209E0036}"/>
              </a:ext>
            </a:extLst>
          </p:cNvPr>
          <p:cNvCxnSpPr>
            <a:cxnSpLocks/>
            <a:stCxn id="74" idx="3"/>
          </p:cNvCxnSpPr>
          <p:nvPr/>
        </p:nvCxnSpPr>
        <p:spPr>
          <a:xfrm>
            <a:off x="7043090" y="10289119"/>
            <a:ext cx="1293192" cy="1902881"/>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91437471-DB85-4BE6-81F0-251DC542B49A}"/>
              </a:ext>
            </a:extLst>
          </p:cNvPr>
          <p:cNvSpPr txBox="1"/>
          <p:nvPr/>
        </p:nvSpPr>
        <p:spPr>
          <a:xfrm>
            <a:off x="7093264" y="9984550"/>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80" name="直線單箭頭接點 79">
            <a:extLst>
              <a:ext uri="{FF2B5EF4-FFF2-40B4-BE49-F238E27FC236}">
                <a16:creationId xmlns:a16="http://schemas.microsoft.com/office/drawing/2014/main" id="{2A08C18E-5F48-4CF4-ABCD-79BB2C0ECBBE}"/>
              </a:ext>
            </a:extLst>
          </p:cNvPr>
          <p:cNvCxnSpPr>
            <a:cxnSpLocks/>
          </p:cNvCxnSpPr>
          <p:nvPr/>
        </p:nvCxnSpPr>
        <p:spPr>
          <a:xfrm>
            <a:off x="4951887" y="11713507"/>
            <a:ext cx="0" cy="44945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1AE4AF31-2795-4B85-AEA8-22AD46E9D3CC}"/>
              </a:ext>
            </a:extLst>
          </p:cNvPr>
          <p:cNvSpPr/>
          <p:nvPr/>
        </p:nvSpPr>
        <p:spPr>
          <a:xfrm>
            <a:off x="7301581" y="9822008"/>
            <a:ext cx="1575856" cy="461665"/>
          </a:xfrm>
          <a:prstGeom prst="rect">
            <a:avLst/>
          </a:prstGeom>
        </p:spPr>
        <p:txBody>
          <a:bodyPr wrap="square">
            <a:spAutoFit/>
          </a:bodyPr>
          <a:lstStyle/>
          <a:p>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3" action="ppaction://hlinksldjump">
                  <a:extLst>
                    <a:ext uri="{A12FA001-AC4F-418D-AE19-62706E023703}">
                      <ahyp:hlinkClr xmlns:ahyp="http://schemas.microsoft.com/office/drawing/2018/hyperlinkcolor" val="tx"/>
                    </a:ext>
                  </a:extLst>
                </a:hlinkClick>
              </a:rPr>
              <a:t>page 38 </a:t>
            </a:r>
            <a:r>
              <a:rPr lang="en-US" altLang="zh-TW" sz="1200" dirty="0">
                <a:solidFill>
                  <a:srgbClr val="FF0000"/>
                </a:solidFill>
                <a:ea typeface="微軟正黑體" panose="020B0604030504040204" pitchFamily="34" charset="-120"/>
              </a:rPr>
              <a:t>(end rol &amp; col for loop)</a:t>
            </a:r>
          </a:p>
        </p:txBody>
      </p:sp>
    </p:spTree>
    <p:extLst>
      <p:ext uri="{BB962C8B-B14F-4D97-AF65-F5344CB8AC3E}">
        <p14:creationId xmlns:p14="http://schemas.microsoft.com/office/powerpoint/2010/main" val="3766352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8" name="矩形 7">
            <a:extLst>
              <a:ext uri="{FF2B5EF4-FFF2-40B4-BE49-F238E27FC236}">
                <a16:creationId xmlns:a16="http://schemas.microsoft.com/office/drawing/2014/main" id="{78068140-C18D-4590-B79C-6582FE6459B4}"/>
              </a:ext>
            </a:extLst>
          </p:cNvPr>
          <p:cNvSpPr/>
          <p:nvPr/>
        </p:nvSpPr>
        <p:spPr>
          <a:xfrm>
            <a:off x="831404" y="20641"/>
            <a:ext cx="8062970" cy="12146813"/>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0" name="矩形 9">
            <a:extLst>
              <a:ext uri="{FF2B5EF4-FFF2-40B4-BE49-F238E27FC236}">
                <a16:creationId xmlns:a16="http://schemas.microsoft.com/office/drawing/2014/main" id="{07B24FEC-3EE1-4F05-9DF1-EE451931C75D}"/>
              </a:ext>
            </a:extLst>
          </p:cNvPr>
          <p:cNvSpPr/>
          <p:nvPr/>
        </p:nvSpPr>
        <p:spPr>
          <a:xfrm>
            <a:off x="1190368" y="17179"/>
            <a:ext cx="7394704" cy="12150276"/>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dirty="0"/>
          </a:p>
        </p:txBody>
      </p:sp>
      <p:sp>
        <p:nvSpPr>
          <p:cNvPr id="19" name="矩形 18">
            <a:extLst>
              <a:ext uri="{FF2B5EF4-FFF2-40B4-BE49-F238E27FC236}">
                <a16:creationId xmlns:a16="http://schemas.microsoft.com/office/drawing/2014/main" id="{3518ADEE-6DFB-4B7A-8CB1-5C6707CADDEF}"/>
              </a:ext>
            </a:extLst>
          </p:cNvPr>
          <p:cNvSpPr/>
          <p:nvPr/>
        </p:nvSpPr>
        <p:spPr>
          <a:xfrm>
            <a:off x="61429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pixel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902884" y="20641"/>
            <a:ext cx="0" cy="133948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L841 –</a:t>
            </a:r>
            <a:r>
              <a:rPr lang="zh-TW" altLang="en-US" sz="1949" b="1" dirty="0">
                <a:solidFill>
                  <a:srgbClr val="0000FF"/>
                </a:solidFill>
              </a:rPr>
              <a:t> </a:t>
            </a:r>
            <a:r>
              <a:rPr lang="en-US" altLang="zh-TW" sz="1949" b="1" dirty="0">
                <a:solidFill>
                  <a:srgbClr val="0000FF"/>
                </a:solidFill>
              </a:rPr>
              <a:t>L852</a:t>
            </a:r>
            <a:endParaRPr lang="zh-TW" altLang="en-US" sz="1949" b="1" dirty="0">
              <a:solidFill>
                <a:srgbClr val="0000FF"/>
              </a:solidFill>
            </a:endParaRPr>
          </a:p>
        </p:txBody>
      </p:sp>
      <p:sp>
        <p:nvSpPr>
          <p:cNvPr id="9" name="矩形 8">
            <a:extLst>
              <a:ext uri="{FF2B5EF4-FFF2-40B4-BE49-F238E27FC236}">
                <a16:creationId xmlns:a16="http://schemas.microsoft.com/office/drawing/2014/main" id="{E2097D75-E120-495A-90F1-120FE170C315}"/>
              </a:ext>
            </a:extLst>
          </p:cNvPr>
          <p:cNvSpPr/>
          <p:nvPr/>
        </p:nvSpPr>
        <p:spPr>
          <a:xfrm>
            <a:off x="846151" y="710618"/>
            <a:ext cx="1889733"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row loop</a:t>
            </a:r>
            <a:endParaRPr lang="zh-TW" altLang="en-US" sz="1600" dirty="0">
              <a:solidFill>
                <a:schemeClr val="accent6">
                  <a:lumMod val="50000"/>
                </a:schemeClr>
              </a:solidFill>
              <a:ea typeface="微軟正黑體" panose="020B0604030504040204" pitchFamily="34" charset="-120"/>
            </a:endParaRPr>
          </a:p>
        </p:txBody>
      </p:sp>
      <p:sp>
        <p:nvSpPr>
          <p:cNvPr id="11" name="矩形 10">
            <a:extLst>
              <a:ext uri="{FF2B5EF4-FFF2-40B4-BE49-F238E27FC236}">
                <a16:creationId xmlns:a16="http://schemas.microsoft.com/office/drawing/2014/main" id="{1DA2D903-B51F-4658-82E2-10BE644D8B30}"/>
              </a:ext>
            </a:extLst>
          </p:cNvPr>
          <p:cNvSpPr/>
          <p:nvPr/>
        </p:nvSpPr>
        <p:spPr>
          <a:xfrm>
            <a:off x="1205607" y="1048529"/>
            <a:ext cx="1766193"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col loop</a:t>
            </a:r>
            <a:endParaRPr lang="zh-TW" altLang="en-US" sz="1600" dirty="0">
              <a:solidFill>
                <a:schemeClr val="accent6">
                  <a:lumMod val="50000"/>
                </a:schemeClr>
              </a:solidFill>
              <a:ea typeface="微軟正黑體" panose="020B0604030504040204" pitchFamily="34" charset="-120"/>
            </a:endParaRPr>
          </a:p>
        </p:txBody>
      </p:sp>
      <p:sp>
        <p:nvSpPr>
          <p:cNvPr id="13" name="流程圖: 程序 12">
            <a:extLst>
              <a:ext uri="{FF2B5EF4-FFF2-40B4-BE49-F238E27FC236}">
                <a16:creationId xmlns:a16="http://schemas.microsoft.com/office/drawing/2014/main" id="{F245FCEF-FF1A-4F34-A51C-7D6C82150B21}"/>
              </a:ext>
            </a:extLst>
          </p:cNvPr>
          <p:cNvSpPr/>
          <p:nvPr/>
        </p:nvSpPr>
        <p:spPr>
          <a:xfrm>
            <a:off x="2135419" y="2114061"/>
            <a:ext cx="5557250" cy="68083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templist[1]!=0 that there is left neighboring pixel, get land type of the left pixel</a:t>
            </a:r>
          </a:p>
          <a:p>
            <a:pPr algn="ctr"/>
            <a:r>
              <a:rPr lang="en-US" altLang="zh-TW" sz="1700" dirty="0">
                <a:solidFill>
                  <a:schemeClr val="accent6">
                    <a:lumMod val="50000"/>
                  </a:schemeClr>
                </a:solidFill>
                <a:ea typeface="微軟正黑體" panose="020B0604030504040204" pitchFamily="34" charset="-120"/>
              </a:rPr>
              <a:t>templist[1]&lt;- clipmatrix[row,templist[1]][1]</a:t>
            </a:r>
          </a:p>
        </p:txBody>
      </p:sp>
      <p:sp>
        <p:nvSpPr>
          <p:cNvPr id="14" name="流程圖: 決策 13">
            <a:extLst>
              <a:ext uri="{FF2B5EF4-FFF2-40B4-BE49-F238E27FC236}">
                <a16:creationId xmlns:a16="http://schemas.microsoft.com/office/drawing/2014/main" id="{4EE1BE32-CDBB-4E08-8072-54D6732E9C2D}"/>
              </a:ext>
            </a:extLst>
          </p:cNvPr>
          <p:cNvSpPr/>
          <p:nvPr/>
        </p:nvSpPr>
        <p:spPr>
          <a:xfrm>
            <a:off x="3443946" y="1360123"/>
            <a:ext cx="2973893" cy="58618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templist[1]!=0</a:t>
            </a:r>
            <a:endParaRPr lang="zh-TW" altLang="en-US" sz="1700" dirty="0">
              <a:solidFill>
                <a:schemeClr val="accent6">
                  <a:lumMod val="50000"/>
                </a:schemeClr>
              </a:solidFill>
              <a:ea typeface="微軟正黑體" panose="020B0604030504040204" pitchFamily="34" charset="-120"/>
            </a:endParaRPr>
          </a:p>
        </p:txBody>
      </p:sp>
      <p:sp>
        <p:nvSpPr>
          <p:cNvPr id="15" name="文字方塊 14">
            <a:extLst>
              <a:ext uri="{FF2B5EF4-FFF2-40B4-BE49-F238E27FC236}">
                <a16:creationId xmlns:a16="http://schemas.microsoft.com/office/drawing/2014/main" id="{9CB14A9B-6815-451C-B184-4634938C346C}"/>
              </a:ext>
            </a:extLst>
          </p:cNvPr>
          <p:cNvSpPr txBox="1"/>
          <p:nvPr/>
        </p:nvSpPr>
        <p:spPr>
          <a:xfrm>
            <a:off x="3102527" y="134280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16" name="接點: 肘形 15">
            <a:extLst>
              <a:ext uri="{FF2B5EF4-FFF2-40B4-BE49-F238E27FC236}">
                <a16:creationId xmlns:a16="http://schemas.microsoft.com/office/drawing/2014/main" id="{AF2629BD-9EA4-44A0-9981-463929B9A6BC}"/>
              </a:ext>
            </a:extLst>
          </p:cNvPr>
          <p:cNvCxnSpPr>
            <a:cxnSpLocks/>
            <a:stCxn id="14" idx="1"/>
            <a:endCxn id="13" idx="1"/>
          </p:cNvCxnSpPr>
          <p:nvPr/>
        </p:nvCxnSpPr>
        <p:spPr>
          <a:xfrm rot="10800000" flipV="1">
            <a:off x="2135420" y="1653216"/>
            <a:ext cx="1308527" cy="801263"/>
          </a:xfrm>
          <a:prstGeom prst="bentConnector3">
            <a:avLst>
              <a:gd name="adj1" fmla="val 14192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C17FCD48-1854-4A14-98F0-683A0C78A793}"/>
              </a:ext>
            </a:extLst>
          </p:cNvPr>
          <p:cNvCxnSpPr>
            <a:cxnSpLocks/>
            <a:stCxn id="14" idx="3"/>
            <a:endCxn id="36" idx="0"/>
          </p:cNvCxnSpPr>
          <p:nvPr/>
        </p:nvCxnSpPr>
        <p:spPr>
          <a:xfrm flipH="1">
            <a:off x="4930893" y="1653217"/>
            <a:ext cx="1486946" cy="1550946"/>
          </a:xfrm>
          <a:prstGeom prst="bentConnector4">
            <a:avLst>
              <a:gd name="adj1" fmla="val -101467"/>
              <a:gd name="adj2" fmla="val 8401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C53B42F9-4AB2-4429-890A-E9016790F160}"/>
              </a:ext>
            </a:extLst>
          </p:cNvPr>
          <p:cNvSpPr txBox="1"/>
          <p:nvPr/>
        </p:nvSpPr>
        <p:spPr>
          <a:xfrm>
            <a:off x="6451073" y="133996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35" name="流程圖: 程序 34">
            <a:extLst>
              <a:ext uri="{FF2B5EF4-FFF2-40B4-BE49-F238E27FC236}">
                <a16:creationId xmlns:a16="http://schemas.microsoft.com/office/drawing/2014/main" id="{9E359988-370E-48B7-9244-58C242D7F8C5}"/>
              </a:ext>
            </a:extLst>
          </p:cNvPr>
          <p:cNvSpPr/>
          <p:nvPr/>
        </p:nvSpPr>
        <p:spPr>
          <a:xfrm>
            <a:off x="2135419" y="4131168"/>
            <a:ext cx="5557248" cy="75393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templist[2]!=(boxrange+1) that there is right neighboring pixel, </a:t>
            </a:r>
          </a:p>
          <a:p>
            <a:pPr algn="ctr"/>
            <a:r>
              <a:rPr lang="en-US" altLang="zh-TW" sz="1200" dirty="0">
                <a:solidFill>
                  <a:schemeClr val="accent6">
                    <a:lumMod val="50000"/>
                  </a:schemeClr>
                </a:solidFill>
                <a:ea typeface="微軟正黑體" panose="020B0604030504040204" pitchFamily="34" charset="-120"/>
              </a:rPr>
              <a:t>get land type of the right pixel</a:t>
            </a:r>
          </a:p>
          <a:p>
            <a:pPr algn="ctr"/>
            <a:r>
              <a:rPr lang="en-US" altLang="zh-TW" sz="1200" dirty="0">
                <a:solidFill>
                  <a:schemeClr val="accent6">
                    <a:lumMod val="50000"/>
                  </a:schemeClr>
                </a:solidFill>
                <a:ea typeface="微軟正黑體" panose="020B0604030504040204" pitchFamily="34" charset="-120"/>
              </a:rPr>
              <a:t>templist[2]&lt;-clipmatrix[row,templist[2]][1]</a:t>
            </a:r>
            <a:endParaRPr lang="en-US" altLang="zh-TW" sz="1700" dirty="0">
              <a:solidFill>
                <a:schemeClr val="accent6">
                  <a:lumMod val="50000"/>
                </a:schemeClr>
              </a:solidFill>
              <a:ea typeface="微軟正黑體" panose="020B0604030504040204" pitchFamily="34" charset="-120"/>
            </a:endParaRPr>
          </a:p>
        </p:txBody>
      </p:sp>
      <p:sp>
        <p:nvSpPr>
          <p:cNvPr id="36" name="流程圖: 決策 35">
            <a:extLst>
              <a:ext uri="{FF2B5EF4-FFF2-40B4-BE49-F238E27FC236}">
                <a16:creationId xmlns:a16="http://schemas.microsoft.com/office/drawing/2014/main" id="{02BC1E49-BDD0-40E9-B1A4-EBEE69179F22}"/>
              </a:ext>
            </a:extLst>
          </p:cNvPr>
          <p:cNvSpPr/>
          <p:nvPr/>
        </p:nvSpPr>
        <p:spPr>
          <a:xfrm>
            <a:off x="3443946" y="3204163"/>
            <a:ext cx="2973893" cy="75393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templist[2]!=</a:t>
            </a:r>
          </a:p>
          <a:p>
            <a:pPr algn="ctr"/>
            <a:r>
              <a:rPr lang="en-US" altLang="zh-TW" sz="1700" dirty="0">
                <a:solidFill>
                  <a:schemeClr val="accent6">
                    <a:lumMod val="50000"/>
                  </a:schemeClr>
                </a:solidFill>
                <a:ea typeface="微軟正黑體" panose="020B0604030504040204" pitchFamily="34" charset="-120"/>
              </a:rPr>
              <a:t>(boxrange+1)</a:t>
            </a:r>
            <a:endParaRPr lang="zh-TW" altLang="en-US" sz="1700" dirty="0">
              <a:solidFill>
                <a:schemeClr val="accent6">
                  <a:lumMod val="50000"/>
                </a:schemeClr>
              </a:solidFill>
              <a:ea typeface="微軟正黑體" panose="020B0604030504040204" pitchFamily="34" charset="-120"/>
            </a:endParaRPr>
          </a:p>
        </p:txBody>
      </p:sp>
      <p:sp>
        <p:nvSpPr>
          <p:cNvPr id="37" name="文字方塊 36">
            <a:extLst>
              <a:ext uri="{FF2B5EF4-FFF2-40B4-BE49-F238E27FC236}">
                <a16:creationId xmlns:a16="http://schemas.microsoft.com/office/drawing/2014/main" id="{9E110265-D6B4-4434-88AE-73605184E363}"/>
              </a:ext>
            </a:extLst>
          </p:cNvPr>
          <p:cNvSpPr txBox="1"/>
          <p:nvPr/>
        </p:nvSpPr>
        <p:spPr>
          <a:xfrm>
            <a:off x="3152806" y="328292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38" name="接點: 肘形 37">
            <a:extLst>
              <a:ext uri="{FF2B5EF4-FFF2-40B4-BE49-F238E27FC236}">
                <a16:creationId xmlns:a16="http://schemas.microsoft.com/office/drawing/2014/main" id="{7B9C8500-88E0-4B80-8B86-6286B1C836AA}"/>
              </a:ext>
            </a:extLst>
          </p:cNvPr>
          <p:cNvCxnSpPr>
            <a:cxnSpLocks/>
            <a:stCxn id="36" idx="1"/>
            <a:endCxn id="35" idx="1"/>
          </p:cNvCxnSpPr>
          <p:nvPr/>
        </p:nvCxnSpPr>
        <p:spPr>
          <a:xfrm rot="10800000" flipV="1">
            <a:off x="2135420" y="3581131"/>
            <a:ext cx="1308527" cy="927005"/>
          </a:xfrm>
          <a:prstGeom prst="bentConnector3">
            <a:avLst>
              <a:gd name="adj1" fmla="val 14076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D09FE3D6-BA92-4505-A2B3-D4B76E1E2793}"/>
              </a:ext>
            </a:extLst>
          </p:cNvPr>
          <p:cNvCxnSpPr>
            <a:cxnSpLocks/>
            <a:stCxn id="36" idx="3"/>
            <a:endCxn id="58" idx="0"/>
          </p:cNvCxnSpPr>
          <p:nvPr/>
        </p:nvCxnSpPr>
        <p:spPr>
          <a:xfrm flipH="1">
            <a:off x="4930893" y="3581132"/>
            <a:ext cx="1486946" cy="1665191"/>
          </a:xfrm>
          <a:prstGeom prst="bentConnector4">
            <a:avLst>
              <a:gd name="adj1" fmla="val -101467"/>
              <a:gd name="adj2" fmla="val 8694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D567176F-456D-4B9B-8FAD-5F49E135EC9E}"/>
              </a:ext>
            </a:extLst>
          </p:cNvPr>
          <p:cNvSpPr txBox="1"/>
          <p:nvPr/>
        </p:nvSpPr>
        <p:spPr>
          <a:xfrm>
            <a:off x="6436326" y="3269545"/>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4" name="直線單箭頭接點 53">
            <a:extLst>
              <a:ext uri="{FF2B5EF4-FFF2-40B4-BE49-F238E27FC236}">
                <a16:creationId xmlns:a16="http://schemas.microsoft.com/office/drawing/2014/main" id="{FA1E5B62-5CCC-420D-B282-6144CD0016EA}"/>
              </a:ext>
            </a:extLst>
          </p:cNvPr>
          <p:cNvCxnSpPr>
            <a:cxnSpLocks/>
          </p:cNvCxnSpPr>
          <p:nvPr/>
        </p:nvCxnSpPr>
        <p:spPr>
          <a:xfrm>
            <a:off x="8336282" y="20641"/>
            <a:ext cx="0" cy="121468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7" name="流程圖: 程序 56">
            <a:extLst>
              <a:ext uri="{FF2B5EF4-FFF2-40B4-BE49-F238E27FC236}">
                <a16:creationId xmlns:a16="http://schemas.microsoft.com/office/drawing/2014/main" id="{1FF25D9C-EEB3-4B8A-B1E6-56F8667F6CAF}"/>
              </a:ext>
            </a:extLst>
          </p:cNvPr>
          <p:cNvSpPr/>
          <p:nvPr/>
        </p:nvSpPr>
        <p:spPr>
          <a:xfrm>
            <a:off x="2135419" y="6000261"/>
            <a:ext cx="5557250" cy="68083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templist[3]!=0 that there is top neighboring pixel, get land type of the top pixel</a:t>
            </a:r>
          </a:p>
          <a:p>
            <a:pPr algn="ctr"/>
            <a:r>
              <a:rPr lang="en-US" altLang="zh-TW" sz="1700" dirty="0">
                <a:solidFill>
                  <a:schemeClr val="accent6">
                    <a:lumMod val="50000"/>
                  </a:schemeClr>
                </a:solidFill>
                <a:ea typeface="微軟正黑體" panose="020B0604030504040204" pitchFamily="34" charset="-120"/>
              </a:rPr>
              <a:t>templist[3]&lt;-clipmatrix[templist[3],col][1] }</a:t>
            </a:r>
          </a:p>
        </p:txBody>
      </p:sp>
      <p:sp>
        <p:nvSpPr>
          <p:cNvPr id="58" name="流程圖: 決策 57">
            <a:extLst>
              <a:ext uri="{FF2B5EF4-FFF2-40B4-BE49-F238E27FC236}">
                <a16:creationId xmlns:a16="http://schemas.microsoft.com/office/drawing/2014/main" id="{5197D981-3D53-477B-A632-972F5911FC66}"/>
              </a:ext>
            </a:extLst>
          </p:cNvPr>
          <p:cNvSpPr/>
          <p:nvPr/>
        </p:nvSpPr>
        <p:spPr>
          <a:xfrm>
            <a:off x="3443946" y="5246323"/>
            <a:ext cx="2973893" cy="58618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templist[3]!=0</a:t>
            </a:r>
            <a:endParaRPr lang="zh-TW" altLang="en-US" sz="1700" dirty="0">
              <a:solidFill>
                <a:schemeClr val="accent6">
                  <a:lumMod val="50000"/>
                </a:schemeClr>
              </a:solidFill>
              <a:ea typeface="微軟正黑體" panose="020B0604030504040204" pitchFamily="34" charset="-120"/>
            </a:endParaRPr>
          </a:p>
        </p:txBody>
      </p:sp>
      <p:cxnSp>
        <p:nvCxnSpPr>
          <p:cNvPr id="60" name="接點: 肘形 59">
            <a:extLst>
              <a:ext uri="{FF2B5EF4-FFF2-40B4-BE49-F238E27FC236}">
                <a16:creationId xmlns:a16="http://schemas.microsoft.com/office/drawing/2014/main" id="{7FEDCE28-42D8-43DF-AB80-E04545575113}"/>
              </a:ext>
            </a:extLst>
          </p:cNvPr>
          <p:cNvCxnSpPr>
            <a:cxnSpLocks/>
            <a:stCxn id="58" idx="1"/>
            <a:endCxn id="57" idx="1"/>
          </p:cNvCxnSpPr>
          <p:nvPr/>
        </p:nvCxnSpPr>
        <p:spPr>
          <a:xfrm rot="10800000" flipV="1">
            <a:off x="2135420" y="5539416"/>
            <a:ext cx="1308527" cy="801263"/>
          </a:xfrm>
          <a:prstGeom prst="bentConnector3">
            <a:avLst>
              <a:gd name="adj1" fmla="val 141928"/>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接點: 肘形 60">
            <a:extLst>
              <a:ext uri="{FF2B5EF4-FFF2-40B4-BE49-F238E27FC236}">
                <a16:creationId xmlns:a16="http://schemas.microsoft.com/office/drawing/2014/main" id="{ADE961E8-E486-4E57-8532-B84AE16DC9C2}"/>
              </a:ext>
            </a:extLst>
          </p:cNvPr>
          <p:cNvCxnSpPr>
            <a:cxnSpLocks/>
            <a:stCxn id="58" idx="3"/>
            <a:endCxn id="64" idx="0"/>
          </p:cNvCxnSpPr>
          <p:nvPr/>
        </p:nvCxnSpPr>
        <p:spPr>
          <a:xfrm flipH="1">
            <a:off x="4930893" y="5539417"/>
            <a:ext cx="1486946" cy="1550946"/>
          </a:xfrm>
          <a:prstGeom prst="bentConnector4">
            <a:avLst>
              <a:gd name="adj1" fmla="val -102492"/>
              <a:gd name="adj2" fmla="val 8401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3" name="流程圖: 程序 62">
            <a:extLst>
              <a:ext uri="{FF2B5EF4-FFF2-40B4-BE49-F238E27FC236}">
                <a16:creationId xmlns:a16="http://schemas.microsoft.com/office/drawing/2014/main" id="{99FCD2A6-61B4-4AD2-B73D-FBDE37C554C5}"/>
              </a:ext>
            </a:extLst>
          </p:cNvPr>
          <p:cNvSpPr/>
          <p:nvPr/>
        </p:nvSpPr>
        <p:spPr>
          <a:xfrm>
            <a:off x="2135419" y="8017369"/>
            <a:ext cx="5557246" cy="75393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templist[4]!=(boxrange+1) that there is bottom neighboring pixel, </a:t>
            </a:r>
          </a:p>
          <a:p>
            <a:pPr algn="ctr"/>
            <a:r>
              <a:rPr lang="en-US" altLang="zh-TW" sz="1200" dirty="0">
                <a:solidFill>
                  <a:schemeClr val="accent6">
                    <a:lumMod val="50000"/>
                  </a:schemeClr>
                </a:solidFill>
                <a:ea typeface="微軟正黑體" panose="020B0604030504040204" pitchFamily="34" charset="-120"/>
              </a:rPr>
              <a:t>get land type of the bottom pixel</a:t>
            </a:r>
          </a:p>
          <a:p>
            <a:pPr algn="ctr"/>
            <a:r>
              <a:rPr lang="en-US" altLang="zh-TW" sz="1700" dirty="0">
                <a:solidFill>
                  <a:schemeClr val="accent6">
                    <a:lumMod val="50000"/>
                  </a:schemeClr>
                </a:solidFill>
                <a:ea typeface="微軟正黑體" panose="020B0604030504040204" pitchFamily="34" charset="-120"/>
              </a:rPr>
              <a:t>templist[4]&lt;-clipmatrix[templist[4],col][1] }</a:t>
            </a:r>
          </a:p>
        </p:txBody>
      </p:sp>
      <p:sp>
        <p:nvSpPr>
          <p:cNvPr id="64" name="流程圖: 決策 63">
            <a:extLst>
              <a:ext uri="{FF2B5EF4-FFF2-40B4-BE49-F238E27FC236}">
                <a16:creationId xmlns:a16="http://schemas.microsoft.com/office/drawing/2014/main" id="{9685B31E-378D-4C74-A758-619CB3682CE9}"/>
              </a:ext>
            </a:extLst>
          </p:cNvPr>
          <p:cNvSpPr/>
          <p:nvPr/>
        </p:nvSpPr>
        <p:spPr>
          <a:xfrm>
            <a:off x="3443946" y="7090363"/>
            <a:ext cx="2973893" cy="75393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templist[4]!=</a:t>
            </a:r>
          </a:p>
          <a:p>
            <a:pPr algn="ctr"/>
            <a:r>
              <a:rPr lang="en-US" altLang="zh-TW" sz="1700" dirty="0">
                <a:solidFill>
                  <a:schemeClr val="accent6">
                    <a:lumMod val="50000"/>
                  </a:schemeClr>
                </a:solidFill>
                <a:ea typeface="微軟正黑體" panose="020B0604030504040204" pitchFamily="34" charset="-120"/>
              </a:rPr>
              <a:t>(boxrange+1)</a:t>
            </a:r>
            <a:endParaRPr lang="zh-TW" altLang="en-US" sz="1700" dirty="0">
              <a:solidFill>
                <a:schemeClr val="accent6">
                  <a:lumMod val="50000"/>
                </a:schemeClr>
              </a:solidFill>
              <a:ea typeface="微軟正黑體" panose="020B0604030504040204" pitchFamily="34" charset="-120"/>
            </a:endParaRPr>
          </a:p>
        </p:txBody>
      </p:sp>
      <p:cxnSp>
        <p:nvCxnSpPr>
          <p:cNvPr id="66" name="接點: 肘形 65">
            <a:extLst>
              <a:ext uri="{FF2B5EF4-FFF2-40B4-BE49-F238E27FC236}">
                <a16:creationId xmlns:a16="http://schemas.microsoft.com/office/drawing/2014/main" id="{6551AC73-53A6-4906-89E4-85BCE0B1AD28}"/>
              </a:ext>
            </a:extLst>
          </p:cNvPr>
          <p:cNvCxnSpPr>
            <a:cxnSpLocks/>
            <a:stCxn id="64" idx="1"/>
            <a:endCxn id="63" idx="1"/>
          </p:cNvCxnSpPr>
          <p:nvPr/>
        </p:nvCxnSpPr>
        <p:spPr>
          <a:xfrm rot="10800000" flipV="1">
            <a:off x="2135420" y="7467331"/>
            <a:ext cx="1308527" cy="927005"/>
          </a:xfrm>
          <a:prstGeom prst="bentConnector3">
            <a:avLst>
              <a:gd name="adj1" fmla="val 14076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接點: 肘形 66">
            <a:extLst>
              <a:ext uri="{FF2B5EF4-FFF2-40B4-BE49-F238E27FC236}">
                <a16:creationId xmlns:a16="http://schemas.microsoft.com/office/drawing/2014/main" id="{CAE7E754-EAFA-446D-86FF-3DB0FF527821}"/>
              </a:ext>
            </a:extLst>
          </p:cNvPr>
          <p:cNvCxnSpPr>
            <a:cxnSpLocks/>
            <a:stCxn id="64" idx="3"/>
            <a:endCxn id="89" idx="0"/>
          </p:cNvCxnSpPr>
          <p:nvPr/>
        </p:nvCxnSpPr>
        <p:spPr>
          <a:xfrm flipH="1">
            <a:off x="4914042" y="7467332"/>
            <a:ext cx="1503797" cy="1914594"/>
          </a:xfrm>
          <a:prstGeom prst="bentConnector4">
            <a:avLst>
              <a:gd name="adj1" fmla="val -102357"/>
              <a:gd name="adj2" fmla="val 7815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0B4E0B6E-4EBA-4138-8859-44AB0AECD5CE}"/>
              </a:ext>
            </a:extLst>
          </p:cNvPr>
          <p:cNvSpPr txBox="1"/>
          <p:nvPr/>
        </p:nvSpPr>
        <p:spPr>
          <a:xfrm>
            <a:off x="3213672" y="520242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sp>
        <p:nvSpPr>
          <p:cNvPr id="86" name="文字方塊 85">
            <a:extLst>
              <a:ext uri="{FF2B5EF4-FFF2-40B4-BE49-F238E27FC236}">
                <a16:creationId xmlns:a16="http://schemas.microsoft.com/office/drawing/2014/main" id="{FFDD68D0-EB33-4660-BF12-5B1A60CD1016}"/>
              </a:ext>
            </a:extLst>
          </p:cNvPr>
          <p:cNvSpPr txBox="1"/>
          <p:nvPr/>
        </p:nvSpPr>
        <p:spPr>
          <a:xfrm>
            <a:off x="6497192" y="5189045"/>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87" name="文字方塊 86">
            <a:extLst>
              <a:ext uri="{FF2B5EF4-FFF2-40B4-BE49-F238E27FC236}">
                <a16:creationId xmlns:a16="http://schemas.microsoft.com/office/drawing/2014/main" id="{8D7AC131-9AB9-42C5-B6A5-92395C1CF63D}"/>
              </a:ext>
            </a:extLst>
          </p:cNvPr>
          <p:cNvSpPr txBox="1"/>
          <p:nvPr/>
        </p:nvSpPr>
        <p:spPr>
          <a:xfrm>
            <a:off x="3152806" y="716994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sp>
        <p:nvSpPr>
          <p:cNvPr id="88" name="文字方塊 87">
            <a:extLst>
              <a:ext uri="{FF2B5EF4-FFF2-40B4-BE49-F238E27FC236}">
                <a16:creationId xmlns:a16="http://schemas.microsoft.com/office/drawing/2014/main" id="{E0F70D9D-E980-4FAA-BA86-47945EF00CD6}"/>
              </a:ext>
            </a:extLst>
          </p:cNvPr>
          <p:cNvSpPr txBox="1"/>
          <p:nvPr/>
        </p:nvSpPr>
        <p:spPr>
          <a:xfrm>
            <a:off x="6436326" y="7156565"/>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89" name="流程圖: 程序 88">
            <a:extLst>
              <a:ext uri="{FF2B5EF4-FFF2-40B4-BE49-F238E27FC236}">
                <a16:creationId xmlns:a16="http://schemas.microsoft.com/office/drawing/2014/main" id="{C68EEA11-C298-4780-A68F-4A169F537CBB}"/>
              </a:ext>
            </a:extLst>
          </p:cNvPr>
          <p:cNvSpPr/>
          <p:nvPr/>
        </p:nvSpPr>
        <p:spPr>
          <a:xfrm>
            <a:off x="2135419" y="9381926"/>
            <a:ext cx="5557246" cy="104703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templist[1]/templist[3] as 0 is there are no left/top neighbor pixels</a:t>
            </a:r>
          </a:p>
          <a:p>
            <a:pPr algn="ctr"/>
            <a:r>
              <a:rPr lang="en-US" altLang="zh-TW" sz="1700" dirty="0">
                <a:solidFill>
                  <a:schemeClr val="accent6">
                    <a:lumMod val="50000"/>
                  </a:schemeClr>
                </a:solidFill>
                <a:ea typeface="微軟正黑體" panose="020B0604030504040204" pitchFamily="34" charset="-120"/>
              </a:rPr>
              <a:t>templist[c(1,3)][templist[c(1,3)]==0]&lt;- 0</a:t>
            </a:r>
          </a:p>
          <a:p>
            <a:pPr algn="ctr"/>
            <a:r>
              <a:rPr lang="en-US" altLang="zh-TW" sz="1200" dirty="0">
                <a:solidFill>
                  <a:schemeClr val="accent6">
                    <a:lumMod val="50000"/>
                  </a:schemeClr>
                </a:solidFill>
                <a:ea typeface="微軟正黑體" panose="020B0604030504040204" pitchFamily="34" charset="-120"/>
              </a:rPr>
              <a:t>#set templist[2]/templist[4] as 0 is there are no right/bottom neighbor pixels</a:t>
            </a:r>
          </a:p>
          <a:p>
            <a:pPr algn="ctr"/>
            <a:r>
              <a:rPr lang="en-US" altLang="zh-TW" sz="1700" dirty="0">
                <a:solidFill>
                  <a:schemeClr val="accent6">
                    <a:lumMod val="50000"/>
                  </a:schemeClr>
                </a:solidFill>
                <a:ea typeface="微軟正黑體" panose="020B0604030504040204" pitchFamily="34" charset="-120"/>
              </a:rPr>
              <a:t>templist[c(2,4)][templist[c(2,4)]==boxrange+1]&lt;- 0</a:t>
            </a:r>
          </a:p>
        </p:txBody>
      </p:sp>
      <p:cxnSp>
        <p:nvCxnSpPr>
          <p:cNvPr id="94" name="直線單箭頭接點 93">
            <a:extLst>
              <a:ext uri="{FF2B5EF4-FFF2-40B4-BE49-F238E27FC236}">
                <a16:creationId xmlns:a16="http://schemas.microsoft.com/office/drawing/2014/main" id="{7344AD36-07D2-4E3C-BC19-A6E2DFEF0A38}"/>
              </a:ext>
            </a:extLst>
          </p:cNvPr>
          <p:cNvCxnSpPr>
            <a:cxnSpLocks/>
          </p:cNvCxnSpPr>
          <p:nvPr/>
        </p:nvCxnSpPr>
        <p:spPr>
          <a:xfrm>
            <a:off x="4862889" y="10428956"/>
            <a:ext cx="0" cy="173849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05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0417095"/>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8" name="矩形 7">
            <a:extLst>
              <a:ext uri="{FF2B5EF4-FFF2-40B4-BE49-F238E27FC236}">
                <a16:creationId xmlns:a16="http://schemas.microsoft.com/office/drawing/2014/main" id="{78068140-C18D-4590-B79C-6582FE6459B4}"/>
              </a:ext>
            </a:extLst>
          </p:cNvPr>
          <p:cNvSpPr/>
          <p:nvPr/>
        </p:nvSpPr>
        <p:spPr>
          <a:xfrm>
            <a:off x="831404" y="20641"/>
            <a:ext cx="8062970" cy="3850319"/>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0" name="矩形 9">
            <a:extLst>
              <a:ext uri="{FF2B5EF4-FFF2-40B4-BE49-F238E27FC236}">
                <a16:creationId xmlns:a16="http://schemas.microsoft.com/office/drawing/2014/main" id="{07B24FEC-3EE1-4F05-9DF1-EE451931C75D}"/>
              </a:ext>
            </a:extLst>
          </p:cNvPr>
          <p:cNvSpPr/>
          <p:nvPr/>
        </p:nvSpPr>
        <p:spPr>
          <a:xfrm>
            <a:off x="1190368" y="17179"/>
            <a:ext cx="7394704" cy="3609941"/>
          </a:xfrm>
          <a:prstGeom prst="rect">
            <a:avLst/>
          </a:prstGeom>
          <a:solidFill>
            <a:srgbClr val="F3F8F2"/>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dirty="0"/>
          </a:p>
        </p:txBody>
      </p:sp>
      <p:sp>
        <p:nvSpPr>
          <p:cNvPr id="19" name="矩形 18">
            <a:extLst>
              <a:ext uri="{FF2B5EF4-FFF2-40B4-BE49-F238E27FC236}">
                <a16:creationId xmlns:a16="http://schemas.microsoft.com/office/drawing/2014/main" id="{3518ADEE-6DFB-4B7A-8CB1-5C6707CADDEF}"/>
              </a:ext>
            </a:extLst>
          </p:cNvPr>
          <p:cNvSpPr/>
          <p:nvPr/>
        </p:nvSpPr>
        <p:spPr>
          <a:xfrm>
            <a:off x="61429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pixel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902884" y="20641"/>
            <a:ext cx="0" cy="133948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L853 –</a:t>
            </a:r>
            <a:r>
              <a:rPr lang="zh-TW" altLang="en-US" sz="1949" b="1" dirty="0">
                <a:solidFill>
                  <a:srgbClr val="0000FF"/>
                </a:solidFill>
              </a:rPr>
              <a:t> </a:t>
            </a:r>
            <a:r>
              <a:rPr lang="en-US" altLang="zh-TW" sz="1949" b="1" dirty="0">
                <a:solidFill>
                  <a:srgbClr val="0000FF"/>
                </a:solidFill>
              </a:rPr>
              <a:t>L874</a:t>
            </a:r>
            <a:endParaRPr lang="zh-TW" altLang="en-US" sz="1949" b="1" dirty="0">
              <a:solidFill>
                <a:srgbClr val="0000FF"/>
              </a:solidFill>
            </a:endParaRPr>
          </a:p>
        </p:txBody>
      </p:sp>
      <p:sp>
        <p:nvSpPr>
          <p:cNvPr id="9" name="矩形 8">
            <a:extLst>
              <a:ext uri="{FF2B5EF4-FFF2-40B4-BE49-F238E27FC236}">
                <a16:creationId xmlns:a16="http://schemas.microsoft.com/office/drawing/2014/main" id="{E2097D75-E120-495A-90F1-120FE170C315}"/>
              </a:ext>
            </a:extLst>
          </p:cNvPr>
          <p:cNvSpPr/>
          <p:nvPr/>
        </p:nvSpPr>
        <p:spPr>
          <a:xfrm>
            <a:off x="846151" y="710618"/>
            <a:ext cx="1889733"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row loop</a:t>
            </a:r>
            <a:endParaRPr lang="zh-TW" altLang="en-US" sz="1600" dirty="0">
              <a:solidFill>
                <a:schemeClr val="accent6">
                  <a:lumMod val="50000"/>
                </a:schemeClr>
              </a:solidFill>
              <a:ea typeface="微軟正黑體" panose="020B0604030504040204" pitchFamily="34" charset="-120"/>
            </a:endParaRPr>
          </a:p>
        </p:txBody>
      </p:sp>
      <p:sp>
        <p:nvSpPr>
          <p:cNvPr id="11" name="矩形 10">
            <a:extLst>
              <a:ext uri="{FF2B5EF4-FFF2-40B4-BE49-F238E27FC236}">
                <a16:creationId xmlns:a16="http://schemas.microsoft.com/office/drawing/2014/main" id="{1DA2D903-B51F-4658-82E2-10BE644D8B30}"/>
              </a:ext>
            </a:extLst>
          </p:cNvPr>
          <p:cNvSpPr/>
          <p:nvPr/>
        </p:nvSpPr>
        <p:spPr>
          <a:xfrm>
            <a:off x="1205607" y="1048529"/>
            <a:ext cx="1766193" cy="338554"/>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col loop</a:t>
            </a:r>
            <a:endParaRPr lang="zh-TW" altLang="en-US" sz="1600" dirty="0">
              <a:solidFill>
                <a:schemeClr val="accent6">
                  <a:lumMod val="50000"/>
                </a:schemeClr>
              </a:solidFill>
              <a:ea typeface="微軟正黑體" panose="020B0604030504040204" pitchFamily="34" charset="-120"/>
            </a:endParaRPr>
          </a:p>
        </p:txBody>
      </p:sp>
      <p:sp>
        <p:nvSpPr>
          <p:cNvPr id="13" name="流程圖: 程序 12">
            <a:extLst>
              <a:ext uri="{FF2B5EF4-FFF2-40B4-BE49-F238E27FC236}">
                <a16:creationId xmlns:a16="http://schemas.microsoft.com/office/drawing/2014/main" id="{F245FCEF-FF1A-4F34-A51C-7D6C82150B21}"/>
              </a:ext>
            </a:extLst>
          </p:cNvPr>
          <p:cNvSpPr/>
          <p:nvPr/>
        </p:nvSpPr>
        <p:spPr>
          <a:xfrm>
            <a:off x="2124259" y="2341510"/>
            <a:ext cx="5557250" cy="93650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#count the number water pixels surrounding the iterated pixel; if there is no surrounding water pixels, the center pixel will not be counted as pond</a:t>
            </a:r>
          </a:p>
          <a:p>
            <a:pPr algn="ctr"/>
            <a:r>
              <a:rPr lang="en-US" altLang="zh-TW" sz="1700" dirty="0">
                <a:solidFill>
                  <a:schemeClr val="accent6">
                    <a:lumMod val="50000"/>
                  </a:schemeClr>
                </a:solidFill>
                <a:ea typeface="微軟正黑體" panose="020B0604030504040204" pitchFamily="34" charset="-120"/>
              </a:rPr>
              <a:t>clipmatrix[row,col][1]&lt;-NA</a:t>
            </a:r>
          </a:p>
        </p:txBody>
      </p:sp>
      <p:sp>
        <p:nvSpPr>
          <p:cNvPr id="14" name="流程圖: 決策 13">
            <a:extLst>
              <a:ext uri="{FF2B5EF4-FFF2-40B4-BE49-F238E27FC236}">
                <a16:creationId xmlns:a16="http://schemas.microsoft.com/office/drawing/2014/main" id="{4EE1BE32-CDBB-4E08-8072-54D6732E9C2D}"/>
              </a:ext>
            </a:extLst>
          </p:cNvPr>
          <p:cNvSpPr/>
          <p:nvPr/>
        </p:nvSpPr>
        <p:spPr>
          <a:xfrm>
            <a:off x="3134339" y="1377295"/>
            <a:ext cx="3552719" cy="75393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(3 %in% templist)==FALSE</a:t>
            </a:r>
            <a:endParaRPr lang="zh-TW" altLang="en-US" sz="1700" dirty="0">
              <a:solidFill>
                <a:schemeClr val="accent6">
                  <a:lumMod val="50000"/>
                </a:schemeClr>
              </a:solidFill>
              <a:ea typeface="微軟正黑體" panose="020B0604030504040204" pitchFamily="34" charset="-120"/>
            </a:endParaRPr>
          </a:p>
        </p:txBody>
      </p:sp>
      <p:sp>
        <p:nvSpPr>
          <p:cNvPr id="15" name="文字方塊 14">
            <a:extLst>
              <a:ext uri="{FF2B5EF4-FFF2-40B4-BE49-F238E27FC236}">
                <a16:creationId xmlns:a16="http://schemas.microsoft.com/office/drawing/2014/main" id="{9CB14A9B-6815-451C-B184-4634938C346C}"/>
              </a:ext>
            </a:extLst>
          </p:cNvPr>
          <p:cNvSpPr txBox="1"/>
          <p:nvPr/>
        </p:nvSpPr>
        <p:spPr>
          <a:xfrm>
            <a:off x="3102527" y="134280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16" name="接點: 肘形 15">
            <a:extLst>
              <a:ext uri="{FF2B5EF4-FFF2-40B4-BE49-F238E27FC236}">
                <a16:creationId xmlns:a16="http://schemas.microsoft.com/office/drawing/2014/main" id="{AF2629BD-9EA4-44A0-9981-463929B9A6BC}"/>
              </a:ext>
            </a:extLst>
          </p:cNvPr>
          <p:cNvCxnSpPr>
            <a:cxnSpLocks/>
            <a:stCxn id="14" idx="1"/>
            <a:endCxn id="13" idx="1"/>
          </p:cNvCxnSpPr>
          <p:nvPr/>
        </p:nvCxnSpPr>
        <p:spPr>
          <a:xfrm rot="10800000" flipV="1">
            <a:off x="2124259" y="1754263"/>
            <a:ext cx="1010080" cy="1055499"/>
          </a:xfrm>
          <a:prstGeom prst="bentConnector3">
            <a:avLst>
              <a:gd name="adj1" fmla="val 12263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C17FCD48-1854-4A14-98F0-683A0C78A793}"/>
              </a:ext>
            </a:extLst>
          </p:cNvPr>
          <p:cNvCxnSpPr>
            <a:cxnSpLocks/>
            <a:stCxn id="14" idx="3"/>
            <a:endCxn id="52" idx="0"/>
          </p:cNvCxnSpPr>
          <p:nvPr/>
        </p:nvCxnSpPr>
        <p:spPr>
          <a:xfrm flipH="1">
            <a:off x="4878387" y="1754264"/>
            <a:ext cx="1808671" cy="2492826"/>
          </a:xfrm>
          <a:prstGeom prst="bentConnector4">
            <a:avLst>
              <a:gd name="adj1" fmla="val -67409"/>
              <a:gd name="adj2" fmla="val 6795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C53B42F9-4AB2-4429-890A-E9016790F160}"/>
              </a:ext>
            </a:extLst>
          </p:cNvPr>
          <p:cNvSpPr txBox="1"/>
          <p:nvPr/>
        </p:nvSpPr>
        <p:spPr>
          <a:xfrm>
            <a:off x="6451073" y="1339969"/>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94" name="直線單箭頭接點 93">
            <a:extLst>
              <a:ext uri="{FF2B5EF4-FFF2-40B4-BE49-F238E27FC236}">
                <a16:creationId xmlns:a16="http://schemas.microsoft.com/office/drawing/2014/main" id="{7344AD36-07D2-4E3C-BC19-A6E2DFEF0A38}"/>
              </a:ext>
            </a:extLst>
          </p:cNvPr>
          <p:cNvCxnSpPr>
            <a:cxnSpLocks/>
          </p:cNvCxnSpPr>
          <p:nvPr/>
        </p:nvCxnSpPr>
        <p:spPr>
          <a:xfrm>
            <a:off x="4862889" y="10437736"/>
            <a:ext cx="0" cy="172971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2" name="流程圖: 程序 51">
            <a:extLst>
              <a:ext uri="{FF2B5EF4-FFF2-40B4-BE49-F238E27FC236}">
                <a16:creationId xmlns:a16="http://schemas.microsoft.com/office/drawing/2014/main" id="{4243F4FE-BAA3-4CD5-AF7A-6CB66D0ECDFA}"/>
              </a:ext>
            </a:extLst>
          </p:cNvPr>
          <p:cNvSpPr/>
          <p:nvPr/>
        </p:nvSpPr>
        <p:spPr>
          <a:xfrm>
            <a:off x="1018883" y="4247090"/>
            <a:ext cx="7719008" cy="254403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classifiedlandtype dataframe out of the land type column of clipmatrix dataframe to later count how many water pixels are in it to calculate pond size</a:t>
            </a:r>
          </a:p>
          <a:p>
            <a:pPr algn="ctr"/>
            <a:r>
              <a:rPr lang="en-US" altLang="zh-TW" sz="1700" dirty="0">
                <a:solidFill>
                  <a:schemeClr val="accent6">
                    <a:lumMod val="50000"/>
                  </a:schemeClr>
                </a:solidFill>
                <a:ea typeface="微軟正黑體" panose="020B0604030504040204" pitchFamily="34" charset="-120"/>
              </a:rPr>
              <a:t>classifiedlandtype &lt;- as.data.frame(clipmatrix$ltype)</a:t>
            </a:r>
          </a:p>
          <a:p>
            <a:pPr algn="ctr"/>
            <a:r>
              <a:rPr lang="en-US" altLang="zh-TW" sz="1200" dirty="0">
                <a:solidFill>
                  <a:schemeClr val="accent6">
                    <a:lumMod val="50000"/>
                  </a:schemeClr>
                </a:solidFill>
                <a:ea typeface="微軟正黑體" panose="020B0604030504040204" pitchFamily="34" charset="-120"/>
              </a:rPr>
              <a:t>#count the number of occurrence of 3 within the clipped 75x75 matrix to see how many water pixels are counted as pond and *6*6 to get total area of pond (pixel resolution is 6x6m)</a:t>
            </a:r>
          </a:p>
          <a:p>
            <a:pPr algn="ctr"/>
            <a:r>
              <a:rPr lang="en-US" altLang="zh-TW" sz="1700" dirty="0">
                <a:solidFill>
                  <a:schemeClr val="accent6">
                    <a:lumMod val="50000"/>
                  </a:schemeClr>
                </a:solidFill>
                <a:ea typeface="微軟正黑體" panose="020B0604030504040204" pitchFamily="34" charset="-120"/>
              </a:rPr>
              <a:t>combinePointValue$pondarea[pixel] &lt;- (sum(classifiedlandtype==3,na.rm=TRUE))*6*6</a:t>
            </a:r>
          </a:p>
          <a:p>
            <a:pPr algn="ctr"/>
            <a:r>
              <a:rPr lang="en-US" altLang="zh-TW" sz="1700" dirty="0">
                <a:solidFill>
                  <a:schemeClr val="accent6">
                    <a:lumMod val="50000"/>
                  </a:schemeClr>
                </a:solidFill>
                <a:ea typeface="微軟正黑體" panose="020B0604030504040204" pitchFamily="34" charset="-120"/>
              </a:rPr>
              <a:t>clipmatrix &lt;- as.data.frame(clipmatrix)</a:t>
            </a:r>
          </a:p>
          <a:p>
            <a:pPr algn="ctr"/>
            <a:r>
              <a:rPr lang="en-US" altLang="zh-TW" sz="1200" dirty="0">
                <a:solidFill>
                  <a:schemeClr val="accent6">
                    <a:lumMod val="50000"/>
                  </a:schemeClr>
                </a:solidFill>
                <a:ea typeface="微軟正黑體" panose="020B0604030504040204" pitchFamily="34" charset="-120"/>
              </a:rPr>
              <a:t>#subset clipmatrix to only those have water land type (later to be converted to pond pixels)</a:t>
            </a:r>
          </a:p>
          <a:p>
            <a:pPr algn="ctr"/>
            <a:r>
              <a:rPr lang="en-US" altLang="zh-TW" sz="1700" dirty="0">
                <a:solidFill>
                  <a:schemeClr val="accent6">
                    <a:lumMod val="50000"/>
                  </a:schemeClr>
                </a:solidFill>
                <a:ea typeface="微軟正黑體" panose="020B0604030504040204" pitchFamily="34" charset="-120"/>
              </a:rPr>
              <a:t>tempmatrix &lt;- subset(clipmatrix, clipmatrix$ltype==3)</a:t>
            </a:r>
          </a:p>
        </p:txBody>
      </p:sp>
      <p:cxnSp>
        <p:nvCxnSpPr>
          <p:cNvPr id="62" name="直線單箭頭接點 61">
            <a:extLst>
              <a:ext uri="{FF2B5EF4-FFF2-40B4-BE49-F238E27FC236}">
                <a16:creationId xmlns:a16="http://schemas.microsoft.com/office/drawing/2014/main" id="{E31A5F7A-FAAD-4266-AB63-9EF9F38BF140}"/>
              </a:ext>
            </a:extLst>
          </p:cNvPr>
          <p:cNvCxnSpPr>
            <a:cxnSpLocks/>
            <a:endCxn id="52" idx="0"/>
          </p:cNvCxnSpPr>
          <p:nvPr/>
        </p:nvCxnSpPr>
        <p:spPr>
          <a:xfrm>
            <a:off x="4878387" y="3278015"/>
            <a:ext cx="0" cy="96907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8746C3A0-D01A-4296-B48F-446E2D1784E6}"/>
              </a:ext>
            </a:extLst>
          </p:cNvPr>
          <p:cNvCxnSpPr>
            <a:cxnSpLocks/>
            <a:endCxn id="52" idx="0"/>
          </p:cNvCxnSpPr>
          <p:nvPr/>
        </p:nvCxnSpPr>
        <p:spPr>
          <a:xfrm rot="5400000">
            <a:off x="4492380" y="403187"/>
            <a:ext cx="4229911" cy="3457895"/>
          </a:xfrm>
          <a:prstGeom prst="bentConnector3">
            <a:avLst>
              <a:gd name="adj1" fmla="val 93595"/>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6" name="流程圖: 程序 75">
            <a:extLst>
              <a:ext uri="{FF2B5EF4-FFF2-40B4-BE49-F238E27FC236}">
                <a16:creationId xmlns:a16="http://schemas.microsoft.com/office/drawing/2014/main" id="{24EEF8CA-DB6E-4371-826D-F73C30098B17}"/>
              </a:ext>
            </a:extLst>
          </p:cNvPr>
          <p:cNvSpPr/>
          <p:nvPr/>
        </p:nvSpPr>
        <p:spPr>
          <a:xfrm>
            <a:off x="1732159" y="8109512"/>
            <a:ext cx="6261459" cy="100568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#bind all counted pond pixels into single dataframe "wholelist" that contains all pond pixels index</a:t>
            </a:r>
          </a:p>
          <a:p>
            <a:pPr algn="ctr"/>
            <a:r>
              <a:rPr lang="en-US" altLang="zh-TW" sz="1200" dirty="0">
                <a:solidFill>
                  <a:schemeClr val="accent6">
                    <a:lumMod val="50000"/>
                  </a:schemeClr>
                </a:solidFill>
                <a:ea typeface="微軟正黑體" panose="020B0604030504040204" pitchFamily="34" charset="-120"/>
              </a:rPr>
              <a:t>#set the first tempmatrix created as wholelist since it is empty</a:t>
            </a:r>
          </a:p>
          <a:p>
            <a:pPr algn="ctr"/>
            <a:r>
              <a:rPr lang="en-US" altLang="zh-TW" sz="1700" dirty="0">
                <a:solidFill>
                  <a:schemeClr val="accent6">
                    <a:lumMod val="50000"/>
                  </a:schemeClr>
                </a:solidFill>
                <a:ea typeface="微軟正黑體" panose="020B0604030504040204" pitchFamily="34" charset="-120"/>
              </a:rPr>
              <a:t>wholelist &lt;- tempmatrix</a:t>
            </a:r>
          </a:p>
        </p:txBody>
      </p:sp>
      <p:sp>
        <p:nvSpPr>
          <p:cNvPr id="77" name="流程圖: 決策 76">
            <a:extLst>
              <a:ext uri="{FF2B5EF4-FFF2-40B4-BE49-F238E27FC236}">
                <a16:creationId xmlns:a16="http://schemas.microsoft.com/office/drawing/2014/main" id="{7B3745A8-B16C-451B-910C-06554895ACA4}"/>
              </a:ext>
            </a:extLst>
          </p:cNvPr>
          <p:cNvSpPr/>
          <p:nvPr/>
        </p:nvSpPr>
        <p:spPr>
          <a:xfrm>
            <a:off x="3162094" y="7158857"/>
            <a:ext cx="3552719" cy="75393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exists("wholelist")==FALSE</a:t>
            </a:r>
            <a:endParaRPr lang="zh-TW" altLang="en-US" sz="1700" dirty="0">
              <a:solidFill>
                <a:schemeClr val="accent6">
                  <a:lumMod val="50000"/>
                </a:schemeClr>
              </a:solidFill>
              <a:ea typeface="微軟正黑體" panose="020B0604030504040204" pitchFamily="34" charset="-120"/>
            </a:endParaRPr>
          </a:p>
        </p:txBody>
      </p:sp>
      <p:sp>
        <p:nvSpPr>
          <p:cNvPr id="78" name="文字方塊 77">
            <a:extLst>
              <a:ext uri="{FF2B5EF4-FFF2-40B4-BE49-F238E27FC236}">
                <a16:creationId xmlns:a16="http://schemas.microsoft.com/office/drawing/2014/main" id="{0793AD7B-A0BA-4AE3-8B0D-527871EBF29D}"/>
              </a:ext>
            </a:extLst>
          </p:cNvPr>
          <p:cNvSpPr txBox="1"/>
          <p:nvPr/>
        </p:nvSpPr>
        <p:spPr>
          <a:xfrm>
            <a:off x="3130282" y="712436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79" name="接點: 肘形 78">
            <a:extLst>
              <a:ext uri="{FF2B5EF4-FFF2-40B4-BE49-F238E27FC236}">
                <a16:creationId xmlns:a16="http://schemas.microsoft.com/office/drawing/2014/main" id="{E810F8E6-A75B-43E6-8B4F-DE973088534F}"/>
              </a:ext>
            </a:extLst>
          </p:cNvPr>
          <p:cNvCxnSpPr>
            <a:cxnSpLocks/>
            <a:stCxn id="77" idx="1"/>
            <a:endCxn id="76" idx="1"/>
          </p:cNvCxnSpPr>
          <p:nvPr/>
        </p:nvCxnSpPr>
        <p:spPr>
          <a:xfrm rot="10800000" flipV="1">
            <a:off x="1732160" y="7535826"/>
            <a:ext cx="1429935" cy="1076530"/>
          </a:xfrm>
          <a:prstGeom prst="bentConnector3">
            <a:avLst>
              <a:gd name="adj1" fmla="val 11598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DEB9C1EF-1DB4-4D52-A976-DCA3B7B760B7}"/>
              </a:ext>
            </a:extLst>
          </p:cNvPr>
          <p:cNvSpPr txBox="1"/>
          <p:nvPr/>
        </p:nvSpPr>
        <p:spPr>
          <a:xfrm>
            <a:off x="6478828" y="712153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90" name="流程圖: 程序 89">
            <a:extLst>
              <a:ext uri="{FF2B5EF4-FFF2-40B4-BE49-F238E27FC236}">
                <a16:creationId xmlns:a16="http://schemas.microsoft.com/office/drawing/2014/main" id="{CC2CFFCD-AE54-430A-B58F-AD5F13FE6731}"/>
              </a:ext>
            </a:extLst>
          </p:cNvPr>
          <p:cNvSpPr/>
          <p:nvPr/>
        </p:nvSpPr>
        <p:spPr>
          <a:xfrm>
            <a:off x="1732159" y="9365960"/>
            <a:ext cx="6261459" cy="81223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#stack the following pixel's tempmatrix created to wholelist since it is not empty anymore</a:t>
            </a:r>
          </a:p>
          <a:p>
            <a:pPr algn="ctr"/>
            <a:r>
              <a:rPr lang="en-US" altLang="zh-TW" sz="1700" dirty="0">
                <a:solidFill>
                  <a:schemeClr val="accent6">
                    <a:lumMod val="50000"/>
                  </a:schemeClr>
                </a:solidFill>
                <a:ea typeface="微軟正黑體" panose="020B0604030504040204" pitchFamily="34" charset="-120"/>
              </a:rPr>
              <a:t>wholelist &lt;- rbind(wholelist,tempmatrix)</a:t>
            </a:r>
          </a:p>
        </p:txBody>
      </p:sp>
      <p:cxnSp>
        <p:nvCxnSpPr>
          <p:cNvPr id="91" name="接點: 肘形 90">
            <a:extLst>
              <a:ext uri="{FF2B5EF4-FFF2-40B4-BE49-F238E27FC236}">
                <a16:creationId xmlns:a16="http://schemas.microsoft.com/office/drawing/2014/main" id="{276250DA-F991-42BD-8AA8-ACBE8AF69878}"/>
              </a:ext>
            </a:extLst>
          </p:cNvPr>
          <p:cNvCxnSpPr>
            <a:cxnSpLocks/>
            <a:stCxn id="77" idx="3"/>
            <a:endCxn id="90" idx="3"/>
          </p:cNvCxnSpPr>
          <p:nvPr/>
        </p:nvCxnSpPr>
        <p:spPr>
          <a:xfrm>
            <a:off x="6714813" y="7535826"/>
            <a:ext cx="1278805" cy="2236252"/>
          </a:xfrm>
          <a:prstGeom prst="bentConnector3">
            <a:avLst>
              <a:gd name="adj1" fmla="val 11787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8A8F6321-6C79-445E-8A7F-5FF4B0407FA1}"/>
              </a:ext>
            </a:extLst>
          </p:cNvPr>
          <p:cNvSpPr/>
          <p:nvPr/>
        </p:nvSpPr>
        <p:spPr>
          <a:xfrm>
            <a:off x="971452" y="4002766"/>
            <a:ext cx="4045931" cy="276999"/>
          </a:xfrm>
          <a:prstGeom prst="rect">
            <a:avLst/>
          </a:prstGeom>
          <a:ln>
            <a:noFill/>
          </a:ln>
        </p:spPr>
        <p:txBody>
          <a:bodyPr wrap="square">
            <a:spAutoFit/>
          </a:bodyPr>
          <a:lstStyle/>
          <a:p>
            <a:r>
              <a:rPr lang="en-US" altLang="zh-TW" sz="1200" dirty="0">
                <a:solidFill>
                  <a:srgbClr val="FF0000"/>
                </a:solidFill>
                <a:ea typeface="微軟正黑體" panose="020B0604030504040204" pitchFamily="34" charset="-120"/>
              </a:rPr>
              <a:t>#start of else statement for if(clipmatrix[row,col][1]==3)</a:t>
            </a:r>
          </a:p>
        </p:txBody>
      </p:sp>
    </p:spTree>
    <p:extLst>
      <p:ext uri="{BB962C8B-B14F-4D97-AF65-F5344CB8AC3E}">
        <p14:creationId xmlns:p14="http://schemas.microsoft.com/office/powerpoint/2010/main" val="279397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L876 –</a:t>
            </a:r>
            <a:r>
              <a:rPr lang="zh-TW" altLang="en-US" sz="1949" b="1" dirty="0">
                <a:solidFill>
                  <a:srgbClr val="0000FF"/>
                </a:solidFill>
              </a:rPr>
              <a:t> </a:t>
            </a:r>
            <a:r>
              <a:rPr lang="en-US" altLang="zh-TW" sz="1949" b="1" dirty="0">
                <a:solidFill>
                  <a:srgbClr val="0000FF"/>
                </a:solidFill>
              </a:rPr>
              <a:t>L897</a:t>
            </a:r>
            <a:endParaRPr lang="zh-TW" altLang="en-US" sz="1949" b="1" dirty="0">
              <a:solidFill>
                <a:srgbClr val="0000FF"/>
              </a:solidFill>
            </a:endParaRPr>
          </a:p>
        </p:txBody>
      </p:sp>
      <p:sp>
        <p:nvSpPr>
          <p:cNvPr id="10" name="流程圖: 程序 9">
            <a:extLst>
              <a:ext uri="{FF2B5EF4-FFF2-40B4-BE49-F238E27FC236}">
                <a16:creationId xmlns:a16="http://schemas.microsoft.com/office/drawing/2014/main" id="{D662B24A-1D39-49BB-B9F9-A9AEF79541E9}"/>
              </a:ext>
            </a:extLst>
          </p:cNvPr>
          <p:cNvSpPr/>
          <p:nvPr/>
        </p:nvSpPr>
        <p:spPr>
          <a:xfrm>
            <a:off x="1274112" y="861008"/>
            <a:ext cx="7233827" cy="162311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pondareas vectors storing the pond areas detected in each year's rasters</a:t>
            </a:r>
          </a:p>
          <a:p>
            <a:pPr algn="ctr"/>
            <a:r>
              <a:rPr lang="en-US" altLang="zh-TW" sz="1200" dirty="0">
                <a:solidFill>
                  <a:schemeClr val="accent6">
                    <a:lumMod val="50000"/>
                  </a:schemeClr>
                </a:solidFill>
                <a:ea typeface="微軟正黑體" panose="020B0604030504040204" pitchFamily="34" charset="-120"/>
              </a:rPr>
              <a:t>#only output the pondarea column to pondareas dataframe</a:t>
            </a:r>
          </a:p>
          <a:p>
            <a:pPr algn="ctr"/>
            <a:r>
              <a:rPr lang="en-US" altLang="zh-TW" sz="1700" dirty="0">
                <a:solidFill>
                  <a:schemeClr val="accent6">
                    <a:lumMod val="50000"/>
                  </a:schemeClr>
                </a:solidFill>
                <a:ea typeface="微軟正黑體" panose="020B0604030504040204" pitchFamily="34" charset="-120"/>
              </a:rPr>
              <a:t>pondareas &lt;- combinePointValue[!is.na(combinePointValue$pondarea), 6]</a:t>
            </a:r>
          </a:p>
          <a:p>
            <a:pPr algn="ctr"/>
            <a:r>
              <a:rPr lang="en-US" altLang="zh-TW" sz="1700" dirty="0">
                <a:solidFill>
                  <a:schemeClr val="accent6">
                    <a:lumMod val="50000"/>
                  </a:schemeClr>
                </a:solidFill>
                <a:ea typeface="微軟正黑體" panose="020B0604030504040204" pitchFamily="34" charset="-120"/>
              </a:rPr>
              <a:t>pondareas &lt;- pondareas[pondareas!=0]</a:t>
            </a:r>
          </a:p>
          <a:p>
            <a:pPr algn="ctr"/>
            <a:r>
              <a:rPr lang="en-US" altLang="zh-TW" sz="1200" dirty="0">
                <a:solidFill>
                  <a:schemeClr val="accent6">
                    <a:lumMod val="50000"/>
                  </a:schemeClr>
                </a:solidFill>
                <a:ea typeface="微軟正黑體" panose="020B0604030504040204" pitchFamily="34" charset="-120"/>
              </a:rPr>
              <a:t>#print sum of detected pond areas for the year</a:t>
            </a:r>
          </a:p>
          <a:p>
            <a:pPr algn="ctr"/>
            <a:r>
              <a:rPr lang="en-US" altLang="zh-TW" sz="1700" dirty="0">
                <a:solidFill>
                  <a:schemeClr val="accent6">
                    <a:lumMod val="50000"/>
                  </a:schemeClr>
                </a:solidFill>
                <a:ea typeface="微軟正黑體" panose="020B0604030504040204" pitchFamily="34" charset="-120"/>
              </a:rPr>
              <a:t>print(sum(pondareas))</a:t>
            </a:r>
          </a:p>
        </p:txBody>
      </p:sp>
      <p:sp>
        <p:nvSpPr>
          <p:cNvPr id="11" name="流程圖: 程序 10">
            <a:extLst>
              <a:ext uri="{FF2B5EF4-FFF2-40B4-BE49-F238E27FC236}">
                <a16:creationId xmlns:a16="http://schemas.microsoft.com/office/drawing/2014/main" id="{09ED3781-491E-4B77-9CB9-FF4FF7C16B9D}"/>
              </a:ext>
            </a:extLst>
          </p:cNvPr>
          <p:cNvSpPr/>
          <p:nvPr/>
        </p:nvSpPr>
        <p:spPr>
          <a:xfrm>
            <a:off x="1503135" y="3973816"/>
            <a:ext cx="6775780" cy="143072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else statement results in allyear_pondareas dataframe holding the pond areas of each year</a:t>
            </a:r>
          </a:p>
          <a:p>
            <a:pPr algn="ctr"/>
            <a:r>
              <a:rPr lang="en-US" altLang="zh-TW" sz="1200" dirty="0">
                <a:solidFill>
                  <a:schemeClr val="accent6">
                    <a:lumMod val="50000"/>
                  </a:schemeClr>
                </a:solidFill>
                <a:ea typeface="微軟正黑體" panose="020B0604030504040204" pitchFamily="34" charset="-120"/>
              </a:rPr>
              <a:t>#create empty list with list length identical as "combinePointValue" then fill in each pond areas of the year, so that when cbind() future pondareas df to allyear_pondareas df, there won't be length not matching errors</a:t>
            </a:r>
          </a:p>
          <a:p>
            <a:pPr algn="ctr"/>
            <a:r>
              <a:rPr lang="en-US" altLang="zh-TW" sz="1700" dirty="0">
                <a:solidFill>
                  <a:schemeClr val="accent6">
                    <a:lumMod val="50000"/>
                  </a:schemeClr>
                </a:solidFill>
                <a:ea typeface="微軟正黑體" panose="020B0604030504040204" pitchFamily="34" charset="-120"/>
              </a:rPr>
              <a:t>allyear_pondareas &lt;- rep(NA,dim(combinePointValue)[1])</a:t>
            </a:r>
          </a:p>
          <a:p>
            <a:pPr algn="ctr"/>
            <a:r>
              <a:rPr lang="en-US" altLang="zh-TW" sz="1700" dirty="0">
                <a:solidFill>
                  <a:schemeClr val="accent6">
                    <a:lumMod val="50000"/>
                  </a:schemeClr>
                </a:solidFill>
                <a:ea typeface="微軟正黑體" panose="020B0604030504040204" pitchFamily="34" charset="-120"/>
              </a:rPr>
              <a:t>allyear_pondareas[1:length(pondareas)] &lt;- pondareas</a:t>
            </a:r>
          </a:p>
        </p:txBody>
      </p:sp>
      <p:sp>
        <p:nvSpPr>
          <p:cNvPr id="12" name="流程圖: 決策 11">
            <a:extLst>
              <a:ext uri="{FF2B5EF4-FFF2-40B4-BE49-F238E27FC236}">
                <a16:creationId xmlns:a16="http://schemas.microsoft.com/office/drawing/2014/main" id="{02D60364-630E-4A23-ADCB-2FB80E99F10A}"/>
              </a:ext>
            </a:extLst>
          </p:cNvPr>
          <p:cNvSpPr/>
          <p:nvPr/>
        </p:nvSpPr>
        <p:spPr>
          <a:xfrm>
            <a:off x="3162094" y="3013577"/>
            <a:ext cx="3552719" cy="753937"/>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exists("allyear_pondareas")==FALSE</a:t>
            </a:r>
            <a:endParaRPr lang="zh-TW" altLang="en-US" sz="1700" dirty="0">
              <a:solidFill>
                <a:schemeClr val="accent6">
                  <a:lumMod val="50000"/>
                </a:schemeClr>
              </a:solidFill>
              <a:ea typeface="微軟正黑體" panose="020B0604030504040204" pitchFamily="34" charset="-120"/>
            </a:endParaRPr>
          </a:p>
        </p:txBody>
      </p:sp>
      <p:sp>
        <p:nvSpPr>
          <p:cNvPr id="13" name="文字方塊 12">
            <a:extLst>
              <a:ext uri="{FF2B5EF4-FFF2-40B4-BE49-F238E27FC236}">
                <a16:creationId xmlns:a16="http://schemas.microsoft.com/office/drawing/2014/main" id="{D9874470-BBD9-4ECB-BD44-3509DA2FF553}"/>
              </a:ext>
            </a:extLst>
          </p:cNvPr>
          <p:cNvSpPr txBox="1"/>
          <p:nvPr/>
        </p:nvSpPr>
        <p:spPr>
          <a:xfrm>
            <a:off x="3130282" y="297908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14" name="接點: 肘形 13">
            <a:extLst>
              <a:ext uri="{FF2B5EF4-FFF2-40B4-BE49-F238E27FC236}">
                <a16:creationId xmlns:a16="http://schemas.microsoft.com/office/drawing/2014/main" id="{22C2D919-0EB1-488E-AD7E-9E6A4AD436CD}"/>
              </a:ext>
            </a:extLst>
          </p:cNvPr>
          <p:cNvCxnSpPr>
            <a:cxnSpLocks/>
            <a:stCxn id="12" idx="1"/>
            <a:endCxn id="11" idx="1"/>
          </p:cNvCxnSpPr>
          <p:nvPr/>
        </p:nvCxnSpPr>
        <p:spPr>
          <a:xfrm rot="10800000" flipV="1">
            <a:off x="1503136" y="3390546"/>
            <a:ext cx="1658959" cy="1298634"/>
          </a:xfrm>
          <a:prstGeom prst="bentConnector3">
            <a:avLst>
              <a:gd name="adj1" fmla="val 12572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A8919F5A-CC99-4D9A-963B-7649E2F8010F}"/>
              </a:ext>
            </a:extLst>
          </p:cNvPr>
          <p:cNvSpPr txBox="1"/>
          <p:nvPr/>
        </p:nvSpPr>
        <p:spPr>
          <a:xfrm>
            <a:off x="6478828" y="297625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16" name="流程圖: 程序 15">
            <a:extLst>
              <a:ext uri="{FF2B5EF4-FFF2-40B4-BE49-F238E27FC236}">
                <a16:creationId xmlns:a16="http://schemas.microsoft.com/office/drawing/2014/main" id="{876604D2-1ADF-4BE6-9CB9-1AC8340E9AC3}"/>
              </a:ext>
            </a:extLst>
          </p:cNvPr>
          <p:cNvSpPr/>
          <p:nvPr/>
        </p:nvSpPr>
        <p:spPr>
          <a:xfrm>
            <a:off x="1503135" y="5729360"/>
            <a:ext cx="6775780" cy="1164880"/>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#bind the following pondareas list created to allyear_pondareas dataframe since it is not empty anymore</a:t>
            </a:r>
          </a:p>
          <a:p>
            <a:pPr algn="ctr"/>
            <a:r>
              <a:rPr lang="en-US" altLang="zh-TW" sz="1700" dirty="0">
                <a:solidFill>
                  <a:schemeClr val="accent6">
                    <a:lumMod val="50000"/>
                  </a:schemeClr>
                </a:solidFill>
                <a:ea typeface="微軟正黑體" panose="020B0604030504040204" pitchFamily="34" charset="-120"/>
              </a:rPr>
              <a:t>temp_pondareas &lt;- rep(NA,dim(combinePointValue)[1])</a:t>
            </a:r>
          </a:p>
          <a:p>
            <a:pPr algn="ctr"/>
            <a:r>
              <a:rPr lang="en-US" altLang="zh-TW" sz="1700" dirty="0">
                <a:solidFill>
                  <a:schemeClr val="accent6">
                    <a:lumMod val="50000"/>
                  </a:schemeClr>
                </a:solidFill>
                <a:ea typeface="微軟正黑體" panose="020B0604030504040204" pitchFamily="34" charset="-120"/>
              </a:rPr>
              <a:t>temp_pondareas[1:length(pondareas)] &lt;- pondareas</a:t>
            </a:r>
          </a:p>
          <a:p>
            <a:pPr algn="ctr"/>
            <a:r>
              <a:rPr lang="en-US" altLang="zh-TW" sz="1700" dirty="0">
                <a:solidFill>
                  <a:schemeClr val="accent6">
                    <a:lumMod val="50000"/>
                  </a:schemeClr>
                </a:solidFill>
                <a:ea typeface="微軟正黑體" panose="020B0604030504040204" pitchFamily="34" charset="-120"/>
              </a:rPr>
              <a:t>allyear_pondareas &lt;- cbind(allyear_pondareas, temp_pondareas)</a:t>
            </a:r>
          </a:p>
        </p:txBody>
      </p:sp>
      <p:cxnSp>
        <p:nvCxnSpPr>
          <p:cNvPr id="22" name="接點: 肘形 21">
            <a:extLst>
              <a:ext uri="{FF2B5EF4-FFF2-40B4-BE49-F238E27FC236}">
                <a16:creationId xmlns:a16="http://schemas.microsoft.com/office/drawing/2014/main" id="{B47E9AEB-9278-4024-8B3C-63A3A2143456}"/>
              </a:ext>
            </a:extLst>
          </p:cNvPr>
          <p:cNvCxnSpPr>
            <a:cxnSpLocks/>
            <a:stCxn id="12" idx="3"/>
            <a:endCxn id="16" idx="3"/>
          </p:cNvCxnSpPr>
          <p:nvPr/>
        </p:nvCxnSpPr>
        <p:spPr>
          <a:xfrm>
            <a:off x="6714813" y="3390546"/>
            <a:ext cx="1564102" cy="2921254"/>
          </a:xfrm>
          <a:prstGeom prst="bentConnector3">
            <a:avLst>
              <a:gd name="adj1" fmla="val 11948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6CD57286-AF61-4F09-94B9-928E52A0776D}"/>
              </a:ext>
            </a:extLst>
          </p:cNvPr>
          <p:cNvCxnSpPr>
            <a:cxnSpLocks/>
          </p:cNvCxnSpPr>
          <p:nvPr/>
        </p:nvCxnSpPr>
        <p:spPr>
          <a:xfrm>
            <a:off x="4893627" y="2485535"/>
            <a:ext cx="0" cy="52804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流程圖: 程序 27">
            <a:extLst>
              <a:ext uri="{FF2B5EF4-FFF2-40B4-BE49-F238E27FC236}">
                <a16:creationId xmlns:a16="http://schemas.microsoft.com/office/drawing/2014/main" id="{C1987832-B48B-4DD6-8E43-B1E57616942D}"/>
              </a:ext>
            </a:extLst>
          </p:cNvPr>
          <p:cNvSpPr/>
          <p:nvPr/>
        </p:nvSpPr>
        <p:spPr>
          <a:xfrm>
            <a:off x="1071184" y="7530534"/>
            <a:ext cx="7639682" cy="292125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#using the index of pond pixels to replace the land type of taoyuanpond raster of same index from 3 to 5</a:t>
            </a:r>
          </a:p>
          <a:p>
            <a:pPr algn="ctr"/>
            <a:r>
              <a:rPr lang="en-US" altLang="zh-TW" sz="1200" dirty="0">
                <a:solidFill>
                  <a:schemeClr val="accent6">
                    <a:lumMod val="50000"/>
                  </a:schemeClr>
                </a:solidFill>
                <a:ea typeface="微軟正黑體" panose="020B0604030504040204" pitchFamily="34" charset="-120"/>
              </a:rPr>
              <a:t> (reclassify from water to pond)</a:t>
            </a:r>
          </a:p>
          <a:p>
            <a:pPr algn="ctr"/>
            <a:r>
              <a:rPr lang="en-US" altLang="zh-TW" sz="1200" dirty="0">
                <a:solidFill>
                  <a:schemeClr val="accent6">
                    <a:lumMod val="50000"/>
                  </a:schemeClr>
                </a:solidFill>
                <a:ea typeface="微軟正黑體" panose="020B0604030504040204" pitchFamily="34" charset="-120"/>
              </a:rPr>
              <a:t>#reclassify original classification results with 5 indicating ponds </a:t>
            </a:r>
          </a:p>
          <a:p>
            <a:pPr algn="ctr"/>
            <a:r>
              <a:rPr lang="en-US" altLang="zh-TW" sz="1200" dirty="0">
                <a:solidFill>
                  <a:schemeClr val="accent6">
                    <a:lumMod val="50000"/>
                  </a:schemeClr>
                </a:solidFill>
                <a:ea typeface="微軟正黑體" panose="020B0604030504040204" pitchFamily="34" charset="-120"/>
              </a:rPr>
              <a:t>(before:forest: 1; builtup: 2; water: 3; agri: 4; now: forest: 1; builtup: 2; water: 3; agri: 4; pond: 5)</a:t>
            </a:r>
          </a:p>
          <a:p>
            <a:pPr algn="ctr"/>
            <a:r>
              <a:rPr lang="en-US" altLang="zh-TW" sz="1200" dirty="0">
                <a:solidFill>
                  <a:schemeClr val="accent6">
                    <a:lumMod val="50000"/>
                  </a:schemeClr>
                </a:solidFill>
                <a:ea typeface="微軟正黑體" panose="020B0604030504040204" pitchFamily="34" charset="-120"/>
              </a:rPr>
              <a:t> #there will be difference between pondareas and the actual amount of pixels replaced as pond type 5 </a:t>
            </a:r>
          </a:p>
          <a:p>
            <a:pPr algn="ctr"/>
            <a:r>
              <a:rPr lang="en-US" altLang="zh-TW" sz="1200" dirty="0">
                <a:solidFill>
                  <a:schemeClr val="accent6">
                    <a:lumMod val="50000"/>
                  </a:schemeClr>
                </a:solidFill>
                <a:ea typeface="微軟正黑體" panose="020B0604030504040204" pitchFamily="34" charset="-120"/>
              </a:rPr>
              <a:t>because there are duplicated counts in pondareas</a:t>
            </a:r>
          </a:p>
          <a:p>
            <a:pPr algn="ctr"/>
            <a:r>
              <a:rPr lang="en-US" altLang="zh-TW" sz="1700" dirty="0">
                <a:solidFill>
                  <a:schemeClr val="accent6">
                    <a:lumMod val="50000"/>
                  </a:schemeClr>
                </a:solidFill>
                <a:ea typeface="微軟正黑體" panose="020B0604030504040204" pitchFamily="34" charset="-120"/>
              </a:rPr>
              <a:t>taoyuanpond &lt;- replace(taoyuanpond,wholelist$index,5)</a:t>
            </a:r>
            <a:endParaRPr lang="en-US" altLang="zh-TW" sz="1200" dirty="0">
              <a:solidFill>
                <a:schemeClr val="accent6">
                  <a:lumMod val="50000"/>
                </a:schemeClr>
              </a:solidFill>
              <a:ea typeface="微軟正黑體" panose="020B0604030504040204" pitchFamily="34" charset="-120"/>
            </a:endParaRPr>
          </a:p>
          <a:p>
            <a:pPr algn="ctr"/>
            <a:r>
              <a:rPr lang="en-US" altLang="zh-TW" sz="1200" dirty="0">
                <a:solidFill>
                  <a:schemeClr val="accent6">
                    <a:lumMod val="50000"/>
                  </a:schemeClr>
                </a:solidFill>
                <a:ea typeface="微軟正黑體" panose="020B0604030504040204" pitchFamily="34" charset="-120"/>
              </a:rPr>
              <a:t>#transfer water pixels to pond pixels under the scenario that the pond is only one pixel standing by its own </a:t>
            </a:r>
          </a:p>
          <a:p>
            <a:pPr algn="ctr"/>
            <a:r>
              <a:rPr lang="en-US" altLang="zh-TW" sz="1200" dirty="0">
                <a:solidFill>
                  <a:schemeClr val="accent6">
                    <a:lumMod val="50000"/>
                  </a:schemeClr>
                </a:solidFill>
                <a:ea typeface="微軟正黑體" panose="020B0604030504040204" pitchFamily="34" charset="-120"/>
              </a:rPr>
              <a:t>that is deleted in the above clipmatrix for-loop</a:t>
            </a:r>
          </a:p>
          <a:p>
            <a:pPr algn="ctr"/>
            <a:r>
              <a:rPr lang="en-US" altLang="zh-TW" sz="1700" dirty="0">
                <a:solidFill>
                  <a:schemeClr val="accent6">
                    <a:lumMod val="50000"/>
                  </a:schemeClr>
                </a:solidFill>
                <a:ea typeface="微軟正黑體" panose="020B0604030504040204" pitchFamily="34" charset="-120"/>
              </a:rPr>
              <a:t>subsetdf &lt;- combinePointValue[!is.na(combinePointValue$ltype)&amp;combinePointValue$ltype==3,]</a:t>
            </a:r>
          </a:p>
          <a:p>
            <a:pPr algn="ctr"/>
            <a:r>
              <a:rPr lang="en-US" altLang="zh-TW" sz="1700" dirty="0">
                <a:solidFill>
                  <a:schemeClr val="accent6">
                    <a:lumMod val="50000"/>
                  </a:schemeClr>
                </a:solidFill>
                <a:ea typeface="微軟正黑體" panose="020B0604030504040204" pitchFamily="34" charset="-120"/>
              </a:rPr>
              <a:t>taoyuanpond &lt;- replace(taoyuanpond,subsetdf$index,5)</a:t>
            </a:r>
          </a:p>
        </p:txBody>
      </p:sp>
      <p:cxnSp>
        <p:nvCxnSpPr>
          <p:cNvPr id="29" name="直線單箭頭接點 28">
            <a:extLst>
              <a:ext uri="{FF2B5EF4-FFF2-40B4-BE49-F238E27FC236}">
                <a16:creationId xmlns:a16="http://schemas.microsoft.com/office/drawing/2014/main" id="{2EF880E5-900E-4210-AD47-1FDAC39491BB}"/>
              </a:ext>
            </a:extLst>
          </p:cNvPr>
          <p:cNvCxnSpPr>
            <a:cxnSpLocks/>
          </p:cNvCxnSpPr>
          <p:nvPr/>
        </p:nvCxnSpPr>
        <p:spPr>
          <a:xfrm>
            <a:off x="4892612" y="10451788"/>
            <a:ext cx="0" cy="174021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192355CA-7AE8-4BA5-949E-305C455C8086}"/>
              </a:ext>
            </a:extLst>
          </p:cNvPr>
          <p:cNvCxnSpPr>
            <a:cxnSpLocks/>
          </p:cNvCxnSpPr>
          <p:nvPr/>
        </p:nvCxnSpPr>
        <p:spPr>
          <a:xfrm>
            <a:off x="4857164" y="6894240"/>
            <a:ext cx="0" cy="63629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3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286E3AE-F4B3-43B3-A192-F896FB2BEE1E}"/>
              </a:ext>
            </a:extLst>
          </p:cNvPr>
          <p:cNvSpPr/>
          <p:nvPr/>
        </p:nvSpPr>
        <p:spPr>
          <a:xfrm>
            <a:off x="282320" y="629096"/>
            <a:ext cx="9192122" cy="11562904"/>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3" name="矩形 22">
            <a:extLst>
              <a:ext uri="{FF2B5EF4-FFF2-40B4-BE49-F238E27FC236}">
                <a16:creationId xmlns:a16="http://schemas.microsoft.com/office/drawing/2014/main" id="{8FF0C103-15F4-4E9A-89C1-890EA33DBEE1}"/>
              </a:ext>
            </a:extLst>
          </p:cNvPr>
          <p:cNvSpPr/>
          <p:nvPr/>
        </p:nvSpPr>
        <p:spPr>
          <a:xfrm>
            <a:off x="593358" y="2056843"/>
            <a:ext cx="8540004" cy="10117572"/>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cxnSp>
        <p:nvCxnSpPr>
          <p:cNvPr id="26" name="直線單箭頭接點 25">
            <a:extLst>
              <a:ext uri="{FF2B5EF4-FFF2-40B4-BE49-F238E27FC236}">
                <a16:creationId xmlns:a16="http://schemas.microsoft.com/office/drawing/2014/main" id="{359E3596-A35C-439F-A26E-867532A36B98}"/>
              </a:ext>
            </a:extLst>
          </p:cNvPr>
          <p:cNvCxnSpPr>
            <a:cxnSpLocks/>
          </p:cNvCxnSpPr>
          <p:nvPr/>
        </p:nvCxnSpPr>
        <p:spPr>
          <a:xfrm>
            <a:off x="4893131" y="0"/>
            <a:ext cx="0" cy="62291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2C7EF43C-D523-4FB6-9F5C-4E88727286E5}"/>
              </a:ext>
            </a:extLst>
          </p:cNvPr>
          <p:cNvSpPr/>
          <p:nvPr/>
        </p:nvSpPr>
        <p:spPr>
          <a:xfrm>
            <a:off x="610942" y="2075905"/>
            <a:ext cx="1751639"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a:t>
            </a:r>
            <a:endParaRPr lang="zh-TW" altLang="en-US" sz="1600" dirty="0">
              <a:solidFill>
                <a:schemeClr val="accent6">
                  <a:lumMod val="50000"/>
                </a:schemeClr>
              </a:solidFill>
              <a:ea typeface="微軟正黑體" panose="020B0604030504040204" pitchFamily="34" charset="-120"/>
            </a:endParaRPr>
          </a:p>
        </p:txBody>
      </p:sp>
      <p:sp>
        <p:nvSpPr>
          <p:cNvPr id="40" name="流程圖: 程序 39">
            <a:extLst>
              <a:ext uri="{FF2B5EF4-FFF2-40B4-BE49-F238E27FC236}">
                <a16:creationId xmlns:a16="http://schemas.microsoft.com/office/drawing/2014/main" id="{591701B8-A6BB-472F-8FCF-4548BBED169D}"/>
              </a:ext>
            </a:extLst>
          </p:cNvPr>
          <p:cNvSpPr/>
          <p:nvPr/>
        </p:nvSpPr>
        <p:spPr>
          <a:xfrm>
            <a:off x="4554415" y="629095"/>
            <a:ext cx="4905295" cy="37807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yr=2013,2014,2015,2016,2017,2019,2020,2021,2022 </a:t>
            </a:r>
            <a:endParaRPr lang="zh-TW" altLang="en-US" sz="1700" dirty="0">
              <a:solidFill>
                <a:schemeClr val="accent6">
                  <a:lumMod val="50000"/>
                </a:schemeClr>
              </a:solidFill>
              <a:ea typeface="微軟正黑體" panose="020B0604030504040204" pitchFamily="34" charset="-120"/>
            </a:endParaRPr>
          </a:p>
        </p:txBody>
      </p:sp>
      <p:sp>
        <p:nvSpPr>
          <p:cNvPr id="42" name="矩形 41">
            <a:extLst>
              <a:ext uri="{FF2B5EF4-FFF2-40B4-BE49-F238E27FC236}">
                <a16:creationId xmlns:a16="http://schemas.microsoft.com/office/drawing/2014/main" id="{EB065E5E-1210-4BE8-A5FB-C0E52439A47D}"/>
              </a:ext>
            </a:extLst>
          </p:cNvPr>
          <p:cNvSpPr/>
          <p:nvPr/>
        </p:nvSpPr>
        <p:spPr>
          <a:xfrm>
            <a:off x="297067" y="648431"/>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a:t>
            </a:r>
            <a:endParaRPr lang="zh-TW" altLang="en-US" sz="1600" dirty="0">
              <a:solidFill>
                <a:schemeClr val="accent6">
                  <a:lumMod val="50000"/>
                </a:schemeClr>
              </a:solidFill>
              <a:ea typeface="微軟正黑體" panose="020B0604030504040204" pitchFamily="34" charset="-120"/>
            </a:endParaRPr>
          </a:p>
        </p:txBody>
      </p:sp>
      <p:sp>
        <p:nvSpPr>
          <p:cNvPr id="49" name="流程圖: 程序 48">
            <a:extLst>
              <a:ext uri="{FF2B5EF4-FFF2-40B4-BE49-F238E27FC236}">
                <a16:creationId xmlns:a16="http://schemas.microsoft.com/office/drawing/2014/main" id="{3D30748E-4E93-43CA-BACC-5CC99D3219C2}"/>
              </a:ext>
            </a:extLst>
          </p:cNvPr>
          <p:cNvSpPr/>
          <p:nvPr/>
        </p:nvSpPr>
        <p:spPr>
          <a:xfrm>
            <a:off x="2888447" y="9330309"/>
            <a:ext cx="3937947" cy="1848027"/>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default extent xmin xmax ymin ymax to 0</a:t>
            </a:r>
          </a:p>
          <a:p>
            <a:pPr algn="ctr"/>
            <a:r>
              <a:rPr lang="en-US" altLang="zh-TW" sz="1700" dirty="0">
                <a:solidFill>
                  <a:schemeClr val="accent6">
                    <a:lumMod val="50000"/>
                  </a:schemeClr>
                </a:solidFill>
                <a:ea typeface="微軟正黑體" panose="020B0604030504040204" pitchFamily="34" charset="-120"/>
              </a:rPr>
              <a:t>extent_xmin &lt;- 0</a:t>
            </a:r>
          </a:p>
          <a:p>
            <a:pPr algn="ctr"/>
            <a:r>
              <a:rPr lang="en-US" altLang="zh-TW" sz="1700" dirty="0">
                <a:solidFill>
                  <a:schemeClr val="accent6">
                    <a:lumMod val="50000"/>
                  </a:schemeClr>
                </a:solidFill>
                <a:ea typeface="微軟正黑體" panose="020B0604030504040204" pitchFamily="34" charset="-120"/>
              </a:rPr>
              <a:t>extent_xmax &lt;- 0</a:t>
            </a:r>
          </a:p>
          <a:p>
            <a:pPr algn="ctr"/>
            <a:r>
              <a:rPr lang="en-US" altLang="zh-TW" sz="1700" dirty="0">
                <a:solidFill>
                  <a:schemeClr val="accent6">
                    <a:lumMod val="50000"/>
                  </a:schemeClr>
                </a:solidFill>
                <a:ea typeface="微軟正黑體" panose="020B0604030504040204" pitchFamily="34" charset="-120"/>
              </a:rPr>
              <a:t>extent_ymin &lt;- 0</a:t>
            </a:r>
          </a:p>
          <a:p>
            <a:pPr algn="ctr"/>
            <a:r>
              <a:rPr lang="en-US" altLang="zh-TW" sz="1700" dirty="0">
                <a:solidFill>
                  <a:schemeClr val="accent6">
                    <a:lumMod val="50000"/>
                  </a:schemeClr>
                </a:solidFill>
                <a:ea typeface="微軟正黑體" panose="020B0604030504040204" pitchFamily="34" charset="-120"/>
              </a:rPr>
              <a:t>extent_ymax &lt;- 0</a:t>
            </a:r>
          </a:p>
          <a:p>
            <a:pPr algn="ctr"/>
            <a:r>
              <a:rPr lang="en-US" altLang="zh-TW" sz="1700" dirty="0">
                <a:solidFill>
                  <a:schemeClr val="accent6">
                    <a:lumMod val="50000"/>
                  </a:schemeClr>
                </a:solidFill>
                <a:ea typeface="微軟正黑體" panose="020B0604030504040204" pitchFamily="34" charset="-120"/>
              </a:rPr>
              <a:t>row &lt;- 0</a:t>
            </a:r>
          </a:p>
          <a:p>
            <a:pPr algn="ctr"/>
            <a:r>
              <a:rPr lang="en-US" altLang="zh-TW" sz="1700" dirty="0">
                <a:solidFill>
                  <a:schemeClr val="accent6">
                    <a:lumMod val="50000"/>
                  </a:schemeClr>
                </a:solidFill>
                <a:ea typeface="微軟正黑體" panose="020B0604030504040204" pitchFamily="34" charset="-120"/>
              </a:rPr>
              <a:t>col &lt;- 0</a:t>
            </a:r>
          </a:p>
        </p:txBody>
      </p:sp>
      <p:sp>
        <p:nvSpPr>
          <p:cNvPr id="53" name="矩形 52">
            <a:extLst>
              <a:ext uri="{FF2B5EF4-FFF2-40B4-BE49-F238E27FC236}">
                <a16:creationId xmlns:a16="http://schemas.microsoft.com/office/drawing/2014/main" id="{633B9C21-4EF8-4130-8A4A-A500529D166E}"/>
              </a:ext>
            </a:extLst>
          </p:cNvPr>
          <p:cNvSpPr/>
          <p:nvPr/>
        </p:nvSpPr>
        <p:spPr>
          <a:xfrm>
            <a:off x="282319" y="366842"/>
            <a:ext cx="4433424"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a:t>
            </a:r>
            <a:r>
              <a:rPr lang="zh-TW" altLang="en-US" sz="1200" dirty="0">
                <a:solidFill>
                  <a:schemeClr val="accent6">
                    <a:lumMod val="50000"/>
                  </a:schemeClr>
                </a:solidFill>
                <a:ea typeface="微軟正黑體" panose="020B0604030504040204" pitchFamily="34" charset="-120"/>
              </a:rPr>
              <a:t> </a:t>
            </a:r>
            <a:r>
              <a:rPr lang="en-US" altLang="zh-TW" sz="1200" dirty="0">
                <a:solidFill>
                  <a:schemeClr val="accent6">
                    <a:lumMod val="50000"/>
                  </a:schemeClr>
                </a:solidFill>
                <a:ea typeface="微軟正黑體" panose="020B0604030504040204" pitchFamily="34" charset="-120"/>
              </a:rPr>
              <a:t>to iterate among years 2013 to 2022 to perform classification</a:t>
            </a:r>
            <a:endParaRPr lang="zh-TW" altLang="en-US" sz="1200" dirty="0">
              <a:solidFill>
                <a:schemeClr val="accent6">
                  <a:lumMod val="50000"/>
                </a:schemeClr>
              </a:solidFill>
              <a:ea typeface="微軟正黑體" panose="020B0604030504040204" pitchFamily="34" charset="-120"/>
            </a:endParaRPr>
          </a:p>
        </p:txBody>
      </p:sp>
      <p:sp>
        <p:nvSpPr>
          <p:cNvPr id="43" name="流程圖: 程序 42">
            <a:extLst>
              <a:ext uri="{FF2B5EF4-FFF2-40B4-BE49-F238E27FC236}">
                <a16:creationId xmlns:a16="http://schemas.microsoft.com/office/drawing/2014/main" id="{9445975E-F320-46FB-8875-33D9913E1549}"/>
              </a:ext>
            </a:extLst>
          </p:cNvPr>
          <p:cNvSpPr/>
          <p:nvPr/>
        </p:nvSpPr>
        <p:spPr>
          <a:xfrm>
            <a:off x="4069209" y="1238905"/>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print(yr)</a:t>
            </a:r>
          </a:p>
        </p:txBody>
      </p:sp>
      <p:cxnSp>
        <p:nvCxnSpPr>
          <p:cNvPr id="44" name="直線單箭頭接點 43">
            <a:extLst>
              <a:ext uri="{FF2B5EF4-FFF2-40B4-BE49-F238E27FC236}">
                <a16:creationId xmlns:a16="http://schemas.microsoft.com/office/drawing/2014/main" id="{5283C441-2099-4E9F-8E5F-F0684B4A50A7}"/>
              </a:ext>
            </a:extLst>
          </p:cNvPr>
          <p:cNvCxnSpPr>
            <a:cxnSpLocks/>
          </p:cNvCxnSpPr>
          <p:nvPr/>
        </p:nvCxnSpPr>
        <p:spPr>
          <a:xfrm>
            <a:off x="4893130" y="1726580"/>
            <a:ext cx="0" cy="3511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6" name="流程圖: 程序 45">
            <a:extLst>
              <a:ext uri="{FF2B5EF4-FFF2-40B4-BE49-F238E27FC236}">
                <a16:creationId xmlns:a16="http://schemas.microsoft.com/office/drawing/2014/main" id="{0A6D65E8-7BE9-471F-8193-F66F751C7F45}"/>
              </a:ext>
            </a:extLst>
          </p:cNvPr>
          <p:cNvSpPr/>
          <p:nvPr/>
        </p:nvSpPr>
        <p:spPr>
          <a:xfrm>
            <a:off x="6893168" y="2064967"/>
            <a:ext cx="2240193" cy="355203"/>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aoi=1:length(allaoi)</a:t>
            </a:r>
            <a:endParaRPr lang="zh-TW" altLang="en-US" sz="1700" dirty="0">
              <a:solidFill>
                <a:schemeClr val="accent6">
                  <a:lumMod val="50000"/>
                </a:schemeClr>
              </a:solidFill>
              <a:ea typeface="微軟正黑體" panose="020B0604030504040204" pitchFamily="34" charset="-120"/>
            </a:endParaRPr>
          </a:p>
        </p:txBody>
      </p:sp>
      <p:sp>
        <p:nvSpPr>
          <p:cNvPr id="48" name="流程圖: 程序 47">
            <a:extLst>
              <a:ext uri="{FF2B5EF4-FFF2-40B4-BE49-F238E27FC236}">
                <a16:creationId xmlns:a16="http://schemas.microsoft.com/office/drawing/2014/main" id="{02AFC7DD-D7D9-489C-9A57-803A868C52C0}"/>
              </a:ext>
            </a:extLst>
          </p:cNvPr>
          <p:cNvSpPr/>
          <p:nvPr/>
        </p:nvSpPr>
        <p:spPr>
          <a:xfrm>
            <a:off x="4069209" y="2622923"/>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print(aoi)</a:t>
            </a:r>
          </a:p>
        </p:txBody>
      </p:sp>
      <p:cxnSp>
        <p:nvCxnSpPr>
          <p:cNvPr id="54" name="直線單箭頭接點 53">
            <a:extLst>
              <a:ext uri="{FF2B5EF4-FFF2-40B4-BE49-F238E27FC236}">
                <a16:creationId xmlns:a16="http://schemas.microsoft.com/office/drawing/2014/main" id="{A668DEDA-EE08-4847-83EB-DD6473E5031D}"/>
              </a:ext>
            </a:extLst>
          </p:cNvPr>
          <p:cNvCxnSpPr>
            <a:cxnSpLocks/>
          </p:cNvCxnSpPr>
          <p:nvPr/>
        </p:nvCxnSpPr>
        <p:spPr>
          <a:xfrm>
            <a:off x="4893130" y="3110598"/>
            <a:ext cx="0" cy="35112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6" name="流程圖: 程序 55">
            <a:extLst>
              <a:ext uri="{FF2B5EF4-FFF2-40B4-BE49-F238E27FC236}">
                <a16:creationId xmlns:a16="http://schemas.microsoft.com/office/drawing/2014/main" id="{2DAA3EB5-3AA2-4573-9B84-D495375722AD}"/>
              </a:ext>
            </a:extLst>
          </p:cNvPr>
          <p:cNvSpPr/>
          <p:nvPr/>
        </p:nvSpPr>
        <p:spPr>
          <a:xfrm>
            <a:off x="1261467" y="4373237"/>
            <a:ext cx="7233827" cy="443054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#direct to directory of 2017 images</a:t>
            </a:r>
          </a:p>
          <a:p>
            <a:pPr algn="ctr"/>
            <a:r>
              <a:rPr lang="en-US" altLang="zh-TW" sz="1700" dirty="0">
                <a:solidFill>
                  <a:schemeClr val="accent6">
                    <a:lumMod val="50000"/>
                  </a:schemeClr>
                </a:solidFill>
                <a:ea typeface="微軟正黑體" panose="020B0604030504040204" pitchFamily="34" charset="-120"/>
              </a:rPr>
              <a:t>        directory &lt;- c("/lfs/home/ychen/Satellite/SPOT_CSRSR/grid_box/2017/")</a:t>
            </a:r>
          </a:p>
          <a:p>
            <a:pPr algn="ctr"/>
            <a:r>
              <a:rPr lang="en-US" altLang="zh-TW" sz="1200" dirty="0">
                <a:solidFill>
                  <a:schemeClr val="accent6">
                    <a:lumMod val="50000"/>
                  </a:schemeClr>
                </a:solidFill>
                <a:ea typeface="微軟正黑體" panose="020B0604030504040204" pitchFamily="34" charset="-120"/>
              </a:rPr>
              <a:t>#create list of SPOT image under directory that satisfy condition</a:t>
            </a:r>
          </a:p>
          <a:p>
            <a:pPr algn="ctr"/>
            <a:r>
              <a:rPr lang="en-US" altLang="zh-TW" sz="1700" dirty="0">
                <a:solidFill>
                  <a:schemeClr val="accent6">
                    <a:lumMod val="50000"/>
                  </a:schemeClr>
                </a:solidFill>
                <a:ea typeface="微軟正黑體" panose="020B0604030504040204" pitchFamily="34" charset="-120"/>
              </a:rPr>
              <a:t>aoi_images &lt;- dir(path = directory, pattern = "SPOT", all.files = FALSE, 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#use all images that satisfies aoi location</a:t>
            </a:r>
          </a:p>
          <a:p>
            <a:pPr algn="ctr"/>
            <a:r>
              <a:rPr lang="en-US" altLang="zh-TW" sz="1700" dirty="0">
                <a:solidFill>
                  <a:schemeClr val="accent6">
                    <a:lumMod val="50000"/>
                  </a:schemeClr>
                </a:solidFill>
                <a:ea typeface="微軟正黑體" panose="020B0604030504040204" pitchFamily="34" charset="-120"/>
              </a:rPr>
              <a:t>aoi_images &lt;- aoi_images[substr(aoi_images,start=23,stop=29)==allaoi[aoi]] </a:t>
            </a:r>
          </a:p>
          <a:p>
            <a:pPr algn="ctr"/>
            <a:r>
              <a:rPr lang="en-US" altLang="zh-TW" sz="1200" dirty="0">
                <a:solidFill>
                  <a:schemeClr val="accent6">
                    <a:lumMod val="50000"/>
                  </a:schemeClr>
                </a:solidFill>
                <a:ea typeface="微軟正黑體" panose="020B0604030504040204" pitchFamily="34" charset="-120"/>
              </a:rPr>
              <a:t>#direct to directory of 2018 images</a:t>
            </a:r>
          </a:p>
          <a:p>
            <a:pPr algn="ctr"/>
            <a:r>
              <a:rPr lang="en-US" altLang="zh-TW" sz="1700" dirty="0">
                <a:solidFill>
                  <a:schemeClr val="accent6">
                    <a:lumMod val="50000"/>
                  </a:schemeClr>
                </a:solidFill>
                <a:ea typeface="微軟正黑體" panose="020B0604030504040204" pitchFamily="34" charset="-120"/>
              </a:rPr>
              <a:t>directory &lt;- c("/lfs/home/ychen/Satellite/SPOT_CSRSR/grid_box/2018/")</a:t>
            </a:r>
          </a:p>
          <a:p>
            <a:pPr algn="ctr"/>
            <a:r>
              <a:rPr lang="en-US" altLang="zh-TW" sz="1200" dirty="0">
                <a:solidFill>
                  <a:schemeClr val="accent6">
                    <a:lumMod val="50000"/>
                  </a:schemeClr>
                </a:solidFill>
                <a:ea typeface="微軟正黑體" panose="020B0604030504040204" pitchFamily="34" charset="-120"/>
              </a:rPr>
              <a:t>#create list of SPOT image under directory that satisfy condition</a:t>
            </a:r>
          </a:p>
          <a:p>
            <a:pPr algn="ctr"/>
            <a:r>
              <a:rPr lang="en-US" altLang="zh-TW" sz="1700" dirty="0">
                <a:solidFill>
                  <a:schemeClr val="accent6">
                    <a:lumMod val="50000"/>
                  </a:schemeClr>
                </a:solidFill>
                <a:ea typeface="微軟正黑體" panose="020B0604030504040204" pitchFamily="34" charset="-120"/>
              </a:rPr>
              <a:t>temp_images &lt;- dir(path = directory, pattern = "SPOT", all.files = FALSE,</a:t>
            </a:r>
          </a:p>
          <a:p>
            <a:pPr algn="ctr"/>
            <a:r>
              <a:rPr lang="en-US" altLang="zh-TW" sz="1700" dirty="0">
                <a:solidFill>
                  <a:schemeClr val="accent6">
                    <a:lumMod val="50000"/>
                  </a:schemeClr>
                </a:solidFill>
                <a:ea typeface="微軟正黑體" panose="020B0604030504040204" pitchFamily="34" charset="-120"/>
              </a:rPr>
              <a:t>full.names = FALSE, recursive = FALSE, ignore.case = FALSE, include.dirs = FALSE)</a:t>
            </a:r>
          </a:p>
          <a:p>
            <a:pPr algn="ctr"/>
            <a:r>
              <a:rPr lang="en-US" altLang="zh-TW" sz="1200" dirty="0">
                <a:solidFill>
                  <a:schemeClr val="accent6">
                    <a:lumMod val="50000"/>
                  </a:schemeClr>
                </a:solidFill>
                <a:ea typeface="微軟正黑體" panose="020B0604030504040204" pitchFamily="34" charset="-120"/>
              </a:rPr>
              <a:t>#use all images that satisfies aoi location</a:t>
            </a:r>
          </a:p>
          <a:p>
            <a:pPr algn="ctr"/>
            <a:r>
              <a:rPr lang="en-US" altLang="zh-TW" sz="1700" dirty="0">
                <a:solidFill>
                  <a:schemeClr val="accent6">
                    <a:lumMod val="50000"/>
                  </a:schemeClr>
                </a:solidFill>
                <a:ea typeface="微軟正黑體" panose="020B0604030504040204" pitchFamily="34" charset="-120"/>
              </a:rPr>
              <a:t>temp_images &lt;- temp_images[substr(temp_images,start=23,stop=29)==allaoi[aoi]]        </a:t>
            </a:r>
          </a:p>
          <a:p>
            <a:pPr algn="ctr"/>
            <a:r>
              <a:rPr lang="en-US" altLang="zh-TW" sz="1200" dirty="0">
                <a:solidFill>
                  <a:schemeClr val="accent6">
                    <a:lumMod val="50000"/>
                  </a:schemeClr>
                </a:solidFill>
                <a:ea typeface="微軟正黑體" panose="020B0604030504040204" pitchFamily="34" charset="-120"/>
              </a:rPr>
              <a:t>#bind 2017 and 2018 image list to together be classified</a:t>
            </a:r>
          </a:p>
          <a:p>
            <a:pPr algn="ctr"/>
            <a:r>
              <a:rPr lang="en-US" altLang="zh-TW" sz="1700" dirty="0">
                <a:solidFill>
                  <a:schemeClr val="accent6">
                    <a:lumMod val="50000"/>
                  </a:schemeClr>
                </a:solidFill>
                <a:ea typeface="微軟正黑體" panose="020B0604030504040204" pitchFamily="34" charset="-120"/>
              </a:rPr>
              <a:t>aoi_images &lt;- c(aoi_images,temp_images)</a:t>
            </a:r>
          </a:p>
        </p:txBody>
      </p:sp>
      <p:sp>
        <p:nvSpPr>
          <p:cNvPr id="58" name="流程圖: 決策 57">
            <a:extLst>
              <a:ext uri="{FF2B5EF4-FFF2-40B4-BE49-F238E27FC236}">
                <a16:creationId xmlns:a16="http://schemas.microsoft.com/office/drawing/2014/main" id="{0B9633BA-0521-46B8-BC68-FEFB5BFDD2FE}"/>
              </a:ext>
            </a:extLst>
          </p:cNvPr>
          <p:cNvSpPr/>
          <p:nvPr/>
        </p:nvSpPr>
        <p:spPr>
          <a:xfrm>
            <a:off x="3605118" y="3474689"/>
            <a:ext cx="2546537" cy="70338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60" name="文字方塊 59">
            <a:extLst>
              <a:ext uri="{FF2B5EF4-FFF2-40B4-BE49-F238E27FC236}">
                <a16:creationId xmlns:a16="http://schemas.microsoft.com/office/drawing/2014/main" id="{82260086-C85B-4987-B1F4-3A56E1083353}"/>
              </a:ext>
            </a:extLst>
          </p:cNvPr>
          <p:cNvSpPr txBox="1"/>
          <p:nvPr/>
        </p:nvSpPr>
        <p:spPr>
          <a:xfrm>
            <a:off x="3116035" y="347244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62" name="接點: 肘形 61">
            <a:extLst>
              <a:ext uri="{FF2B5EF4-FFF2-40B4-BE49-F238E27FC236}">
                <a16:creationId xmlns:a16="http://schemas.microsoft.com/office/drawing/2014/main" id="{5808D247-E249-4842-A085-B1188D5E177B}"/>
              </a:ext>
            </a:extLst>
          </p:cNvPr>
          <p:cNvCxnSpPr>
            <a:cxnSpLocks/>
            <a:stCxn id="58" idx="1"/>
            <a:endCxn id="56" idx="1"/>
          </p:cNvCxnSpPr>
          <p:nvPr/>
        </p:nvCxnSpPr>
        <p:spPr>
          <a:xfrm rot="10800000" flipV="1">
            <a:off x="1261468" y="3826381"/>
            <a:ext cx="2343651" cy="2762130"/>
          </a:xfrm>
          <a:prstGeom prst="bentConnector3">
            <a:avLst>
              <a:gd name="adj1" fmla="val 11575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接點: 肘形 62">
            <a:extLst>
              <a:ext uri="{FF2B5EF4-FFF2-40B4-BE49-F238E27FC236}">
                <a16:creationId xmlns:a16="http://schemas.microsoft.com/office/drawing/2014/main" id="{3404BDA3-1743-4FDA-B422-AFA0A43D6BC1}"/>
              </a:ext>
            </a:extLst>
          </p:cNvPr>
          <p:cNvCxnSpPr>
            <a:cxnSpLocks/>
            <a:stCxn id="58" idx="3"/>
          </p:cNvCxnSpPr>
          <p:nvPr/>
        </p:nvCxnSpPr>
        <p:spPr>
          <a:xfrm>
            <a:off x="6151655" y="3826381"/>
            <a:ext cx="2654677" cy="8365619"/>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4" name="文字方塊 63">
            <a:extLst>
              <a:ext uri="{FF2B5EF4-FFF2-40B4-BE49-F238E27FC236}">
                <a16:creationId xmlns:a16="http://schemas.microsoft.com/office/drawing/2014/main" id="{373E74AE-E33B-4BFC-8162-2803470CC93D}"/>
              </a:ext>
            </a:extLst>
          </p:cNvPr>
          <p:cNvSpPr txBox="1"/>
          <p:nvPr/>
        </p:nvSpPr>
        <p:spPr>
          <a:xfrm>
            <a:off x="6313813" y="3472438"/>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76" name="直線單箭頭接點 75">
            <a:extLst>
              <a:ext uri="{FF2B5EF4-FFF2-40B4-BE49-F238E27FC236}">
                <a16:creationId xmlns:a16="http://schemas.microsoft.com/office/drawing/2014/main" id="{00A04D73-8818-403F-80D5-D2A8B18F50ED}"/>
              </a:ext>
            </a:extLst>
          </p:cNvPr>
          <p:cNvCxnSpPr>
            <a:cxnSpLocks/>
          </p:cNvCxnSpPr>
          <p:nvPr/>
        </p:nvCxnSpPr>
        <p:spPr>
          <a:xfrm flipH="1">
            <a:off x="4893130" y="8831024"/>
            <a:ext cx="1" cy="5196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7001CA9D-0BD4-4A82-909D-BC6531120D05}"/>
              </a:ext>
            </a:extLst>
          </p:cNvPr>
          <p:cNvCxnSpPr>
            <a:cxnSpLocks/>
          </p:cNvCxnSpPr>
          <p:nvPr/>
        </p:nvCxnSpPr>
        <p:spPr>
          <a:xfrm>
            <a:off x="4893130" y="11178336"/>
            <a:ext cx="0" cy="10136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80F937E2-38BC-4813-AD72-89DC081C3A15}"/>
              </a:ext>
            </a:extLst>
          </p:cNvPr>
          <p:cNvSpPr txBox="1"/>
          <p:nvPr/>
        </p:nvSpPr>
        <p:spPr>
          <a:xfrm>
            <a:off x="8601787" y="262795"/>
            <a:ext cx="1172228" cy="392287"/>
          </a:xfrm>
          <a:prstGeom prst="rect">
            <a:avLst/>
          </a:prstGeom>
          <a:noFill/>
        </p:spPr>
        <p:txBody>
          <a:bodyPr wrap="square" rtlCol="0">
            <a:spAutoFit/>
          </a:bodyPr>
          <a:lstStyle/>
          <a:p>
            <a:pPr algn="ctr"/>
            <a:r>
              <a:rPr lang="en-US" altLang="zh-TW" sz="1949" b="1" dirty="0">
                <a:solidFill>
                  <a:srgbClr val="0000FF"/>
                </a:solidFill>
              </a:rPr>
              <a:t>L57 –</a:t>
            </a:r>
            <a:r>
              <a:rPr lang="zh-TW" altLang="en-US" sz="1949" b="1" dirty="0">
                <a:solidFill>
                  <a:srgbClr val="0000FF"/>
                </a:solidFill>
              </a:rPr>
              <a:t> </a:t>
            </a:r>
            <a:r>
              <a:rPr lang="en-US" altLang="zh-TW" sz="1949" b="1" dirty="0">
                <a:solidFill>
                  <a:srgbClr val="0000FF"/>
                </a:solidFill>
              </a:rPr>
              <a:t>L88</a:t>
            </a:r>
            <a:endParaRPr lang="zh-TW" altLang="en-US" sz="1949" b="1" dirty="0">
              <a:solidFill>
                <a:srgbClr val="0000FF"/>
              </a:solidFill>
            </a:endParaRPr>
          </a:p>
        </p:txBody>
      </p:sp>
      <p:sp>
        <p:nvSpPr>
          <p:cNvPr id="83" name="矩形 82">
            <a:extLst>
              <a:ext uri="{FF2B5EF4-FFF2-40B4-BE49-F238E27FC236}">
                <a16:creationId xmlns:a16="http://schemas.microsoft.com/office/drawing/2014/main" id="{73B5DEB1-85E8-4DA7-A6FB-DF4C758E90D4}"/>
              </a:ext>
            </a:extLst>
          </p:cNvPr>
          <p:cNvSpPr/>
          <p:nvPr/>
        </p:nvSpPr>
        <p:spPr>
          <a:xfrm>
            <a:off x="6517848" y="3496858"/>
            <a:ext cx="2651623" cy="276999"/>
          </a:xfrm>
          <a:prstGeom prst="rect">
            <a:avLst/>
          </a:prstGeom>
        </p:spPr>
        <p:txBody>
          <a:bodyPr wrap="none">
            <a:spAutoFit/>
          </a:bodyPr>
          <a:lstStyle/>
          <a:p>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page 12 </a:t>
            </a:r>
            <a:r>
              <a:rPr lang="en-US" altLang="zh-TW" sz="1200" dirty="0">
                <a:solidFill>
                  <a:srgbClr val="FF0000"/>
                </a:solidFill>
                <a:ea typeface="微軟正黑體" panose="020B0604030504040204" pitchFamily="34" charset="-120"/>
              </a:rPr>
              <a:t>end of month loop</a:t>
            </a:r>
            <a:endParaRPr lang="zh-TW" altLang="en-US" sz="1200" dirty="0"/>
          </a:p>
        </p:txBody>
      </p:sp>
    </p:spTree>
    <p:extLst>
      <p:ext uri="{BB962C8B-B14F-4D97-AF65-F5344CB8AC3E}">
        <p14:creationId xmlns:p14="http://schemas.microsoft.com/office/powerpoint/2010/main" val="389363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5897873"/>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8764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L899 –</a:t>
            </a:r>
            <a:r>
              <a:rPr lang="zh-TW" altLang="en-US" sz="1949" b="1" dirty="0">
                <a:solidFill>
                  <a:srgbClr val="0000FF"/>
                </a:solidFill>
              </a:rPr>
              <a:t> </a:t>
            </a:r>
            <a:r>
              <a:rPr lang="en-US" altLang="zh-TW" sz="1949" b="1" dirty="0">
                <a:solidFill>
                  <a:srgbClr val="0000FF"/>
                </a:solidFill>
              </a:rPr>
              <a:t>L918</a:t>
            </a:r>
            <a:endParaRPr lang="zh-TW" altLang="en-US" sz="1949" b="1" dirty="0">
              <a:solidFill>
                <a:srgbClr val="0000FF"/>
              </a:solidFill>
            </a:endParaRPr>
          </a:p>
        </p:txBody>
      </p:sp>
      <p:sp>
        <p:nvSpPr>
          <p:cNvPr id="11" name="流程圖: 程序 10">
            <a:extLst>
              <a:ext uri="{FF2B5EF4-FFF2-40B4-BE49-F238E27FC236}">
                <a16:creationId xmlns:a16="http://schemas.microsoft.com/office/drawing/2014/main" id="{09ED3781-491E-4B77-9CB9-FF4FF7C16B9D}"/>
              </a:ext>
            </a:extLst>
          </p:cNvPr>
          <p:cNvSpPr/>
          <p:nvPr/>
        </p:nvSpPr>
        <p:spPr>
          <a:xfrm>
            <a:off x="1490497" y="1704242"/>
            <a:ext cx="6775780" cy="128398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raster of reclassified taoyuan image (forest: 1; builtup: 2; water: 3; agri: 4; pond: 5)</a:t>
            </a:r>
          </a:p>
          <a:p>
            <a:pPr algn="ctr"/>
            <a:r>
              <a:rPr lang="en-US" altLang="zh-TW" sz="1700" dirty="0">
                <a:solidFill>
                  <a:schemeClr val="accent6">
                    <a:lumMod val="50000"/>
                  </a:schemeClr>
                </a:solidFill>
                <a:ea typeface="微軟正黑體" panose="020B0604030504040204" pitchFamily="34" charset="-120"/>
              </a:rPr>
              <a:t>writeRaster(taoyuanpond,"/data1/home/vivianlin0921/R_Scripts/PCA(forWFH)/plots/classificationresults/taoyuan/9aoi_merge/pond_clips/2017and2018_taoyuanclassification_pond5.tif")</a:t>
            </a:r>
          </a:p>
        </p:txBody>
      </p:sp>
      <p:sp>
        <p:nvSpPr>
          <p:cNvPr id="12" name="流程圖: 決策 11">
            <a:extLst>
              <a:ext uri="{FF2B5EF4-FFF2-40B4-BE49-F238E27FC236}">
                <a16:creationId xmlns:a16="http://schemas.microsoft.com/office/drawing/2014/main" id="{02D60364-630E-4A23-ADCB-2FB80E99F10A}"/>
              </a:ext>
            </a:extLst>
          </p:cNvPr>
          <p:cNvSpPr/>
          <p:nvPr/>
        </p:nvSpPr>
        <p:spPr>
          <a:xfrm>
            <a:off x="3846719" y="874315"/>
            <a:ext cx="2081850" cy="608581"/>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yr==2017</a:t>
            </a:r>
            <a:endParaRPr lang="zh-TW" altLang="en-US" sz="1700" dirty="0">
              <a:solidFill>
                <a:schemeClr val="accent6">
                  <a:lumMod val="50000"/>
                </a:schemeClr>
              </a:solidFill>
              <a:ea typeface="微軟正黑體" panose="020B0604030504040204" pitchFamily="34" charset="-120"/>
            </a:endParaRPr>
          </a:p>
        </p:txBody>
      </p:sp>
      <p:sp>
        <p:nvSpPr>
          <p:cNvPr id="13" name="文字方塊 12">
            <a:extLst>
              <a:ext uri="{FF2B5EF4-FFF2-40B4-BE49-F238E27FC236}">
                <a16:creationId xmlns:a16="http://schemas.microsoft.com/office/drawing/2014/main" id="{D9874470-BBD9-4ECB-BD44-3509DA2FF553}"/>
              </a:ext>
            </a:extLst>
          </p:cNvPr>
          <p:cNvSpPr txBox="1"/>
          <p:nvPr/>
        </p:nvSpPr>
        <p:spPr>
          <a:xfrm>
            <a:off x="3130282" y="83024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14" name="接點: 肘形 13">
            <a:extLst>
              <a:ext uri="{FF2B5EF4-FFF2-40B4-BE49-F238E27FC236}">
                <a16:creationId xmlns:a16="http://schemas.microsoft.com/office/drawing/2014/main" id="{22C2D919-0EB1-488E-AD7E-9E6A4AD436CD}"/>
              </a:ext>
            </a:extLst>
          </p:cNvPr>
          <p:cNvCxnSpPr>
            <a:cxnSpLocks/>
            <a:stCxn id="12" idx="1"/>
            <a:endCxn id="11" idx="1"/>
          </p:cNvCxnSpPr>
          <p:nvPr/>
        </p:nvCxnSpPr>
        <p:spPr>
          <a:xfrm rot="10800000" flipV="1">
            <a:off x="1490497" y="1178606"/>
            <a:ext cx="2356222" cy="1167628"/>
          </a:xfrm>
          <a:prstGeom prst="bentConnector3">
            <a:avLst>
              <a:gd name="adj1" fmla="val 10970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A8919F5A-CC99-4D9A-963B-7649E2F8010F}"/>
              </a:ext>
            </a:extLst>
          </p:cNvPr>
          <p:cNvSpPr txBox="1"/>
          <p:nvPr/>
        </p:nvSpPr>
        <p:spPr>
          <a:xfrm>
            <a:off x="6478828" y="827411"/>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16" name="流程圖: 程序 15">
            <a:extLst>
              <a:ext uri="{FF2B5EF4-FFF2-40B4-BE49-F238E27FC236}">
                <a16:creationId xmlns:a16="http://schemas.microsoft.com/office/drawing/2014/main" id="{876604D2-1ADF-4BE6-9CB9-1AC8340E9AC3}"/>
              </a:ext>
            </a:extLst>
          </p:cNvPr>
          <p:cNvSpPr/>
          <p:nvPr/>
        </p:nvSpPr>
        <p:spPr>
          <a:xfrm>
            <a:off x="1503135" y="3168539"/>
            <a:ext cx="6775780" cy="105294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writeRaster(taoyuanpond,paste("/data1/home/vivianlin0921/R_Scripts/PCA(forWFH)/plots/classificationresults/taoyuan/9aoi_merge/pond_clips/",yr,"_taoyuanclassification_pond5.tif",sep=""))</a:t>
            </a:r>
          </a:p>
        </p:txBody>
      </p:sp>
      <p:cxnSp>
        <p:nvCxnSpPr>
          <p:cNvPr id="22" name="接點: 肘形 21">
            <a:extLst>
              <a:ext uri="{FF2B5EF4-FFF2-40B4-BE49-F238E27FC236}">
                <a16:creationId xmlns:a16="http://schemas.microsoft.com/office/drawing/2014/main" id="{B47E9AEB-9278-4024-8B3C-63A3A2143456}"/>
              </a:ext>
            </a:extLst>
          </p:cNvPr>
          <p:cNvCxnSpPr>
            <a:cxnSpLocks/>
            <a:stCxn id="12" idx="3"/>
            <a:endCxn id="16" idx="3"/>
          </p:cNvCxnSpPr>
          <p:nvPr/>
        </p:nvCxnSpPr>
        <p:spPr>
          <a:xfrm>
            <a:off x="5928569" y="1178606"/>
            <a:ext cx="2350346" cy="2516404"/>
          </a:xfrm>
          <a:prstGeom prst="bentConnector3">
            <a:avLst>
              <a:gd name="adj1" fmla="val 10972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2EF880E5-900E-4210-AD47-1FDAC39491BB}"/>
              </a:ext>
            </a:extLst>
          </p:cNvPr>
          <p:cNvCxnSpPr>
            <a:cxnSpLocks/>
          </p:cNvCxnSpPr>
          <p:nvPr/>
        </p:nvCxnSpPr>
        <p:spPr>
          <a:xfrm>
            <a:off x="4892612" y="10451788"/>
            <a:ext cx="0" cy="1740212"/>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192355CA-7AE8-4BA5-949E-305C455C8086}"/>
              </a:ext>
            </a:extLst>
          </p:cNvPr>
          <p:cNvCxnSpPr>
            <a:cxnSpLocks/>
          </p:cNvCxnSpPr>
          <p:nvPr/>
        </p:nvCxnSpPr>
        <p:spPr>
          <a:xfrm>
            <a:off x="4878387" y="4221480"/>
            <a:ext cx="0" cy="63629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3" name="流程圖: 程序 32">
            <a:extLst>
              <a:ext uri="{FF2B5EF4-FFF2-40B4-BE49-F238E27FC236}">
                <a16:creationId xmlns:a16="http://schemas.microsoft.com/office/drawing/2014/main" id="{1B04A697-BD82-4FE1-B250-66C82B6C3296}"/>
              </a:ext>
            </a:extLst>
          </p:cNvPr>
          <p:cNvSpPr/>
          <p:nvPr/>
        </p:nvSpPr>
        <p:spPr>
          <a:xfrm>
            <a:off x="1809722" y="4873609"/>
            <a:ext cx="6137329" cy="83354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#clear variable so "if (exists("wholelist")==FALSE)" if statement can be used again for next year </a:t>
            </a:r>
          </a:p>
          <a:p>
            <a:pPr algn="ctr"/>
            <a:r>
              <a:rPr lang="en-US" altLang="zh-TW" sz="1700" dirty="0">
                <a:solidFill>
                  <a:schemeClr val="accent6">
                    <a:lumMod val="50000"/>
                  </a:schemeClr>
                </a:solidFill>
                <a:ea typeface="微軟正黑體" panose="020B0604030504040204" pitchFamily="34" charset="-120"/>
              </a:rPr>
              <a:t>rm(wholelist)</a:t>
            </a:r>
          </a:p>
        </p:txBody>
      </p:sp>
      <p:cxnSp>
        <p:nvCxnSpPr>
          <p:cNvPr id="34" name="直線單箭頭接點 33">
            <a:extLst>
              <a:ext uri="{FF2B5EF4-FFF2-40B4-BE49-F238E27FC236}">
                <a16:creationId xmlns:a16="http://schemas.microsoft.com/office/drawing/2014/main" id="{5196A29C-C9A0-429D-ABCD-034B18DC6F04}"/>
              </a:ext>
            </a:extLst>
          </p:cNvPr>
          <p:cNvCxnSpPr>
            <a:cxnSpLocks/>
          </p:cNvCxnSpPr>
          <p:nvPr/>
        </p:nvCxnSpPr>
        <p:spPr>
          <a:xfrm>
            <a:off x="4887644" y="5897880"/>
            <a:ext cx="0" cy="63629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5" name="流程圖: 程序 34">
            <a:extLst>
              <a:ext uri="{FF2B5EF4-FFF2-40B4-BE49-F238E27FC236}">
                <a16:creationId xmlns:a16="http://schemas.microsoft.com/office/drawing/2014/main" id="{2B4BDD8C-CD0D-418A-932F-92B089714C0B}"/>
              </a:ext>
            </a:extLst>
          </p:cNvPr>
          <p:cNvSpPr/>
          <p:nvPr/>
        </p:nvSpPr>
        <p:spPr>
          <a:xfrm>
            <a:off x="763104" y="6534768"/>
            <a:ext cx="8249079" cy="105294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#export allyear_pondareas dataframe to csv for future usage  </a:t>
            </a:r>
            <a:r>
              <a:rPr lang="en-US" altLang="zh-TW" sz="1700" dirty="0">
                <a:solidFill>
                  <a:schemeClr val="accent6">
                    <a:lumMod val="50000"/>
                  </a:schemeClr>
                </a:solidFill>
                <a:ea typeface="微軟正黑體" panose="020B0604030504040204" pitchFamily="34" charset="-120"/>
              </a:rPr>
              <a:t>write.csv(allyear_pondareas,"/data1/home/vivianlin0921/R_Scripts/PCA(forWFH)/plots/classificationresults/taoyuan/9aoi_merge/pond_clips/taoyuan_2013to2022pondarea.csv", row.names = FALSE)</a:t>
            </a:r>
          </a:p>
        </p:txBody>
      </p:sp>
      <p:sp>
        <p:nvSpPr>
          <p:cNvPr id="36" name="流程圖: 程序 35">
            <a:extLst>
              <a:ext uri="{FF2B5EF4-FFF2-40B4-BE49-F238E27FC236}">
                <a16:creationId xmlns:a16="http://schemas.microsoft.com/office/drawing/2014/main" id="{66D84DA0-6FFB-45C6-A02C-A23B63F02452}"/>
              </a:ext>
            </a:extLst>
          </p:cNvPr>
          <p:cNvSpPr/>
          <p:nvPr/>
        </p:nvSpPr>
        <p:spPr>
          <a:xfrm>
            <a:off x="763103" y="8073947"/>
            <a:ext cx="8249079" cy="287162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density plot of pond area size distribution for 2013 to 2022</a:t>
            </a:r>
          </a:p>
          <a:p>
            <a:pPr algn="ctr"/>
            <a:r>
              <a:rPr lang="en-US" altLang="zh-TW" sz="1700" dirty="0">
                <a:solidFill>
                  <a:schemeClr val="accent6">
                    <a:lumMod val="50000"/>
                  </a:schemeClr>
                </a:solidFill>
                <a:ea typeface="微軟正黑體" panose="020B0604030504040204" pitchFamily="34" charset="-120"/>
              </a:rPr>
              <a:t>options(scipen=0.5)  png("/data1/home/vivianlin0921/R_Scripts/PCA(forWFH)/plots/classificationresults/taoyuan/9aoi_merge/pond_clips/taoyuan_2013to2022pondarea_densityplot_2018combined.png")</a:t>
            </a:r>
          </a:p>
          <a:p>
            <a:pPr algn="ctr"/>
            <a:r>
              <a:rPr lang="en-US" altLang="zh-TW" sz="1200" dirty="0">
                <a:solidFill>
                  <a:schemeClr val="accent6">
                    <a:lumMod val="50000"/>
                  </a:schemeClr>
                </a:solidFill>
                <a:ea typeface="微軟正黑體" panose="020B0604030504040204" pitchFamily="34" charset="-120"/>
              </a:rPr>
              <a:t>#set plottext for xaxis labels</a:t>
            </a:r>
          </a:p>
          <a:p>
            <a:pPr algn="ctr"/>
            <a:r>
              <a:rPr lang="en-US" altLang="zh-TW" sz="1700" dirty="0">
                <a:solidFill>
                  <a:schemeClr val="accent6">
                    <a:lumMod val="50000"/>
                  </a:schemeClr>
                </a:solidFill>
                <a:ea typeface="微軟正黑體" panose="020B0604030504040204" pitchFamily="34" charset="-120"/>
              </a:rPr>
              <a:t>plottext &lt;- c("2013","2014","2015","2016","2017-2018","2019","2020","2021","2022")</a:t>
            </a:r>
          </a:p>
          <a:p>
            <a:pPr algn="ctr"/>
            <a:r>
              <a:rPr lang="en-US" altLang="zh-TW" sz="1200" dirty="0">
                <a:solidFill>
                  <a:schemeClr val="accent6">
                    <a:lumMod val="50000"/>
                  </a:schemeClr>
                </a:solidFill>
                <a:ea typeface="微軟正黑體" panose="020B0604030504040204" pitchFamily="34" charset="-120"/>
              </a:rPr>
              <a:t>#set density plot line colors for each year</a:t>
            </a:r>
          </a:p>
          <a:p>
            <a:pPr algn="ctr"/>
            <a:r>
              <a:rPr lang="en-US" altLang="zh-TW" sz="1200" dirty="0">
                <a:solidFill>
                  <a:schemeClr val="accent6">
                    <a:lumMod val="50000"/>
                  </a:schemeClr>
                </a:solidFill>
                <a:ea typeface="微軟正黑體" panose="020B0604030504040204" pitchFamily="34" charset="-120"/>
              </a:rPr>
              <a:t>#black, grey, light grey</a:t>
            </a:r>
          </a:p>
          <a:p>
            <a:pPr algn="ctr"/>
            <a:r>
              <a:rPr lang="en-US" altLang="zh-TW" sz="1700" dirty="0">
                <a:solidFill>
                  <a:schemeClr val="accent6">
                    <a:lumMod val="50000"/>
                  </a:schemeClr>
                </a:solidFill>
                <a:ea typeface="微軟正黑體" panose="020B0604030504040204" pitchFamily="34" charset="-120"/>
              </a:rPr>
              <a:t>colors &lt;- c("#080808","#7d7d7d","#dbdbdb","#080808","#7d7d7d","#dbdbdb","#080808","#7d7d7d","#dbdbdb")</a:t>
            </a:r>
            <a:endParaRPr lang="en-US" altLang="zh-TW" sz="1200" dirty="0">
              <a:solidFill>
                <a:schemeClr val="accent6">
                  <a:lumMod val="50000"/>
                </a:schemeClr>
              </a:solidFill>
              <a:ea typeface="微軟正黑體" panose="020B0604030504040204" pitchFamily="34" charset="-120"/>
            </a:endParaRPr>
          </a:p>
        </p:txBody>
      </p:sp>
      <p:cxnSp>
        <p:nvCxnSpPr>
          <p:cNvPr id="37" name="直線單箭頭接點 36">
            <a:extLst>
              <a:ext uri="{FF2B5EF4-FFF2-40B4-BE49-F238E27FC236}">
                <a16:creationId xmlns:a16="http://schemas.microsoft.com/office/drawing/2014/main" id="{30719B3C-736E-43C8-BB95-6308DD5723CA}"/>
              </a:ext>
            </a:extLst>
          </p:cNvPr>
          <p:cNvCxnSpPr>
            <a:cxnSpLocks/>
            <a:endCxn id="36" idx="0"/>
          </p:cNvCxnSpPr>
          <p:nvPr/>
        </p:nvCxnSpPr>
        <p:spPr>
          <a:xfrm>
            <a:off x="4887642" y="7587709"/>
            <a:ext cx="1" cy="48623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5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8764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L919 –</a:t>
            </a:r>
            <a:r>
              <a:rPr lang="zh-TW" altLang="en-US" sz="1949" b="1" dirty="0">
                <a:solidFill>
                  <a:srgbClr val="0000FF"/>
                </a:solidFill>
              </a:rPr>
              <a:t> </a:t>
            </a:r>
            <a:r>
              <a:rPr lang="en-US" altLang="zh-TW" sz="1949" b="1" dirty="0">
                <a:solidFill>
                  <a:srgbClr val="0000FF"/>
                </a:solidFill>
              </a:rPr>
              <a:t>L936</a:t>
            </a:r>
            <a:endParaRPr lang="zh-TW" altLang="en-US" sz="1949" b="1" dirty="0">
              <a:solidFill>
                <a:srgbClr val="0000FF"/>
              </a:solidFill>
            </a:endParaRPr>
          </a:p>
        </p:txBody>
      </p:sp>
      <p:cxnSp>
        <p:nvCxnSpPr>
          <p:cNvPr id="29" name="直線單箭頭接點 28">
            <a:extLst>
              <a:ext uri="{FF2B5EF4-FFF2-40B4-BE49-F238E27FC236}">
                <a16:creationId xmlns:a16="http://schemas.microsoft.com/office/drawing/2014/main" id="{2EF880E5-900E-4210-AD47-1FDAC39491BB}"/>
              </a:ext>
            </a:extLst>
          </p:cNvPr>
          <p:cNvCxnSpPr>
            <a:cxnSpLocks/>
          </p:cNvCxnSpPr>
          <p:nvPr/>
        </p:nvCxnSpPr>
        <p:spPr>
          <a:xfrm>
            <a:off x="4919156" y="10347824"/>
            <a:ext cx="0" cy="1844176"/>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5196A29C-C9A0-429D-ABCD-034B18DC6F04}"/>
              </a:ext>
            </a:extLst>
          </p:cNvPr>
          <p:cNvCxnSpPr>
            <a:cxnSpLocks/>
          </p:cNvCxnSpPr>
          <p:nvPr/>
        </p:nvCxnSpPr>
        <p:spPr>
          <a:xfrm>
            <a:off x="4887644" y="5897880"/>
            <a:ext cx="0" cy="63629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5" name="流程圖: 程序 34">
            <a:extLst>
              <a:ext uri="{FF2B5EF4-FFF2-40B4-BE49-F238E27FC236}">
                <a16:creationId xmlns:a16="http://schemas.microsoft.com/office/drawing/2014/main" id="{2B4BDD8C-CD0D-418A-932F-92B089714C0B}"/>
              </a:ext>
            </a:extLst>
          </p:cNvPr>
          <p:cNvSpPr/>
          <p:nvPr/>
        </p:nvSpPr>
        <p:spPr>
          <a:xfrm>
            <a:off x="763104" y="4859565"/>
            <a:ext cx="8249079" cy="174021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#plot density plot of 2013</a:t>
            </a:r>
          </a:p>
          <a:p>
            <a:pPr algn="ctr"/>
            <a:r>
              <a:rPr lang="en-US" altLang="zh-TW" sz="1700" dirty="0">
                <a:solidFill>
                  <a:schemeClr val="accent6">
                    <a:lumMod val="50000"/>
                  </a:schemeClr>
                </a:solidFill>
                <a:ea typeface="微軟正黑體" panose="020B0604030504040204" pitchFamily="34" charset="-120"/>
              </a:rPr>
              <a:t>plot(density(allyear_pondareas[,1],na.rm=T),</a:t>
            </a:r>
          </a:p>
          <a:p>
            <a:pPr algn="ctr"/>
            <a:r>
              <a:rPr lang="en-US" altLang="zh-TW" sz="1700" dirty="0">
                <a:solidFill>
                  <a:schemeClr val="accent6">
                    <a:lumMod val="50000"/>
                  </a:schemeClr>
                </a:solidFill>
                <a:ea typeface="微軟正黑體" panose="020B0604030504040204" pitchFamily="34" charset="-120"/>
              </a:rPr>
              <a:t>col = colors[1], lwd = 2, lty=1,</a:t>
            </a:r>
          </a:p>
          <a:p>
            <a:pPr algn="ctr"/>
            <a:r>
              <a:rPr lang="en-US" altLang="zh-TW" sz="1700" dirty="0">
                <a:solidFill>
                  <a:schemeClr val="accent6">
                    <a:lumMod val="50000"/>
                  </a:schemeClr>
                </a:solidFill>
                <a:ea typeface="微軟正黑體" panose="020B0604030504040204" pitchFamily="34" charset="-120"/>
              </a:rPr>
              <a:t>ylim=c(ylim_min, ylim_max),</a:t>
            </a:r>
          </a:p>
          <a:p>
            <a:pPr algn="ctr"/>
            <a:r>
              <a:rPr lang="en-US" altLang="zh-TW" sz="1700" dirty="0">
                <a:solidFill>
                  <a:schemeClr val="accent6">
                    <a:lumMod val="50000"/>
                  </a:schemeClr>
                </a:solidFill>
                <a:ea typeface="微軟正黑體" panose="020B0604030504040204" pitchFamily="34" charset="-120"/>
              </a:rPr>
              <a:t>xlab=expression("pond area (m"^2*")"),</a:t>
            </a:r>
          </a:p>
          <a:p>
            <a:pPr algn="ctr"/>
            <a:r>
              <a:rPr lang="en-US" altLang="zh-TW" sz="1700" dirty="0">
                <a:solidFill>
                  <a:schemeClr val="accent6">
                    <a:lumMod val="50000"/>
                  </a:schemeClr>
                </a:solidFill>
                <a:ea typeface="微軟正黑體" panose="020B0604030504040204" pitchFamily="34" charset="-120"/>
              </a:rPr>
              <a:t>main="2013~2022 Density Plot of Taoyuan Pond Area")</a:t>
            </a:r>
          </a:p>
        </p:txBody>
      </p:sp>
      <p:sp>
        <p:nvSpPr>
          <p:cNvPr id="36" name="流程圖: 程序 35">
            <a:extLst>
              <a:ext uri="{FF2B5EF4-FFF2-40B4-BE49-F238E27FC236}">
                <a16:creationId xmlns:a16="http://schemas.microsoft.com/office/drawing/2014/main" id="{66D84DA0-6FFB-45C6-A02C-A23B63F02452}"/>
              </a:ext>
            </a:extLst>
          </p:cNvPr>
          <p:cNvSpPr/>
          <p:nvPr/>
        </p:nvSpPr>
        <p:spPr>
          <a:xfrm>
            <a:off x="753847" y="842105"/>
            <a:ext cx="8249079" cy="355034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#find ylim min and max for density plot</a:t>
            </a:r>
          </a:p>
          <a:p>
            <a:pPr algn="ctr"/>
            <a:r>
              <a:rPr lang="en-US" altLang="zh-TW" sz="1700" dirty="0">
                <a:solidFill>
                  <a:schemeClr val="accent6">
                    <a:lumMod val="50000"/>
                  </a:schemeClr>
                </a:solidFill>
                <a:ea typeface="微軟正黑體" panose="020B0604030504040204" pitchFamily="34" charset="-120"/>
              </a:rPr>
              <a:t>ylim_min &lt;- min(density(allyear_pondareas[,1],na.rm=T)$y,density(allyear_pondareas[,2],na.rm=T)$y,density(allyear_pondareas[,3],na.rm=T)$y,density(allyear_pondareas[,4],na.rm=T)$y,density(allyear_pondareas[,5],na.rm=T)$y,density(allyear_pondareas[,6],na.rm=T)$y,density(allyear_pondareas[,7],na.rm=T)$y,density(allyear_pondareas[,8],na.rm=T)$y,density(allyear_pondareas[,9],na.rm=T)$y)</a:t>
            </a:r>
          </a:p>
          <a:p>
            <a:pPr algn="ctr"/>
            <a:r>
              <a:rPr lang="en-US" altLang="zh-TW" sz="1700" dirty="0">
                <a:solidFill>
                  <a:schemeClr val="accent6">
                    <a:lumMod val="50000"/>
                  </a:schemeClr>
                </a:solidFill>
                <a:ea typeface="微軟正黑體" panose="020B0604030504040204" pitchFamily="34" charset="-120"/>
              </a:rPr>
              <a:t>ylim_max &lt;- max(density(allyear_pondareas[,1],na.rm=T)$y,density(allyear_pondareas[,2],na.rm=T)$y,density(allyear_pondareas[,3],na.rm=T)$y,density(allyear_pondareas[,4],na.rm=T)$y,density(allyear_pondareas[,5],na.rm=T)$y,density(allyear_pondareas[,6],na.rm=T)$y,density(allyear_pondareas[,7],na.rm=T)$y,density(allyear_pondareas[,8],na.rm=T)$y,density(allyear_pondareas[,9],na.rm=T)$y)</a:t>
            </a:r>
          </a:p>
        </p:txBody>
      </p:sp>
      <p:cxnSp>
        <p:nvCxnSpPr>
          <p:cNvPr id="37" name="直線單箭頭接點 36">
            <a:extLst>
              <a:ext uri="{FF2B5EF4-FFF2-40B4-BE49-F238E27FC236}">
                <a16:creationId xmlns:a16="http://schemas.microsoft.com/office/drawing/2014/main" id="{30719B3C-736E-43C8-BB95-6308DD5723CA}"/>
              </a:ext>
            </a:extLst>
          </p:cNvPr>
          <p:cNvCxnSpPr>
            <a:cxnSpLocks/>
          </p:cNvCxnSpPr>
          <p:nvPr/>
        </p:nvCxnSpPr>
        <p:spPr>
          <a:xfrm>
            <a:off x="4898485" y="4392446"/>
            <a:ext cx="1" cy="48623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EE6F553-4EAC-47C2-99BB-F6BB683E8C2B}"/>
              </a:ext>
            </a:extLst>
          </p:cNvPr>
          <p:cNvSpPr/>
          <p:nvPr/>
        </p:nvSpPr>
        <p:spPr>
          <a:xfrm>
            <a:off x="282319" y="7253409"/>
            <a:ext cx="9192122" cy="1189382"/>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4" name="流程圖: 程序 23">
            <a:extLst>
              <a:ext uri="{FF2B5EF4-FFF2-40B4-BE49-F238E27FC236}">
                <a16:creationId xmlns:a16="http://schemas.microsoft.com/office/drawing/2014/main" id="{FCB1B8C3-347B-49E7-BE2F-725A3AD6091A}"/>
              </a:ext>
            </a:extLst>
          </p:cNvPr>
          <p:cNvSpPr/>
          <p:nvPr/>
        </p:nvSpPr>
        <p:spPr>
          <a:xfrm>
            <a:off x="8686800" y="7246869"/>
            <a:ext cx="781116" cy="35499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i=2:3</a:t>
            </a:r>
            <a:endParaRPr lang="zh-TW" altLang="en-US" sz="1700" dirty="0">
              <a:solidFill>
                <a:schemeClr val="accent6">
                  <a:lumMod val="50000"/>
                </a:schemeClr>
              </a:solidFill>
              <a:ea typeface="微軟正黑體" panose="020B0604030504040204" pitchFamily="34" charset="-120"/>
            </a:endParaRPr>
          </a:p>
        </p:txBody>
      </p:sp>
      <p:sp>
        <p:nvSpPr>
          <p:cNvPr id="25" name="矩形 24">
            <a:extLst>
              <a:ext uri="{FF2B5EF4-FFF2-40B4-BE49-F238E27FC236}">
                <a16:creationId xmlns:a16="http://schemas.microsoft.com/office/drawing/2014/main" id="{488BB6E0-9137-449E-8326-124BDF83A766}"/>
              </a:ext>
            </a:extLst>
          </p:cNvPr>
          <p:cNvSpPr/>
          <p:nvPr/>
        </p:nvSpPr>
        <p:spPr>
          <a:xfrm>
            <a:off x="305273" y="7266204"/>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 loop</a:t>
            </a:r>
            <a:endParaRPr lang="zh-TW" altLang="en-US" sz="1600" dirty="0">
              <a:solidFill>
                <a:schemeClr val="accent6">
                  <a:lumMod val="50000"/>
                </a:schemeClr>
              </a:solidFill>
              <a:ea typeface="微軟正黑體" panose="020B0604030504040204" pitchFamily="34" charset="-120"/>
            </a:endParaRPr>
          </a:p>
        </p:txBody>
      </p:sp>
      <p:cxnSp>
        <p:nvCxnSpPr>
          <p:cNvPr id="26" name="直線單箭頭接點 25">
            <a:extLst>
              <a:ext uri="{FF2B5EF4-FFF2-40B4-BE49-F238E27FC236}">
                <a16:creationId xmlns:a16="http://schemas.microsoft.com/office/drawing/2014/main" id="{37A0EAFB-75E3-43EB-8295-CE6EA5C9D6CC}"/>
              </a:ext>
            </a:extLst>
          </p:cNvPr>
          <p:cNvCxnSpPr>
            <a:cxnSpLocks/>
            <a:stCxn id="35" idx="2"/>
          </p:cNvCxnSpPr>
          <p:nvPr/>
        </p:nvCxnSpPr>
        <p:spPr>
          <a:xfrm>
            <a:off x="4887644" y="6599777"/>
            <a:ext cx="10842" cy="60815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844775D3-68E7-44F7-B77F-133F2EB6B552}"/>
              </a:ext>
            </a:extLst>
          </p:cNvPr>
          <p:cNvSpPr/>
          <p:nvPr/>
        </p:nvSpPr>
        <p:spPr>
          <a:xfrm>
            <a:off x="215588" y="6769773"/>
            <a:ext cx="4621016"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plot density plot of 2014,2015 since they have same plotting line type lty=1 (same with 2013)</a:t>
            </a:r>
            <a:endParaRPr lang="zh-TW" altLang="en-US" sz="1200" dirty="0">
              <a:solidFill>
                <a:schemeClr val="accent6">
                  <a:lumMod val="50000"/>
                </a:schemeClr>
              </a:solidFill>
              <a:ea typeface="微軟正黑體" panose="020B0604030504040204" pitchFamily="34" charset="-120"/>
            </a:endParaRPr>
          </a:p>
        </p:txBody>
      </p:sp>
      <p:sp>
        <p:nvSpPr>
          <p:cNvPr id="28" name="流程圖: 程序 27">
            <a:extLst>
              <a:ext uri="{FF2B5EF4-FFF2-40B4-BE49-F238E27FC236}">
                <a16:creationId xmlns:a16="http://schemas.microsoft.com/office/drawing/2014/main" id="{6A654119-8689-4778-9C06-DA19B4EB28C0}"/>
              </a:ext>
            </a:extLst>
          </p:cNvPr>
          <p:cNvSpPr/>
          <p:nvPr/>
        </p:nvSpPr>
        <p:spPr>
          <a:xfrm>
            <a:off x="1490497" y="7754522"/>
            <a:ext cx="6775780" cy="49031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lines(density(allyear_pondareas[,i],na.rm=T), lwd = 2, lty=1, col = colors[i])</a:t>
            </a:r>
          </a:p>
        </p:txBody>
      </p:sp>
      <p:sp>
        <p:nvSpPr>
          <p:cNvPr id="31" name="矩形 30">
            <a:extLst>
              <a:ext uri="{FF2B5EF4-FFF2-40B4-BE49-F238E27FC236}">
                <a16:creationId xmlns:a16="http://schemas.microsoft.com/office/drawing/2014/main" id="{EB9775A2-ACA0-46F1-8CE9-4FEE3681637D}"/>
              </a:ext>
            </a:extLst>
          </p:cNvPr>
          <p:cNvSpPr/>
          <p:nvPr/>
        </p:nvSpPr>
        <p:spPr>
          <a:xfrm>
            <a:off x="302417" y="9158442"/>
            <a:ext cx="9192122" cy="1189382"/>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8" name="流程圖: 程序 37">
            <a:extLst>
              <a:ext uri="{FF2B5EF4-FFF2-40B4-BE49-F238E27FC236}">
                <a16:creationId xmlns:a16="http://schemas.microsoft.com/office/drawing/2014/main" id="{5E68909F-DB03-4C20-9236-E9EBC487B97A}"/>
              </a:ext>
            </a:extLst>
          </p:cNvPr>
          <p:cNvSpPr/>
          <p:nvPr/>
        </p:nvSpPr>
        <p:spPr>
          <a:xfrm>
            <a:off x="8706898" y="9151902"/>
            <a:ext cx="781116" cy="35499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i=4:6</a:t>
            </a:r>
            <a:endParaRPr lang="zh-TW" altLang="en-US" sz="1700" dirty="0">
              <a:solidFill>
                <a:schemeClr val="accent6">
                  <a:lumMod val="50000"/>
                </a:schemeClr>
              </a:solidFill>
              <a:ea typeface="微軟正黑體" panose="020B0604030504040204" pitchFamily="34" charset="-120"/>
            </a:endParaRPr>
          </a:p>
        </p:txBody>
      </p:sp>
      <p:sp>
        <p:nvSpPr>
          <p:cNvPr id="39" name="矩形 38">
            <a:extLst>
              <a:ext uri="{FF2B5EF4-FFF2-40B4-BE49-F238E27FC236}">
                <a16:creationId xmlns:a16="http://schemas.microsoft.com/office/drawing/2014/main" id="{7F5DE7AC-F97C-4645-BB6F-E38EC4541967}"/>
              </a:ext>
            </a:extLst>
          </p:cNvPr>
          <p:cNvSpPr/>
          <p:nvPr/>
        </p:nvSpPr>
        <p:spPr>
          <a:xfrm>
            <a:off x="325371" y="9171237"/>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 loop</a:t>
            </a:r>
            <a:endParaRPr lang="zh-TW" altLang="en-US" sz="1600" dirty="0">
              <a:solidFill>
                <a:schemeClr val="accent6">
                  <a:lumMod val="50000"/>
                </a:schemeClr>
              </a:solidFill>
              <a:ea typeface="微軟正黑體" panose="020B0604030504040204" pitchFamily="34" charset="-120"/>
            </a:endParaRPr>
          </a:p>
        </p:txBody>
      </p:sp>
      <p:cxnSp>
        <p:nvCxnSpPr>
          <p:cNvPr id="40" name="直線單箭頭接點 39">
            <a:extLst>
              <a:ext uri="{FF2B5EF4-FFF2-40B4-BE49-F238E27FC236}">
                <a16:creationId xmlns:a16="http://schemas.microsoft.com/office/drawing/2014/main" id="{8CD3B8E2-23FE-4F36-A094-8ADF5F149205}"/>
              </a:ext>
            </a:extLst>
          </p:cNvPr>
          <p:cNvCxnSpPr>
            <a:cxnSpLocks/>
          </p:cNvCxnSpPr>
          <p:nvPr/>
        </p:nvCxnSpPr>
        <p:spPr>
          <a:xfrm>
            <a:off x="4918584" y="8488265"/>
            <a:ext cx="0" cy="62470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F8BE4FA-8B96-41FE-A2B4-74A327150D35}"/>
              </a:ext>
            </a:extLst>
          </p:cNvPr>
          <p:cNvSpPr/>
          <p:nvPr/>
        </p:nvSpPr>
        <p:spPr>
          <a:xfrm>
            <a:off x="235685" y="8674806"/>
            <a:ext cx="4651957"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plot density plot of 2016,2017&amp;2018,2019 since they have same plotting line type lty=2</a:t>
            </a:r>
            <a:endParaRPr lang="zh-TW" altLang="en-US" sz="1200" dirty="0">
              <a:solidFill>
                <a:schemeClr val="accent6">
                  <a:lumMod val="50000"/>
                </a:schemeClr>
              </a:solidFill>
              <a:ea typeface="微軟正黑體" panose="020B0604030504040204" pitchFamily="34" charset="-120"/>
            </a:endParaRPr>
          </a:p>
        </p:txBody>
      </p:sp>
      <p:sp>
        <p:nvSpPr>
          <p:cNvPr id="42" name="流程圖: 程序 41">
            <a:extLst>
              <a:ext uri="{FF2B5EF4-FFF2-40B4-BE49-F238E27FC236}">
                <a16:creationId xmlns:a16="http://schemas.microsoft.com/office/drawing/2014/main" id="{ECE6BAB4-7C93-4851-AC71-CA66B03294D6}"/>
              </a:ext>
            </a:extLst>
          </p:cNvPr>
          <p:cNvSpPr/>
          <p:nvPr/>
        </p:nvSpPr>
        <p:spPr>
          <a:xfrm>
            <a:off x="1510595" y="9659555"/>
            <a:ext cx="6775780" cy="49031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lines(density(allyear_pondareas[,i],na.rm=T), lwd = 2, lty=2, col = colors[i])</a:t>
            </a:r>
          </a:p>
        </p:txBody>
      </p:sp>
    </p:spTree>
    <p:extLst>
      <p:ext uri="{BB962C8B-B14F-4D97-AF65-F5344CB8AC3E}">
        <p14:creationId xmlns:p14="http://schemas.microsoft.com/office/powerpoint/2010/main" val="2608196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87644" y="20641"/>
            <a:ext cx="0" cy="9699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L937 –</a:t>
            </a:r>
            <a:r>
              <a:rPr lang="zh-TW" altLang="en-US" sz="1949" b="1" dirty="0">
                <a:solidFill>
                  <a:srgbClr val="0000FF"/>
                </a:solidFill>
              </a:rPr>
              <a:t> </a:t>
            </a:r>
            <a:r>
              <a:rPr lang="en-US" altLang="zh-TW" sz="1949" b="1" dirty="0">
                <a:solidFill>
                  <a:srgbClr val="0000FF"/>
                </a:solidFill>
              </a:rPr>
              <a:t>L949</a:t>
            </a:r>
            <a:endParaRPr lang="zh-TW" altLang="en-US" sz="1949" b="1" dirty="0">
              <a:solidFill>
                <a:srgbClr val="0000FF"/>
              </a:solidFill>
            </a:endParaRPr>
          </a:p>
        </p:txBody>
      </p:sp>
      <p:sp>
        <p:nvSpPr>
          <p:cNvPr id="23" name="矩形 22">
            <a:extLst>
              <a:ext uri="{FF2B5EF4-FFF2-40B4-BE49-F238E27FC236}">
                <a16:creationId xmlns:a16="http://schemas.microsoft.com/office/drawing/2014/main" id="{BEE6F553-4EAC-47C2-99BB-F6BB683E8C2B}"/>
              </a:ext>
            </a:extLst>
          </p:cNvPr>
          <p:cNvSpPr/>
          <p:nvPr/>
        </p:nvSpPr>
        <p:spPr>
          <a:xfrm>
            <a:off x="282319" y="1020249"/>
            <a:ext cx="9192122" cy="1189382"/>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4" name="流程圖: 程序 23">
            <a:extLst>
              <a:ext uri="{FF2B5EF4-FFF2-40B4-BE49-F238E27FC236}">
                <a16:creationId xmlns:a16="http://schemas.microsoft.com/office/drawing/2014/main" id="{FCB1B8C3-347B-49E7-BE2F-725A3AD6091A}"/>
              </a:ext>
            </a:extLst>
          </p:cNvPr>
          <p:cNvSpPr/>
          <p:nvPr/>
        </p:nvSpPr>
        <p:spPr>
          <a:xfrm>
            <a:off x="8686800" y="1013709"/>
            <a:ext cx="781116" cy="354994"/>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i=7:9</a:t>
            </a:r>
            <a:endParaRPr lang="zh-TW" altLang="en-US" sz="1700" dirty="0">
              <a:solidFill>
                <a:schemeClr val="accent6">
                  <a:lumMod val="50000"/>
                </a:schemeClr>
              </a:solidFill>
              <a:ea typeface="微軟正黑體" panose="020B0604030504040204" pitchFamily="34" charset="-120"/>
            </a:endParaRPr>
          </a:p>
        </p:txBody>
      </p:sp>
      <p:sp>
        <p:nvSpPr>
          <p:cNvPr id="25" name="矩形 24">
            <a:extLst>
              <a:ext uri="{FF2B5EF4-FFF2-40B4-BE49-F238E27FC236}">
                <a16:creationId xmlns:a16="http://schemas.microsoft.com/office/drawing/2014/main" id="{488BB6E0-9137-449E-8326-124BDF83A766}"/>
              </a:ext>
            </a:extLst>
          </p:cNvPr>
          <p:cNvSpPr/>
          <p:nvPr/>
        </p:nvSpPr>
        <p:spPr>
          <a:xfrm>
            <a:off x="305273" y="1033044"/>
            <a:ext cx="160801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 loop</a:t>
            </a:r>
            <a:endParaRPr lang="zh-TW" altLang="en-US" sz="1600" dirty="0">
              <a:solidFill>
                <a:schemeClr val="accent6">
                  <a:lumMod val="50000"/>
                </a:schemeClr>
              </a:solidFill>
              <a:ea typeface="微軟正黑體" panose="020B0604030504040204" pitchFamily="34" charset="-120"/>
            </a:endParaRPr>
          </a:p>
        </p:txBody>
      </p:sp>
      <p:sp>
        <p:nvSpPr>
          <p:cNvPr id="27" name="矩形 26">
            <a:extLst>
              <a:ext uri="{FF2B5EF4-FFF2-40B4-BE49-F238E27FC236}">
                <a16:creationId xmlns:a16="http://schemas.microsoft.com/office/drawing/2014/main" id="{844775D3-68E7-44F7-B77F-133F2EB6B552}"/>
              </a:ext>
            </a:extLst>
          </p:cNvPr>
          <p:cNvSpPr/>
          <p:nvPr/>
        </p:nvSpPr>
        <p:spPr>
          <a:xfrm>
            <a:off x="215587" y="536613"/>
            <a:ext cx="4703557"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plot density plot of 2020,2021,2022 since they have same plotting line type lty=3</a:t>
            </a:r>
            <a:endParaRPr lang="zh-TW" altLang="en-US" sz="1200" dirty="0">
              <a:solidFill>
                <a:schemeClr val="accent6">
                  <a:lumMod val="50000"/>
                </a:schemeClr>
              </a:solidFill>
              <a:ea typeface="微軟正黑體" panose="020B0604030504040204" pitchFamily="34" charset="-120"/>
            </a:endParaRPr>
          </a:p>
        </p:txBody>
      </p:sp>
      <p:sp>
        <p:nvSpPr>
          <p:cNvPr id="28" name="流程圖: 程序 27">
            <a:extLst>
              <a:ext uri="{FF2B5EF4-FFF2-40B4-BE49-F238E27FC236}">
                <a16:creationId xmlns:a16="http://schemas.microsoft.com/office/drawing/2014/main" id="{6A654119-8689-4778-9C06-DA19B4EB28C0}"/>
              </a:ext>
            </a:extLst>
          </p:cNvPr>
          <p:cNvSpPr/>
          <p:nvPr/>
        </p:nvSpPr>
        <p:spPr>
          <a:xfrm>
            <a:off x="1490497" y="1521362"/>
            <a:ext cx="6775780" cy="49031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lines(density(allyear_pondareas[,i],na.rm=T), lwd = 2, lty=3, col = colors[i])</a:t>
            </a:r>
          </a:p>
        </p:txBody>
      </p:sp>
      <p:cxnSp>
        <p:nvCxnSpPr>
          <p:cNvPr id="30" name="直線單箭頭接點 29">
            <a:extLst>
              <a:ext uri="{FF2B5EF4-FFF2-40B4-BE49-F238E27FC236}">
                <a16:creationId xmlns:a16="http://schemas.microsoft.com/office/drawing/2014/main" id="{61AED68F-88ED-4D0C-A734-FF6040FD0C84}"/>
              </a:ext>
            </a:extLst>
          </p:cNvPr>
          <p:cNvCxnSpPr>
            <a:cxnSpLocks/>
          </p:cNvCxnSpPr>
          <p:nvPr/>
        </p:nvCxnSpPr>
        <p:spPr>
          <a:xfrm>
            <a:off x="4887644" y="218472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3" name="流程圖: 程序 32">
            <a:extLst>
              <a:ext uri="{FF2B5EF4-FFF2-40B4-BE49-F238E27FC236}">
                <a16:creationId xmlns:a16="http://schemas.microsoft.com/office/drawing/2014/main" id="{C617F21F-0CCD-4626-B8A8-DC9719B98D4A}"/>
              </a:ext>
            </a:extLst>
          </p:cNvPr>
          <p:cNvSpPr/>
          <p:nvPr/>
        </p:nvSpPr>
        <p:spPr>
          <a:xfrm>
            <a:off x="2967717" y="3006185"/>
            <a:ext cx="3821325" cy="13524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legend("topright", plottext,</a:t>
            </a:r>
          </a:p>
          <a:p>
            <a:pPr algn="ctr"/>
            <a:r>
              <a:rPr lang="en-US" altLang="zh-TW" sz="1700" dirty="0">
                <a:solidFill>
                  <a:schemeClr val="accent6">
                    <a:lumMod val="50000"/>
                  </a:schemeClr>
                </a:solidFill>
                <a:ea typeface="微軟正黑體" panose="020B0604030504040204" pitchFamily="34" charset="-120"/>
              </a:rPr>
              <a:t>lty = c(1,1,1,2,2,2,3,3,3),</a:t>
            </a:r>
          </a:p>
          <a:p>
            <a:pPr algn="ctr"/>
            <a:r>
              <a:rPr lang="en-US" altLang="zh-TW" sz="1700" dirty="0">
                <a:solidFill>
                  <a:schemeClr val="accent6">
                    <a:lumMod val="50000"/>
                  </a:schemeClr>
                </a:solidFill>
                <a:ea typeface="微軟正黑體" panose="020B0604030504040204" pitchFamily="34" charset="-120"/>
              </a:rPr>
              <a:t>col = colors, cex=1)</a:t>
            </a:r>
          </a:p>
          <a:p>
            <a:pPr algn="ctr"/>
            <a:r>
              <a:rPr lang="en-US" altLang="zh-TW" sz="1700" dirty="0">
                <a:solidFill>
                  <a:schemeClr val="accent6">
                    <a:lumMod val="50000"/>
                  </a:schemeClr>
                </a:solidFill>
                <a:ea typeface="微軟正黑體" panose="020B0604030504040204" pitchFamily="34" charset="-120"/>
              </a:rPr>
              <a:t>dev.off()</a:t>
            </a:r>
          </a:p>
        </p:txBody>
      </p:sp>
      <p:sp>
        <p:nvSpPr>
          <p:cNvPr id="43" name="流程圖: 程序 42">
            <a:extLst>
              <a:ext uri="{FF2B5EF4-FFF2-40B4-BE49-F238E27FC236}">
                <a16:creationId xmlns:a16="http://schemas.microsoft.com/office/drawing/2014/main" id="{289B41CD-2599-4D9B-9E60-BACD2EEAB1D8}"/>
              </a:ext>
            </a:extLst>
          </p:cNvPr>
          <p:cNvSpPr/>
          <p:nvPr/>
        </p:nvSpPr>
        <p:spPr>
          <a:xfrm>
            <a:off x="3008480" y="4983649"/>
            <a:ext cx="3821325" cy="727446"/>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#clear variable</a:t>
            </a:r>
          </a:p>
          <a:p>
            <a:pPr algn="ctr"/>
            <a:r>
              <a:rPr lang="en-US" altLang="zh-TW" sz="1700" dirty="0">
                <a:solidFill>
                  <a:schemeClr val="accent6">
                    <a:lumMod val="50000"/>
                  </a:schemeClr>
                </a:solidFill>
                <a:ea typeface="微軟正黑體" panose="020B0604030504040204" pitchFamily="34" charset="-120"/>
              </a:rPr>
              <a:t>rm(allyear_pondareas)</a:t>
            </a:r>
          </a:p>
        </p:txBody>
      </p:sp>
      <p:cxnSp>
        <p:nvCxnSpPr>
          <p:cNvPr id="44" name="直線單箭頭接點 43">
            <a:extLst>
              <a:ext uri="{FF2B5EF4-FFF2-40B4-BE49-F238E27FC236}">
                <a16:creationId xmlns:a16="http://schemas.microsoft.com/office/drawing/2014/main" id="{C2EAF254-50A3-40D9-B1D3-74F7C65E47A5}"/>
              </a:ext>
            </a:extLst>
          </p:cNvPr>
          <p:cNvCxnSpPr>
            <a:cxnSpLocks/>
          </p:cNvCxnSpPr>
          <p:nvPr/>
        </p:nvCxnSpPr>
        <p:spPr>
          <a:xfrm>
            <a:off x="4919143" y="4358640"/>
            <a:ext cx="0" cy="60960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7" name="流程圖: 程序 46">
            <a:extLst>
              <a:ext uri="{FF2B5EF4-FFF2-40B4-BE49-F238E27FC236}">
                <a16:creationId xmlns:a16="http://schemas.microsoft.com/office/drawing/2014/main" id="{29B84759-1BCC-4AB2-AB67-54C3B864A863}"/>
              </a:ext>
            </a:extLst>
          </p:cNvPr>
          <p:cNvSpPr/>
          <p:nvPr/>
        </p:nvSpPr>
        <p:spPr>
          <a:xfrm>
            <a:off x="0" y="6995160"/>
            <a:ext cx="9756775" cy="5191225"/>
          </a:xfrm>
          <a:prstGeom prst="flowChartProcess">
            <a:avLst/>
          </a:prstGeom>
          <a:solidFill>
            <a:srgbClr val="F0F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TW" sz="1700" dirty="0">
              <a:solidFill>
                <a:schemeClr val="accent6">
                  <a:lumMod val="50000"/>
                </a:schemeClr>
              </a:solidFill>
              <a:ea typeface="微軟正黑體" panose="020B0604030504040204" pitchFamily="34" charset="-120"/>
            </a:endParaRPr>
          </a:p>
        </p:txBody>
      </p:sp>
      <p:sp>
        <p:nvSpPr>
          <p:cNvPr id="48" name="流程圖: 程序 47">
            <a:extLst>
              <a:ext uri="{FF2B5EF4-FFF2-40B4-BE49-F238E27FC236}">
                <a16:creationId xmlns:a16="http://schemas.microsoft.com/office/drawing/2014/main" id="{E8CB9C1A-0B41-4CA9-A964-8E37B4D78E62}"/>
              </a:ext>
            </a:extLst>
          </p:cNvPr>
          <p:cNvSpPr/>
          <p:nvPr/>
        </p:nvSpPr>
        <p:spPr>
          <a:xfrm>
            <a:off x="3736906" y="6195005"/>
            <a:ext cx="2301475" cy="35844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ponddetect &lt;- FALSE</a:t>
            </a:r>
          </a:p>
        </p:txBody>
      </p:sp>
      <p:sp>
        <p:nvSpPr>
          <p:cNvPr id="49" name="矩形 48">
            <a:extLst>
              <a:ext uri="{FF2B5EF4-FFF2-40B4-BE49-F238E27FC236}">
                <a16:creationId xmlns:a16="http://schemas.microsoft.com/office/drawing/2014/main" id="{1E57A762-32F2-49F2-8427-2898CD769148}"/>
              </a:ext>
            </a:extLst>
          </p:cNvPr>
          <p:cNvSpPr/>
          <p:nvPr/>
        </p:nvSpPr>
        <p:spPr>
          <a:xfrm>
            <a:off x="36838" y="7012902"/>
            <a:ext cx="3738063"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END OF PONDDETECT WHILE LOOP</a:t>
            </a:r>
          </a:p>
        </p:txBody>
      </p:sp>
      <p:sp>
        <p:nvSpPr>
          <p:cNvPr id="50" name="流程圖: 結束點 49">
            <a:extLst>
              <a:ext uri="{FF2B5EF4-FFF2-40B4-BE49-F238E27FC236}">
                <a16:creationId xmlns:a16="http://schemas.microsoft.com/office/drawing/2014/main" id="{14A2DA63-B193-4000-959D-D60C5D1117E9}"/>
              </a:ext>
            </a:extLst>
          </p:cNvPr>
          <p:cNvSpPr/>
          <p:nvPr/>
        </p:nvSpPr>
        <p:spPr>
          <a:xfrm>
            <a:off x="3713713" y="7754552"/>
            <a:ext cx="2358831" cy="620120"/>
          </a:xfrm>
          <a:prstGeom prst="flowChartTerminator">
            <a:avLst/>
          </a:prstGeom>
          <a:solidFill>
            <a:srgbClr val="B3C9A9">
              <a:alpha val="45882"/>
            </a:srgb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solidFill>
                  <a:schemeClr val="accent6">
                    <a:lumMod val="50000"/>
                  </a:schemeClr>
                </a:solidFill>
                <a:latin typeface="微軟正黑體" panose="020B0604030504040204" pitchFamily="34" charset="-120"/>
                <a:ea typeface="微軟正黑體" panose="020B0604030504040204" pitchFamily="34" charset="-120"/>
              </a:rPr>
              <a:t>SPOT classification end</a:t>
            </a:r>
            <a:endParaRPr lang="zh-TW" altLang="en-US" sz="1700" dirty="0">
              <a:solidFill>
                <a:schemeClr val="accent6">
                  <a:lumMod val="50000"/>
                </a:schemeClr>
              </a:solidFill>
              <a:latin typeface="微軟正黑體" panose="020B0604030504040204" pitchFamily="34" charset="-120"/>
              <a:ea typeface="微軟正黑體" panose="020B0604030504040204" pitchFamily="34" charset="-120"/>
            </a:endParaRPr>
          </a:p>
        </p:txBody>
      </p:sp>
      <p:cxnSp>
        <p:nvCxnSpPr>
          <p:cNvPr id="51" name="直線單箭頭接點 50">
            <a:extLst>
              <a:ext uri="{FF2B5EF4-FFF2-40B4-BE49-F238E27FC236}">
                <a16:creationId xmlns:a16="http://schemas.microsoft.com/office/drawing/2014/main" id="{83B722D5-7AE0-4081-BBE0-2626D614F483}"/>
              </a:ext>
            </a:extLst>
          </p:cNvPr>
          <p:cNvCxnSpPr>
            <a:cxnSpLocks/>
          </p:cNvCxnSpPr>
          <p:nvPr/>
        </p:nvCxnSpPr>
        <p:spPr>
          <a:xfrm>
            <a:off x="4919142" y="6995160"/>
            <a:ext cx="0" cy="75671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73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8E465DD3-1A0D-4C6E-B9F4-720E87BFDE25}"/>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7" name="矩形 26">
            <a:extLst>
              <a:ext uri="{FF2B5EF4-FFF2-40B4-BE49-F238E27FC236}">
                <a16:creationId xmlns:a16="http://schemas.microsoft.com/office/drawing/2014/main" id="{E28DCFF0-1230-4B84-BF91-1C6A2C339C8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4" name="矩形 13">
            <a:extLst>
              <a:ext uri="{FF2B5EF4-FFF2-40B4-BE49-F238E27FC236}">
                <a16:creationId xmlns:a16="http://schemas.microsoft.com/office/drawing/2014/main" id="{F6EA7418-6E62-46A3-B6E0-D06B854B3D4C}"/>
              </a:ext>
            </a:extLst>
          </p:cNvPr>
          <p:cNvSpPr/>
          <p:nvPr/>
        </p:nvSpPr>
        <p:spPr>
          <a:xfrm>
            <a:off x="841393" y="1142274"/>
            <a:ext cx="8062970" cy="10689962"/>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28" name="矩形 27">
            <a:extLst>
              <a:ext uri="{FF2B5EF4-FFF2-40B4-BE49-F238E27FC236}">
                <a16:creationId xmlns:a16="http://schemas.microsoft.com/office/drawing/2014/main" id="{F3BC0CFD-8C37-470F-BD54-B1F72627B4FE}"/>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9" name="矩形 28">
            <a:extLst>
              <a:ext uri="{FF2B5EF4-FFF2-40B4-BE49-F238E27FC236}">
                <a16:creationId xmlns:a16="http://schemas.microsoft.com/office/drawing/2014/main" id="{4BE11A2C-6273-46B3-8059-324150E0E7DD}"/>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39" name="直線單箭頭接點 38">
            <a:extLst>
              <a:ext uri="{FF2B5EF4-FFF2-40B4-BE49-F238E27FC236}">
                <a16:creationId xmlns:a16="http://schemas.microsoft.com/office/drawing/2014/main" id="{B1BEED30-89A9-4525-84EE-6E56339C9968}"/>
              </a:ext>
            </a:extLst>
          </p:cNvPr>
          <p:cNvCxnSpPr>
            <a:cxnSpLocks/>
            <a:stCxn id="27" idx="0"/>
          </p:cNvCxnSpPr>
          <p:nvPr/>
        </p:nvCxnSpPr>
        <p:spPr>
          <a:xfrm>
            <a:off x="4869057" y="20641"/>
            <a:ext cx="0" cy="697901"/>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2830CDF-4CD8-469A-9F4B-CCFA0C378CE7}"/>
              </a:ext>
            </a:extLst>
          </p:cNvPr>
          <p:cNvSpPr/>
          <p:nvPr/>
        </p:nvSpPr>
        <p:spPr>
          <a:xfrm>
            <a:off x="856140" y="1158638"/>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9" name="矩形 18">
            <a:extLst>
              <a:ext uri="{FF2B5EF4-FFF2-40B4-BE49-F238E27FC236}">
                <a16:creationId xmlns:a16="http://schemas.microsoft.com/office/drawing/2014/main" id="{5752CF19-6305-46AF-94E5-BAB337B994F6}"/>
              </a:ext>
            </a:extLst>
          </p:cNvPr>
          <p:cNvSpPr/>
          <p:nvPr/>
        </p:nvSpPr>
        <p:spPr>
          <a:xfrm>
            <a:off x="862610" y="700957"/>
            <a:ext cx="6399836"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among all items to find min of xmin, max of xmax, min of ymin, and max of ymax - to later use these extents to create universal raster extent for all SPOT images within this aoi to extend to</a:t>
            </a:r>
            <a:endParaRPr lang="zh-TW" altLang="en-US" sz="1200" dirty="0">
              <a:solidFill>
                <a:schemeClr val="accent6">
                  <a:lumMod val="50000"/>
                </a:schemeClr>
              </a:solidFill>
              <a:ea typeface="微軟正黑體" panose="020B0604030504040204" pitchFamily="34" charset="-120"/>
            </a:endParaRPr>
          </a:p>
        </p:txBody>
      </p:sp>
      <p:sp>
        <p:nvSpPr>
          <p:cNvPr id="22" name="流程圖: 程序 21">
            <a:extLst>
              <a:ext uri="{FF2B5EF4-FFF2-40B4-BE49-F238E27FC236}">
                <a16:creationId xmlns:a16="http://schemas.microsoft.com/office/drawing/2014/main" id="{A80D1CE9-0199-47DA-B642-FC4D5069FCDC}"/>
              </a:ext>
            </a:extLst>
          </p:cNvPr>
          <p:cNvSpPr/>
          <p:nvPr/>
        </p:nvSpPr>
        <p:spPr>
          <a:xfrm>
            <a:off x="6188123" y="1141928"/>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sp>
        <p:nvSpPr>
          <p:cNvPr id="23" name="流程圖: 程序 22">
            <a:extLst>
              <a:ext uri="{FF2B5EF4-FFF2-40B4-BE49-F238E27FC236}">
                <a16:creationId xmlns:a16="http://schemas.microsoft.com/office/drawing/2014/main" id="{B4F8A822-C98A-4BE7-BD5E-BB888C9CD2B3}"/>
              </a:ext>
            </a:extLst>
          </p:cNvPr>
          <p:cNvSpPr/>
          <p:nvPr/>
        </p:nvSpPr>
        <p:spPr>
          <a:xfrm>
            <a:off x="1837952" y="2495852"/>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testlayer &lt;- raster(x=paste("/lfs/home/ychen/Satellite/SPOT_CSRSR/grid_box/2017/",aoi_images[item],"/",aoi_images[item],".1.bsq.ers",sep=""))</a:t>
            </a:r>
          </a:p>
        </p:txBody>
      </p:sp>
      <p:sp>
        <p:nvSpPr>
          <p:cNvPr id="24" name="流程圖: 決策 23">
            <a:extLst>
              <a:ext uri="{FF2B5EF4-FFF2-40B4-BE49-F238E27FC236}">
                <a16:creationId xmlns:a16="http://schemas.microsoft.com/office/drawing/2014/main" id="{74198DC0-8D9B-4114-ACD7-E280DF45FF74}"/>
              </a:ext>
            </a:extLst>
          </p:cNvPr>
          <p:cNvSpPr/>
          <p:nvPr/>
        </p:nvSpPr>
        <p:spPr>
          <a:xfrm>
            <a:off x="2538659" y="1435773"/>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start=7,stop=10)==2017</a:t>
            </a:r>
            <a:endParaRPr lang="zh-TW" altLang="en-US" sz="1700" dirty="0">
              <a:solidFill>
                <a:schemeClr val="accent6">
                  <a:lumMod val="50000"/>
                </a:schemeClr>
              </a:solidFill>
              <a:ea typeface="微軟正黑體" panose="020B0604030504040204" pitchFamily="34" charset="-120"/>
            </a:endParaRPr>
          </a:p>
        </p:txBody>
      </p:sp>
      <p:sp>
        <p:nvSpPr>
          <p:cNvPr id="30" name="文字方塊 29">
            <a:extLst>
              <a:ext uri="{FF2B5EF4-FFF2-40B4-BE49-F238E27FC236}">
                <a16:creationId xmlns:a16="http://schemas.microsoft.com/office/drawing/2014/main" id="{EA2B0B41-6E5B-453F-910C-150FE3752C9F}"/>
              </a:ext>
            </a:extLst>
          </p:cNvPr>
          <p:cNvSpPr txBox="1"/>
          <p:nvPr/>
        </p:nvSpPr>
        <p:spPr>
          <a:xfrm>
            <a:off x="2377481" y="148538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31" name="接點: 肘形 30">
            <a:extLst>
              <a:ext uri="{FF2B5EF4-FFF2-40B4-BE49-F238E27FC236}">
                <a16:creationId xmlns:a16="http://schemas.microsoft.com/office/drawing/2014/main" id="{358EA55E-06E2-4477-9D86-F39D210FD4CE}"/>
              </a:ext>
            </a:extLst>
          </p:cNvPr>
          <p:cNvCxnSpPr>
            <a:cxnSpLocks/>
            <a:stCxn id="24" idx="1"/>
            <a:endCxn id="23" idx="1"/>
          </p:cNvCxnSpPr>
          <p:nvPr/>
        </p:nvCxnSpPr>
        <p:spPr>
          <a:xfrm rot="10800000" flipV="1">
            <a:off x="1837953" y="1895685"/>
            <a:ext cx="700707" cy="1147782"/>
          </a:xfrm>
          <a:prstGeom prst="bentConnector3">
            <a:avLst>
              <a:gd name="adj1" fmla="val 15772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接點: 肘形 31">
            <a:extLst>
              <a:ext uri="{FF2B5EF4-FFF2-40B4-BE49-F238E27FC236}">
                <a16:creationId xmlns:a16="http://schemas.microsoft.com/office/drawing/2014/main" id="{4CF46104-BD86-4D76-B988-056343748D66}"/>
              </a:ext>
            </a:extLst>
          </p:cNvPr>
          <p:cNvCxnSpPr>
            <a:cxnSpLocks/>
            <a:stCxn id="24" idx="3"/>
          </p:cNvCxnSpPr>
          <p:nvPr/>
        </p:nvCxnSpPr>
        <p:spPr>
          <a:xfrm flipH="1">
            <a:off x="4897793" y="1895685"/>
            <a:ext cx="2346753" cy="1865122"/>
          </a:xfrm>
          <a:prstGeom prst="bentConnector3">
            <a:avLst>
              <a:gd name="adj1" fmla="val -4295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56B358A1-3B29-4E50-8C42-144632DB2CB1}"/>
              </a:ext>
            </a:extLst>
          </p:cNvPr>
          <p:cNvSpPr txBox="1"/>
          <p:nvPr/>
        </p:nvSpPr>
        <p:spPr>
          <a:xfrm>
            <a:off x="7052362" y="1485378"/>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41" name="流程圖: 程序 40">
            <a:extLst>
              <a:ext uri="{FF2B5EF4-FFF2-40B4-BE49-F238E27FC236}">
                <a16:creationId xmlns:a16="http://schemas.microsoft.com/office/drawing/2014/main" id="{73D41A24-6C36-4148-BB43-127990174A89}"/>
              </a:ext>
            </a:extLst>
          </p:cNvPr>
          <p:cNvSpPr/>
          <p:nvPr/>
        </p:nvSpPr>
        <p:spPr>
          <a:xfrm>
            <a:off x="1837952" y="5080900"/>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testlayer &lt;- raster(x=paste("/lfs/home/ychen/Satellite/SPOT_CSRSR/grid_box/2018/",aoi_images[item],"/",aoi_images[item],".1.bsq.ers",sep=""))</a:t>
            </a:r>
          </a:p>
        </p:txBody>
      </p:sp>
      <p:sp>
        <p:nvSpPr>
          <p:cNvPr id="42" name="流程圖: 決策 41">
            <a:extLst>
              <a:ext uri="{FF2B5EF4-FFF2-40B4-BE49-F238E27FC236}">
                <a16:creationId xmlns:a16="http://schemas.microsoft.com/office/drawing/2014/main" id="{15676908-9A47-414B-B47D-8A3F30F66A26}"/>
              </a:ext>
            </a:extLst>
          </p:cNvPr>
          <p:cNvSpPr/>
          <p:nvPr/>
        </p:nvSpPr>
        <p:spPr>
          <a:xfrm>
            <a:off x="2538659" y="3985651"/>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start=7,stop=10)==2018</a:t>
            </a:r>
            <a:endParaRPr lang="zh-TW" altLang="en-US" sz="1700" dirty="0">
              <a:solidFill>
                <a:schemeClr val="accent6">
                  <a:lumMod val="50000"/>
                </a:schemeClr>
              </a:solidFill>
              <a:ea typeface="微軟正黑體" panose="020B0604030504040204" pitchFamily="34" charset="-120"/>
            </a:endParaRPr>
          </a:p>
        </p:txBody>
      </p:sp>
      <p:sp>
        <p:nvSpPr>
          <p:cNvPr id="43" name="文字方塊 42">
            <a:extLst>
              <a:ext uri="{FF2B5EF4-FFF2-40B4-BE49-F238E27FC236}">
                <a16:creationId xmlns:a16="http://schemas.microsoft.com/office/drawing/2014/main" id="{FEE98AFE-1507-414C-87F2-8737B39DC5C1}"/>
              </a:ext>
            </a:extLst>
          </p:cNvPr>
          <p:cNvSpPr txBox="1"/>
          <p:nvPr/>
        </p:nvSpPr>
        <p:spPr>
          <a:xfrm>
            <a:off x="2377481" y="410559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4" name="接點: 肘形 43">
            <a:extLst>
              <a:ext uri="{FF2B5EF4-FFF2-40B4-BE49-F238E27FC236}">
                <a16:creationId xmlns:a16="http://schemas.microsoft.com/office/drawing/2014/main" id="{6191168A-4E57-4BD7-8745-4718ABB8CB77}"/>
              </a:ext>
            </a:extLst>
          </p:cNvPr>
          <p:cNvCxnSpPr>
            <a:cxnSpLocks/>
            <a:stCxn id="42" idx="1"/>
            <a:endCxn id="41" idx="1"/>
          </p:cNvCxnSpPr>
          <p:nvPr/>
        </p:nvCxnSpPr>
        <p:spPr>
          <a:xfrm rot="10800000" flipV="1">
            <a:off x="1837953" y="4445563"/>
            <a:ext cx="700707" cy="1182952"/>
          </a:xfrm>
          <a:prstGeom prst="bentConnector3">
            <a:avLst>
              <a:gd name="adj1" fmla="val 15270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接點: 肘形 44">
            <a:extLst>
              <a:ext uri="{FF2B5EF4-FFF2-40B4-BE49-F238E27FC236}">
                <a16:creationId xmlns:a16="http://schemas.microsoft.com/office/drawing/2014/main" id="{FB8CA33B-85FE-48B6-9309-20013CB748B4}"/>
              </a:ext>
            </a:extLst>
          </p:cNvPr>
          <p:cNvCxnSpPr>
            <a:cxnSpLocks/>
            <a:stCxn id="42" idx="3"/>
          </p:cNvCxnSpPr>
          <p:nvPr/>
        </p:nvCxnSpPr>
        <p:spPr>
          <a:xfrm flipH="1">
            <a:off x="4891602" y="4445563"/>
            <a:ext cx="2352944" cy="1915724"/>
          </a:xfrm>
          <a:prstGeom prst="bentConnector3">
            <a:avLst>
              <a:gd name="adj1" fmla="val -4334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E7901E11-CDD7-4C34-9C77-B7E01A4002F7}"/>
              </a:ext>
            </a:extLst>
          </p:cNvPr>
          <p:cNvSpPr txBox="1"/>
          <p:nvPr/>
        </p:nvSpPr>
        <p:spPr>
          <a:xfrm>
            <a:off x="7052362" y="410559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1" name="直線單箭頭接點 50">
            <a:extLst>
              <a:ext uri="{FF2B5EF4-FFF2-40B4-BE49-F238E27FC236}">
                <a16:creationId xmlns:a16="http://schemas.microsoft.com/office/drawing/2014/main" id="{FB27E217-AC5A-40DD-B432-A120D2EC50A7}"/>
              </a:ext>
            </a:extLst>
          </p:cNvPr>
          <p:cNvCxnSpPr>
            <a:cxnSpLocks/>
          </p:cNvCxnSpPr>
          <p:nvPr/>
        </p:nvCxnSpPr>
        <p:spPr>
          <a:xfrm>
            <a:off x="4891603" y="6176129"/>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7" name="流程圖: 程序 56">
            <a:extLst>
              <a:ext uri="{FF2B5EF4-FFF2-40B4-BE49-F238E27FC236}">
                <a16:creationId xmlns:a16="http://schemas.microsoft.com/office/drawing/2014/main" id="{56690C7B-A1D2-483D-B414-F7E5E9BD0E75}"/>
              </a:ext>
            </a:extLst>
          </p:cNvPr>
          <p:cNvSpPr/>
          <p:nvPr/>
        </p:nvSpPr>
        <p:spPr>
          <a:xfrm>
            <a:off x="2598464" y="7701226"/>
            <a:ext cx="4575521" cy="178705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extent_xmin &lt;- extent(testlayer)[1]</a:t>
            </a:r>
          </a:p>
          <a:p>
            <a:pPr algn="ctr"/>
            <a:r>
              <a:rPr lang="en-US" altLang="zh-TW" sz="1700" dirty="0">
                <a:solidFill>
                  <a:schemeClr val="accent6">
                    <a:lumMod val="50000"/>
                  </a:schemeClr>
                </a:solidFill>
                <a:ea typeface="微軟正黑體" panose="020B0604030504040204" pitchFamily="34" charset="-120"/>
              </a:rPr>
              <a:t>extent_xmax &lt;- extent(testlayer)[2]</a:t>
            </a:r>
          </a:p>
          <a:p>
            <a:pPr algn="ctr"/>
            <a:r>
              <a:rPr lang="en-US" altLang="zh-TW" sz="1700" dirty="0">
                <a:solidFill>
                  <a:schemeClr val="accent6">
                    <a:lumMod val="50000"/>
                  </a:schemeClr>
                </a:solidFill>
                <a:ea typeface="微軟正黑體" panose="020B0604030504040204" pitchFamily="34" charset="-120"/>
              </a:rPr>
              <a:t>extent_ymin &lt;- extent(testlayer)[3]</a:t>
            </a:r>
          </a:p>
          <a:p>
            <a:pPr algn="ctr"/>
            <a:r>
              <a:rPr lang="en-US" altLang="zh-TW" sz="1700" dirty="0">
                <a:solidFill>
                  <a:schemeClr val="accent6">
                    <a:lumMod val="50000"/>
                  </a:schemeClr>
                </a:solidFill>
                <a:ea typeface="微軟正黑體" panose="020B0604030504040204" pitchFamily="34" charset="-120"/>
              </a:rPr>
              <a:t>extent_ymax &lt;- extent(testlayer)[4]</a:t>
            </a:r>
          </a:p>
          <a:p>
            <a:pPr algn="ctr"/>
            <a:r>
              <a:rPr lang="en-US" altLang="zh-TW" sz="1700" dirty="0">
                <a:solidFill>
                  <a:schemeClr val="accent6">
                    <a:lumMod val="50000"/>
                  </a:schemeClr>
                </a:solidFill>
                <a:ea typeface="微軟正黑體" panose="020B0604030504040204" pitchFamily="34" charset="-120"/>
              </a:rPr>
              <a:t>row &lt;- dim(testlayer)[1]</a:t>
            </a:r>
          </a:p>
          <a:p>
            <a:pPr algn="ctr"/>
            <a:r>
              <a:rPr lang="en-US" altLang="zh-TW" sz="1700" dirty="0">
                <a:solidFill>
                  <a:schemeClr val="accent6">
                    <a:lumMod val="50000"/>
                  </a:schemeClr>
                </a:solidFill>
                <a:ea typeface="微軟正黑體" panose="020B0604030504040204" pitchFamily="34" charset="-120"/>
              </a:rPr>
              <a:t>col &lt;- dim(testlayer)[2]</a:t>
            </a:r>
          </a:p>
        </p:txBody>
      </p:sp>
      <p:sp>
        <p:nvSpPr>
          <p:cNvPr id="58" name="流程圖: 決策 57">
            <a:extLst>
              <a:ext uri="{FF2B5EF4-FFF2-40B4-BE49-F238E27FC236}">
                <a16:creationId xmlns:a16="http://schemas.microsoft.com/office/drawing/2014/main" id="{C0F2BE24-2DC4-4322-8BE6-685AD45FEF65}"/>
              </a:ext>
            </a:extLst>
          </p:cNvPr>
          <p:cNvSpPr/>
          <p:nvPr/>
        </p:nvSpPr>
        <p:spPr>
          <a:xfrm>
            <a:off x="3930061" y="6786868"/>
            <a:ext cx="1958883" cy="728276"/>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a:t>
            </a:r>
            <a:endParaRPr lang="zh-TW" altLang="en-US" sz="1700" dirty="0">
              <a:solidFill>
                <a:schemeClr val="accent6">
                  <a:lumMod val="50000"/>
                </a:schemeClr>
              </a:solidFill>
              <a:ea typeface="微軟正黑體" panose="020B0604030504040204" pitchFamily="34" charset="-120"/>
            </a:endParaRPr>
          </a:p>
        </p:txBody>
      </p:sp>
      <p:sp>
        <p:nvSpPr>
          <p:cNvPr id="59" name="文字方塊 58">
            <a:extLst>
              <a:ext uri="{FF2B5EF4-FFF2-40B4-BE49-F238E27FC236}">
                <a16:creationId xmlns:a16="http://schemas.microsoft.com/office/drawing/2014/main" id="{AF0C5DDD-666D-4FD9-9CCB-7F6381C9F61A}"/>
              </a:ext>
            </a:extLst>
          </p:cNvPr>
          <p:cNvSpPr txBox="1"/>
          <p:nvPr/>
        </p:nvSpPr>
        <p:spPr>
          <a:xfrm>
            <a:off x="2395381" y="6771069"/>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60" name="接點: 肘形 59">
            <a:extLst>
              <a:ext uri="{FF2B5EF4-FFF2-40B4-BE49-F238E27FC236}">
                <a16:creationId xmlns:a16="http://schemas.microsoft.com/office/drawing/2014/main" id="{493E1529-91D7-4CE1-BA55-4F477683D479}"/>
              </a:ext>
            </a:extLst>
          </p:cNvPr>
          <p:cNvCxnSpPr>
            <a:cxnSpLocks/>
            <a:stCxn id="58" idx="1"/>
            <a:endCxn id="57" idx="1"/>
          </p:cNvCxnSpPr>
          <p:nvPr/>
        </p:nvCxnSpPr>
        <p:spPr>
          <a:xfrm rot="10800000" flipV="1">
            <a:off x="2598465" y="7151006"/>
            <a:ext cx="1331597" cy="1443748"/>
          </a:xfrm>
          <a:prstGeom prst="bentConnector3">
            <a:avLst>
              <a:gd name="adj1" fmla="val 180554"/>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接點: 肘形 60">
            <a:extLst>
              <a:ext uri="{FF2B5EF4-FFF2-40B4-BE49-F238E27FC236}">
                <a16:creationId xmlns:a16="http://schemas.microsoft.com/office/drawing/2014/main" id="{0E08226C-2168-4AA1-B0AB-6C074D987F4E}"/>
              </a:ext>
            </a:extLst>
          </p:cNvPr>
          <p:cNvCxnSpPr>
            <a:cxnSpLocks/>
            <a:stCxn id="58" idx="3"/>
            <a:endCxn id="76" idx="0"/>
          </p:cNvCxnSpPr>
          <p:nvPr/>
        </p:nvCxnSpPr>
        <p:spPr>
          <a:xfrm flipH="1">
            <a:off x="4903984" y="7151006"/>
            <a:ext cx="984960" cy="2727410"/>
          </a:xfrm>
          <a:prstGeom prst="bentConnector4">
            <a:avLst>
              <a:gd name="adj1" fmla="val -242802"/>
              <a:gd name="adj2" fmla="val 9020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1A2E0A25-6657-49E3-B4A6-36360EA36E93}"/>
              </a:ext>
            </a:extLst>
          </p:cNvPr>
          <p:cNvSpPr txBox="1"/>
          <p:nvPr/>
        </p:nvSpPr>
        <p:spPr>
          <a:xfrm>
            <a:off x="7070262" y="6771067"/>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70" name="直線單箭頭接點 69">
            <a:extLst>
              <a:ext uri="{FF2B5EF4-FFF2-40B4-BE49-F238E27FC236}">
                <a16:creationId xmlns:a16="http://schemas.microsoft.com/office/drawing/2014/main" id="{195CAE59-360B-4C30-95D6-BDCE9DC50F41}"/>
              </a:ext>
            </a:extLst>
          </p:cNvPr>
          <p:cNvCxnSpPr>
            <a:cxnSpLocks/>
          </p:cNvCxnSpPr>
          <p:nvPr/>
        </p:nvCxnSpPr>
        <p:spPr>
          <a:xfrm>
            <a:off x="4909503" y="11549743"/>
            <a:ext cx="0" cy="642257"/>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76" name="流程圖: 程序 75">
            <a:extLst>
              <a:ext uri="{FF2B5EF4-FFF2-40B4-BE49-F238E27FC236}">
                <a16:creationId xmlns:a16="http://schemas.microsoft.com/office/drawing/2014/main" id="{C9784CDD-21BD-4308-9977-FFFA97B651BA}"/>
              </a:ext>
            </a:extLst>
          </p:cNvPr>
          <p:cNvSpPr/>
          <p:nvPr/>
        </p:nvSpPr>
        <p:spPr>
          <a:xfrm>
            <a:off x="2236637" y="9878416"/>
            <a:ext cx="5334693" cy="178705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extent_xmin &lt;- min(extent_xmin, extent(testlayer)[1])</a:t>
            </a:r>
          </a:p>
          <a:p>
            <a:pPr algn="ctr"/>
            <a:r>
              <a:rPr lang="en-US" altLang="zh-TW" sz="1700" dirty="0">
                <a:solidFill>
                  <a:schemeClr val="accent6">
                    <a:lumMod val="50000"/>
                  </a:schemeClr>
                </a:solidFill>
                <a:ea typeface="微軟正黑體" panose="020B0604030504040204" pitchFamily="34" charset="-120"/>
              </a:rPr>
              <a:t>extent_xmax &lt;- max(extent_xmax, extent(testlayer)[2])</a:t>
            </a:r>
          </a:p>
          <a:p>
            <a:pPr algn="ctr"/>
            <a:r>
              <a:rPr lang="en-US" altLang="zh-TW" sz="1700" dirty="0">
                <a:solidFill>
                  <a:schemeClr val="accent6">
                    <a:lumMod val="50000"/>
                  </a:schemeClr>
                </a:solidFill>
                <a:ea typeface="微軟正黑體" panose="020B0604030504040204" pitchFamily="34" charset="-120"/>
              </a:rPr>
              <a:t>extent_ymin &lt;- min(extent_ymin, extent(testlayer)[3])</a:t>
            </a:r>
          </a:p>
          <a:p>
            <a:pPr algn="ctr"/>
            <a:r>
              <a:rPr lang="en-US" altLang="zh-TW" sz="1700" dirty="0">
                <a:solidFill>
                  <a:schemeClr val="accent6">
                    <a:lumMod val="50000"/>
                  </a:schemeClr>
                </a:solidFill>
                <a:ea typeface="微軟正黑體" panose="020B0604030504040204" pitchFamily="34" charset="-120"/>
              </a:rPr>
              <a:t>extent_ymax &lt;- max(extent_ymax, extent(testlayer)[4])</a:t>
            </a:r>
          </a:p>
          <a:p>
            <a:pPr algn="ctr"/>
            <a:r>
              <a:rPr lang="en-US" altLang="zh-TW" sz="1700" dirty="0">
                <a:solidFill>
                  <a:schemeClr val="accent6">
                    <a:lumMod val="50000"/>
                  </a:schemeClr>
                </a:solidFill>
                <a:ea typeface="微軟正黑體" panose="020B0604030504040204" pitchFamily="34" charset="-120"/>
              </a:rPr>
              <a:t>row &lt;- max(row, dim(testlayer)[1])</a:t>
            </a:r>
          </a:p>
          <a:p>
            <a:pPr algn="ctr"/>
            <a:r>
              <a:rPr lang="en-US" altLang="zh-TW" sz="1700" dirty="0">
                <a:solidFill>
                  <a:schemeClr val="accent6">
                    <a:lumMod val="50000"/>
                  </a:schemeClr>
                </a:solidFill>
                <a:ea typeface="微軟正黑體" panose="020B0604030504040204" pitchFamily="34" charset="-120"/>
              </a:rPr>
              <a:t>col &lt;-max(col, dim(testlayer)[2])</a:t>
            </a:r>
          </a:p>
        </p:txBody>
      </p:sp>
      <p:cxnSp>
        <p:nvCxnSpPr>
          <p:cNvPr id="68" name="直線單箭頭接點 67">
            <a:extLst>
              <a:ext uri="{FF2B5EF4-FFF2-40B4-BE49-F238E27FC236}">
                <a16:creationId xmlns:a16="http://schemas.microsoft.com/office/drawing/2014/main" id="{3281A4F4-CED2-4605-BF59-64DC26550B21}"/>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1EEC14DD-910D-483C-A831-44D45809BD0A}"/>
              </a:ext>
            </a:extLst>
          </p:cNvPr>
          <p:cNvSpPr txBox="1"/>
          <p:nvPr/>
        </p:nvSpPr>
        <p:spPr>
          <a:xfrm>
            <a:off x="8493371" y="482028"/>
            <a:ext cx="1277910" cy="392287"/>
          </a:xfrm>
          <a:prstGeom prst="rect">
            <a:avLst/>
          </a:prstGeom>
          <a:noFill/>
        </p:spPr>
        <p:txBody>
          <a:bodyPr wrap="square" rtlCol="0">
            <a:spAutoFit/>
          </a:bodyPr>
          <a:lstStyle/>
          <a:p>
            <a:r>
              <a:rPr lang="en-US" altLang="zh-TW" sz="1949" b="1" dirty="0">
                <a:solidFill>
                  <a:srgbClr val="0000FF"/>
                </a:solidFill>
              </a:rPr>
              <a:t>L89 –</a:t>
            </a:r>
            <a:r>
              <a:rPr lang="zh-TW" altLang="en-US" sz="1949" b="1" dirty="0">
                <a:solidFill>
                  <a:srgbClr val="0000FF"/>
                </a:solidFill>
              </a:rPr>
              <a:t> </a:t>
            </a:r>
            <a:r>
              <a:rPr lang="en-US" altLang="zh-TW" sz="1949" b="1" dirty="0">
                <a:solidFill>
                  <a:srgbClr val="0000FF"/>
                </a:solidFill>
              </a:rPr>
              <a:t>L111</a:t>
            </a:r>
            <a:endParaRPr lang="zh-TW" altLang="en-US" sz="1949" b="1" dirty="0">
              <a:solidFill>
                <a:srgbClr val="0000FF"/>
              </a:solidFill>
            </a:endParaRPr>
          </a:p>
        </p:txBody>
      </p:sp>
      <p:cxnSp>
        <p:nvCxnSpPr>
          <p:cNvPr id="117" name="直線單箭頭接點 116">
            <a:extLst>
              <a:ext uri="{FF2B5EF4-FFF2-40B4-BE49-F238E27FC236}">
                <a16:creationId xmlns:a16="http://schemas.microsoft.com/office/drawing/2014/main" id="{E5F03E48-1CB0-402C-B3A3-7A7C6F5B3D33}"/>
              </a:ext>
            </a:extLst>
          </p:cNvPr>
          <p:cNvCxnSpPr>
            <a:cxnSpLocks/>
          </p:cNvCxnSpPr>
          <p:nvPr/>
        </p:nvCxnSpPr>
        <p:spPr>
          <a:xfrm>
            <a:off x="4868325" y="3591081"/>
            <a:ext cx="0" cy="4182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03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846" y="20641"/>
            <a:ext cx="9330" cy="77129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2" name="流程圖: 程序 21">
            <a:extLst>
              <a:ext uri="{FF2B5EF4-FFF2-40B4-BE49-F238E27FC236}">
                <a16:creationId xmlns:a16="http://schemas.microsoft.com/office/drawing/2014/main" id="{CBEBF867-1122-4DD9-8E1B-F6CBCE21EC20}"/>
              </a:ext>
            </a:extLst>
          </p:cNvPr>
          <p:cNvSpPr/>
          <p:nvPr/>
        </p:nvSpPr>
        <p:spPr>
          <a:xfrm>
            <a:off x="1139958" y="791931"/>
            <a:ext cx="7476857" cy="96653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extent object that holds xmin xmax ymin ymax values that you want to set future rasters to (this is to create an universal extent for all images under this aoi so later these rasters can be stacked)</a:t>
            </a:r>
          </a:p>
          <a:p>
            <a:pPr algn="ctr"/>
            <a:r>
              <a:rPr lang="en-US" altLang="zh-TW" sz="1700" dirty="0">
                <a:solidFill>
                  <a:schemeClr val="accent6">
                    <a:lumMod val="50000"/>
                  </a:schemeClr>
                </a:solidFill>
                <a:ea typeface="微軟正黑體" panose="020B0604030504040204" pitchFamily="34" charset="-120"/>
              </a:rPr>
              <a:t>extent &lt;- extent(extent_xmin,extent_xmax,extent_ymin,extent_ymax)</a:t>
            </a:r>
          </a:p>
        </p:txBody>
      </p:sp>
      <p:sp>
        <p:nvSpPr>
          <p:cNvPr id="24" name="流程圖: 程序 23">
            <a:extLst>
              <a:ext uri="{FF2B5EF4-FFF2-40B4-BE49-F238E27FC236}">
                <a16:creationId xmlns:a16="http://schemas.microsoft.com/office/drawing/2014/main" id="{A7DF2670-C6B0-48B0-A0C1-2E608A59FE8B}"/>
              </a:ext>
            </a:extLst>
          </p:cNvPr>
          <p:cNvSpPr/>
          <p:nvPr/>
        </p:nvSpPr>
        <p:spPr>
          <a:xfrm>
            <a:off x="1139958" y="2175253"/>
            <a:ext cx="7476857" cy="719228"/>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empty vector t to store each images’ raster extent within the aoi</a:t>
            </a:r>
          </a:p>
          <a:p>
            <a:pPr algn="ctr"/>
            <a:r>
              <a:rPr lang="en-US" altLang="zh-TW" sz="1700" dirty="0">
                <a:solidFill>
                  <a:schemeClr val="accent6">
                    <a:lumMod val="50000"/>
                  </a:schemeClr>
                </a:solidFill>
                <a:ea typeface="微軟正黑體" panose="020B0604030504040204" pitchFamily="34" charset="-120"/>
              </a:rPr>
              <a:t>t &lt;- rep(NA,length(aoi_images))</a:t>
            </a:r>
          </a:p>
        </p:txBody>
      </p:sp>
      <p:cxnSp>
        <p:nvCxnSpPr>
          <p:cNvPr id="30" name="直線單箭頭接點 29">
            <a:extLst>
              <a:ext uri="{FF2B5EF4-FFF2-40B4-BE49-F238E27FC236}">
                <a16:creationId xmlns:a16="http://schemas.microsoft.com/office/drawing/2014/main" id="{07FB31AE-9017-4DD0-A52C-57811A931693}"/>
              </a:ext>
            </a:extLst>
          </p:cNvPr>
          <p:cNvCxnSpPr>
            <a:cxnSpLocks/>
          </p:cNvCxnSpPr>
          <p:nvPr/>
        </p:nvCxnSpPr>
        <p:spPr>
          <a:xfrm>
            <a:off x="4869057" y="1758463"/>
            <a:ext cx="0" cy="40051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AE999EE-A73A-4A1D-BC61-4A83CFF13659}"/>
              </a:ext>
            </a:extLst>
          </p:cNvPr>
          <p:cNvSpPr/>
          <p:nvPr/>
        </p:nvSpPr>
        <p:spPr>
          <a:xfrm>
            <a:off x="841393" y="3551358"/>
            <a:ext cx="8062970" cy="6594965"/>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32" name="矩形 31">
            <a:extLst>
              <a:ext uri="{FF2B5EF4-FFF2-40B4-BE49-F238E27FC236}">
                <a16:creationId xmlns:a16="http://schemas.microsoft.com/office/drawing/2014/main" id="{2E599EF2-D20F-4054-9D34-0F43402865C8}"/>
              </a:ext>
            </a:extLst>
          </p:cNvPr>
          <p:cNvSpPr/>
          <p:nvPr/>
        </p:nvSpPr>
        <p:spPr>
          <a:xfrm>
            <a:off x="856140" y="3567722"/>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37" name="流程圖: 程序 36">
            <a:extLst>
              <a:ext uri="{FF2B5EF4-FFF2-40B4-BE49-F238E27FC236}">
                <a16:creationId xmlns:a16="http://schemas.microsoft.com/office/drawing/2014/main" id="{DEB03A21-6F5F-4560-B152-F138B907F0ED}"/>
              </a:ext>
            </a:extLst>
          </p:cNvPr>
          <p:cNvSpPr/>
          <p:nvPr/>
        </p:nvSpPr>
        <p:spPr>
          <a:xfrm>
            <a:off x="6188123" y="3551012"/>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cxnSp>
        <p:nvCxnSpPr>
          <p:cNvPr id="40" name="直線單箭頭接點 39">
            <a:extLst>
              <a:ext uri="{FF2B5EF4-FFF2-40B4-BE49-F238E27FC236}">
                <a16:creationId xmlns:a16="http://schemas.microsoft.com/office/drawing/2014/main" id="{D903D8B7-8A7D-4175-85D1-7D5632474E7F}"/>
              </a:ext>
            </a:extLst>
          </p:cNvPr>
          <p:cNvCxnSpPr>
            <a:cxnSpLocks/>
          </p:cNvCxnSpPr>
          <p:nvPr/>
        </p:nvCxnSpPr>
        <p:spPr>
          <a:xfrm>
            <a:off x="4869057" y="2938540"/>
            <a:ext cx="0" cy="60376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1" name="流程圖: 程序 40">
            <a:extLst>
              <a:ext uri="{FF2B5EF4-FFF2-40B4-BE49-F238E27FC236}">
                <a16:creationId xmlns:a16="http://schemas.microsoft.com/office/drawing/2014/main" id="{6ADA1F86-FF59-4C46-ADF7-5299A473D6FC}"/>
              </a:ext>
            </a:extLst>
          </p:cNvPr>
          <p:cNvSpPr/>
          <p:nvPr/>
        </p:nvSpPr>
        <p:spPr>
          <a:xfrm>
            <a:off x="1837952" y="4940112"/>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raster(x=paste("/lfs/home/ychen/Satellite/SPOT_CSRSR/grid_box/2017/",aoi_images[item],"/",aoi_images[item],".1.bsq.ers",sep=""))</a:t>
            </a:r>
          </a:p>
        </p:txBody>
      </p:sp>
      <p:sp>
        <p:nvSpPr>
          <p:cNvPr id="42" name="流程圖: 決策 41">
            <a:extLst>
              <a:ext uri="{FF2B5EF4-FFF2-40B4-BE49-F238E27FC236}">
                <a16:creationId xmlns:a16="http://schemas.microsoft.com/office/drawing/2014/main" id="{261677BA-E0EF-4E98-9672-57EF4C3243F5}"/>
              </a:ext>
            </a:extLst>
          </p:cNvPr>
          <p:cNvSpPr/>
          <p:nvPr/>
        </p:nvSpPr>
        <p:spPr>
          <a:xfrm>
            <a:off x="2538659" y="3880033"/>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start=7,stop=10)==2017</a:t>
            </a:r>
            <a:endParaRPr lang="zh-TW" altLang="en-US" sz="1700" dirty="0">
              <a:solidFill>
                <a:schemeClr val="accent6">
                  <a:lumMod val="50000"/>
                </a:schemeClr>
              </a:solidFill>
              <a:ea typeface="微軟正黑體" panose="020B0604030504040204" pitchFamily="34" charset="-120"/>
            </a:endParaRPr>
          </a:p>
        </p:txBody>
      </p:sp>
      <p:sp>
        <p:nvSpPr>
          <p:cNvPr id="43" name="文字方塊 42">
            <a:extLst>
              <a:ext uri="{FF2B5EF4-FFF2-40B4-BE49-F238E27FC236}">
                <a16:creationId xmlns:a16="http://schemas.microsoft.com/office/drawing/2014/main" id="{C33383CC-1E5A-4068-94B3-B736B650D143}"/>
              </a:ext>
            </a:extLst>
          </p:cNvPr>
          <p:cNvSpPr txBox="1"/>
          <p:nvPr/>
        </p:nvSpPr>
        <p:spPr>
          <a:xfrm>
            <a:off x="2377481" y="392964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4" name="接點: 肘形 43">
            <a:extLst>
              <a:ext uri="{FF2B5EF4-FFF2-40B4-BE49-F238E27FC236}">
                <a16:creationId xmlns:a16="http://schemas.microsoft.com/office/drawing/2014/main" id="{9D05BD1C-5A4C-448B-AC3D-FF5602080BA0}"/>
              </a:ext>
            </a:extLst>
          </p:cNvPr>
          <p:cNvCxnSpPr>
            <a:cxnSpLocks/>
            <a:stCxn id="42" idx="1"/>
            <a:endCxn id="41" idx="1"/>
          </p:cNvCxnSpPr>
          <p:nvPr/>
        </p:nvCxnSpPr>
        <p:spPr>
          <a:xfrm rot="10800000" flipV="1">
            <a:off x="1837953" y="4339945"/>
            <a:ext cx="700707" cy="1147782"/>
          </a:xfrm>
          <a:prstGeom prst="bentConnector3">
            <a:avLst>
              <a:gd name="adj1" fmla="val 15772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接點: 肘形 44">
            <a:extLst>
              <a:ext uri="{FF2B5EF4-FFF2-40B4-BE49-F238E27FC236}">
                <a16:creationId xmlns:a16="http://schemas.microsoft.com/office/drawing/2014/main" id="{60FBD699-1CD5-4DAF-822F-A6D295F5A3B0}"/>
              </a:ext>
            </a:extLst>
          </p:cNvPr>
          <p:cNvCxnSpPr>
            <a:cxnSpLocks/>
            <a:stCxn id="42" idx="3"/>
          </p:cNvCxnSpPr>
          <p:nvPr/>
        </p:nvCxnSpPr>
        <p:spPr>
          <a:xfrm flipH="1">
            <a:off x="4903983" y="4339945"/>
            <a:ext cx="2340563" cy="1816715"/>
          </a:xfrm>
          <a:prstGeom prst="bentConnector3">
            <a:avLst>
              <a:gd name="adj1" fmla="val -4371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54053E00-AFB9-4804-ABFF-81EC377F2B4A}"/>
              </a:ext>
            </a:extLst>
          </p:cNvPr>
          <p:cNvSpPr txBox="1"/>
          <p:nvPr/>
        </p:nvSpPr>
        <p:spPr>
          <a:xfrm>
            <a:off x="7052362" y="3929638"/>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47" name="流程圖: 程序 46">
            <a:extLst>
              <a:ext uri="{FF2B5EF4-FFF2-40B4-BE49-F238E27FC236}">
                <a16:creationId xmlns:a16="http://schemas.microsoft.com/office/drawing/2014/main" id="{D7B34508-F01C-49C2-AFE2-831430AA0926}"/>
              </a:ext>
            </a:extLst>
          </p:cNvPr>
          <p:cNvSpPr/>
          <p:nvPr/>
        </p:nvSpPr>
        <p:spPr>
          <a:xfrm>
            <a:off x="1837952" y="7525160"/>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raster(x=paste("/lfs/home/ychen/Satellite/SPOT_CSRSR/grid_box/2018/",aoi_images[item],"/",aoi_images[item],".1.bsq.ers",sep=""))</a:t>
            </a:r>
          </a:p>
        </p:txBody>
      </p:sp>
      <p:sp>
        <p:nvSpPr>
          <p:cNvPr id="48" name="流程圖: 決策 47">
            <a:extLst>
              <a:ext uri="{FF2B5EF4-FFF2-40B4-BE49-F238E27FC236}">
                <a16:creationId xmlns:a16="http://schemas.microsoft.com/office/drawing/2014/main" id="{6FCDB173-1F74-4115-A922-70BBF5258B87}"/>
              </a:ext>
            </a:extLst>
          </p:cNvPr>
          <p:cNvSpPr/>
          <p:nvPr/>
        </p:nvSpPr>
        <p:spPr>
          <a:xfrm>
            <a:off x="2538659" y="6429911"/>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start=7,stop=10)==2018</a:t>
            </a:r>
            <a:endParaRPr lang="zh-TW" altLang="en-US" sz="1700" dirty="0">
              <a:solidFill>
                <a:schemeClr val="accent6">
                  <a:lumMod val="50000"/>
                </a:schemeClr>
              </a:solidFill>
              <a:ea typeface="微軟正黑體" panose="020B0604030504040204" pitchFamily="34" charset="-120"/>
            </a:endParaRPr>
          </a:p>
        </p:txBody>
      </p:sp>
      <p:sp>
        <p:nvSpPr>
          <p:cNvPr id="49" name="文字方塊 48">
            <a:extLst>
              <a:ext uri="{FF2B5EF4-FFF2-40B4-BE49-F238E27FC236}">
                <a16:creationId xmlns:a16="http://schemas.microsoft.com/office/drawing/2014/main" id="{88006662-92B6-449D-9BB2-DDE02B20DAB0}"/>
              </a:ext>
            </a:extLst>
          </p:cNvPr>
          <p:cNvSpPr txBox="1"/>
          <p:nvPr/>
        </p:nvSpPr>
        <p:spPr>
          <a:xfrm>
            <a:off x="2377481" y="6549858"/>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50" name="接點: 肘形 49">
            <a:extLst>
              <a:ext uri="{FF2B5EF4-FFF2-40B4-BE49-F238E27FC236}">
                <a16:creationId xmlns:a16="http://schemas.microsoft.com/office/drawing/2014/main" id="{4552D968-31EF-48E0-A636-87D3E26C84A6}"/>
              </a:ext>
            </a:extLst>
          </p:cNvPr>
          <p:cNvCxnSpPr>
            <a:cxnSpLocks/>
            <a:stCxn id="48" idx="1"/>
            <a:endCxn id="47" idx="1"/>
          </p:cNvCxnSpPr>
          <p:nvPr/>
        </p:nvCxnSpPr>
        <p:spPr>
          <a:xfrm rot="10800000" flipV="1">
            <a:off x="1837953" y="6889823"/>
            <a:ext cx="700707" cy="1182952"/>
          </a:xfrm>
          <a:prstGeom prst="bentConnector3">
            <a:avLst>
              <a:gd name="adj1" fmla="val 15270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6A7D4EB5-2D76-4597-BFE8-E9AD16346091}"/>
              </a:ext>
            </a:extLst>
          </p:cNvPr>
          <p:cNvCxnSpPr>
            <a:cxnSpLocks/>
            <a:stCxn id="48" idx="3"/>
          </p:cNvCxnSpPr>
          <p:nvPr/>
        </p:nvCxnSpPr>
        <p:spPr>
          <a:xfrm flipH="1">
            <a:off x="4891602" y="6889823"/>
            <a:ext cx="2352944" cy="1915724"/>
          </a:xfrm>
          <a:prstGeom prst="bentConnector3">
            <a:avLst>
              <a:gd name="adj1" fmla="val -4334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9A080F66-77AD-4008-AC09-9E87CC6C87A8}"/>
              </a:ext>
            </a:extLst>
          </p:cNvPr>
          <p:cNvSpPr txBox="1"/>
          <p:nvPr/>
        </p:nvSpPr>
        <p:spPr>
          <a:xfrm>
            <a:off x="7052362" y="654985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53" name="直線單箭頭接點 52">
            <a:extLst>
              <a:ext uri="{FF2B5EF4-FFF2-40B4-BE49-F238E27FC236}">
                <a16:creationId xmlns:a16="http://schemas.microsoft.com/office/drawing/2014/main" id="{433786CA-3C3B-4223-98C5-79EA08D2A0A1}"/>
              </a:ext>
            </a:extLst>
          </p:cNvPr>
          <p:cNvCxnSpPr>
            <a:cxnSpLocks/>
          </p:cNvCxnSpPr>
          <p:nvPr/>
        </p:nvCxnSpPr>
        <p:spPr>
          <a:xfrm>
            <a:off x="4891603" y="8620389"/>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DFBE262C-C1EC-4300-BB90-E640109F7DE5}"/>
              </a:ext>
            </a:extLst>
          </p:cNvPr>
          <p:cNvSpPr/>
          <p:nvPr/>
        </p:nvSpPr>
        <p:spPr>
          <a:xfrm>
            <a:off x="1861229" y="9208159"/>
            <a:ext cx="6060746" cy="75246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extend(band, extent, value=NA)</a:t>
            </a:r>
          </a:p>
          <a:p>
            <a:pPr algn="ctr"/>
            <a:r>
              <a:rPr lang="en-US" altLang="zh-TW" sz="1700" dirty="0">
                <a:solidFill>
                  <a:schemeClr val="accent6">
                    <a:lumMod val="50000"/>
                  </a:schemeClr>
                </a:solidFill>
                <a:ea typeface="微軟正黑體" panose="020B0604030504040204" pitchFamily="34" charset="-120"/>
              </a:rPr>
              <a:t>t[item] &lt;- extent(band)[1]</a:t>
            </a:r>
          </a:p>
        </p:txBody>
      </p:sp>
      <p:sp>
        <p:nvSpPr>
          <p:cNvPr id="55" name="流程圖: 程序 54">
            <a:extLst>
              <a:ext uri="{FF2B5EF4-FFF2-40B4-BE49-F238E27FC236}">
                <a16:creationId xmlns:a16="http://schemas.microsoft.com/office/drawing/2014/main" id="{0F544468-58F2-4AD2-B909-A66BF976167E}"/>
              </a:ext>
            </a:extLst>
          </p:cNvPr>
          <p:cNvSpPr/>
          <p:nvPr/>
        </p:nvSpPr>
        <p:spPr>
          <a:xfrm>
            <a:off x="1119417" y="10555896"/>
            <a:ext cx="7476857" cy="80093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#find majority raster's extent after extending</a:t>
            </a:r>
          </a:p>
          <a:p>
            <a:pPr algn="ctr"/>
            <a:r>
              <a:rPr lang="en-US" altLang="zh-TW" sz="1800" dirty="0">
                <a:solidFill>
                  <a:schemeClr val="accent6">
                    <a:lumMod val="50000"/>
                  </a:schemeClr>
                </a:solidFill>
                <a:ea typeface="微軟正黑體" panose="020B0604030504040204" pitchFamily="34" charset="-120"/>
              </a:rPr>
              <a:t>xmin &lt;- as.numeric(names(which.max(table(t))))</a:t>
            </a:r>
            <a:endParaRPr lang="en-US" altLang="zh-TW" sz="1700" dirty="0">
              <a:solidFill>
                <a:schemeClr val="accent6">
                  <a:lumMod val="50000"/>
                </a:schemeClr>
              </a:solidFill>
              <a:ea typeface="微軟正黑體" panose="020B0604030504040204" pitchFamily="34" charset="-120"/>
            </a:endParaRPr>
          </a:p>
        </p:txBody>
      </p:sp>
      <p:cxnSp>
        <p:nvCxnSpPr>
          <p:cNvPr id="56" name="直線單箭頭接點 55">
            <a:extLst>
              <a:ext uri="{FF2B5EF4-FFF2-40B4-BE49-F238E27FC236}">
                <a16:creationId xmlns:a16="http://schemas.microsoft.com/office/drawing/2014/main" id="{0A0C8A6A-27FF-4730-9E6B-F49DD6D5578A}"/>
              </a:ext>
            </a:extLst>
          </p:cNvPr>
          <p:cNvCxnSpPr>
            <a:cxnSpLocks/>
            <a:endCxn id="55" idx="0"/>
          </p:cNvCxnSpPr>
          <p:nvPr/>
        </p:nvCxnSpPr>
        <p:spPr>
          <a:xfrm>
            <a:off x="4851655" y="10143731"/>
            <a:ext cx="6191" cy="41216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B00B9F8-2544-4329-A21A-E75FE146CBA0}"/>
              </a:ext>
            </a:extLst>
          </p:cNvPr>
          <p:cNvCxnSpPr>
            <a:cxnSpLocks/>
            <a:stCxn id="55" idx="2"/>
          </p:cNvCxnSpPr>
          <p:nvPr/>
        </p:nvCxnSpPr>
        <p:spPr>
          <a:xfrm>
            <a:off x="4857846" y="11356830"/>
            <a:ext cx="0" cy="81048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3DD993AC-609D-46DE-A2BF-50F7765DD7FF}"/>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C7D61C36-65ED-4994-B1F6-02E760A6416E}"/>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L112 –</a:t>
            </a:r>
            <a:r>
              <a:rPr lang="zh-TW" altLang="en-US" sz="1949" b="1" dirty="0">
                <a:solidFill>
                  <a:srgbClr val="0000FF"/>
                </a:solidFill>
              </a:rPr>
              <a:t> </a:t>
            </a:r>
            <a:r>
              <a:rPr lang="en-US" altLang="zh-TW" sz="1949" b="1" dirty="0">
                <a:solidFill>
                  <a:srgbClr val="0000FF"/>
                </a:solidFill>
              </a:rPr>
              <a:t>L127</a:t>
            </a:r>
            <a:endParaRPr lang="zh-TW" altLang="en-US" sz="1949" b="1" dirty="0">
              <a:solidFill>
                <a:srgbClr val="0000FF"/>
              </a:solidFill>
            </a:endParaRPr>
          </a:p>
        </p:txBody>
      </p:sp>
      <p:cxnSp>
        <p:nvCxnSpPr>
          <p:cNvPr id="60" name="直線單箭頭接點 59">
            <a:extLst>
              <a:ext uri="{FF2B5EF4-FFF2-40B4-BE49-F238E27FC236}">
                <a16:creationId xmlns:a16="http://schemas.microsoft.com/office/drawing/2014/main" id="{8B249218-7B78-4CBB-814A-090E4F8859F6}"/>
              </a:ext>
            </a:extLst>
          </p:cNvPr>
          <p:cNvCxnSpPr>
            <a:cxnSpLocks/>
          </p:cNvCxnSpPr>
          <p:nvPr/>
        </p:nvCxnSpPr>
        <p:spPr>
          <a:xfrm>
            <a:off x="4867176" y="6035341"/>
            <a:ext cx="0" cy="4182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4652B7F-0E9E-4FFE-A6EA-4E966FF45B54}"/>
              </a:ext>
            </a:extLst>
          </p:cNvPr>
          <p:cNvSpPr/>
          <p:nvPr/>
        </p:nvSpPr>
        <p:spPr>
          <a:xfrm>
            <a:off x="767206" y="3269830"/>
            <a:ext cx="3933700" cy="276999"/>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find each images’ raster extent within the aoi</a:t>
            </a:r>
          </a:p>
        </p:txBody>
      </p:sp>
    </p:spTree>
    <p:extLst>
      <p:ext uri="{BB962C8B-B14F-4D97-AF65-F5344CB8AC3E}">
        <p14:creationId xmlns:p14="http://schemas.microsoft.com/office/powerpoint/2010/main" val="33257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26944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6BE06FF-336C-4063-87A7-31B68C6B3C06}"/>
              </a:ext>
            </a:extLst>
          </p:cNvPr>
          <p:cNvSpPr/>
          <p:nvPr/>
        </p:nvSpPr>
        <p:spPr>
          <a:xfrm>
            <a:off x="846902" y="1290433"/>
            <a:ext cx="8062970" cy="9021643"/>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0" name="矩形 9">
            <a:extLst>
              <a:ext uri="{FF2B5EF4-FFF2-40B4-BE49-F238E27FC236}">
                <a16:creationId xmlns:a16="http://schemas.microsoft.com/office/drawing/2014/main" id="{36D92ED4-B22C-4D29-A9A1-2D44B73217E0}"/>
              </a:ext>
            </a:extLst>
          </p:cNvPr>
          <p:cNvSpPr/>
          <p:nvPr/>
        </p:nvSpPr>
        <p:spPr>
          <a:xfrm>
            <a:off x="861649" y="1306796"/>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item loop</a:t>
            </a:r>
            <a:endParaRPr lang="zh-TW" altLang="en-US" sz="1600" dirty="0">
              <a:solidFill>
                <a:schemeClr val="accent6">
                  <a:lumMod val="50000"/>
                </a:schemeClr>
              </a:solidFill>
              <a:ea typeface="微軟正黑體" panose="020B0604030504040204" pitchFamily="34" charset="-120"/>
            </a:endParaRPr>
          </a:p>
        </p:txBody>
      </p:sp>
      <p:sp>
        <p:nvSpPr>
          <p:cNvPr id="11" name="流程圖: 程序 10">
            <a:extLst>
              <a:ext uri="{FF2B5EF4-FFF2-40B4-BE49-F238E27FC236}">
                <a16:creationId xmlns:a16="http://schemas.microsoft.com/office/drawing/2014/main" id="{3683B4F0-E54F-45F9-BE32-4104332B7D66}"/>
              </a:ext>
            </a:extLst>
          </p:cNvPr>
          <p:cNvSpPr/>
          <p:nvPr/>
        </p:nvSpPr>
        <p:spPr>
          <a:xfrm>
            <a:off x="6193632" y="1290086"/>
            <a:ext cx="2714976"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item=1:length(aoi_images)</a:t>
            </a:r>
            <a:endParaRPr lang="zh-TW" altLang="en-US" sz="1700" dirty="0">
              <a:solidFill>
                <a:schemeClr val="accent6">
                  <a:lumMod val="50000"/>
                </a:schemeClr>
              </a:solidFill>
              <a:ea typeface="微軟正黑體" panose="020B0604030504040204" pitchFamily="34" charset="-120"/>
            </a:endParaRPr>
          </a:p>
        </p:txBody>
      </p:sp>
      <p:sp>
        <p:nvSpPr>
          <p:cNvPr id="12" name="流程圖: 程序 11">
            <a:extLst>
              <a:ext uri="{FF2B5EF4-FFF2-40B4-BE49-F238E27FC236}">
                <a16:creationId xmlns:a16="http://schemas.microsoft.com/office/drawing/2014/main" id="{C27E0D11-B8B4-4326-B8F8-980EDAAE59FF}"/>
              </a:ext>
            </a:extLst>
          </p:cNvPr>
          <p:cNvSpPr/>
          <p:nvPr/>
        </p:nvSpPr>
        <p:spPr>
          <a:xfrm>
            <a:off x="1843461" y="2679186"/>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raster(x=paste("/lfs/home/ychen/Satellite/SPOT_CSRSR/grid_box/2017/",aoi_images[item],"/",aoi_images[item],".1.bsq.ers",sep=""))</a:t>
            </a:r>
          </a:p>
        </p:txBody>
      </p:sp>
      <p:sp>
        <p:nvSpPr>
          <p:cNvPr id="13" name="流程圖: 決策 12">
            <a:extLst>
              <a:ext uri="{FF2B5EF4-FFF2-40B4-BE49-F238E27FC236}">
                <a16:creationId xmlns:a16="http://schemas.microsoft.com/office/drawing/2014/main" id="{BB3BA623-3B7B-4F96-8A21-DD9EA56CC771}"/>
              </a:ext>
            </a:extLst>
          </p:cNvPr>
          <p:cNvSpPr/>
          <p:nvPr/>
        </p:nvSpPr>
        <p:spPr>
          <a:xfrm>
            <a:off x="2544168" y="1619107"/>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start=7,stop=10)==2017</a:t>
            </a:r>
            <a:endParaRPr lang="zh-TW" altLang="en-US" sz="1700" dirty="0">
              <a:solidFill>
                <a:schemeClr val="accent6">
                  <a:lumMod val="50000"/>
                </a:schemeClr>
              </a:solidFill>
              <a:ea typeface="微軟正黑體" panose="020B0604030504040204" pitchFamily="34" charset="-120"/>
            </a:endParaRPr>
          </a:p>
        </p:txBody>
      </p:sp>
      <p:sp>
        <p:nvSpPr>
          <p:cNvPr id="14" name="文字方塊 13">
            <a:extLst>
              <a:ext uri="{FF2B5EF4-FFF2-40B4-BE49-F238E27FC236}">
                <a16:creationId xmlns:a16="http://schemas.microsoft.com/office/drawing/2014/main" id="{38B212E3-E9EE-44BA-B9F2-0AF3A25FF064}"/>
              </a:ext>
            </a:extLst>
          </p:cNvPr>
          <p:cNvSpPr txBox="1"/>
          <p:nvPr/>
        </p:nvSpPr>
        <p:spPr>
          <a:xfrm>
            <a:off x="2382990" y="1668714"/>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15" name="接點: 肘形 14">
            <a:extLst>
              <a:ext uri="{FF2B5EF4-FFF2-40B4-BE49-F238E27FC236}">
                <a16:creationId xmlns:a16="http://schemas.microsoft.com/office/drawing/2014/main" id="{DB3F919C-1B6E-4786-A3C9-2B275A8DD6F1}"/>
              </a:ext>
            </a:extLst>
          </p:cNvPr>
          <p:cNvCxnSpPr>
            <a:cxnSpLocks/>
            <a:stCxn id="13" idx="1"/>
            <a:endCxn id="12" idx="1"/>
          </p:cNvCxnSpPr>
          <p:nvPr/>
        </p:nvCxnSpPr>
        <p:spPr>
          <a:xfrm rot="10800000" flipV="1">
            <a:off x="1843462" y="2079019"/>
            <a:ext cx="700707" cy="1147782"/>
          </a:xfrm>
          <a:prstGeom prst="bentConnector3">
            <a:avLst>
              <a:gd name="adj1" fmla="val 15772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接點: 肘形 15">
            <a:extLst>
              <a:ext uri="{FF2B5EF4-FFF2-40B4-BE49-F238E27FC236}">
                <a16:creationId xmlns:a16="http://schemas.microsoft.com/office/drawing/2014/main" id="{9E3775CF-B9EF-4157-9240-19DC4184E72E}"/>
              </a:ext>
            </a:extLst>
          </p:cNvPr>
          <p:cNvCxnSpPr>
            <a:cxnSpLocks/>
            <a:stCxn id="13" idx="3"/>
          </p:cNvCxnSpPr>
          <p:nvPr/>
        </p:nvCxnSpPr>
        <p:spPr>
          <a:xfrm flipH="1">
            <a:off x="4909492" y="2079019"/>
            <a:ext cx="2340563" cy="1848400"/>
          </a:xfrm>
          <a:prstGeom prst="bentConnector3">
            <a:avLst>
              <a:gd name="adj1" fmla="val -4307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3AEC7245-3C8D-4A6E-B33A-9DF74251D6F8}"/>
              </a:ext>
            </a:extLst>
          </p:cNvPr>
          <p:cNvSpPr txBox="1"/>
          <p:nvPr/>
        </p:nvSpPr>
        <p:spPr>
          <a:xfrm>
            <a:off x="7057871" y="1668712"/>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23" name="流程圖: 程序 22">
            <a:extLst>
              <a:ext uri="{FF2B5EF4-FFF2-40B4-BE49-F238E27FC236}">
                <a16:creationId xmlns:a16="http://schemas.microsoft.com/office/drawing/2014/main" id="{F078F8D7-507C-45F7-BD23-56FFA582F80C}"/>
              </a:ext>
            </a:extLst>
          </p:cNvPr>
          <p:cNvSpPr/>
          <p:nvPr/>
        </p:nvSpPr>
        <p:spPr>
          <a:xfrm>
            <a:off x="1843461" y="5264234"/>
            <a:ext cx="6060746" cy="1095229"/>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raster(x=paste("/lfs/home/ychen/Satellite/SPOT_CSRSR/grid_box/2018/",aoi_images[item],"/",aoi_images[item],".1.bsq.ers",sep=""))</a:t>
            </a:r>
          </a:p>
        </p:txBody>
      </p:sp>
      <p:sp>
        <p:nvSpPr>
          <p:cNvPr id="24" name="流程圖: 決策 23">
            <a:extLst>
              <a:ext uri="{FF2B5EF4-FFF2-40B4-BE49-F238E27FC236}">
                <a16:creationId xmlns:a16="http://schemas.microsoft.com/office/drawing/2014/main" id="{22B84CE5-28DB-4C51-9A9E-44BB27928176}"/>
              </a:ext>
            </a:extLst>
          </p:cNvPr>
          <p:cNvSpPr/>
          <p:nvPr/>
        </p:nvSpPr>
        <p:spPr>
          <a:xfrm>
            <a:off x="2544168" y="4168985"/>
            <a:ext cx="4705887" cy="919823"/>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substr(aoi_images[item],</a:t>
            </a:r>
          </a:p>
          <a:p>
            <a:pPr algn="ctr"/>
            <a:r>
              <a:rPr lang="en-US" altLang="zh-TW" sz="1700" dirty="0">
                <a:solidFill>
                  <a:schemeClr val="accent6">
                    <a:lumMod val="50000"/>
                  </a:schemeClr>
                </a:solidFill>
                <a:ea typeface="微軟正黑體" panose="020B0604030504040204" pitchFamily="34" charset="-120"/>
              </a:rPr>
              <a:t>start=7,stop=10)==2018</a:t>
            </a:r>
            <a:endParaRPr lang="zh-TW" altLang="en-US" sz="1700" dirty="0">
              <a:solidFill>
                <a:schemeClr val="accent6">
                  <a:lumMod val="50000"/>
                </a:schemeClr>
              </a:solidFill>
              <a:ea typeface="微軟正黑體" panose="020B0604030504040204" pitchFamily="34" charset="-120"/>
            </a:endParaRPr>
          </a:p>
        </p:txBody>
      </p:sp>
      <p:sp>
        <p:nvSpPr>
          <p:cNvPr id="25" name="文字方塊 24">
            <a:extLst>
              <a:ext uri="{FF2B5EF4-FFF2-40B4-BE49-F238E27FC236}">
                <a16:creationId xmlns:a16="http://schemas.microsoft.com/office/drawing/2014/main" id="{924DC7E2-A483-49EE-A64D-EAB315E5C411}"/>
              </a:ext>
            </a:extLst>
          </p:cNvPr>
          <p:cNvSpPr txBox="1"/>
          <p:nvPr/>
        </p:nvSpPr>
        <p:spPr>
          <a:xfrm>
            <a:off x="2382990" y="428893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6" name="接點: 肘形 25">
            <a:extLst>
              <a:ext uri="{FF2B5EF4-FFF2-40B4-BE49-F238E27FC236}">
                <a16:creationId xmlns:a16="http://schemas.microsoft.com/office/drawing/2014/main" id="{3CA5B6DE-B497-4F26-A4EF-EDF6DC901B19}"/>
              </a:ext>
            </a:extLst>
          </p:cNvPr>
          <p:cNvCxnSpPr>
            <a:cxnSpLocks/>
            <a:stCxn id="24" idx="1"/>
            <a:endCxn id="23" idx="1"/>
          </p:cNvCxnSpPr>
          <p:nvPr/>
        </p:nvCxnSpPr>
        <p:spPr>
          <a:xfrm rot="10800000" flipV="1">
            <a:off x="1843462" y="4628897"/>
            <a:ext cx="700707" cy="1182952"/>
          </a:xfrm>
          <a:prstGeom prst="bentConnector3">
            <a:avLst>
              <a:gd name="adj1" fmla="val 15270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7F2A8228-6440-43B9-A782-CD914D07DB2D}"/>
              </a:ext>
            </a:extLst>
          </p:cNvPr>
          <p:cNvCxnSpPr>
            <a:cxnSpLocks/>
            <a:stCxn id="24" idx="3"/>
          </p:cNvCxnSpPr>
          <p:nvPr/>
        </p:nvCxnSpPr>
        <p:spPr>
          <a:xfrm flipH="1">
            <a:off x="4897111" y="4628897"/>
            <a:ext cx="2352944" cy="1915724"/>
          </a:xfrm>
          <a:prstGeom prst="bentConnector3">
            <a:avLst>
              <a:gd name="adj1" fmla="val -43346"/>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44C78E48-0EE9-4EC7-AC28-243709C145DF}"/>
              </a:ext>
            </a:extLst>
          </p:cNvPr>
          <p:cNvSpPr txBox="1"/>
          <p:nvPr/>
        </p:nvSpPr>
        <p:spPr>
          <a:xfrm>
            <a:off x="7057871" y="4288930"/>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29" name="直線單箭頭接點 28">
            <a:extLst>
              <a:ext uri="{FF2B5EF4-FFF2-40B4-BE49-F238E27FC236}">
                <a16:creationId xmlns:a16="http://schemas.microsoft.com/office/drawing/2014/main" id="{AD409814-5588-41E1-9606-6754583DAA5A}"/>
              </a:ext>
            </a:extLst>
          </p:cNvPr>
          <p:cNvCxnSpPr>
            <a:cxnSpLocks/>
          </p:cNvCxnSpPr>
          <p:nvPr/>
        </p:nvCxnSpPr>
        <p:spPr>
          <a:xfrm>
            <a:off x="4897112" y="6359463"/>
            <a:ext cx="12380" cy="60377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0" name="流程圖: 程序 29">
            <a:extLst>
              <a:ext uri="{FF2B5EF4-FFF2-40B4-BE49-F238E27FC236}">
                <a16:creationId xmlns:a16="http://schemas.microsoft.com/office/drawing/2014/main" id="{637458DD-E6E0-455D-9020-CCABADDBA386}"/>
              </a:ext>
            </a:extLst>
          </p:cNvPr>
          <p:cNvSpPr/>
          <p:nvPr/>
        </p:nvSpPr>
        <p:spPr>
          <a:xfrm>
            <a:off x="1866738" y="6947234"/>
            <a:ext cx="6060746" cy="60377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band &lt;- extend(band, extent, value=NA)</a:t>
            </a:r>
          </a:p>
        </p:txBody>
      </p:sp>
      <p:sp>
        <p:nvSpPr>
          <p:cNvPr id="33" name="流程圖: 程序 32">
            <a:extLst>
              <a:ext uri="{FF2B5EF4-FFF2-40B4-BE49-F238E27FC236}">
                <a16:creationId xmlns:a16="http://schemas.microsoft.com/office/drawing/2014/main" id="{091DCB0B-D754-4B50-838A-9C4349B49280}"/>
              </a:ext>
            </a:extLst>
          </p:cNvPr>
          <p:cNvSpPr/>
          <p:nvPr/>
        </p:nvSpPr>
        <p:spPr>
          <a:xfrm>
            <a:off x="1879118" y="9130260"/>
            <a:ext cx="6060746" cy="759591"/>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#set as 0 first and not delete the item, so won't mess up the index in the aoi_images list</a:t>
            </a:r>
          </a:p>
          <a:p>
            <a:pPr algn="ctr"/>
            <a:r>
              <a:rPr lang="en-US" altLang="zh-TW" sz="1700" dirty="0">
                <a:solidFill>
                  <a:schemeClr val="accent6">
                    <a:lumMod val="50000"/>
                  </a:schemeClr>
                </a:solidFill>
                <a:ea typeface="微軟正黑體" panose="020B0604030504040204" pitchFamily="34" charset="-120"/>
              </a:rPr>
              <a:t>aoi_images[item] &lt;- 0</a:t>
            </a:r>
          </a:p>
        </p:txBody>
      </p:sp>
      <p:sp>
        <p:nvSpPr>
          <p:cNvPr id="34" name="流程圖: 決策 33">
            <a:extLst>
              <a:ext uri="{FF2B5EF4-FFF2-40B4-BE49-F238E27FC236}">
                <a16:creationId xmlns:a16="http://schemas.microsoft.com/office/drawing/2014/main" id="{47663375-7FB0-4FC6-A197-D1F5D8E5D66C}"/>
              </a:ext>
            </a:extLst>
          </p:cNvPr>
          <p:cNvSpPr/>
          <p:nvPr/>
        </p:nvSpPr>
        <p:spPr>
          <a:xfrm>
            <a:off x="2639425" y="8115980"/>
            <a:ext cx="4540133" cy="759591"/>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extent(band)[1]!=xmin</a:t>
            </a:r>
            <a:endParaRPr lang="zh-TW" altLang="en-US" sz="1700" dirty="0">
              <a:solidFill>
                <a:schemeClr val="accent6">
                  <a:lumMod val="50000"/>
                </a:schemeClr>
              </a:solidFill>
              <a:ea typeface="微軟正黑體" panose="020B0604030504040204" pitchFamily="34" charset="-120"/>
            </a:endParaRPr>
          </a:p>
        </p:txBody>
      </p:sp>
      <p:sp>
        <p:nvSpPr>
          <p:cNvPr id="35" name="文字方塊 34">
            <a:extLst>
              <a:ext uri="{FF2B5EF4-FFF2-40B4-BE49-F238E27FC236}">
                <a16:creationId xmlns:a16="http://schemas.microsoft.com/office/drawing/2014/main" id="{41EF6C2E-4389-46BE-BF3A-F1A7710403FB}"/>
              </a:ext>
            </a:extLst>
          </p:cNvPr>
          <p:cNvSpPr txBox="1"/>
          <p:nvPr/>
        </p:nvSpPr>
        <p:spPr>
          <a:xfrm>
            <a:off x="2377481" y="8175130"/>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36" name="接點: 肘形 35">
            <a:extLst>
              <a:ext uri="{FF2B5EF4-FFF2-40B4-BE49-F238E27FC236}">
                <a16:creationId xmlns:a16="http://schemas.microsoft.com/office/drawing/2014/main" id="{51FCB2F8-DDF1-4984-9A65-9C027D4A3146}"/>
              </a:ext>
            </a:extLst>
          </p:cNvPr>
          <p:cNvCxnSpPr>
            <a:cxnSpLocks/>
            <a:stCxn id="34" idx="1"/>
            <a:endCxn id="33" idx="1"/>
          </p:cNvCxnSpPr>
          <p:nvPr/>
        </p:nvCxnSpPr>
        <p:spPr>
          <a:xfrm rot="10800000" flipV="1">
            <a:off x="1879119" y="8495776"/>
            <a:ext cx="760307" cy="1014280"/>
          </a:xfrm>
          <a:prstGeom prst="bentConnector3">
            <a:avLst>
              <a:gd name="adj1" fmla="val 148570"/>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245AF2D5-1808-434E-9963-966D8A6E4B11}"/>
              </a:ext>
            </a:extLst>
          </p:cNvPr>
          <p:cNvCxnSpPr>
            <a:cxnSpLocks/>
            <a:stCxn id="34" idx="3"/>
          </p:cNvCxnSpPr>
          <p:nvPr/>
        </p:nvCxnSpPr>
        <p:spPr>
          <a:xfrm flipH="1">
            <a:off x="4909492" y="8495776"/>
            <a:ext cx="2270066" cy="1622869"/>
          </a:xfrm>
          <a:prstGeom prst="bentConnector3">
            <a:avLst>
              <a:gd name="adj1" fmla="val -4802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3603C06D-EAEF-45B9-980E-8914C5078434}"/>
              </a:ext>
            </a:extLst>
          </p:cNvPr>
          <p:cNvSpPr txBox="1"/>
          <p:nvPr/>
        </p:nvSpPr>
        <p:spPr>
          <a:xfrm>
            <a:off x="7158199" y="8175130"/>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cxnSp>
        <p:nvCxnSpPr>
          <p:cNvPr id="40" name="直線單箭頭接點 39">
            <a:extLst>
              <a:ext uri="{FF2B5EF4-FFF2-40B4-BE49-F238E27FC236}">
                <a16:creationId xmlns:a16="http://schemas.microsoft.com/office/drawing/2014/main" id="{C2FDFE0F-1367-4A92-A20A-07644E299B1A}"/>
              </a:ext>
            </a:extLst>
          </p:cNvPr>
          <p:cNvCxnSpPr>
            <a:cxnSpLocks/>
          </p:cNvCxnSpPr>
          <p:nvPr/>
        </p:nvCxnSpPr>
        <p:spPr>
          <a:xfrm>
            <a:off x="4890922" y="7565885"/>
            <a:ext cx="11094" cy="5410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1AE003CE-D060-4300-96DF-C91C8BF01FE0}"/>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L128 –</a:t>
            </a:r>
            <a:r>
              <a:rPr lang="zh-TW" altLang="en-US" sz="1949" b="1" dirty="0">
                <a:solidFill>
                  <a:srgbClr val="0000FF"/>
                </a:solidFill>
              </a:rPr>
              <a:t> </a:t>
            </a:r>
            <a:r>
              <a:rPr lang="en-US" altLang="zh-TW" sz="1949" b="1" dirty="0">
                <a:solidFill>
                  <a:srgbClr val="0000FF"/>
                </a:solidFill>
              </a:rPr>
              <a:t>L141</a:t>
            </a:r>
            <a:endParaRPr lang="zh-TW" altLang="en-US" sz="1949" b="1" dirty="0">
              <a:solidFill>
                <a:srgbClr val="0000FF"/>
              </a:solidFill>
            </a:endParaRPr>
          </a:p>
        </p:txBody>
      </p:sp>
      <p:cxnSp>
        <p:nvCxnSpPr>
          <p:cNvPr id="50" name="直線單箭頭接點 49">
            <a:extLst>
              <a:ext uri="{FF2B5EF4-FFF2-40B4-BE49-F238E27FC236}">
                <a16:creationId xmlns:a16="http://schemas.microsoft.com/office/drawing/2014/main" id="{379802E0-24E6-425F-A6FE-7FE0070F4BA5}"/>
              </a:ext>
            </a:extLst>
          </p:cNvPr>
          <p:cNvCxnSpPr>
            <a:cxnSpLocks/>
          </p:cNvCxnSpPr>
          <p:nvPr/>
        </p:nvCxnSpPr>
        <p:spPr>
          <a:xfrm>
            <a:off x="4909492" y="988985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3" name="流程圖: 程序 52">
            <a:extLst>
              <a:ext uri="{FF2B5EF4-FFF2-40B4-BE49-F238E27FC236}">
                <a16:creationId xmlns:a16="http://schemas.microsoft.com/office/drawing/2014/main" id="{0E8342BC-7D29-424C-B42B-E0D6FE0B941C}"/>
              </a:ext>
            </a:extLst>
          </p:cNvPr>
          <p:cNvSpPr/>
          <p:nvPr/>
        </p:nvSpPr>
        <p:spPr>
          <a:xfrm>
            <a:off x="1139958" y="10719832"/>
            <a:ext cx="7476857" cy="80093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#remove aoi's that are set as 0 (meaning these images within the aoi has different extent therefore cannot be stacked with other rasters)</a:t>
            </a:r>
          </a:p>
          <a:p>
            <a:pPr algn="ctr"/>
            <a:r>
              <a:rPr lang="en-US" altLang="zh-TW" sz="1700" dirty="0">
                <a:solidFill>
                  <a:schemeClr val="accent6">
                    <a:lumMod val="50000"/>
                  </a:schemeClr>
                </a:solidFill>
                <a:ea typeface="微軟正黑體" panose="020B0604030504040204" pitchFamily="34" charset="-120"/>
              </a:rPr>
              <a:t>aoi_images &lt;- aoi_images[aoi_images!=0]</a:t>
            </a:r>
          </a:p>
        </p:txBody>
      </p:sp>
      <p:cxnSp>
        <p:nvCxnSpPr>
          <p:cNvPr id="54" name="直線單箭頭接點 53">
            <a:extLst>
              <a:ext uri="{FF2B5EF4-FFF2-40B4-BE49-F238E27FC236}">
                <a16:creationId xmlns:a16="http://schemas.microsoft.com/office/drawing/2014/main" id="{BB33BBA2-BA58-4718-8F87-2E1985BF6F0A}"/>
              </a:ext>
            </a:extLst>
          </p:cNvPr>
          <p:cNvCxnSpPr>
            <a:cxnSpLocks/>
          </p:cNvCxnSpPr>
          <p:nvPr/>
        </p:nvCxnSpPr>
        <p:spPr>
          <a:xfrm>
            <a:off x="4902016" y="11520766"/>
            <a:ext cx="0" cy="646688"/>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803407EE-043B-4634-96CC-28A994151E09}"/>
              </a:ext>
            </a:extLst>
          </p:cNvPr>
          <p:cNvCxnSpPr>
            <a:cxnSpLocks/>
          </p:cNvCxnSpPr>
          <p:nvPr/>
        </p:nvCxnSpPr>
        <p:spPr>
          <a:xfrm>
            <a:off x="4882517" y="3774415"/>
            <a:ext cx="0" cy="418259"/>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7F06AD3A-9611-4EA2-9968-C1C40F7B4A52}"/>
              </a:ext>
            </a:extLst>
          </p:cNvPr>
          <p:cNvSpPr/>
          <p:nvPr/>
        </p:nvSpPr>
        <p:spPr>
          <a:xfrm>
            <a:off x="797907" y="667620"/>
            <a:ext cx="3933700" cy="646331"/>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to find rasters in the list aoi_images that when extended, does not match the majority's extent therefore cannot be stacked in the future</a:t>
            </a:r>
          </a:p>
        </p:txBody>
      </p:sp>
    </p:spTree>
    <p:extLst>
      <p:ext uri="{BB962C8B-B14F-4D97-AF65-F5344CB8AC3E}">
        <p14:creationId xmlns:p14="http://schemas.microsoft.com/office/powerpoint/2010/main" val="219171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5918055-AF43-42E2-84E1-54EBBDAFB231}"/>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L143 –</a:t>
            </a:r>
            <a:r>
              <a:rPr lang="zh-TW" altLang="en-US" sz="1949" b="1" dirty="0">
                <a:solidFill>
                  <a:srgbClr val="0000FF"/>
                </a:solidFill>
              </a:rPr>
              <a:t> </a:t>
            </a:r>
            <a:r>
              <a:rPr lang="en-US" altLang="zh-TW" sz="1949" b="1" dirty="0">
                <a:solidFill>
                  <a:srgbClr val="0000FF"/>
                </a:solidFill>
              </a:rPr>
              <a:t>L169</a:t>
            </a:r>
            <a:endParaRPr lang="zh-TW" altLang="en-US" sz="1949" b="1" dirty="0">
              <a:solidFill>
                <a:srgbClr val="0000FF"/>
              </a:solidFill>
            </a:endParaRPr>
          </a:p>
        </p:txBody>
      </p:sp>
      <p:sp>
        <p:nvSpPr>
          <p:cNvPr id="34" name="流程圖: 程序 33">
            <a:extLst>
              <a:ext uri="{FF2B5EF4-FFF2-40B4-BE49-F238E27FC236}">
                <a16:creationId xmlns:a16="http://schemas.microsoft.com/office/drawing/2014/main" id="{A93C3F39-104C-4AD0-A0E2-6B5711965955}"/>
              </a:ext>
            </a:extLst>
          </p:cNvPr>
          <p:cNvSpPr/>
          <p:nvPr/>
        </p:nvSpPr>
        <p:spPr>
          <a:xfrm>
            <a:off x="1118735" y="838323"/>
            <a:ext cx="7476857" cy="714509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empty dataframe rasterallpoints to later store each pixels' monthly median NDVI value </a:t>
            </a:r>
          </a:p>
          <a:p>
            <a:pPr algn="ctr"/>
            <a:r>
              <a:rPr lang="en-US" altLang="zh-TW" sz="1200" dirty="0">
                <a:solidFill>
                  <a:schemeClr val="accent6">
                    <a:lumMod val="50000"/>
                  </a:schemeClr>
                </a:solidFill>
                <a:ea typeface="微軟正黑體" panose="020B0604030504040204" pitchFamily="34" charset="-120"/>
              </a:rPr>
              <a:t>(_N stores NDVI values, _G stores GRVI values)</a:t>
            </a:r>
          </a:p>
          <a:p>
            <a:pPr algn="ctr"/>
            <a:r>
              <a:rPr lang="en-US" altLang="zh-TW" sz="1700" dirty="0">
                <a:solidFill>
                  <a:schemeClr val="accent6">
                    <a:lumMod val="50000"/>
                  </a:schemeClr>
                </a:solidFill>
                <a:ea typeface="微軟正黑體" panose="020B0604030504040204" pitchFamily="34" charset="-120"/>
              </a:rPr>
              <a:t>rasterallpoints &lt;- data.frame("index"=1:(row*col),</a:t>
            </a:r>
          </a:p>
          <a:p>
            <a:pPr lvl="8"/>
            <a:r>
              <a:rPr lang="en-US" altLang="zh-TW" sz="1700" dirty="0">
                <a:solidFill>
                  <a:schemeClr val="accent6">
                    <a:lumMod val="50000"/>
                  </a:schemeClr>
                </a:solidFill>
                <a:ea typeface="微軟正黑體" panose="020B0604030504040204" pitchFamily="34" charset="-120"/>
              </a:rPr>
              <a:t>	"January_N"=NA,</a:t>
            </a:r>
          </a:p>
          <a:p>
            <a:pPr lvl="8"/>
            <a:r>
              <a:rPr lang="en-US" altLang="zh-TW" sz="1700" dirty="0">
                <a:solidFill>
                  <a:schemeClr val="accent6">
                    <a:lumMod val="50000"/>
                  </a:schemeClr>
                </a:solidFill>
                <a:ea typeface="微軟正黑體" panose="020B0604030504040204" pitchFamily="34" charset="-120"/>
              </a:rPr>
              <a:t>"February_N"=NA,</a:t>
            </a:r>
          </a:p>
          <a:p>
            <a:pPr lvl="8"/>
            <a:r>
              <a:rPr lang="en-US" altLang="zh-TW" sz="1700" dirty="0">
                <a:solidFill>
                  <a:schemeClr val="accent6">
                    <a:lumMod val="50000"/>
                  </a:schemeClr>
                </a:solidFill>
                <a:ea typeface="微軟正黑體" panose="020B0604030504040204" pitchFamily="34" charset="-120"/>
              </a:rPr>
              <a:t>"March_N"=NA,</a:t>
            </a:r>
          </a:p>
          <a:p>
            <a:pPr lvl="8"/>
            <a:r>
              <a:rPr lang="en-US" altLang="zh-TW" sz="1700" dirty="0">
                <a:solidFill>
                  <a:schemeClr val="accent6">
                    <a:lumMod val="50000"/>
                  </a:schemeClr>
                </a:solidFill>
                <a:ea typeface="微軟正黑體" panose="020B0604030504040204" pitchFamily="34" charset="-120"/>
              </a:rPr>
              <a:t>"April_N"=NA,</a:t>
            </a:r>
          </a:p>
          <a:p>
            <a:pPr lvl="8"/>
            <a:r>
              <a:rPr lang="en-US" altLang="zh-TW" sz="1700" dirty="0">
                <a:solidFill>
                  <a:schemeClr val="accent6">
                    <a:lumMod val="50000"/>
                  </a:schemeClr>
                </a:solidFill>
                <a:ea typeface="微軟正黑體" panose="020B0604030504040204" pitchFamily="34" charset="-120"/>
              </a:rPr>
              <a:t>"May_N"=NA,</a:t>
            </a:r>
          </a:p>
          <a:p>
            <a:pPr lvl="8"/>
            <a:r>
              <a:rPr lang="en-US" altLang="zh-TW" sz="1700" dirty="0">
                <a:solidFill>
                  <a:schemeClr val="accent6">
                    <a:lumMod val="50000"/>
                  </a:schemeClr>
                </a:solidFill>
                <a:ea typeface="微軟正黑體" panose="020B0604030504040204" pitchFamily="34" charset="-120"/>
              </a:rPr>
              <a:t>"June_N"=NA,</a:t>
            </a:r>
          </a:p>
          <a:p>
            <a:pPr lvl="8"/>
            <a:r>
              <a:rPr lang="en-US" altLang="zh-TW" sz="1700" dirty="0">
                <a:solidFill>
                  <a:schemeClr val="accent6">
                    <a:lumMod val="50000"/>
                  </a:schemeClr>
                </a:solidFill>
                <a:ea typeface="微軟正黑體" panose="020B0604030504040204" pitchFamily="34" charset="-120"/>
              </a:rPr>
              <a:t>"July_N"=NA,</a:t>
            </a:r>
          </a:p>
          <a:p>
            <a:pPr lvl="8"/>
            <a:r>
              <a:rPr lang="en-US" altLang="zh-TW" sz="1700" dirty="0">
                <a:solidFill>
                  <a:schemeClr val="accent6">
                    <a:lumMod val="50000"/>
                  </a:schemeClr>
                </a:solidFill>
                <a:ea typeface="微軟正黑體" panose="020B0604030504040204" pitchFamily="34" charset="-120"/>
              </a:rPr>
              <a:t>"August_N"=NA,</a:t>
            </a:r>
          </a:p>
          <a:p>
            <a:pPr lvl="8"/>
            <a:r>
              <a:rPr lang="en-US" altLang="zh-TW" sz="1700" dirty="0">
                <a:solidFill>
                  <a:schemeClr val="accent6">
                    <a:lumMod val="50000"/>
                  </a:schemeClr>
                </a:solidFill>
                <a:ea typeface="微軟正黑體" panose="020B0604030504040204" pitchFamily="34" charset="-120"/>
              </a:rPr>
              <a:t>"September_N"=NA,</a:t>
            </a:r>
          </a:p>
          <a:p>
            <a:pPr lvl="8"/>
            <a:r>
              <a:rPr lang="en-US" altLang="zh-TW" sz="1700" dirty="0">
                <a:solidFill>
                  <a:schemeClr val="accent6">
                    <a:lumMod val="50000"/>
                  </a:schemeClr>
                </a:solidFill>
                <a:ea typeface="微軟正黑體" panose="020B0604030504040204" pitchFamily="34" charset="-120"/>
              </a:rPr>
              <a:t>"October_N"=NA,</a:t>
            </a:r>
          </a:p>
          <a:p>
            <a:pPr lvl="8"/>
            <a:r>
              <a:rPr lang="en-US" altLang="zh-TW" sz="1700" dirty="0">
                <a:solidFill>
                  <a:schemeClr val="accent6">
                    <a:lumMod val="50000"/>
                  </a:schemeClr>
                </a:solidFill>
                <a:ea typeface="微軟正黑體" panose="020B0604030504040204" pitchFamily="34" charset="-120"/>
              </a:rPr>
              <a:t>"November_N"=NA,</a:t>
            </a:r>
          </a:p>
          <a:p>
            <a:pPr lvl="8"/>
            <a:r>
              <a:rPr lang="en-US" altLang="zh-TW" sz="1700" dirty="0">
                <a:solidFill>
                  <a:schemeClr val="accent6">
                    <a:lumMod val="50000"/>
                  </a:schemeClr>
                </a:solidFill>
                <a:ea typeface="微軟正黑體" panose="020B0604030504040204" pitchFamily="34" charset="-120"/>
              </a:rPr>
              <a:t>"December_N"=NA,</a:t>
            </a:r>
          </a:p>
          <a:p>
            <a:pPr lvl="8"/>
            <a:r>
              <a:rPr lang="en-US" altLang="zh-TW" sz="1700" dirty="0">
                <a:solidFill>
                  <a:schemeClr val="accent6">
                    <a:lumMod val="50000"/>
                  </a:schemeClr>
                </a:solidFill>
                <a:ea typeface="微軟正黑體" panose="020B0604030504040204" pitchFamily="34" charset="-120"/>
              </a:rPr>
              <a:t>"January_G"=NA,</a:t>
            </a:r>
          </a:p>
          <a:p>
            <a:pPr lvl="8"/>
            <a:r>
              <a:rPr lang="en-US" altLang="zh-TW" sz="1700" dirty="0">
                <a:solidFill>
                  <a:schemeClr val="accent6">
                    <a:lumMod val="50000"/>
                  </a:schemeClr>
                </a:solidFill>
                <a:ea typeface="微軟正黑體" panose="020B0604030504040204" pitchFamily="34" charset="-120"/>
              </a:rPr>
              <a:t>"February_G"=NA,</a:t>
            </a:r>
          </a:p>
          <a:p>
            <a:pPr lvl="8"/>
            <a:r>
              <a:rPr lang="en-US" altLang="zh-TW" sz="1700" dirty="0">
                <a:solidFill>
                  <a:schemeClr val="accent6">
                    <a:lumMod val="50000"/>
                  </a:schemeClr>
                </a:solidFill>
                <a:ea typeface="微軟正黑體" panose="020B0604030504040204" pitchFamily="34" charset="-120"/>
              </a:rPr>
              <a:t>"March_G"=NA,</a:t>
            </a:r>
          </a:p>
          <a:p>
            <a:pPr lvl="8"/>
            <a:r>
              <a:rPr lang="en-US" altLang="zh-TW" sz="1700" dirty="0">
                <a:solidFill>
                  <a:schemeClr val="accent6">
                    <a:lumMod val="50000"/>
                  </a:schemeClr>
                </a:solidFill>
                <a:ea typeface="微軟正黑體" panose="020B0604030504040204" pitchFamily="34" charset="-120"/>
              </a:rPr>
              <a:t>"April_G"=NA,</a:t>
            </a:r>
          </a:p>
          <a:p>
            <a:pPr lvl="8"/>
            <a:r>
              <a:rPr lang="en-US" altLang="zh-TW" sz="1700" dirty="0">
                <a:solidFill>
                  <a:schemeClr val="accent6">
                    <a:lumMod val="50000"/>
                  </a:schemeClr>
                </a:solidFill>
                <a:ea typeface="微軟正黑體" panose="020B0604030504040204" pitchFamily="34" charset="-120"/>
              </a:rPr>
              <a:t>"May_G"=NA,</a:t>
            </a:r>
          </a:p>
          <a:p>
            <a:pPr lvl="8"/>
            <a:r>
              <a:rPr lang="en-US" altLang="zh-TW" sz="1700" dirty="0">
                <a:solidFill>
                  <a:schemeClr val="accent6">
                    <a:lumMod val="50000"/>
                  </a:schemeClr>
                </a:solidFill>
                <a:ea typeface="微軟正黑體" panose="020B0604030504040204" pitchFamily="34" charset="-120"/>
              </a:rPr>
              <a:t>"June_G"=NA,</a:t>
            </a:r>
          </a:p>
          <a:p>
            <a:pPr lvl="8"/>
            <a:r>
              <a:rPr lang="en-US" altLang="zh-TW" sz="1700" dirty="0">
                <a:solidFill>
                  <a:schemeClr val="accent6">
                    <a:lumMod val="50000"/>
                  </a:schemeClr>
                </a:solidFill>
                <a:ea typeface="微軟正黑體" panose="020B0604030504040204" pitchFamily="34" charset="-120"/>
              </a:rPr>
              <a:t>"July_G"=NA,</a:t>
            </a:r>
          </a:p>
          <a:p>
            <a:pPr lvl="8"/>
            <a:r>
              <a:rPr lang="en-US" altLang="zh-TW" sz="1700" dirty="0">
                <a:solidFill>
                  <a:schemeClr val="accent6">
                    <a:lumMod val="50000"/>
                  </a:schemeClr>
                </a:solidFill>
                <a:ea typeface="微軟正黑體" panose="020B0604030504040204" pitchFamily="34" charset="-120"/>
              </a:rPr>
              <a:t>"August_G"=NA,</a:t>
            </a:r>
          </a:p>
          <a:p>
            <a:pPr lvl="8"/>
            <a:r>
              <a:rPr lang="en-US" altLang="zh-TW" sz="1700" dirty="0">
                <a:solidFill>
                  <a:schemeClr val="accent6">
                    <a:lumMod val="50000"/>
                  </a:schemeClr>
                </a:solidFill>
                <a:ea typeface="微軟正黑體" panose="020B0604030504040204" pitchFamily="34" charset="-120"/>
              </a:rPr>
              <a:t>"September_G"=NA,</a:t>
            </a:r>
          </a:p>
          <a:p>
            <a:pPr lvl="8"/>
            <a:r>
              <a:rPr lang="en-US" altLang="zh-TW" sz="1700" dirty="0">
                <a:solidFill>
                  <a:schemeClr val="accent6">
                    <a:lumMod val="50000"/>
                  </a:schemeClr>
                </a:solidFill>
                <a:ea typeface="微軟正黑體" panose="020B0604030504040204" pitchFamily="34" charset="-120"/>
              </a:rPr>
              <a:t>"October_G"=NA,</a:t>
            </a:r>
          </a:p>
          <a:p>
            <a:pPr lvl="8"/>
            <a:r>
              <a:rPr lang="en-US" altLang="zh-TW" sz="1700" dirty="0">
                <a:solidFill>
                  <a:schemeClr val="accent6">
                    <a:lumMod val="50000"/>
                  </a:schemeClr>
                </a:solidFill>
                <a:ea typeface="微軟正黑體" panose="020B0604030504040204" pitchFamily="34" charset="-120"/>
              </a:rPr>
              <a:t>"November_G"=NA,</a:t>
            </a:r>
          </a:p>
          <a:p>
            <a:pPr lvl="8"/>
            <a:r>
              <a:rPr lang="en-US" altLang="zh-TW" sz="1700" dirty="0">
                <a:solidFill>
                  <a:schemeClr val="accent6">
                    <a:lumMod val="50000"/>
                  </a:schemeClr>
                </a:solidFill>
                <a:ea typeface="微軟正黑體" panose="020B0604030504040204" pitchFamily="34" charset="-120"/>
              </a:rPr>
              <a:t>"December_G"=NA)</a:t>
            </a:r>
          </a:p>
        </p:txBody>
      </p:sp>
      <p:cxnSp>
        <p:nvCxnSpPr>
          <p:cNvPr id="35" name="直線單箭頭接點 34">
            <a:extLst>
              <a:ext uri="{FF2B5EF4-FFF2-40B4-BE49-F238E27FC236}">
                <a16:creationId xmlns:a16="http://schemas.microsoft.com/office/drawing/2014/main" id="{7AC062B4-7445-4CEF-B313-D5A1AA879B91}"/>
              </a:ext>
            </a:extLst>
          </p:cNvPr>
          <p:cNvCxnSpPr>
            <a:cxnSpLocks/>
          </p:cNvCxnSpPr>
          <p:nvPr/>
        </p:nvCxnSpPr>
        <p:spPr>
          <a:xfrm>
            <a:off x="4909492" y="7986106"/>
            <a:ext cx="0" cy="82146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6" name="流程圖: 程序 35">
            <a:extLst>
              <a:ext uri="{FF2B5EF4-FFF2-40B4-BE49-F238E27FC236}">
                <a16:creationId xmlns:a16="http://schemas.microsoft.com/office/drawing/2014/main" id="{B29485EB-5C75-456B-82B7-B4C9080881AA}"/>
              </a:ext>
            </a:extLst>
          </p:cNvPr>
          <p:cNvSpPr/>
          <p:nvPr/>
        </p:nvSpPr>
        <p:spPr>
          <a:xfrm>
            <a:off x="1139958" y="8816086"/>
            <a:ext cx="7476857" cy="125730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colnames(rasterallpoints) &lt;- c("index","Jan_N","Feb_N","Mar_N","Apr_N","May_N","Jun_N","Jul_N","Aug_N","Sep_N","Oct_N","Nov_N","Dec_N","Jan_G","Feb_G","Mar_G","Apr_G","May_G","Jun_G","Jul_G","Aug_G","Sep_G","Oct_G","Nov_G","Dec_G")</a:t>
            </a:r>
          </a:p>
        </p:txBody>
      </p:sp>
      <p:cxnSp>
        <p:nvCxnSpPr>
          <p:cNvPr id="37" name="直線單箭頭接點 36">
            <a:extLst>
              <a:ext uri="{FF2B5EF4-FFF2-40B4-BE49-F238E27FC236}">
                <a16:creationId xmlns:a16="http://schemas.microsoft.com/office/drawing/2014/main" id="{43EA85AB-AEDE-4096-BB6C-33894F5AE574}"/>
              </a:ext>
            </a:extLst>
          </p:cNvPr>
          <p:cNvCxnSpPr>
            <a:cxnSpLocks/>
          </p:cNvCxnSpPr>
          <p:nvPr/>
        </p:nvCxnSpPr>
        <p:spPr>
          <a:xfrm>
            <a:off x="4909724" y="10073389"/>
            <a:ext cx="0" cy="2094065"/>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27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2D1E7B1-310C-4CBE-A016-18012F13833A}"/>
              </a:ext>
            </a:extLst>
          </p:cNvPr>
          <p:cNvSpPr/>
          <p:nvPr/>
        </p:nvSpPr>
        <p:spPr>
          <a:xfrm>
            <a:off x="288019" y="7"/>
            <a:ext cx="9192122" cy="12191996"/>
          </a:xfrm>
          <a:prstGeom prst="rect">
            <a:avLst/>
          </a:prstGeom>
          <a:solidFill>
            <a:srgbClr val="8DB981"/>
          </a:solidFill>
          <a:ln w="28575">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8" name="矩形 17">
            <a:extLst>
              <a:ext uri="{FF2B5EF4-FFF2-40B4-BE49-F238E27FC236}">
                <a16:creationId xmlns:a16="http://schemas.microsoft.com/office/drawing/2014/main" id="{F9134C4F-708C-436A-90D9-23C1A4CDE4E6}"/>
              </a:ext>
            </a:extLst>
          </p:cNvPr>
          <p:cNvSpPr/>
          <p:nvPr/>
        </p:nvSpPr>
        <p:spPr>
          <a:xfrm>
            <a:off x="599055" y="20641"/>
            <a:ext cx="8540004" cy="12146813"/>
          </a:xfrm>
          <a:prstGeom prst="rect">
            <a:avLst/>
          </a:prstGeom>
          <a:solidFill>
            <a:srgbClr val="B6D2AE"/>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9" name="矩形 18">
            <a:extLst>
              <a:ext uri="{FF2B5EF4-FFF2-40B4-BE49-F238E27FC236}">
                <a16:creationId xmlns:a16="http://schemas.microsoft.com/office/drawing/2014/main" id="{3518ADEE-6DFB-4B7A-8CB1-5C6707CADDEF}"/>
              </a:ext>
            </a:extLst>
          </p:cNvPr>
          <p:cNvSpPr/>
          <p:nvPr/>
        </p:nvSpPr>
        <p:spPr>
          <a:xfrm>
            <a:off x="599056" y="359765"/>
            <a:ext cx="2380122"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aoi loop (cont.)</a:t>
            </a:r>
            <a:endParaRPr lang="zh-TW" altLang="en-US" sz="1600" dirty="0">
              <a:solidFill>
                <a:schemeClr val="accent6">
                  <a:lumMod val="50000"/>
                </a:schemeClr>
              </a:solidFill>
              <a:ea typeface="微軟正黑體" panose="020B0604030504040204" pitchFamily="34" charset="-120"/>
            </a:endParaRPr>
          </a:p>
        </p:txBody>
      </p:sp>
      <p:sp>
        <p:nvSpPr>
          <p:cNvPr id="20" name="矩形 19">
            <a:extLst>
              <a:ext uri="{FF2B5EF4-FFF2-40B4-BE49-F238E27FC236}">
                <a16:creationId xmlns:a16="http://schemas.microsoft.com/office/drawing/2014/main" id="{00CD5DB8-DC99-4960-A2D5-6E8BC3BD5C7C}"/>
              </a:ext>
            </a:extLst>
          </p:cNvPr>
          <p:cNvSpPr/>
          <p:nvPr/>
        </p:nvSpPr>
        <p:spPr>
          <a:xfrm>
            <a:off x="299878" y="20644"/>
            <a:ext cx="2222098"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yr loop (cont.)</a:t>
            </a:r>
            <a:endParaRPr lang="zh-TW" altLang="en-US" sz="1600" dirty="0">
              <a:solidFill>
                <a:schemeClr val="accent6">
                  <a:lumMod val="50000"/>
                </a:schemeClr>
              </a:solidFill>
              <a:ea typeface="微軟正黑體" panose="020B0604030504040204" pitchFamily="34" charset="-120"/>
            </a:endParaRPr>
          </a:p>
        </p:txBody>
      </p:sp>
      <p:cxnSp>
        <p:nvCxnSpPr>
          <p:cNvPr id="21" name="直線單箭頭接點 20">
            <a:extLst>
              <a:ext uri="{FF2B5EF4-FFF2-40B4-BE49-F238E27FC236}">
                <a16:creationId xmlns:a16="http://schemas.microsoft.com/office/drawing/2014/main" id="{2BC25E48-2499-4DFE-8CEC-0C906FAFA19F}"/>
              </a:ext>
            </a:extLst>
          </p:cNvPr>
          <p:cNvCxnSpPr>
            <a:cxnSpLocks/>
          </p:cNvCxnSpPr>
          <p:nvPr/>
        </p:nvCxnSpPr>
        <p:spPr>
          <a:xfrm>
            <a:off x="4857164" y="20641"/>
            <a:ext cx="0" cy="1108644"/>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BB692C3-8539-4955-AF1A-965E520DAEB4}"/>
              </a:ext>
            </a:extLst>
          </p:cNvPr>
          <p:cNvSpPr/>
          <p:nvPr/>
        </p:nvSpPr>
        <p:spPr>
          <a:xfrm>
            <a:off x="846902" y="1140184"/>
            <a:ext cx="8062970" cy="11027269"/>
          </a:xfrm>
          <a:prstGeom prst="rect">
            <a:avLst/>
          </a:prstGeom>
          <a:solidFill>
            <a:srgbClr val="CFE3CB"/>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49"/>
          </a:p>
        </p:txBody>
      </p:sp>
      <p:sp>
        <p:nvSpPr>
          <p:cNvPr id="11" name="矩形 10">
            <a:extLst>
              <a:ext uri="{FF2B5EF4-FFF2-40B4-BE49-F238E27FC236}">
                <a16:creationId xmlns:a16="http://schemas.microsoft.com/office/drawing/2014/main" id="{DC50ECE2-2E6C-4FE2-8602-0F5DC47CD434}"/>
              </a:ext>
            </a:extLst>
          </p:cNvPr>
          <p:cNvSpPr/>
          <p:nvPr/>
        </p:nvSpPr>
        <p:spPr>
          <a:xfrm>
            <a:off x="861649" y="1156895"/>
            <a:ext cx="2120106" cy="335658"/>
          </a:xfrm>
          <a:prstGeom prst="rect">
            <a:avLst/>
          </a:prstGeom>
          <a:solidFill>
            <a:srgbClr val="FFFFFF">
              <a:alpha val="50196"/>
            </a:srgbClr>
          </a:solidFill>
        </p:spPr>
        <p:txBody>
          <a:bodyPr wrap="square">
            <a:spAutoFit/>
          </a:bodyPr>
          <a:lstStyle/>
          <a:p>
            <a:pPr algn="ctr"/>
            <a:r>
              <a:rPr lang="en-US" altLang="zh-TW" sz="1600" dirty="0">
                <a:solidFill>
                  <a:schemeClr val="accent6">
                    <a:lumMod val="50000"/>
                  </a:schemeClr>
                </a:solidFill>
                <a:ea typeface="微軟正黑體" panose="020B0604030504040204" pitchFamily="34" charset="-120"/>
              </a:rPr>
              <a:t>for loop – month loop</a:t>
            </a:r>
            <a:endParaRPr lang="zh-TW" altLang="en-US" sz="1600" dirty="0">
              <a:solidFill>
                <a:schemeClr val="accent6">
                  <a:lumMod val="50000"/>
                </a:schemeClr>
              </a:solidFill>
              <a:ea typeface="微軟正黑體" panose="020B0604030504040204" pitchFamily="34" charset="-120"/>
            </a:endParaRPr>
          </a:p>
        </p:txBody>
      </p:sp>
      <p:sp>
        <p:nvSpPr>
          <p:cNvPr id="12" name="流程圖: 程序 11">
            <a:extLst>
              <a:ext uri="{FF2B5EF4-FFF2-40B4-BE49-F238E27FC236}">
                <a16:creationId xmlns:a16="http://schemas.microsoft.com/office/drawing/2014/main" id="{411CE817-B08B-4E0F-86F2-64487252A934}"/>
              </a:ext>
            </a:extLst>
          </p:cNvPr>
          <p:cNvSpPr/>
          <p:nvPr/>
        </p:nvSpPr>
        <p:spPr>
          <a:xfrm>
            <a:off x="7499348" y="1140185"/>
            <a:ext cx="1409260" cy="335658"/>
          </a:xfrm>
          <a:prstGeom prst="flowChartProcess">
            <a:avLst/>
          </a:prstGeom>
          <a:solidFill>
            <a:srgbClr val="F0F0F0"/>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month=1:12</a:t>
            </a:r>
            <a:endParaRPr lang="zh-TW" altLang="en-US" sz="1700" dirty="0">
              <a:solidFill>
                <a:schemeClr val="accent6">
                  <a:lumMod val="50000"/>
                </a:schemeClr>
              </a:solidFill>
              <a:ea typeface="微軟正黑體" panose="020B0604030504040204" pitchFamily="34" charset="-120"/>
            </a:endParaRPr>
          </a:p>
        </p:txBody>
      </p:sp>
      <p:cxnSp>
        <p:nvCxnSpPr>
          <p:cNvPr id="33" name="直線單箭頭接點 32">
            <a:extLst>
              <a:ext uri="{FF2B5EF4-FFF2-40B4-BE49-F238E27FC236}">
                <a16:creationId xmlns:a16="http://schemas.microsoft.com/office/drawing/2014/main" id="{E5918055-AF43-42E2-84E1-54EBBDAFB231}"/>
              </a:ext>
            </a:extLst>
          </p:cNvPr>
          <p:cNvCxnSpPr>
            <a:cxnSpLocks/>
          </p:cNvCxnSpPr>
          <p:nvPr/>
        </p:nvCxnSpPr>
        <p:spPr>
          <a:xfrm>
            <a:off x="8805526" y="20644"/>
            <a:ext cx="0" cy="12164050"/>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C89A610D-9AEE-4370-8905-36678D209F61}"/>
              </a:ext>
            </a:extLst>
          </p:cNvPr>
          <p:cNvSpPr txBox="1"/>
          <p:nvPr/>
        </p:nvSpPr>
        <p:spPr>
          <a:xfrm>
            <a:off x="8362022" y="482028"/>
            <a:ext cx="1409259" cy="392287"/>
          </a:xfrm>
          <a:prstGeom prst="rect">
            <a:avLst/>
          </a:prstGeom>
          <a:noFill/>
        </p:spPr>
        <p:txBody>
          <a:bodyPr wrap="square" rtlCol="0">
            <a:spAutoFit/>
          </a:bodyPr>
          <a:lstStyle/>
          <a:p>
            <a:r>
              <a:rPr lang="en-US" altLang="zh-TW" sz="1949" b="1" dirty="0">
                <a:solidFill>
                  <a:srgbClr val="0000FF"/>
                </a:solidFill>
              </a:rPr>
              <a:t>L171 –</a:t>
            </a:r>
            <a:r>
              <a:rPr lang="zh-TW" altLang="en-US" sz="1949" b="1" dirty="0">
                <a:solidFill>
                  <a:srgbClr val="0000FF"/>
                </a:solidFill>
              </a:rPr>
              <a:t> </a:t>
            </a:r>
            <a:r>
              <a:rPr lang="en-US" altLang="zh-TW" sz="1949" b="1" dirty="0">
                <a:solidFill>
                  <a:srgbClr val="0000FF"/>
                </a:solidFill>
              </a:rPr>
              <a:t>L186</a:t>
            </a:r>
            <a:endParaRPr lang="zh-TW" altLang="en-US" sz="1949" b="1" dirty="0">
              <a:solidFill>
                <a:srgbClr val="0000FF"/>
              </a:solidFill>
            </a:endParaRPr>
          </a:p>
        </p:txBody>
      </p:sp>
      <p:sp>
        <p:nvSpPr>
          <p:cNvPr id="13" name="流程圖: 程序 12">
            <a:extLst>
              <a:ext uri="{FF2B5EF4-FFF2-40B4-BE49-F238E27FC236}">
                <a16:creationId xmlns:a16="http://schemas.microsoft.com/office/drawing/2014/main" id="{FB1C354B-C1FC-46B9-BE83-377849EC6783}"/>
              </a:ext>
            </a:extLst>
          </p:cNvPr>
          <p:cNvSpPr/>
          <p:nvPr/>
        </p:nvSpPr>
        <p:spPr>
          <a:xfrm>
            <a:off x="4069209" y="1433775"/>
            <a:ext cx="1647843" cy="47671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print(month)</a:t>
            </a:r>
          </a:p>
        </p:txBody>
      </p:sp>
      <p:sp>
        <p:nvSpPr>
          <p:cNvPr id="14" name="流程圖: 程序 13">
            <a:extLst>
              <a:ext uri="{FF2B5EF4-FFF2-40B4-BE49-F238E27FC236}">
                <a16:creationId xmlns:a16="http://schemas.microsoft.com/office/drawing/2014/main" id="{D0C62241-C024-492B-B4C0-B9893D188B67}"/>
              </a:ext>
            </a:extLst>
          </p:cNvPr>
          <p:cNvSpPr/>
          <p:nvPr/>
        </p:nvSpPr>
        <p:spPr>
          <a:xfrm>
            <a:off x="1848014" y="3486670"/>
            <a:ext cx="6060746" cy="821464"/>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#create strings ex. for 2015 january "201501" to search in aoi_images list of available images for aoi for the year+month</a:t>
            </a:r>
          </a:p>
          <a:p>
            <a:pPr algn="ctr"/>
            <a:r>
              <a:rPr lang="en-US" altLang="zh-TW" sz="1700" dirty="0">
                <a:solidFill>
                  <a:schemeClr val="accent6">
                    <a:lumMod val="50000"/>
                  </a:schemeClr>
                </a:solidFill>
                <a:ea typeface="微軟正黑體" panose="020B0604030504040204" pitchFamily="34" charset="-120"/>
              </a:rPr>
              <a:t>string_month &lt;- paste("0",as.character(month),sep="")</a:t>
            </a:r>
          </a:p>
        </p:txBody>
      </p:sp>
      <p:sp>
        <p:nvSpPr>
          <p:cNvPr id="15" name="流程圖: 決策 14">
            <a:extLst>
              <a:ext uri="{FF2B5EF4-FFF2-40B4-BE49-F238E27FC236}">
                <a16:creationId xmlns:a16="http://schemas.microsoft.com/office/drawing/2014/main" id="{6E152FD7-885A-4F0E-8F2E-E650256E0473}"/>
              </a:ext>
            </a:extLst>
          </p:cNvPr>
          <p:cNvSpPr/>
          <p:nvPr/>
        </p:nvSpPr>
        <p:spPr>
          <a:xfrm>
            <a:off x="2608320" y="2353632"/>
            <a:ext cx="4540133" cy="759591"/>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1&lt;=month &amp; month&lt;=9</a:t>
            </a:r>
            <a:endParaRPr lang="zh-TW" altLang="en-US" sz="1700" dirty="0">
              <a:solidFill>
                <a:schemeClr val="accent6">
                  <a:lumMod val="50000"/>
                </a:schemeClr>
              </a:solidFill>
              <a:ea typeface="微軟正黑體" panose="020B0604030504040204" pitchFamily="34" charset="-120"/>
            </a:endParaRPr>
          </a:p>
        </p:txBody>
      </p:sp>
      <p:sp>
        <p:nvSpPr>
          <p:cNvPr id="16" name="文字方塊 15">
            <a:extLst>
              <a:ext uri="{FF2B5EF4-FFF2-40B4-BE49-F238E27FC236}">
                <a16:creationId xmlns:a16="http://schemas.microsoft.com/office/drawing/2014/main" id="{88051804-B067-477F-8B60-244EC2722FDC}"/>
              </a:ext>
            </a:extLst>
          </p:cNvPr>
          <p:cNvSpPr txBox="1"/>
          <p:nvPr/>
        </p:nvSpPr>
        <p:spPr>
          <a:xfrm>
            <a:off x="2346376" y="2412782"/>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22" name="接點: 肘形 21">
            <a:extLst>
              <a:ext uri="{FF2B5EF4-FFF2-40B4-BE49-F238E27FC236}">
                <a16:creationId xmlns:a16="http://schemas.microsoft.com/office/drawing/2014/main" id="{C67AFF8D-35DE-4151-AD14-1469324C270A}"/>
              </a:ext>
            </a:extLst>
          </p:cNvPr>
          <p:cNvCxnSpPr>
            <a:cxnSpLocks/>
            <a:stCxn id="15" idx="1"/>
            <a:endCxn id="14" idx="1"/>
          </p:cNvCxnSpPr>
          <p:nvPr/>
        </p:nvCxnSpPr>
        <p:spPr>
          <a:xfrm rot="10800000" flipV="1">
            <a:off x="1848014" y="2733428"/>
            <a:ext cx="760306" cy="1163974"/>
          </a:xfrm>
          <a:prstGeom prst="bentConnector3">
            <a:avLst>
              <a:gd name="adj1" fmla="val 130067"/>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接點: 肘形 22">
            <a:extLst>
              <a:ext uri="{FF2B5EF4-FFF2-40B4-BE49-F238E27FC236}">
                <a16:creationId xmlns:a16="http://schemas.microsoft.com/office/drawing/2014/main" id="{6FD1B00E-1E0E-4B26-A89E-FD860FC6FA54}"/>
              </a:ext>
            </a:extLst>
          </p:cNvPr>
          <p:cNvCxnSpPr>
            <a:cxnSpLocks/>
            <a:stCxn id="15" idx="3"/>
            <a:endCxn id="30" idx="0"/>
          </p:cNvCxnSpPr>
          <p:nvPr/>
        </p:nvCxnSpPr>
        <p:spPr>
          <a:xfrm flipH="1">
            <a:off x="4893130" y="2733428"/>
            <a:ext cx="2255323" cy="2063419"/>
          </a:xfrm>
          <a:prstGeom prst="bentConnector4">
            <a:avLst>
              <a:gd name="adj1" fmla="val -48686"/>
              <a:gd name="adj2" fmla="val 8608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ECC291BD-9DCA-4880-A40C-50DB3E152BCE}"/>
              </a:ext>
            </a:extLst>
          </p:cNvPr>
          <p:cNvSpPr txBox="1"/>
          <p:nvPr/>
        </p:nvSpPr>
        <p:spPr>
          <a:xfrm>
            <a:off x="7127094" y="2412782"/>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30" name="流程圖: 程序 29">
            <a:extLst>
              <a:ext uri="{FF2B5EF4-FFF2-40B4-BE49-F238E27FC236}">
                <a16:creationId xmlns:a16="http://schemas.microsoft.com/office/drawing/2014/main" id="{725414C3-72B5-4464-8E07-448E2D0B78AD}"/>
              </a:ext>
            </a:extLst>
          </p:cNvPr>
          <p:cNvSpPr/>
          <p:nvPr/>
        </p:nvSpPr>
        <p:spPr>
          <a:xfrm>
            <a:off x="1862757" y="4796847"/>
            <a:ext cx="6060746" cy="558405"/>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string_month &lt;- as.character(month)</a:t>
            </a:r>
          </a:p>
        </p:txBody>
      </p:sp>
      <p:cxnSp>
        <p:nvCxnSpPr>
          <p:cNvPr id="31" name="直線單箭頭接點 30">
            <a:extLst>
              <a:ext uri="{FF2B5EF4-FFF2-40B4-BE49-F238E27FC236}">
                <a16:creationId xmlns:a16="http://schemas.microsoft.com/office/drawing/2014/main" id="{0716133B-1874-4AA8-84DC-C507A4289D9B}"/>
              </a:ext>
            </a:extLst>
          </p:cNvPr>
          <p:cNvCxnSpPr>
            <a:cxnSpLocks/>
          </p:cNvCxnSpPr>
          <p:nvPr/>
        </p:nvCxnSpPr>
        <p:spPr>
          <a:xfrm>
            <a:off x="4906113" y="5353946"/>
            <a:ext cx="0" cy="4887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4" name="流程圖: 程序 33">
            <a:extLst>
              <a:ext uri="{FF2B5EF4-FFF2-40B4-BE49-F238E27FC236}">
                <a16:creationId xmlns:a16="http://schemas.microsoft.com/office/drawing/2014/main" id="{480D6892-D16A-4110-A3CB-B335BF5148D9}"/>
              </a:ext>
            </a:extLst>
          </p:cNvPr>
          <p:cNvSpPr/>
          <p:nvPr/>
        </p:nvSpPr>
        <p:spPr>
          <a:xfrm>
            <a:off x="1862757" y="5847804"/>
            <a:ext cx="6060746" cy="892512"/>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#subset aoi_images to get those that satisfy year and month</a:t>
            </a:r>
          </a:p>
          <a:p>
            <a:pPr algn="ctr"/>
            <a:r>
              <a:rPr lang="en-US" altLang="zh-TW" sz="1700" dirty="0">
                <a:solidFill>
                  <a:schemeClr val="accent6">
                    <a:lumMod val="50000"/>
                  </a:schemeClr>
                </a:solidFill>
                <a:ea typeface="微軟正黑體" panose="020B0604030504040204" pitchFamily="34" charset="-120"/>
              </a:rPr>
              <a:t>          subset_aoiimages &lt;- aoi_images[substr(aoi_images,start=11,stop=12)==string_month]</a:t>
            </a:r>
          </a:p>
        </p:txBody>
      </p:sp>
      <p:cxnSp>
        <p:nvCxnSpPr>
          <p:cNvPr id="35" name="直線單箭頭接點 34">
            <a:extLst>
              <a:ext uri="{FF2B5EF4-FFF2-40B4-BE49-F238E27FC236}">
                <a16:creationId xmlns:a16="http://schemas.microsoft.com/office/drawing/2014/main" id="{489E1C3C-9AED-4521-B8A0-2A707B756CB8}"/>
              </a:ext>
            </a:extLst>
          </p:cNvPr>
          <p:cNvCxnSpPr>
            <a:cxnSpLocks/>
          </p:cNvCxnSpPr>
          <p:nvPr/>
        </p:nvCxnSpPr>
        <p:spPr>
          <a:xfrm>
            <a:off x="4906113" y="6744419"/>
            <a:ext cx="0" cy="48871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A171E043-9FF0-4199-BB12-4A32A437A3A4}"/>
              </a:ext>
            </a:extLst>
          </p:cNvPr>
          <p:cNvCxnSpPr>
            <a:cxnSpLocks/>
            <a:endCxn id="15" idx="0"/>
          </p:cNvCxnSpPr>
          <p:nvPr/>
        </p:nvCxnSpPr>
        <p:spPr>
          <a:xfrm>
            <a:off x="4866006" y="1897399"/>
            <a:ext cx="12381" cy="456233"/>
          </a:xfrm>
          <a:prstGeom prst="straightConnector1">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37" name="流程圖: 程序 36">
            <a:extLst>
              <a:ext uri="{FF2B5EF4-FFF2-40B4-BE49-F238E27FC236}">
                <a16:creationId xmlns:a16="http://schemas.microsoft.com/office/drawing/2014/main" id="{DA315028-7DA2-481A-8B99-5CF91C0B72F4}"/>
              </a:ext>
            </a:extLst>
          </p:cNvPr>
          <p:cNvSpPr/>
          <p:nvPr/>
        </p:nvSpPr>
        <p:spPr>
          <a:xfrm>
            <a:off x="1864832" y="8120804"/>
            <a:ext cx="6060746" cy="1965253"/>
          </a:xfrm>
          <a:prstGeom prst="flowChartProcess">
            <a:avLst/>
          </a:prstGeom>
          <a:solidFill>
            <a:srgbClr val="F0F0F0"/>
          </a:solidFill>
          <a:ln w="1270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dirty="0">
                <a:solidFill>
                  <a:schemeClr val="accent6">
                    <a:lumMod val="50000"/>
                  </a:schemeClr>
                </a:solidFill>
                <a:ea typeface="微軟正黑體" panose="020B0604030504040204" pitchFamily="34" charset="-120"/>
              </a:rPr>
              <a:t>#if there are no available images for the month (aka length(subset_aoiimages)==0), set the points' median NDVI value for the month as NA</a:t>
            </a:r>
          </a:p>
          <a:p>
            <a:pPr algn="ctr"/>
            <a:r>
              <a:rPr lang="en-US" altLang="zh-TW" sz="1200" dirty="0">
                <a:solidFill>
                  <a:schemeClr val="accent6">
                    <a:lumMod val="50000"/>
                  </a:schemeClr>
                </a:solidFill>
                <a:ea typeface="微軟正黑體" panose="020B0604030504040204" pitchFamily="34" charset="-120"/>
              </a:rPr>
              <a:t>#ex. NDVI january column is the 1+1=2 2nd column</a:t>
            </a:r>
          </a:p>
          <a:p>
            <a:pPr algn="ctr"/>
            <a:r>
              <a:rPr lang="en-US" altLang="zh-TW" sz="1700" dirty="0">
                <a:solidFill>
                  <a:schemeClr val="accent6">
                    <a:lumMod val="50000"/>
                  </a:schemeClr>
                </a:solidFill>
                <a:ea typeface="微軟正黑體" panose="020B0604030504040204" pitchFamily="34" charset="-120"/>
              </a:rPr>
              <a:t>rasterallpoints[,month+1] &lt;- NA</a:t>
            </a:r>
          </a:p>
          <a:p>
            <a:pPr algn="ctr"/>
            <a:r>
              <a:rPr lang="en-US" altLang="zh-TW" sz="1200" dirty="0">
                <a:solidFill>
                  <a:schemeClr val="accent6">
                    <a:lumMod val="50000"/>
                  </a:schemeClr>
                </a:solidFill>
                <a:ea typeface="微軟正黑體" panose="020B0604030504040204" pitchFamily="34" charset="-120"/>
              </a:rPr>
              <a:t>#ex. GRVI january column is the 1+13=14 14th column</a:t>
            </a:r>
          </a:p>
          <a:p>
            <a:pPr algn="ctr"/>
            <a:r>
              <a:rPr lang="en-US" altLang="zh-TW" sz="1800" dirty="0">
                <a:solidFill>
                  <a:schemeClr val="accent6">
                    <a:lumMod val="50000"/>
                  </a:schemeClr>
                </a:solidFill>
                <a:ea typeface="微軟正黑體" panose="020B0604030504040204" pitchFamily="34" charset="-120"/>
              </a:rPr>
              <a:t> rasterallpoints[,month+13] &lt;- NA</a:t>
            </a:r>
          </a:p>
          <a:p>
            <a:pPr algn="ctr"/>
            <a:r>
              <a:rPr lang="en-US" altLang="zh-TW" sz="1200" dirty="0">
                <a:solidFill>
                  <a:srgbClr val="FF0000"/>
                </a:solidFill>
                <a:ea typeface="微軟正黑體" panose="020B0604030504040204" pitchFamily="34" charset="-120"/>
              </a:rPr>
              <a:t>#skip to ppt </a:t>
            </a:r>
            <a:r>
              <a:rPr lang="en-US" altLang="zh-TW" sz="1200" dirty="0">
                <a:solidFill>
                  <a:srgbClr val="FF0000"/>
                </a:solidFill>
                <a:ea typeface="微軟正黑體" panose="020B0604030504040204" pitchFamily="34" charset="-120"/>
                <a:hlinkClick r:id="rId2" action="ppaction://hlinksldjump">
                  <a:extLst>
                    <a:ext uri="{A12FA001-AC4F-418D-AE19-62706E023703}">
                      <ahyp:hlinkClr xmlns:ahyp="http://schemas.microsoft.com/office/drawing/2018/hyperlinkcolor" val="tx"/>
                    </a:ext>
                  </a:extLst>
                </a:hlinkClick>
              </a:rPr>
              <a:t>page 12 </a:t>
            </a:r>
            <a:r>
              <a:rPr lang="en-US" altLang="zh-TW" sz="1200" dirty="0">
                <a:solidFill>
                  <a:srgbClr val="FF0000"/>
                </a:solidFill>
                <a:ea typeface="微軟正黑體" panose="020B0604030504040204" pitchFamily="34" charset="-120"/>
              </a:rPr>
              <a:t>end of month loop</a:t>
            </a:r>
          </a:p>
          <a:p>
            <a:pPr algn="ctr"/>
            <a:r>
              <a:rPr lang="en-US" altLang="zh-TW" sz="1800" dirty="0">
                <a:solidFill>
                  <a:srgbClr val="FF0000"/>
                </a:solidFill>
                <a:ea typeface="微軟正黑體" panose="020B0604030504040204" pitchFamily="34" charset="-120"/>
              </a:rPr>
              <a:t>next</a:t>
            </a:r>
            <a:endParaRPr lang="en-US" altLang="zh-TW" sz="1700" dirty="0">
              <a:solidFill>
                <a:srgbClr val="FF0000"/>
              </a:solidFill>
              <a:ea typeface="微軟正黑體" panose="020B0604030504040204" pitchFamily="34" charset="-120"/>
            </a:endParaRPr>
          </a:p>
        </p:txBody>
      </p:sp>
      <p:sp>
        <p:nvSpPr>
          <p:cNvPr id="38" name="流程圖: 決策 37">
            <a:extLst>
              <a:ext uri="{FF2B5EF4-FFF2-40B4-BE49-F238E27FC236}">
                <a16:creationId xmlns:a16="http://schemas.microsoft.com/office/drawing/2014/main" id="{B174199F-D20B-4CFD-AEA6-3775F7BE7A52}"/>
              </a:ext>
            </a:extLst>
          </p:cNvPr>
          <p:cNvSpPr/>
          <p:nvPr/>
        </p:nvSpPr>
        <p:spPr>
          <a:xfrm>
            <a:off x="2157260" y="7253767"/>
            <a:ext cx="5531340" cy="667408"/>
          </a:xfrm>
          <a:prstGeom prst="flowChartDecision">
            <a:avLst/>
          </a:prstGeom>
          <a:solidFill>
            <a:srgbClr val="F8EBBA"/>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700" dirty="0">
                <a:solidFill>
                  <a:schemeClr val="accent6">
                    <a:lumMod val="50000"/>
                  </a:schemeClr>
                </a:solidFill>
                <a:ea typeface="微軟正黑體" panose="020B0604030504040204" pitchFamily="34" charset="-120"/>
              </a:rPr>
              <a:t>length(subset_aoiimages)==0</a:t>
            </a:r>
            <a:endParaRPr lang="zh-TW" altLang="en-US" sz="1700" dirty="0">
              <a:solidFill>
                <a:schemeClr val="accent6">
                  <a:lumMod val="50000"/>
                </a:schemeClr>
              </a:solidFill>
              <a:ea typeface="微軟正黑體" panose="020B0604030504040204" pitchFamily="34" charset="-120"/>
            </a:endParaRPr>
          </a:p>
        </p:txBody>
      </p:sp>
      <p:sp>
        <p:nvSpPr>
          <p:cNvPr id="39" name="文字方塊 38">
            <a:extLst>
              <a:ext uri="{FF2B5EF4-FFF2-40B4-BE49-F238E27FC236}">
                <a16:creationId xmlns:a16="http://schemas.microsoft.com/office/drawing/2014/main" id="{162859FA-663F-42F2-8C49-52CC0417968A}"/>
              </a:ext>
            </a:extLst>
          </p:cNvPr>
          <p:cNvSpPr txBox="1"/>
          <p:nvPr/>
        </p:nvSpPr>
        <p:spPr>
          <a:xfrm>
            <a:off x="1941330" y="7253767"/>
            <a:ext cx="290464"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Y</a:t>
            </a:r>
            <a:endParaRPr lang="zh-TW" altLang="en-US" sz="1700" dirty="0">
              <a:solidFill>
                <a:schemeClr val="accent6">
                  <a:lumMod val="50000"/>
                </a:schemeClr>
              </a:solidFill>
              <a:ea typeface="微軟正黑體" panose="020B0604030504040204" pitchFamily="34" charset="-120"/>
            </a:endParaRPr>
          </a:p>
        </p:txBody>
      </p:sp>
      <p:cxnSp>
        <p:nvCxnSpPr>
          <p:cNvPr id="40" name="接點: 肘形 39">
            <a:extLst>
              <a:ext uri="{FF2B5EF4-FFF2-40B4-BE49-F238E27FC236}">
                <a16:creationId xmlns:a16="http://schemas.microsoft.com/office/drawing/2014/main" id="{E3DA0753-874F-47FF-B562-F7D09A5E026E}"/>
              </a:ext>
            </a:extLst>
          </p:cNvPr>
          <p:cNvCxnSpPr>
            <a:cxnSpLocks/>
            <a:stCxn id="38" idx="1"/>
            <a:endCxn id="37" idx="1"/>
          </p:cNvCxnSpPr>
          <p:nvPr/>
        </p:nvCxnSpPr>
        <p:spPr>
          <a:xfrm rot="10800000" flipV="1">
            <a:off x="1864832" y="7587471"/>
            <a:ext cx="292428" cy="1515960"/>
          </a:xfrm>
          <a:prstGeom prst="bentConnector3">
            <a:avLst>
              <a:gd name="adj1" fmla="val 178173"/>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E73FA75F-C252-4E7D-B5A3-627B218C646F}"/>
              </a:ext>
            </a:extLst>
          </p:cNvPr>
          <p:cNvCxnSpPr>
            <a:cxnSpLocks/>
            <a:stCxn id="38" idx="3"/>
          </p:cNvCxnSpPr>
          <p:nvPr/>
        </p:nvCxnSpPr>
        <p:spPr>
          <a:xfrm>
            <a:off x="7688600" y="7587471"/>
            <a:ext cx="555989" cy="4625166"/>
          </a:xfrm>
          <a:prstGeom prst="bentConnector2">
            <a:avLst/>
          </a:prstGeom>
          <a:ln w="44450">
            <a:solidFill>
              <a:schemeClr val="accent6">
                <a:lumMod val="50000"/>
              </a:schemeClr>
            </a:solidFill>
            <a:headEnd type="none" w="lg" len="sm"/>
            <a:tailEnd type="arrow" w="med" len="sm"/>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FF88D90A-DD1E-42B2-87B8-F74E7A77E3D4}"/>
              </a:ext>
            </a:extLst>
          </p:cNvPr>
          <p:cNvSpPr txBox="1"/>
          <p:nvPr/>
        </p:nvSpPr>
        <p:spPr>
          <a:xfrm>
            <a:off x="7610717" y="7253766"/>
            <a:ext cx="325730" cy="353943"/>
          </a:xfrm>
          <a:prstGeom prst="rect">
            <a:avLst/>
          </a:prstGeom>
          <a:noFill/>
        </p:spPr>
        <p:txBody>
          <a:bodyPr wrap="none" rtlCol="0">
            <a:spAutoFit/>
          </a:bodyPr>
          <a:lstStyle/>
          <a:p>
            <a:r>
              <a:rPr lang="en-US" altLang="zh-TW" sz="1700" dirty="0">
                <a:solidFill>
                  <a:schemeClr val="accent6">
                    <a:lumMod val="50000"/>
                  </a:schemeClr>
                </a:solidFill>
                <a:ea typeface="微軟正黑體" panose="020B0604030504040204" pitchFamily="34" charset="-120"/>
              </a:rPr>
              <a:t>N</a:t>
            </a:r>
            <a:endParaRPr lang="zh-TW" altLang="en-US" sz="1700" dirty="0">
              <a:solidFill>
                <a:schemeClr val="accent6">
                  <a:lumMod val="50000"/>
                </a:schemeClr>
              </a:solidFill>
              <a:ea typeface="微軟正黑體" panose="020B0604030504040204" pitchFamily="34" charset="-120"/>
            </a:endParaRPr>
          </a:p>
        </p:txBody>
      </p:sp>
      <p:sp>
        <p:nvSpPr>
          <p:cNvPr id="60" name="矩形 59">
            <a:extLst>
              <a:ext uri="{FF2B5EF4-FFF2-40B4-BE49-F238E27FC236}">
                <a16:creationId xmlns:a16="http://schemas.microsoft.com/office/drawing/2014/main" id="{1817D468-1FC4-41F6-8C4B-8CB9880B5F47}"/>
              </a:ext>
            </a:extLst>
          </p:cNvPr>
          <p:cNvSpPr/>
          <p:nvPr/>
        </p:nvSpPr>
        <p:spPr>
          <a:xfrm>
            <a:off x="797907" y="667620"/>
            <a:ext cx="3933700" cy="461665"/>
          </a:xfrm>
          <a:prstGeom prst="rect">
            <a:avLst/>
          </a:prstGeom>
          <a:ln>
            <a:noFill/>
          </a:ln>
        </p:spPr>
        <p:txBody>
          <a:bodyPr wrap="square">
            <a:spAutoFit/>
          </a:bodyPr>
          <a:lstStyle/>
          <a:p>
            <a:r>
              <a:rPr lang="en-US" altLang="zh-TW" sz="1200" dirty="0">
                <a:solidFill>
                  <a:schemeClr val="accent6">
                    <a:lumMod val="50000"/>
                  </a:schemeClr>
                </a:solidFill>
                <a:ea typeface="微軟正黑體" panose="020B0604030504040204" pitchFamily="34" charset="-120"/>
              </a:rPr>
              <a:t>#loop among 12 months to retrieve monthly median NDVI &amp; GRVI values for aoi</a:t>
            </a:r>
          </a:p>
        </p:txBody>
      </p:sp>
    </p:spTree>
    <p:extLst>
      <p:ext uri="{BB962C8B-B14F-4D97-AF65-F5344CB8AC3E}">
        <p14:creationId xmlns:p14="http://schemas.microsoft.com/office/powerpoint/2010/main" val="304681566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3560</TotalTime>
  <Words>13568</Words>
  <Application>Microsoft Office PowerPoint</Application>
  <PresentationFormat>自訂</PresentationFormat>
  <Paragraphs>1135</Paragraphs>
  <Slides>42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新細明體</vt:lpstr>
      <vt:lpstr>Arial</vt:lpstr>
      <vt:lpstr>Calibri</vt:lpstr>
      <vt:lpstr>Calibri Light</vt:lpstr>
      <vt:lpstr>Franklin Gothic Heavy</vt:lpstr>
      <vt:lpstr>Office 佈景主題</vt:lpstr>
      <vt:lpstr>SPOT Classification流程圖</vt:lpstr>
      <vt:lpstr>SPOT Classification流程圖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Welcom Guest</dc:creator>
  <cp:lastModifiedBy>Welcom Guest</cp:lastModifiedBy>
  <cp:revision>342</cp:revision>
  <dcterms:created xsi:type="dcterms:W3CDTF">2021-04-26T02:34:35Z</dcterms:created>
  <dcterms:modified xsi:type="dcterms:W3CDTF">2022-11-03T06:57:28Z</dcterms:modified>
</cp:coreProperties>
</file>