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61" r:id="rId6"/>
    <p:sldId id="262" r:id="rId7"/>
    <p:sldId id="259" r:id="rId8"/>
    <p:sldId id="265" r:id="rId9"/>
  </p:sldIdLst>
  <p:sldSz cx="975677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8DA381"/>
    <a:srgbClr val="E6E6E6"/>
    <a:srgbClr val="8DB981"/>
    <a:srgbClr val="474343"/>
    <a:srgbClr val="0000FF"/>
    <a:srgbClr val="FCFEFC"/>
    <a:srgbClr val="FFFFFF"/>
    <a:srgbClr val="F0F0F0"/>
    <a:srgbClr val="F0F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58" y="1995312"/>
            <a:ext cx="8293259" cy="4244622"/>
          </a:xfrm>
        </p:spPr>
        <p:txBody>
          <a:bodyPr anchor="b"/>
          <a:lstStyle>
            <a:lvl1pPr algn="ctr">
              <a:defRPr sz="640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597" y="6403623"/>
            <a:ext cx="7317581" cy="2943577"/>
          </a:xfrm>
        </p:spPr>
        <p:txBody>
          <a:bodyPr/>
          <a:lstStyle>
            <a:lvl1pPr marL="0" indent="0" algn="ctr">
              <a:buNone/>
              <a:defRPr sz="2561"/>
            </a:lvl1pPr>
            <a:lvl2pPr marL="487832" indent="0" algn="ctr">
              <a:buNone/>
              <a:defRPr sz="2134"/>
            </a:lvl2pPr>
            <a:lvl3pPr marL="975665" indent="0" algn="ctr">
              <a:buNone/>
              <a:defRPr sz="1921"/>
            </a:lvl3pPr>
            <a:lvl4pPr marL="1463497" indent="0" algn="ctr">
              <a:buNone/>
              <a:defRPr sz="1707"/>
            </a:lvl4pPr>
            <a:lvl5pPr marL="1951330" indent="0" algn="ctr">
              <a:buNone/>
              <a:defRPr sz="1707"/>
            </a:lvl5pPr>
            <a:lvl6pPr marL="2439162" indent="0" algn="ctr">
              <a:buNone/>
              <a:defRPr sz="1707"/>
            </a:lvl6pPr>
            <a:lvl7pPr marL="2926994" indent="0" algn="ctr">
              <a:buNone/>
              <a:defRPr sz="1707"/>
            </a:lvl7pPr>
            <a:lvl8pPr marL="3414827" indent="0" algn="ctr">
              <a:buNone/>
              <a:defRPr sz="1707"/>
            </a:lvl8pPr>
            <a:lvl9pPr marL="3902659" indent="0" algn="ctr">
              <a:buNone/>
              <a:defRPr sz="170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7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9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2192" y="649111"/>
            <a:ext cx="2103805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779" y="649111"/>
            <a:ext cx="618945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1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25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97" y="3039537"/>
            <a:ext cx="8415218" cy="5071532"/>
          </a:xfrm>
        </p:spPr>
        <p:txBody>
          <a:bodyPr anchor="b"/>
          <a:lstStyle>
            <a:lvl1pPr>
              <a:defRPr sz="640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697" y="8159048"/>
            <a:ext cx="8415218" cy="2666999"/>
          </a:xfrm>
        </p:spPr>
        <p:txBody>
          <a:bodyPr/>
          <a:lstStyle>
            <a:lvl1pPr marL="0" indent="0">
              <a:buNone/>
              <a:defRPr sz="2561">
                <a:solidFill>
                  <a:schemeClr val="tx1"/>
                </a:solidFill>
              </a:defRPr>
            </a:lvl1pPr>
            <a:lvl2pPr marL="487832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2pPr>
            <a:lvl3pPr marL="975665" indent="0">
              <a:buNone/>
              <a:defRPr sz="1921">
                <a:solidFill>
                  <a:schemeClr val="tx1">
                    <a:tint val="75000"/>
                  </a:schemeClr>
                </a:solidFill>
              </a:defRPr>
            </a:lvl3pPr>
            <a:lvl4pPr marL="146349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133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91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99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482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265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6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778" y="3245556"/>
            <a:ext cx="4146629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9368" y="3245556"/>
            <a:ext cx="4146629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2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649114"/>
            <a:ext cx="8415218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50" y="2988734"/>
            <a:ext cx="4127573" cy="1464732"/>
          </a:xfrm>
        </p:spPr>
        <p:txBody>
          <a:bodyPr anchor="b"/>
          <a:lstStyle>
            <a:lvl1pPr marL="0" indent="0">
              <a:buNone/>
              <a:defRPr sz="2561" b="1"/>
            </a:lvl1pPr>
            <a:lvl2pPr marL="487832" indent="0">
              <a:buNone/>
              <a:defRPr sz="2134" b="1"/>
            </a:lvl2pPr>
            <a:lvl3pPr marL="975665" indent="0">
              <a:buNone/>
              <a:defRPr sz="1921" b="1"/>
            </a:lvl3pPr>
            <a:lvl4pPr marL="1463497" indent="0">
              <a:buNone/>
              <a:defRPr sz="1707" b="1"/>
            </a:lvl4pPr>
            <a:lvl5pPr marL="1951330" indent="0">
              <a:buNone/>
              <a:defRPr sz="1707" b="1"/>
            </a:lvl5pPr>
            <a:lvl6pPr marL="2439162" indent="0">
              <a:buNone/>
              <a:defRPr sz="1707" b="1"/>
            </a:lvl6pPr>
            <a:lvl7pPr marL="2926994" indent="0">
              <a:buNone/>
              <a:defRPr sz="1707" b="1"/>
            </a:lvl7pPr>
            <a:lvl8pPr marL="3414827" indent="0">
              <a:buNone/>
              <a:defRPr sz="1707" b="1"/>
            </a:lvl8pPr>
            <a:lvl9pPr marL="3902659" indent="0">
              <a:buNone/>
              <a:defRPr sz="170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50" y="4453467"/>
            <a:ext cx="412757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9368" y="2988734"/>
            <a:ext cx="4147900" cy="1464732"/>
          </a:xfrm>
        </p:spPr>
        <p:txBody>
          <a:bodyPr anchor="b"/>
          <a:lstStyle>
            <a:lvl1pPr marL="0" indent="0">
              <a:buNone/>
              <a:defRPr sz="2561" b="1"/>
            </a:lvl1pPr>
            <a:lvl2pPr marL="487832" indent="0">
              <a:buNone/>
              <a:defRPr sz="2134" b="1"/>
            </a:lvl2pPr>
            <a:lvl3pPr marL="975665" indent="0">
              <a:buNone/>
              <a:defRPr sz="1921" b="1"/>
            </a:lvl3pPr>
            <a:lvl4pPr marL="1463497" indent="0">
              <a:buNone/>
              <a:defRPr sz="1707" b="1"/>
            </a:lvl4pPr>
            <a:lvl5pPr marL="1951330" indent="0">
              <a:buNone/>
              <a:defRPr sz="1707" b="1"/>
            </a:lvl5pPr>
            <a:lvl6pPr marL="2439162" indent="0">
              <a:buNone/>
              <a:defRPr sz="1707" b="1"/>
            </a:lvl6pPr>
            <a:lvl7pPr marL="2926994" indent="0">
              <a:buNone/>
              <a:defRPr sz="1707" b="1"/>
            </a:lvl7pPr>
            <a:lvl8pPr marL="3414827" indent="0">
              <a:buNone/>
              <a:defRPr sz="1707" b="1"/>
            </a:lvl8pPr>
            <a:lvl9pPr marL="3902659" indent="0">
              <a:buNone/>
              <a:defRPr sz="170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9368" y="4453467"/>
            <a:ext cx="4147900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35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4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2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812800"/>
            <a:ext cx="3146814" cy="2844800"/>
          </a:xfrm>
        </p:spPr>
        <p:txBody>
          <a:bodyPr anchor="b"/>
          <a:lstStyle>
            <a:lvl1pPr>
              <a:defRPr sz="34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900" y="1755425"/>
            <a:ext cx="4939367" cy="8664222"/>
          </a:xfrm>
        </p:spPr>
        <p:txBody>
          <a:bodyPr/>
          <a:lstStyle>
            <a:lvl1pPr>
              <a:defRPr sz="3414"/>
            </a:lvl1pPr>
            <a:lvl2pPr>
              <a:defRPr sz="2988"/>
            </a:lvl2pPr>
            <a:lvl3pPr>
              <a:defRPr sz="2561"/>
            </a:lvl3pPr>
            <a:lvl4pPr>
              <a:defRPr sz="2134"/>
            </a:lvl4pPr>
            <a:lvl5pPr>
              <a:defRPr sz="2134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9" y="3657600"/>
            <a:ext cx="3146814" cy="6776156"/>
          </a:xfrm>
        </p:spPr>
        <p:txBody>
          <a:bodyPr/>
          <a:lstStyle>
            <a:lvl1pPr marL="0" indent="0">
              <a:buNone/>
              <a:defRPr sz="1707"/>
            </a:lvl1pPr>
            <a:lvl2pPr marL="487832" indent="0">
              <a:buNone/>
              <a:defRPr sz="1494"/>
            </a:lvl2pPr>
            <a:lvl3pPr marL="975665" indent="0">
              <a:buNone/>
              <a:defRPr sz="1280"/>
            </a:lvl3pPr>
            <a:lvl4pPr marL="1463497" indent="0">
              <a:buNone/>
              <a:defRPr sz="1067"/>
            </a:lvl4pPr>
            <a:lvl5pPr marL="1951330" indent="0">
              <a:buNone/>
              <a:defRPr sz="1067"/>
            </a:lvl5pPr>
            <a:lvl6pPr marL="2439162" indent="0">
              <a:buNone/>
              <a:defRPr sz="1067"/>
            </a:lvl6pPr>
            <a:lvl7pPr marL="2926994" indent="0">
              <a:buNone/>
              <a:defRPr sz="1067"/>
            </a:lvl7pPr>
            <a:lvl8pPr marL="3414827" indent="0">
              <a:buNone/>
              <a:defRPr sz="1067"/>
            </a:lvl8pPr>
            <a:lvl9pPr marL="3902659" indent="0">
              <a:buNone/>
              <a:defRPr sz="106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6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9" y="812800"/>
            <a:ext cx="3146814" cy="2844800"/>
          </a:xfrm>
        </p:spPr>
        <p:txBody>
          <a:bodyPr anchor="b"/>
          <a:lstStyle>
            <a:lvl1pPr>
              <a:defRPr sz="34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7900" y="1755425"/>
            <a:ext cx="4939367" cy="8664222"/>
          </a:xfrm>
        </p:spPr>
        <p:txBody>
          <a:bodyPr anchor="t"/>
          <a:lstStyle>
            <a:lvl1pPr marL="0" indent="0">
              <a:buNone/>
              <a:defRPr sz="3414"/>
            </a:lvl1pPr>
            <a:lvl2pPr marL="487832" indent="0">
              <a:buNone/>
              <a:defRPr sz="2988"/>
            </a:lvl2pPr>
            <a:lvl3pPr marL="975665" indent="0">
              <a:buNone/>
              <a:defRPr sz="2561"/>
            </a:lvl3pPr>
            <a:lvl4pPr marL="1463497" indent="0">
              <a:buNone/>
              <a:defRPr sz="2134"/>
            </a:lvl4pPr>
            <a:lvl5pPr marL="1951330" indent="0">
              <a:buNone/>
              <a:defRPr sz="2134"/>
            </a:lvl5pPr>
            <a:lvl6pPr marL="2439162" indent="0">
              <a:buNone/>
              <a:defRPr sz="2134"/>
            </a:lvl6pPr>
            <a:lvl7pPr marL="2926994" indent="0">
              <a:buNone/>
              <a:defRPr sz="2134"/>
            </a:lvl7pPr>
            <a:lvl8pPr marL="3414827" indent="0">
              <a:buNone/>
              <a:defRPr sz="2134"/>
            </a:lvl8pPr>
            <a:lvl9pPr marL="3902659" indent="0">
              <a:buNone/>
              <a:defRPr sz="213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9" y="3657600"/>
            <a:ext cx="3146814" cy="6776156"/>
          </a:xfrm>
        </p:spPr>
        <p:txBody>
          <a:bodyPr/>
          <a:lstStyle>
            <a:lvl1pPr marL="0" indent="0">
              <a:buNone/>
              <a:defRPr sz="1707"/>
            </a:lvl1pPr>
            <a:lvl2pPr marL="487832" indent="0">
              <a:buNone/>
              <a:defRPr sz="1494"/>
            </a:lvl2pPr>
            <a:lvl3pPr marL="975665" indent="0">
              <a:buNone/>
              <a:defRPr sz="1280"/>
            </a:lvl3pPr>
            <a:lvl4pPr marL="1463497" indent="0">
              <a:buNone/>
              <a:defRPr sz="1067"/>
            </a:lvl4pPr>
            <a:lvl5pPr marL="1951330" indent="0">
              <a:buNone/>
              <a:defRPr sz="1067"/>
            </a:lvl5pPr>
            <a:lvl6pPr marL="2439162" indent="0">
              <a:buNone/>
              <a:defRPr sz="1067"/>
            </a:lvl6pPr>
            <a:lvl7pPr marL="2926994" indent="0">
              <a:buNone/>
              <a:defRPr sz="1067"/>
            </a:lvl7pPr>
            <a:lvl8pPr marL="3414827" indent="0">
              <a:buNone/>
              <a:defRPr sz="1067"/>
            </a:lvl8pPr>
            <a:lvl9pPr marL="3902659" indent="0">
              <a:buNone/>
              <a:defRPr sz="106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64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779" y="649114"/>
            <a:ext cx="841521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79" y="3245556"/>
            <a:ext cx="841521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778" y="11300181"/>
            <a:ext cx="219527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001C-5FB2-475F-BF76-2DB938C4CF4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1932" y="11300181"/>
            <a:ext cx="329291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0723" y="11300181"/>
            <a:ext cx="219527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BB1C-6173-42B3-9F63-99412BEB1A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57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665" rtl="0" eaLnBrk="1" latinLnBrk="0" hangingPunct="1">
        <a:lnSpc>
          <a:spcPct val="90000"/>
        </a:lnSpc>
        <a:spcBef>
          <a:spcPct val="0"/>
        </a:spcBef>
        <a:buNone/>
        <a:defRPr sz="4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916" indent="-243916" algn="l" defTabSz="975665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1pPr>
      <a:lvl2pPr marL="731749" indent="-243916" algn="l" defTabSz="975665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219581" indent="-243916" algn="l" defTabSz="975665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3pPr>
      <a:lvl4pPr marL="1707413" indent="-243916" algn="l" defTabSz="975665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4pPr>
      <a:lvl5pPr marL="2195246" indent="-243916" algn="l" defTabSz="975665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5pPr>
      <a:lvl6pPr marL="2683078" indent="-243916" algn="l" defTabSz="975665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6pPr>
      <a:lvl7pPr marL="3170911" indent="-243916" algn="l" defTabSz="975665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7pPr>
      <a:lvl8pPr marL="3658743" indent="-243916" algn="l" defTabSz="975665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8pPr>
      <a:lvl9pPr marL="4146575" indent="-243916" algn="l" defTabSz="975665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665" rtl="0" eaLnBrk="1" latinLnBrk="0" hangingPunct="1">
        <a:defRPr sz="1921" kern="1200">
          <a:solidFill>
            <a:schemeClr val="tx1"/>
          </a:solidFill>
          <a:latin typeface="+mn-lt"/>
          <a:ea typeface="+mn-ea"/>
          <a:cs typeface="+mn-cs"/>
        </a:defRPr>
      </a:lvl1pPr>
      <a:lvl2pPr marL="487832" algn="l" defTabSz="975665" rtl="0" eaLnBrk="1" latinLnBrk="0" hangingPunct="1">
        <a:defRPr sz="1921" kern="1200">
          <a:solidFill>
            <a:schemeClr val="tx1"/>
          </a:solidFill>
          <a:latin typeface="+mn-lt"/>
          <a:ea typeface="+mn-ea"/>
          <a:cs typeface="+mn-cs"/>
        </a:defRPr>
      </a:lvl2pPr>
      <a:lvl3pPr marL="975665" algn="l" defTabSz="975665" rtl="0" eaLnBrk="1" latinLnBrk="0" hangingPunct="1">
        <a:defRPr sz="1921" kern="1200">
          <a:solidFill>
            <a:schemeClr val="tx1"/>
          </a:solidFill>
          <a:latin typeface="+mn-lt"/>
          <a:ea typeface="+mn-ea"/>
          <a:cs typeface="+mn-cs"/>
        </a:defRPr>
      </a:lvl3pPr>
      <a:lvl4pPr marL="1463497" algn="l" defTabSz="975665" rtl="0" eaLnBrk="1" latinLnBrk="0" hangingPunct="1">
        <a:defRPr sz="1921" kern="1200">
          <a:solidFill>
            <a:schemeClr val="tx1"/>
          </a:solidFill>
          <a:latin typeface="+mn-lt"/>
          <a:ea typeface="+mn-ea"/>
          <a:cs typeface="+mn-cs"/>
        </a:defRPr>
      </a:lvl4pPr>
      <a:lvl5pPr marL="1951330" algn="l" defTabSz="975665" rtl="0" eaLnBrk="1" latinLnBrk="0" hangingPunct="1">
        <a:defRPr sz="1921" kern="1200">
          <a:solidFill>
            <a:schemeClr val="tx1"/>
          </a:solidFill>
          <a:latin typeface="+mn-lt"/>
          <a:ea typeface="+mn-ea"/>
          <a:cs typeface="+mn-cs"/>
        </a:defRPr>
      </a:lvl5pPr>
      <a:lvl6pPr marL="2439162" algn="l" defTabSz="975665" rtl="0" eaLnBrk="1" latinLnBrk="0" hangingPunct="1">
        <a:defRPr sz="1921" kern="1200">
          <a:solidFill>
            <a:schemeClr val="tx1"/>
          </a:solidFill>
          <a:latin typeface="+mn-lt"/>
          <a:ea typeface="+mn-ea"/>
          <a:cs typeface="+mn-cs"/>
        </a:defRPr>
      </a:lvl6pPr>
      <a:lvl7pPr marL="2926994" algn="l" defTabSz="975665" rtl="0" eaLnBrk="1" latinLnBrk="0" hangingPunct="1">
        <a:defRPr sz="1921" kern="1200">
          <a:solidFill>
            <a:schemeClr val="tx1"/>
          </a:solidFill>
          <a:latin typeface="+mn-lt"/>
          <a:ea typeface="+mn-ea"/>
          <a:cs typeface="+mn-cs"/>
        </a:defRPr>
      </a:lvl7pPr>
      <a:lvl8pPr marL="3414827" algn="l" defTabSz="975665" rtl="0" eaLnBrk="1" latinLnBrk="0" hangingPunct="1">
        <a:defRPr sz="1921" kern="1200">
          <a:solidFill>
            <a:schemeClr val="tx1"/>
          </a:solidFill>
          <a:latin typeface="+mn-lt"/>
          <a:ea typeface="+mn-ea"/>
          <a:cs typeface="+mn-cs"/>
        </a:defRPr>
      </a:lvl8pPr>
      <a:lvl9pPr marL="3902659" algn="l" defTabSz="975665" rtl="0" eaLnBrk="1" latinLnBrk="0" hangingPunct="1">
        <a:defRPr sz="1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AF393-B014-4772-8A41-530C8E32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757" y="385260"/>
            <a:ext cx="8293259" cy="79676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474343"/>
                </a:solidFill>
                <a:latin typeface="Franklin Gothic Heavy" panose="020B0903020102020204" pitchFamily="34" charset="0"/>
              </a:rPr>
              <a:t>LULCC_toy </a:t>
            </a:r>
            <a:r>
              <a:rPr lang="zh-TW" altLang="en-US" sz="4400" dirty="0">
                <a:solidFill>
                  <a:srgbClr val="4743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sp>
        <p:nvSpPr>
          <p:cNvPr id="6" name="流程圖: 結束點 5">
            <a:extLst>
              <a:ext uri="{FF2B5EF4-FFF2-40B4-BE49-F238E27FC236}">
                <a16:creationId xmlns:a16="http://schemas.microsoft.com/office/drawing/2014/main" id="{99D01EC9-D80D-4F8D-AD09-B601EDA5FA0E}"/>
              </a:ext>
            </a:extLst>
          </p:cNvPr>
          <p:cNvSpPr/>
          <p:nvPr/>
        </p:nvSpPr>
        <p:spPr>
          <a:xfrm>
            <a:off x="3783696" y="1627672"/>
            <a:ext cx="2189367" cy="620120"/>
          </a:xfrm>
          <a:prstGeom prst="flowChartTerminator">
            <a:avLst/>
          </a:prstGeom>
          <a:solidFill>
            <a:srgbClr val="B3C9A9">
              <a:alpha val="45882"/>
            </a:srgb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fun_lulcc_toy function start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4CD2E27-737E-4D34-B0C4-D75B6942DB4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878380" y="2247792"/>
            <a:ext cx="0" cy="71665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圖: 決策 2">
            <a:extLst>
              <a:ext uri="{FF2B5EF4-FFF2-40B4-BE49-F238E27FC236}">
                <a16:creationId xmlns:a16="http://schemas.microsoft.com/office/drawing/2014/main" id="{580DB2C4-DCDD-43EB-B04A-C481DB288FB9}"/>
              </a:ext>
            </a:extLst>
          </p:cNvPr>
          <p:cNvSpPr/>
          <p:nvPr/>
        </p:nvSpPr>
        <p:spPr>
          <a:xfrm>
            <a:off x="3791458" y="2977145"/>
            <a:ext cx="2189366" cy="770119"/>
          </a:xfrm>
          <a:prstGeom prst="flowChartDecision">
            <a:avLst/>
          </a:prstGeom>
          <a:solidFill>
            <a:srgbClr val="F8EBBA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ld_go &lt;- TRUE?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A556FC0-A4C6-4D20-B15F-BB3D9645AA2F}"/>
              </a:ext>
            </a:extLst>
          </p:cNvPr>
          <p:cNvCxnSpPr>
            <a:cxnSpLocks/>
          </p:cNvCxnSpPr>
          <p:nvPr/>
        </p:nvCxnSpPr>
        <p:spPr>
          <a:xfrm flipH="1">
            <a:off x="2931151" y="3339166"/>
            <a:ext cx="844801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98591A0-976E-441D-8658-7F2BFA8BD1E0}"/>
              </a:ext>
            </a:extLst>
          </p:cNvPr>
          <p:cNvCxnSpPr>
            <a:cxnSpLocks/>
          </p:cNvCxnSpPr>
          <p:nvPr/>
        </p:nvCxnSpPr>
        <p:spPr>
          <a:xfrm>
            <a:off x="5965319" y="3339166"/>
            <a:ext cx="846000" cy="360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A2488A-D808-4198-93B0-ACB225841421}"/>
              </a:ext>
            </a:extLst>
          </p:cNvPr>
          <p:cNvSpPr txBox="1"/>
          <p:nvPr/>
        </p:nvSpPr>
        <p:spPr>
          <a:xfrm>
            <a:off x="3400938" y="3051898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87521C8-CD11-47F3-A924-9C2FA68A5965}"/>
              </a:ext>
            </a:extLst>
          </p:cNvPr>
          <p:cNvSpPr txBox="1"/>
          <p:nvPr/>
        </p:nvSpPr>
        <p:spPr>
          <a:xfrm>
            <a:off x="6047304" y="3051897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8" name="流程圖: 程序 57">
            <a:extLst>
              <a:ext uri="{FF2B5EF4-FFF2-40B4-BE49-F238E27FC236}">
                <a16:creationId xmlns:a16="http://schemas.microsoft.com/office/drawing/2014/main" id="{E1C79955-0F17-49E9-968A-18CF074F519E}"/>
              </a:ext>
            </a:extLst>
          </p:cNvPr>
          <p:cNvSpPr/>
          <p:nvPr/>
        </p:nvSpPr>
        <p:spPr>
          <a:xfrm>
            <a:off x="626114" y="2118131"/>
            <a:ext cx="2305037" cy="1951558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nx=100, ny=100,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crop_para &lt;- </a:t>
            </a:r>
            <a:r>
              <a:rPr lang="pl-PL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data.frame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pl-PL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(y=c(90,110), p=c(10,10), </a:t>
            </a:r>
          </a:p>
          <a:p>
            <a:pPr algn="ctr"/>
            <a:r>
              <a:rPr lang="pl-PL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l=c(50,50),  w=c(5,5),  k=c(5,5), q=c(25,25),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pl-PL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v=c(10,20))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,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c_value=c(20),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geo_city &lt;- data.frame (x=c(15,80,10),y=c(5,35,80)),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f_top=0.008, f_demo=0.00025, agb_ratio=0.25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3796D3-89A2-4F61-BB78-4E9A52C908ED}"/>
              </a:ext>
            </a:extLst>
          </p:cNvPr>
          <p:cNvSpPr/>
          <p:nvPr/>
        </p:nvSpPr>
        <p:spPr>
          <a:xfrm>
            <a:off x="5965319" y="1444455"/>
            <a:ext cx="37307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Default parameters: </a:t>
            </a:r>
            <a:r>
              <a:rPr lang="zh-TW" altLang="en-US" sz="11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ld_plot=TRUE, </a:t>
            </a:r>
            <a:r>
              <a:rPr lang="en-US" altLang="zh-TW" sz="11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c_value=20, </a:t>
            </a:r>
          </a:p>
          <a:p>
            <a:pPr algn="ctr"/>
            <a:r>
              <a:rPr lang="en-US" altLang="zh-TW" sz="11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f_top=0.008, nx=100, ny=100, </a:t>
            </a:r>
          </a:p>
          <a:p>
            <a:pPr algn="ctr"/>
            <a:r>
              <a:rPr lang="en-US" altLang="zh-TW" sz="11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f_demo=0.00025, agb_ratio = 0.25,</a:t>
            </a:r>
          </a:p>
          <a:p>
            <a:pPr algn="ctr"/>
            <a:r>
              <a:rPr lang="en-US" altLang="zh-TW" sz="11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geo_city = data.frame(lon_x=c(15,80,10), lat_y=c(5,35,80)),</a:t>
            </a:r>
          </a:p>
          <a:p>
            <a:pPr algn="ctr"/>
            <a:r>
              <a:rPr lang="en-US" altLang="zh-TW" sz="11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crop_para = data.frame(y=c(90,120), p=c(10,10), </a:t>
            </a:r>
          </a:p>
          <a:p>
            <a:pPr algn="ctr"/>
            <a:r>
              <a:rPr lang="en-US" altLang="zh-TW" sz="11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l=c(50,50),  w=c(5,5),  k=c(5,5), q=c(25,25), v=c(10,20))</a:t>
            </a:r>
            <a:endParaRPr lang="zh-TW" altLang="en-US" sz="11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60" name="流程圖: 程序 59">
            <a:extLst>
              <a:ext uri="{FF2B5EF4-FFF2-40B4-BE49-F238E27FC236}">
                <a16:creationId xmlns:a16="http://schemas.microsoft.com/office/drawing/2014/main" id="{AA1392FC-ACFA-4FCC-94C1-68397A166B69}"/>
              </a:ext>
            </a:extLst>
          </p:cNvPr>
          <p:cNvSpPr/>
          <p:nvPr/>
        </p:nvSpPr>
        <p:spPr>
          <a:xfrm>
            <a:off x="6795814" y="3048119"/>
            <a:ext cx="2189366" cy="565648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remain default parameters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62" name="流程圖: 程序 61">
            <a:extLst>
              <a:ext uri="{FF2B5EF4-FFF2-40B4-BE49-F238E27FC236}">
                <a16:creationId xmlns:a16="http://schemas.microsoft.com/office/drawing/2014/main" id="{B8B1F674-6DC9-47DE-AB3E-03667583EC71}"/>
              </a:ext>
            </a:extLst>
          </p:cNvPr>
          <p:cNvSpPr/>
          <p:nvPr/>
        </p:nvSpPr>
        <p:spPr>
          <a:xfrm>
            <a:off x="3588799" y="4161973"/>
            <a:ext cx="2579158" cy="1014234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#n_city = total number of cities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n_city &lt;- nrow(geo_city)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n_crop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=total number of crops</a:t>
            </a:r>
          </a:p>
          <a:p>
            <a:pPr algn="ctr"/>
            <a:r>
              <a:rPr lang="pt-BR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n_crop &lt;- nrow(crop_para)</a:t>
            </a:r>
            <a:endParaRPr lang="en-US" altLang="zh-TW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DE2F2E5-5052-4F4F-AE79-A723DB80440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878378" y="5170764"/>
            <a:ext cx="0" cy="484979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7EBEA755-A03D-4894-A135-5C7955B7623C}"/>
              </a:ext>
            </a:extLst>
          </p:cNvPr>
          <p:cNvCxnSpPr>
            <a:cxnSpLocks/>
            <a:stCxn id="58" idx="2"/>
            <a:endCxn id="62" idx="1"/>
          </p:cNvCxnSpPr>
          <p:nvPr/>
        </p:nvCxnSpPr>
        <p:spPr>
          <a:xfrm rot="16200000" flipH="1">
            <a:off x="2384016" y="3464306"/>
            <a:ext cx="599401" cy="1810166"/>
          </a:xfrm>
          <a:prstGeom prst="bentConnector2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AA649EAA-5A2E-4A2E-82B9-72DF59CEBDCF}"/>
              </a:ext>
            </a:extLst>
          </p:cNvPr>
          <p:cNvCxnSpPr>
            <a:cxnSpLocks/>
            <a:stCxn id="60" idx="2"/>
            <a:endCxn id="62" idx="3"/>
          </p:cNvCxnSpPr>
          <p:nvPr/>
        </p:nvCxnSpPr>
        <p:spPr>
          <a:xfrm rot="5400000">
            <a:off x="6501566" y="3280158"/>
            <a:ext cx="1055323" cy="1722540"/>
          </a:xfrm>
          <a:prstGeom prst="bentConnector2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FE3722-C8A2-4477-A628-160AA402B77B}"/>
              </a:ext>
            </a:extLst>
          </p:cNvPr>
          <p:cNvSpPr txBox="1"/>
          <p:nvPr/>
        </p:nvSpPr>
        <p:spPr>
          <a:xfrm>
            <a:off x="8609102" y="2595110"/>
            <a:ext cx="11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L42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–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L66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CEB85-4BB4-40F8-AE6D-A5E899ED0BE8}"/>
              </a:ext>
            </a:extLst>
          </p:cNvPr>
          <p:cNvSpPr/>
          <p:nvPr/>
        </p:nvSpPr>
        <p:spPr>
          <a:xfrm>
            <a:off x="7145065" y="702271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474343"/>
                </a:solidFill>
              </a:rPr>
              <a:t>(v1.1.</a:t>
            </a:r>
            <a:r>
              <a:rPr lang="en-US" altLang="zh-TW" dirty="0">
                <a:solidFill>
                  <a:srgbClr val="474343"/>
                </a:solidFill>
              </a:rPr>
              <a:t>2</a:t>
            </a:r>
            <a:r>
              <a:rPr lang="zh-TW" altLang="en-US" dirty="0">
                <a:solidFill>
                  <a:srgbClr val="474343"/>
                </a:solidFill>
              </a:rPr>
              <a:t>)</a:t>
            </a:r>
          </a:p>
        </p:txBody>
      </p:sp>
      <p:sp>
        <p:nvSpPr>
          <p:cNvPr id="46" name="流程圖: 程序 45">
            <a:extLst>
              <a:ext uri="{FF2B5EF4-FFF2-40B4-BE49-F238E27FC236}">
                <a16:creationId xmlns:a16="http://schemas.microsoft.com/office/drawing/2014/main" id="{907BC6D6-BB88-495F-997B-35E7B69CDEE2}"/>
              </a:ext>
            </a:extLst>
          </p:cNvPr>
          <p:cNvSpPr/>
          <p:nvPr/>
        </p:nvSpPr>
        <p:spPr>
          <a:xfrm>
            <a:off x="2456073" y="5655743"/>
            <a:ext cx="4844610" cy="2150742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tpt_city array with default value 0 to hold total profits for cities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tpt_city &lt;- array(0, dim=c(n_city))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pix_city array with initial value 1 pixel representing the cities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 pix_city &lt;- array(1, dim=c(n_city))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pix_agri array with initial value 4 pixels representing the  4 agr pixels surrounding each city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 pix_agr &lt;- array(4, dim=c(n_city))</a:t>
            </a:r>
            <a:endParaRPr lang="en-US" altLang="zh-TW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empty topography array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 topo &lt;- array(0, dim=c(nx,ny))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BBD3811-9B6B-481F-8891-5412C0481028}"/>
              </a:ext>
            </a:extLst>
          </p:cNvPr>
          <p:cNvCxnSpPr>
            <a:cxnSpLocks/>
          </p:cNvCxnSpPr>
          <p:nvPr/>
        </p:nvCxnSpPr>
        <p:spPr>
          <a:xfrm>
            <a:off x="4878378" y="7806485"/>
            <a:ext cx="0" cy="4385515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02B06E94-9CD2-4079-AE15-1B4A4B913C64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rot="16200000" flipH="1">
            <a:off x="2176303" y="5323717"/>
            <a:ext cx="2978202" cy="2418662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B7E812D-DD52-43B7-A6B3-9BF50068AEE9}"/>
              </a:ext>
            </a:extLst>
          </p:cNvPr>
          <p:cNvCxnSpPr>
            <a:cxnSpLocks/>
          </p:cNvCxnSpPr>
          <p:nvPr/>
        </p:nvCxnSpPr>
        <p:spPr>
          <a:xfrm>
            <a:off x="7276000" y="4765863"/>
            <a:ext cx="0" cy="735285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圖: 程序 55">
            <a:extLst>
              <a:ext uri="{FF2B5EF4-FFF2-40B4-BE49-F238E27FC236}">
                <a16:creationId xmlns:a16="http://schemas.microsoft.com/office/drawing/2014/main" id="{1437A8D3-3901-4C14-8403-9FFE44181A71}"/>
              </a:ext>
            </a:extLst>
          </p:cNvPr>
          <p:cNvSpPr/>
          <p:nvPr/>
        </p:nvSpPr>
        <p:spPr>
          <a:xfrm>
            <a:off x="5947688" y="5519017"/>
            <a:ext cx="2656623" cy="1090902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land mask 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land_mask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&lt;- topo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land_mask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[topo ==0] &lt;- 0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land_mask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[topo &gt;0]  &lt;- 1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1182434-57F5-4360-B133-CFF0A4BD9CD3}"/>
              </a:ext>
            </a:extLst>
          </p:cNvPr>
          <p:cNvCxnSpPr>
            <a:cxnSpLocks/>
            <a:endCxn id="58" idx="0"/>
          </p:cNvCxnSpPr>
          <p:nvPr/>
        </p:nvCxnSpPr>
        <p:spPr>
          <a:xfrm flipV="1">
            <a:off x="4872640" y="8022149"/>
            <a:ext cx="2095" cy="113922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圖: 程序 57">
            <a:extLst>
              <a:ext uri="{FF2B5EF4-FFF2-40B4-BE49-F238E27FC236}">
                <a16:creationId xmlns:a16="http://schemas.microsoft.com/office/drawing/2014/main" id="{FBCC1751-D869-48C6-9EAA-2164E7CDC0AB}"/>
              </a:ext>
            </a:extLst>
          </p:cNvPr>
          <p:cNvSpPr/>
          <p:nvPr/>
        </p:nvSpPr>
        <p:spPr>
          <a:xfrm>
            <a:off x="2359615" y="8022149"/>
            <a:ext cx="5030239" cy="1970099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lu_arr array with default value 3 (forest) to hold lu type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lu_arr &lt;- array(3, dim=c(nx,ny))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#apply land mask to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lu_arr</a:t>
            </a:r>
            <a:endParaRPr lang="en-US" altLang="zh-TW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lu_arr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&lt;- 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lu_arr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*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land_mask</a:t>
            </a:r>
            <a:endParaRPr lang="en-US" altLang="zh-TW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dis_n empty array to hold values of distance between points and cities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dis_n &lt;- array(NA, dim=c(nx,ny,n_city))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rent_n empty array to hold values of rent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 </a:t>
            </a:r>
            <a:r>
              <a:rPr lang="pt-BR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rent_n &lt;- array(NA,dim=c(nx,ny,n_city,n_crop))</a:t>
            </a:r>
            <a:endParaRPr lang="en-US" altLang="zh-TW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EA0A19D-71BB-4A16-8456-2BBD273C34A0}"/>
              </a:ext>
            </a:extLst>
          </p:cNvPr>
          <p:cNvSpPr txBox="1"/>
          <p:nvPr/>
        </p:nvSpPr>
        <p:spPr>
          <a:xfrm>
            <a:off x="8389576" y="7608573"/>
            <a:ext cx="13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L112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–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L120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BA55A88-6297-41EF-9B14-D4F71C3D24A7}"/>
              </a:ext>
            </a:extLst>
          </p:cNvPr>
          <p:cNvCxnSpPr>
            <a:cxnSpLocks/>
          </p:cNvCxnSpPr>
          <p:nvPr/>
        </p:nvCxnSpPr>
        <p:spPr>
          <a:xfrm>
            <a:off x="4878378" y="0"/>
            <a:ext cx="0" cy="1110143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圖: 決策 43">
            <a:extLst>
              <a:ext uri="{FF2B5EF4-FFF2-40B4-BE49-F238E27FC236}">
                <a16:creationId xmlns:a16="http://schemas.microsoft.com/office/drawing/2014/main" id="{333B3F3C-3835-4276-9358-EB727015B5BA}"/>
              </a:ext>
            </a:extLst>
          </p:cNvPr>
          <p:cNvSpPr/>
          <p:nvPr/>
        </p:nvSpPr>
        <p:spPr>
          <a:xfrm>
            <a:off x="3791458" y="1124895"/>
            <a:ext cx="2189366" cy="770119"/>
          </a:xfrm>
          <a:prstGeom prst="flowChartDecision">
            <a:avLst/>
          </a:prstGeom>
          <a:solidFill>
            <a:srgbClr val="F8EBBA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ld_topo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&lt;- TRUE?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A4E91CA-338A-4B7F-BFEB-D33D985AEC70}"/>
              </a:ext>
            </a:extLst>
          </p:cNvPr>
          <p:cNvSpPr txBox="1"/>
          <p:nvPr/>
        </p:nvSpPr>
        <p:spPr>
          <a:xfrm>
            <a:off x="3400938" y="1199648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5E909C8-CFFA-4ECF-BD93-CB67993455F5}"/>
              </a:ext>
            </a:extLst>
          </p:cNvPr>
          <p:cNvSpPr txBox="1"/>
          <p:nvPr/>
        </p:nvSpPr>
        <p:spPr>
          <a:xfrm>
            <a:off x="6047304" y="1199647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47" name="流程圖: 程序 46">
            <a:extLst>
              <a:ext uri="{FF2B5EF4-FFF2-40B4-BE49-F238E27FC236}">
                <a16:creationId xmlns:a16="http://schemas.microsoft.com/office/drawing/2014/main" id="{7E2C71B3-A1B6-45C7-9CD8-46263362C98A}"/>
              </a:ext>
            </a:extLst>
          </p:cNvPr>
          <p:cNvSpPr/>
          <p:nvPr/>
        </p:nvSpPr>
        <p:spPr>
          <a:xfrm>
            <a:off x="304828" y="2281940"/>
            <a:ext cx="4302490" cy="2762007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#import external topography DTM tiff file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topo_map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&lt;- raster("dtm_taipei_100_100.tif")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#convert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topo_map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to matrix, transpose matrix,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and flip order of ny in matrix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topo &lt;- t(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as.matrix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topo_map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))[,ny:1]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#set pixels with nan topography value to 0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topo[is.na(topo)] &lt;- 0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land mask 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land_mask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&lt;- topo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land_mask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[topo ==0] &lt;- 0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land_mask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[topo &gt;0]  &lt;- 1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973F3EBE-F6B6-4E4D-B1A7-B23FF1411813}"/>
              </a:ext>
            </a:extLst>
          </p:cNvPr>
          <p:cNvCxnSpPr>
            <a:cxnSpLocks/>
            <a:stCxn id="44" idx="1"/>
            <a:endCxn id="47" idx="0"/>
          </p:cNvCxnSpPr>
          <p:nvPr/>
        </p:nvCxnSpPr>
        <p:spPr>
          <a:xfrm rot="10800000" flipV="1">
            <a:off x="2456074" y="1509954"/>
            <a:ext cx="1335385" cy="771985"/>
          </a:xfrm>
          <a:prstGeom prst="bentConnector2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C7DF451-FFC0-4972-9673-E82BCD7871E2}"/>
              </a:ext>
            </a:extLst>
          </p:cNvPr>
          <p:cNvSpPr/>
          <p:nvPr/>
        </p:nvSpPr>
        <p:spPr>
          <a:xfrm>
            <a:off x="5100053" y="2583104"/>
            <a:ext cx="4351894" cy="2207187"/>
          </a:xfrm>
          <a:prstGeom prst="rect">
            <a:avLst/>
          </a:prstGeom>
          <a:solidFill>
            <a:srgbClr val="B6D2AE"/>
          </a:solidFill>
          <a:ln w="28575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303B867-F60F-4352-B448-63EF562B7AF0}"/>
              </a:ext>
            </a:extLst>
          </p:cNvPr>
          <p:cNvSpPr/>
          <p:nvPr/>
        </p:nvSpPr>
        <p:spPr>
          <a:xfrm>
            <a:off x="5357779" y="3036648"/>
            <a:ext cx="3870442" cy="1541952"/>
          </a:xfrm>
          <a:prstGeom prst="rect">
            <a:avLst/>
          </a:prstGeom>
          <a:solidFill>
            <a:srgbClr val="CFE3CB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程序 50">
            <a:extLst>
              <a:ext uri="{FF2B5EF4-FFF2-40B4-BE49-F238E27FC236}">
                <a16:creationId xmlns:a16="http://schemas.microsoft.com/office/drawing/2014/main" id="{D7A17D63-09D8-4779-BB13-93183E8C50B4}"/>
              </a:ext>
            </a:extLst>
          </p:cNvPr>
          <p:cNvSpPr/>
          <p:nvPr/>
        </p:nvSpPr>
        <p:spPr>
          <a:xfrm>
            <a:off x="7968892" y="2586511"/>
            <a:ext cx="1471023" cy="338554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i=1:nx;  j=1:ny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2" name="流程圖: 程序 51">
            <a:extLst>
              <a:ext uri="{FF2B5EF4-FFF2-40B4-BE49-F238E27FC236}">
                <a16:creationId xmlns:a16="http://schemas.microsoft.com/office/drawing/2014/main" id="{82374FFD-2110-415B-B9D8-0D6EE389899F}"/>
              </a:ext>
            </a:extLst>
          </p:cNvPr>
          <p:cNvSpPr/>
          <p:nvPr/>
        </p:nvSpPr>
        <p:spPr>
          <a:xfrm>
            <a:off x="5788959" y="3526626"/>
            <a:ext cx="3206127" cy="845778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topography based on x y index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#resulting topography is a slope from N-E to S-W</a:t>
            </a:r>
          </a:p>
          <a:p>
            <a:pPr algn="ctr"/>
            <a:r>
              <a:rPr lang="zh-TW" altLang="en-US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topo[i,j] &lt;- i*j</a:t>
            </a:r>
            <a:endParaRPr lang="en-US" altLang="zh-TW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A1B4667-5AA4-4F0F-B698-9D321F0B680B}"/>
              </a:ext>
            </a:extLst>
          </p:cNvPr>
          <p:cNvSpPr/>
          <p:nvPr/>
        </p:nvSpPr>
        <p:spPr>
          <a:xfrm>
            <a:off x="5111730" y="2602103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j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C848DC4-680E-4D4A-BFD8-518363146448}"/>
              </a:ext>
            </a:extLst>
          </p:cNvPr>
          <p:cNvSpPr/>
          <p:nvPr/>
        </p:nvSpPr>
        <p:spPr>
          <a:xfrm>
            <a:off x="5363948" y="3039508"/>
            <a:ext cx="1608018" cy="33855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i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DC16C38-906D-46BC-8D5B-F59A6B5D69DB}"/>
              </a:ext>
            </a:extLst>
          </p:cNvPr>
          <p:cNvSpPr/>
          <p:nvPr/>
        </p:nvSpPr>
        <p:spPr>
          <a:xfrm>
            <a:off x="5023867" y="2172426"/>
            <a:ext cx="3033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#to create topography </a:t>
            </a:r>
          </a:p>
          <a:p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based on x y index</a:t>
            </a:r>
            <a:endParaRPr lang="zh-TW" altLang="en-US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ED2C905-7FD2-42F5-A090-3C62792E119B}"/>
              </a:ext>
            </a:extLst>
          </p:cNvPr>
          <p:cNvSpPr txBox="1"/>
          <p:nvPr/>
        </p:nvSpPr>
        <p:spPr>
          <a:xfrm>
            <a:off x="8496252" y="1051655"/>
            <a:ext cx="12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L85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–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L110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6E3221F9-FD09-4EDF-9FC1-2E8CDD7D8934}"/>
              </a:ext>
            </a:extLst>
          </p:cNvPr>
          <p:cNvCxnSpPr>
            <a:cxnSpLocks/>
            <a:stCxn id="44" idx="3"/>
            <a:endCxn id="49" idx="0"/>
          </p:cNvCxnSpPr>
          <p:nvPr/>
        </p:nvCxnSpPr>
        <p:spPr>
          <a:xfrm>
            <a:off x="5980824" y="1509955"/>
            <a:ext cx="1295176" cy="1073149"/>
          </a:xfrm>
          <a:prstGeom prst="bentConnector2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B28537EF-3B02-4C0E-AA14-5DDA952420B8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rot="5400000">
            <a:off x="5369253" y="6115402"/>
            <a:ext cx="1412230" cy="2401265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281A4F4-CED2-4605-BF59-64DC26550B21}"/>
              </a:ext>
            </a:extLst>
          </p:cNvPr>
          <p:cNvCxnSpPr>
            <a:cxnSpLocks/>
          </p:cNvCxnSpPr>
          <p:nvPr/>
        </p:nvCxnSpPr>
        <p:spPr>
          <a:xfrm>
            <a:off x="4887719" y="9990748"/>
            <a:ext cx="0" cy="2201252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0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DE45320-7CA4-4045-8D07-431A32AE87B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881169" y="-9679"/>
            <a:ext cx="3140" cy="605541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圖: 程序 34">
            <a:extLst>
              <a:ext uri="{FF2B5EF4-FFF2-40B4-BE49-F238E27FC236}">
                <a16:creationId xmlns:a16="http://schemas.microsoft.com/office/drawing/2014/main" id="{07DCBC67-29B5-4DC3-BFAC-83E6D87BAFC9}"/>
              </a:ext>
            </a:extLst>
          </p:cNvPr>
          <p:cNvSpPr/>
          <p:nvPr/>
        </p:nvSpPr>
        <p:spPr>
          <a:xfrm>
            <a:off x="1852296" y="10435631"/>
            <a:ext cx="6033979" cy="1129567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 create rent_final array for storing maximum rent through comparison among different cities</a:t>
            </a:r>
          </a:p>
          <a:p>
            <a:pPr algn="ctr"/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rent_final &lt;- array(NA, dim=c(nx,ny))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#copy lu_arr array containing original lu type data to new_lu_arr array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 new_lu_arr &lt;- lu_arr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D017D4-FB8F-4233-BCEF-F0D672652C1A}"/>
              </a:ext>
            </a:extLst>
          </p:cNvPr>
          <p:cNvSpPr/>
          <p:nvPr/>
        </p:nvSpPr>
        <p:spPr>
          <a:xfrm>
            <a:off x="288248" y="595862"/>
            <a:ext cx="9192122" cy="9279789"/>
          </a:xfrm>
          <a:prstGeom prst="rect">
            <a:avLst/>
          </a:prstGeom>
          <a:solidFill>
            <a:srgbClr val="8DB981"/>
          </a:solidFill>
          <a:ln w="28575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D8EC90-77D5-4BF3-8696-13CA94C1A826}"/>
              </a:ext>
            </a:extLst>
          </p:cNvPr>
          <p:cNvSpPr txBox="1"/>
          <p:nvPr/>
        </p:nvSpPr>
        <p:spPr>
          <a:xfrm>
            <a:off x="8389576" y="206853"/>
            <a:ext cx="13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L122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–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L148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ADF813-29AD-4CC0-A0DA-FA7E6807E27A}"/>
              </a:ext>
            </a:extLst>
          </p:cNvPr>
          <p:cNvSpPr/>
          <p:nvPr/>
        </p:nvSpPr>
        <p:spPr>
          <a:xfrm>
            <a:off x="599284" y="1117414"/>
            <a:ext cx="8540004" cy="8513283"/>
          </a:xfrm>
          <a:prstGeom prst="rect">
            <a:avLst/>
          </a:prstGeom>
          <a:solidFill>
            <a:srgbClr val="B6D2AE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9A4633-AEBC-42D7-B1D0-B7163F922CDD}"/>
              </a:ext>
            </a:extLst>
          </p:cNvPr>
          <p:cNvSpPr/>
          <p:nvPr/>
        </p:nvSpPr>
        <p:spPr>
          <a:xfrm>
            <a:off x="1186958" y="2316349"/>
            <a:ext cx="7394704" cy="7035096"/>
          </a:xfrm>
          <a:prstGeom prst="rect">
            <a:avLst/>
          </a:prstGeom>
          <a:solidFill>
            <a:srgbClr val="CFE3CB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3E75D5-DD1C-41BC-B960-94E4CAAA6925}"/>
              </a:ext>
            </a:extLst>
          </p:cNvPr>
          <p:cNvSpPr/>
          <p:nvPr/>
        </p:nvSpPr>
        <p:spPr>
          <a:xfrm>
            <a:off x="1649502" y="2797181"/>
            <a:ext cx="6469615" cy="6302574"/>
          </a:xfrm>
          <a:prstGeom prst="rect">
            <a:avLst/>
          </a:prstGeom>
          <a:solidFill>
            <a:srgbClr val="E1EEDE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23C985-D4EE-4034-B64E-FA7A2FA98EE2}"/>
              </a:ext>
            </a:extLst>
          </p:cNvPr>
          <p:cNvCxnSpPr>
            <a:cxnSpLocks/>
          </p:cNvCxnSpPr>
          <p:nvPr/>
        </p:nvCxnSpPr>
        <p:spPr>
          <a:xfrm flipH="1">
            <a:off x="4875591" y="1917257"/>
            <a:ext cx="733" cy="386445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E0E80F9B-5D11-4242-948F-D9C3CDAD09E0}"/>
              </a:ext>
            </a:extLst>
          </p:cNvPr>
          <p:cNvSpPr/>
          <p:nvPr/>
        </p:nvSpPr>
        <p:spPr>
          <a:xfrm>
            <a:off x="2702176" y="6175476"/>
            <a:ext cx="4347571" cy="772625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#assign areas with proximity &gt;= 1 and &lt;= sqrt(2) to lu type 2 (agri)  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lu_arr[i,j] &lt;- 2</a:t>
            </a:r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708DB9B9-B13A-4B7E-B53D-91D0595A3A95}"/>
              </a:ext>
            </a:extLst>
          </p:cNvPr>
          <p:cNvSpPr/>
          <p:nvPr/>
        </p:nvSpPr>
        <p:spPr>
          <a:xfrm>
            <a:off x="2434085" y="1363516"/>
            <a:ext cx="4883743" cy="547885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#assign city with lu type 1 (city)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lu_arr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[c(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geo_city$lon_x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[k]), c(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geo_city$lat_y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[k])] &lt;- 1</a:t>
            </a:r>
          </a:p>
        </p:txBody>
      </p:sp>
      <p:sp>
        <p:nvSpPr>
          <p:cNvPr id="14" name="流程圖: 程序 13">
            <a:extLst>
              <a:ext uri="{FF2B5EF4-FFF2-40B4-BE49-F238E27FC236}">
                <a16:creationId xmlns:a16="http://schemas.microsoft.com/office/drawing/2014/main" id="{28DD436C-F527-4C83-9597-E9DFC1EE024E}"/>
              </a:ext>
            </a:extLst>
          </p:cNvPr>
          <p:cNvSpPr/>
          <p:nvPr/>
        </p:nvSpPr>
        <p:spPr>
          <a:xfrm>
            <a:off x="1863385" y="7414278"/>
            <a:ext cx="6038708" cy="1455161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#store calculated rent values into rent_n array</a:t>
            </a:r>
          </a:p>
          <a:p>
            <a:pPr algn="ctr"/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rent_n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i,j,k,l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&lt;- 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crop_para$p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[l]*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crop_para$y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[l]) -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crop_para$l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[l]*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crop_para$w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[l]) -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crop_para$k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[l]*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crop_para$q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[l]) -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crop_para$v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[l]*(topo[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]*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f_top+dis_n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i,j,k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]))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D2D10F-11D7-49B0-91A4-071A747BE2A6}"/>
              </a:ext>
            </a:extLst>
          </p:cNvPr>
          <p:cNvCxnSpPr>
            <a:cxnSpLocks/>
          </p:cNvCxnSpPr>
          <p:nvPr/>
        </p:nvCxnSpPr>
        <p:spPr>
          <a:xfrm>
            <a:off x="4884310" y="4457552"/>
            <a:ext cx="0" cy="453659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圖: 決策 15">
            <a:extLst>
              <a:ext uri="{FF2B5EF4-FFF2-40B4-BE49-F238E27FC236}">
                <a16:creationId xmlns:a16="http://schemas.microsoft.com/office/drawing/2014/main" id="{8F985D9B-8B4B-45E6-86D1-164EA6096B9B}"/>
              </a:ext>
            </a:extLst>
          </p:cNvPr>
          <p:cNvSpPr/>
          <p:nvPr/>
        </p:nvSpPr>
        <p:spPr>
          <a:xfrm>
            <a:off x="2702165" y="4898364"/>
            <a:ext cx="4347582" cy="894973"/>
          </a:xfrm>
          <a:prstGeom prst="flowChartDecision">
            <a:avLst/>
          </a:prstGeom>
          <a:solidFill>
            <a:srgbClr val="F8EBBA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sqrt(2) &gt;= del_xy &gt;= 1.0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744F9E0-85FE-43C9-8397-FA338B00950F}"/>
              </a:ext>
            </a:extLst>
          </p:cNvPr>
          <p:cNvCxnSpPr>
            <a:cxnSpLocks/>
          </p:cNvCxnSpPr>
          <p:nvPr/>
        </p:nvCxnSpPr>
        <p:spPr>
          <a:xfrm>
            <a:off x="4881168" y="5785952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BB081-B47D-4937-A50C-076F02A6504F}"/>
              </a:ext>
            </a:extLst>
          </p:cNvPr>
          <p:cNvSpPr txBox="1"/>
          <p:nvPr/>
        </p:nvSpPr>
        <p:spPr>
          <a:xfrm>
            <a:off x="4953303" y="5803742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F01254-95FC-4B2E-B316-FE5EDDA2D811}"/>
              </a:ext>
            </a:extLst>
          </p:cNvPr>
          <p:cNvSpPr/>
          <p:nvPr/>
        </p:nvSpPr>
        <p:spPr>
          <a:xfrm>
            <a:off x="1682948" y="2823824"/>
            <a:ext cx="1608018" cy="33855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i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CA07F6-7EB4-464E-9CA9-05D832CD794F}"/>
              </a:ext>
            </a:extLst>
          </p:cNvPr>
          <p:cNvSpPr/>
          <p:nvPr/>
        </p:nvSpPr>
        <p:spPr>
          <a:xfrm>
            <a:off x="1207418" y="2338176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j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7216D5-F5EF-4457-9CBE-6032B960720C}"/>
              </a:ext>
            </a:extLst>
          </p:cNvPr>
          <p:cNvSpPr/>
          <p:nvPr/>
        </p:nvSpPr>
        <p:spPr>
          <a:xfrm>
            <a:off x="617487" y="1135247"/>
            <a:ext cx="1570066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k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AD9301-8AB3-4568-93A7-68656160E719}"/>
              </a:ext>
            </a:extLst>
          </p:cNvPr>
          <p:cNvSpPr/>
          <p:nvPr/>
        </p:nvSpPr>
        <p:spPr>
          <a:xfrm>
            <a:off x="273500" y="287570"/>
            <a:ext cx="443342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#loop</a:t>
            </a:r>
            <a:r>
              <a:rPr lang="zh-TW" altLang="en-US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to assign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type + calculate rent with respect to city and crop</a:t>
            </a:r>
            <a:endParaRPr lang="zh-TW" altLang="en-US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2124D0B7-2A4C-4CE3-A368-42B4E6DB729C}"/>
              </a:ext>
            </a:extLst>
          </p:cNvPr>
          <p:cNvSpPr/>
          <p:nvPr/>
        </p:nvSpPr>
        <p:spPr>
          <a:xfrm>
            <a:off x="5908134" y="585109"/>
            <a:ext cx="3560393" cy="348066"/>
          </a:xfrm>
          <a:prstGeom prst="flowChartProcess">
            <a:avLst/>
          </a:prstGeom>
          <a:solidFill>
            <a:srgbClr val="F0F0F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i=1:nx; j=1:ny; k=1:n_city; l in 1:n_crop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6CB101D-047E-470F-BDE6-9561649AD7D5}"/>
              </a:ext>
            </a:extLst>
          </p:cNvPr>
          <p:cNvSpPr/>
          <p:nvPr/>
        </p:nvSpPr>
        <p:spPr>
          <a:xfrm>
            <a:off x="314959" y="601518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l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9B2B44AD-0F77-4555-87F8-79943D40556A}"/>
              </a:ext>
            </a:extLst>
          </p:cNvPr>
          <p:cNvSpPr/>
          <p:nvPr/>
        </p:nvSpPr>
        <p:spPr>
          <a:xfrm>
            <a:off x="1980249" y="3280695"/>
            <a:ext cx="5808120" cy="1210056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#calculate distance from city</a:t>
            </a:r>
          </a:p>
          <a:p>
            <a:pPr algn="ctr"/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del_xy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&lt;- sqrt(abs(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as.numeric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)-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geo_city$lon_x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[k])**2. +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                        abs(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as.numeric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(j)-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geo_city$lat_y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[k])**2. 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#store value of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del_xy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into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dis_n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array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dis_n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i,j,k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&lt;-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del_xy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3AC4018-9006-4847-A05D-C371665B440C}"/>
              </a:ext>
            </a:extLst>
          </p:cNvPr>
          <p:cNvCxnSpPr>
            <a:cxnSpLocks/>
          </p:cNvCxnSpPr>
          <p:nvPr/>
        </p:nvCxnSpPr>
        <p:spPr>
          <a:xfrm>
            <a:off x="4874910" y="6948101"/>
            <a:ext cx="0" cy="468307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B9F922A-8DE5-4799-83F5-252D9D83FD9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882739" y="9875651"/>
            <a:ext cx="1570" cy="580739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5B1DB26-C09D-4DF3-A424-5FABE70758E6}"/>
              </a:ext>
            </a:extLst>
          </p:cNvPr>
          <p:cNvCxnSpPr>
            <a:cxnSpLocks/>
          </p:cNvCxnSpPr>
          <p:nvPr/>
        </p:nvCxnSpPr>
        <p:spPr>
          <a:xfrm>
            <a:off x="4884309" y="11565198"/>
            <a:ext cx="0" cy="626802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E02EDB4-D58B-4521-88E0-61E3FAB67B2A}"/>
              </a:ext>
            </a:extLst>
          </p:cNvPr>
          <p:cNvCxnSpPr>
            <a:cxnSpLocks/>
            <a:stCxn id="16" idx="1"/>
            <a:endCxn id="14" idx="0"/>
          </p:cNvCxnSpPr>
          <p:nvPr/>
        </p:nvCxnSpPr>
        <p:spPr>
          <a:xfrm rot="10800000" flipH="1" flipV="1">
            <a:off x="2702165" y="5345850"/>
            <a:ext cx="2180574" cy="2068427"/>
          </a:xfrm>
          <a:prstGeom prst="bentConnector4">
            <a:avLst>
              <a:gd name="adj1" fmla="val -27392"/>
              <a:gd name="adj2" fmla="val 87912"/>
            </a:avLst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8AB0238-97BA-4393-ACD6-2D5702638C95}"/>
              </a:ext>
            </a:extLst>
          </p:cNvPr>
          <p:cNvSpPr txBox="1"/>
          <p:nvPr/>
        </p:nvSpPr>
        <p:spPr>
          <a:xfrm>
            <a:off x="2259160" y="5031065"/>
            <a:ext cx="3257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91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A4C0F84-6C8A-4E3D-AD34-C58C5EDFED3B}"/>
              </a:ext>
            </a:extLst>
          </p:cNvPr>
          <p:cNvSpPr/>
          <p:nvPr/>
        </p:nvSpPr>
        <p:spPr>
          <a:xfrm>
            <a:off x="288248" y="595862"/>
            <a:ext cx="9192122" cy="11596138"/>
          </a:xfrm>
          <a:prstGeom prst="rect">
            <a:avLst/>
          </a:prstGeom>
          <a:solidFill>
            <a:srgbClr val="8DB981"/>
          </a:solidFill>
          <a:ln w="28575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6746F3-D61C-4E66-A8B6-FE8755944C72}"/>
              </a:ext>
            </a:extLst>
          </p:cNvPr>
          <p:cNvSpPr/>
          <p:nvPr/>
        </p:nvSpPr>
        <p:spPr>
          <a:xfrm>
            <a:off x="599284" y="1102666"/>
            <a:ext cx="8540004" cy="11074586"/>
          </a:xfrm>
          <a:prstGeom prst="rect">
            <a:avLst/>
          </a:prstGeom>
          <a:solidFill>
            <a:srgbClr val="B6D2AE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7874E28-EF5E-4D99-8937-B809E99E0F28}"/>
              </a:ext>
            </a:extLst>
          </p:cNvPr>
          <p:cNvSpPr/>
          <p:nvPr/>
        </p:nvSpPr>
        <p:spPr>
          <a:xfrm>
            <a:off x="941274" y="2271607"/>
            <a:ext cx="7882930" cy="5527695"/>
          </a:xfrm>
          <a:prstGeom prst="rect">
            <a:avLst/>
          </a:prstGeom>
          <a:solidFill>
            <a:srgbClr val="CFE3CB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7FA3470-4E36-45EA-B6D5-67B69DE8A0C4}"/>
              </a:ext>
            </a:extLst>
          </p:cNvPr>
          <p:cNvSpPr/>
          <p:nvPr/>
        </p:nvSpPr>
        <p:spPr>
          <a:xfrm>
            <a:off x="1269079" y="2683806"/>
            <a:ext cx="7213756" cy="4883407"/>
          </a:xfrm>
          <a:prstGeom prst="rect">
            <a:avLst/>
          </a:prstGeom>
          <a:solidFill>
            <a:srgbClr val="E1EEDE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B15FD9-7678-45E4-8C6F-2152A62973FA}"/>
              </a:ext>
            </a:extLst>
          </p:cNvPr>
          <p:cNvSpPr/>
          <p:nvPr/>
        </p:nvSpPr>
        <p:spPr>
          <a:xfrm>
            <a:off x="1281278" y="2702331"/>
            <a:ext cx="1608018" cy="33855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k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4F4153-7EDE-4B56-B83C-2186D6721FE2}"/>
              </a:ext>
            </a:extLst>
          </p:cNvPr>
          <p:cNvSpPr/>
          <p:nvPr/>
        </p:nvSpPr>
        <p:spPr>
          <a:xfrm>
            <a:off x="973474" y="2291511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l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CB457D-1BE2-4C8C-8445-1837FA173E3C}"/>
              </a:ext>
            </a:extLst>
          </p:cNvPr>
          <p:cNvSpPr/>
          <p:nvPr/>
        </p:nvSpPr>
        <p:spPr>
          <a:xfrm>
            <a:off x="617487" y="1120499"/>
            <a:ext cx="1570066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7" name="流程圖: 程序 36">
            <a:extLst>
              <a:ext uri="{FF2B5EF4-FFF2-40B4-BE49-F238E27FC236}">
                <a16:creationId xmlns:a16="http://schemas.microsoft.com/office/drawing/2014/main" id="{497AC935-FEC0-4CAA-8DC3-55D14865CADA}"/>
              </a:ext>
            </a:extLst>
          </p:cNvPr>
          <p:cNvSpPr/>
          <p:nvPr/>
        </p:nvSpPr>
        <p:spPr>
          <a:xfrm>
            <a:off x="5908134" y="585109"/>
            <a:ext cx="3560393" cy="348066"/>
          </a:xfrm>
          <a:prstGeom prst="flowChartProcess">
            <a:avLst/>
          </a:prstGeom>
          <a:solidFill>
            <a:srgbClr val="F0F0F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i=1:nx; j=1:ny; k=1:n_city; l in 1:n_crop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D554C88-2900-4C0F-93B5-EC4171E497C9}"/>
              </a:ext>
            </a:extLst>
          </p:cNvPr>
          <p:cNvSpPr/>
          <p:nvPr/>
        </p:nvSpPr>
        <p:spPr>
          <a:xfrm>
            <a:off x="314959" y="601518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j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8DE2525A-900C-451B-A1D0-3C7B9AC45B9B}"/>
              </a:ext>
            </a:extLst>
          </p:cNvPr>
          <p:cNvSpPr/>
          <p:nvPr/>
        </p:nvSpPr>
        <p:spPr>
          <a:xfrm>
            <a:off x="3519041" y="1323175"/>
            <a:ext cx="2700490" cy="547885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#set initial tmp value as -999999999.99 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tmp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&lt;- -999999999.99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18B86B3-3FDA-4538-9D77-8FCADF10BD33}"/>
              </a:ext>
            </a:extLst>
          </p:cNvPr>
          <p:cNvCxnSpPr>
            <a:cxnSpLocks/>
          </p:cNvCxnSpPr>
          <p:nvPr/>
        </p:nvCxnSpPr>
        <p:spPr>
          <a:xfrm>
            <a:off x="4881169" y="-9679"/>
            <a:ext cx="3140" cy="605541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10673AC-5DAE-4360-8946-3B5504558002}"/>
              </a:ext>
            </a:extLst>
          </p:cNvPr>
          <p:cNvCxnSpPr>
            <a:cxnSpLocks/>
          </p:cNvCxnSpPr>
          <p:nvPr/>
        </p:nvCxnSpPr>
        <p:spPr>
          <a:xfrm flipH="1">
            <a:off x="4875591" y="1873013"/>
            <a:ext cx="733" cy="386445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圖: 程序 45">
            <a:extLst>
              <a:ext uri="{FF2B5EF4-FFF2-40B4-BE49-F238E27FC236}">
                <a16:creationId xmlns:a16="http://schemas.microsoft.com/office/drawing/2014/main" id="{587FA4D8-D89C-4123-9FD9-601A5201B70B}"/>
              </a:ext>
            </a:extLst>
          </p:cNvPr>
          <p:cNvSpPr/>
          <p:nvPr/>
        </p:nvSpPr>
        <p:spPr>
          <a:xfrm>
            <a:off x="3349513" y="4149892"/>
            <a:ext cx="3066451" cy="658531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#assign rent value to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tmp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when rent &gt;= temp</a:t>
            </a:r>
          </a:p>
          <a:p>
            <a:pPr algn="ctr"/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tmp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&lt;-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rent_n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i,j,k,l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</a:t>
            </a:r>
          </a:p>
        </p:txBody>
      </p:sp>
      <p:sp>
        <p:nvSpPr>
          <p:cNvPr id="47" name="流程圖: 決策 46">
            <a:extLst>
              <a:ext uri="{FF2B5EF4-FFF2-40B4-BE49-F238E27FC236}">
                <a16:creationId xmlns:a16="http://schemas.microsoft.com/office/drawing/2014/main" id="{49371A41-924A-4751-8F8F-B2614662E303}"/>
              </a:ext>
            </a:extLst>
          </p:cNvPr>
          <p:cNvSpPr/>
          <p:nvPr/>
        </p:nvSpPr>
        <p:spPr>
          <a:xfrm>
            <a:off x="2993524" y="2886878"/>
            <a:ext cx="3764866" cy="894973"/>
          </a:xfrm>
          <a:prstGeom prst="flowChartDecision">
            <a:avLst/>
          </a:prstGeom>
          <a:solidFill>
            <a:srgbClr val="F8EBBA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rent_n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i,j,k,l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&gt;=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tmp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16B4777-3F2A-4F28-B4CC-9199A01356B6}"/>
              </a:ext>
            </a:extLst>
          </p:cNvPr>
          <p:cNvCxnSpPr>
            <a:cxnSpLocks/>
          </p:cNvCxnSpPr>
          <p:nvPr/>
        </p:nvCxnSpPr>
        <p:spPr>
          <a:xfrm>
            <a:off x="4879947" y="3760368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872E54D-D43D-4A21-8388-DE7F542C575C}"/>
              </a:ext>
            </a:extLst>
          </p:cNvPr>
          <p:cNvSpPr txBox="1"/>
          <p:nvPr/>
        </p:nvSpPr>
        <p:spPr>
          <a:xfrm>
            <a:off x="4952082" y="3778158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121E800-04B5-4FA9-B748-68CE3A37D572}"/>
              </a:ext>
            </a:extLst>
          </p:cNvPr>
          <p:cNvCxnSpPr>
            <a:cxnSpLocks/>
          </p:cNvCxnSpPr>
          <p:nvPr/>
        </p:nvCxnSpPr>
        <p:spPr>
          <a:xfrm>
            <a:off x="4873689" y="4789785"/>
            <a:ext cx="0" cy="468307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程序 50">
            <a:extLst>
              <a:ext uri="{FF2B5EF4-FFF2-40B4-BE49-F238E27FC236}">
                <a16:creationId xmlns:a16="http://schemas.microsoft.com/office/drawing/2014/main" id="{4C1BD903-5AC3-4E19-8E3D-7A630592836F}"/>
              </a:ext>
            </a:extLst>
          </p:cNvPr>
          <p:cNvSpPr/>
          <p:nvPr/>
        </p:nvSpPr>
        <p:spPr>
          <a:xfrm>
            <a:off x="2916240" y="6527582"/>
            <a:ext cx="3932996" cy="772625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#addition to total amount of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agr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pixels when pixel originally marked as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type 3 (forest) has rent &gt;=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c_value</a:t>
            </a:r>
            <a:endParaRPr lang="en-US" altLang="zh-TW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pix_agr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[k] &lt;-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pix_agr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[k] + 1</a:t>
            </a:r>
          </a:p>
        </p:txBody>
      </p:sp>
      <p:sp>
        <p:nvSpPr>
          <p:cNvPr id="52" name="流程圖: 決策 51">
            <a:extLst>
              <a:ext uri="{FF2B5EF4-FFF2-40B4-BE49-F238E27FC236}">
                <a16:creationId xmlns:a16="http://schemas.microsoft.com/office/drawing/2014/main" id="{81B3F3F9-F055-4348-B6AB-A7571A5E280C}"/>
              </a:ext>
            </a:extLst>
          </p:cNvPr>
          <p:cNvSpPr/>
          <p:nvPr/>
        </p:nvSpPr>
        <p:spPr>
          <a:xfrm>
            <a:off x="2599032" y="5266368"/>
            <a:ext cx="4540506" cy="894973"/>
          </a:xfrm>
          <a:prstGeom prst="flowChartDecision">
            <a:avLst/>
          </a:prstGeom>
          <a:solidFill>
            <a:srgbClr val="F8EBBA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rent_n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i,j,k,l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&gt;=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c_value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) &amp; 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lu_arr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== 3)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332E903-6E22-4C9B-83D4-D6B72FD37394}"/>
              </a:ext>
            </a:extLst>
          </p:cNvPr>
          <p:cNvCxnSpPr>
            <a:cxnSpLocks/>
          </p:cNvCxnSpPr>
          <p:nvPr/>
        </p:nvCxnSpPr>
        <p:spPr>
          <a:xfrm>
            <a:off x="4879947" y="6153956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633C46B-1277-43A8-B7B7-2A88A2CB8353}"/>
              </a:ext>
            </a:extLst>
          </p:cNvPr>
          <p:cNvSpPr txBox="1"/>
          <p:nvPr/>
        </p:nvSpPr>
        <p:spPr>
          <a:xfrm>
            <a:off x="4952082" y="6171746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08B9B188-1778-4298-9F93-3237D6A4E07A}"/>
              </a:ext>
            </a:extLst>
          </p:cNvPr>
          <p:cNvCxnSpPr>
            <a:cxnSpLocks/>
          </p:cNvCxnSpPr>
          <p:nvPr/>
        </p:nvCxnSpPr>
        <p:spPr>
          <a:xfrm>
            <a:off x="4875410" y="7787154"/>
            <a:ext cx="0" cy="468307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34FFDA76-0A99-429F-A081-A1045D77E1FF}"/>
              </a:ext>
            </a:extLst>
          </p:cNvPr>
          <p:cNvCxnSpPr>
            <a:cxnSpLocks/>
            <a:stCxn id="47" idx="1"/>
            <a:endCxn id="52" idx="1"/>
          </p:cNvCxnSpPr>
          <p:nvPr/>
        </p:nvCxnSpPr>
        <p:spPr>
          <a:xfrm rot="10800000" flipV="1">
            <a:off x="2599032" y="3334365"/>
            <a:ext cx="394492" cy="2379490"/>
          </a:xfrm>
          <a:prstGeom prst="bentConnector3">
            <a:avLst>
              <a:gd name="adj1" fmla="val 214027"/>
            </a:avLst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849DF9D-7574-48CF-9BC4-952A194865F8}"/>
              </a:ext>
            </a:extLst>
          </p:cNvPr>
          <p:cNvSpPr txBox="1"/>
          <p:nvPr/>
        </p:nvSpPr>
        <p:spPr>
          <a:xfrm>
            <a:off x="2437715" y="3006747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70" name="流程圖: 程序 69">
            <a:extLst>
              <a:ext uri="{FF2B5EF4-FFF2-40B4-BE49-F238E27FC236}">
                <a16:creationId xmlns:a16="http://schemas.microsoft.com/office/drawing/2014/main" id="{10786E31-8F45-4C90-8232-4CFA6667B074}"/>
              </a:ext>
            </a:extLst>
          </p:cNvPr>
          <p:cNvSpPr/>
          <p:nvPr/>
        </p:nvSpPr>
        <p:spPr>
          <a:xfrm>
            <a:off x="3127131" y="8267609"/>
            <a:ext cx="3506820" cy="658531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#store final maximum rent value to rent_final array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rent_final[i,j] &lt;- tmp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5C75A20-5F05-49DF-A39B-AB591DCF2959}"/>
              </a:ext>
            </a:extLst>
          </p:cNvPr>
          <p:cNvCxnSpPr>
            <a:cxnSpLocks/>
          </p:cNvCxnSpPr>
          <p:nvPr/>
        </p:nvCxnSpPr>
        <p:spPr>
          <a:xfrm>
            <a:off x="4881169" y="8926140"/>
            <a:ext cx="0" cy="4746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圖: 決策 79">
            <a:extLst>
              <a:ext uri="{FF2B5EF4-FFF2-40B4-BE49-F238E27FC236}">
                <a16:creationId xmlns:a16="http://schemas.microsoft.com/office/drawing/2014/main" id="{A57FA15F-39E9-4BE9-B5E5-6F0557AF04F0}"/>
              </a:ext>
            </a:extLst>
          </p:cNvPr>
          <p:cNvSpPr/>
          <p:nvPr/>
        </p:nvSpPr>
        <p:spPr>
          <a:xfrm>
            <a:off x="2650763" y="9400764"/>
            <a:ext cx="4491895" cy="1040581"/>
          </a:xfrm>
          <a:prstGeom prst="flowChartDecision">
            <a:avLst/>
          </a:prstGeom>
          <a:solidFill>
            <a:srgbClr val="F8EBBA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(rent_final[i,j] &gt;= c_value) &amp; (lu_arr[i,j] == 3)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9325950-20DE-4912-940A-FA195096CEC8}"/>
              </a:ext>
            </a:extLst>
          </p:cNvPr>
          <p:cNvCxnSpPr>
            <a:cxnSpLocks/>
          </p:cNvCxnSpPr>
          <p:nvPr/>
        </p:nvCxnSpPr>
        <p:spPr>
          <a:xfrm>
            <a:off x="4880541" y="10435620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4C8E5F7-53BB-4522-9C40-CF7191429A52}"/>
              </a:ext>
            </a:extLst>
          </p:cNvPr>
          <p:cNvSpPr txBox="1"/>
          <p:nvPr/>
        </p:nvSpPr>
        <p:spPr>
          <a:xfrm>
            <a:off x="4956672" y="10409672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83" name="流程圖: 程序 82">
            <a:extLst>
              <a:ext uri="{FF2B5EF4-FFF2-40B4-BE49-F238E27FC236}">
                <a16:creationId xmlns:a16="http://schemas.microsoft.com/office/drawing/2014/main" id="{D48D01C8-FC66-4AF0-A1B0-1BCFDB800E5A}"/>
              </a:ext>
            </a:extLst>
          </p:cNvPr>
          <p:cNvSpPr/>
          <p:nvPr/>
        </p:nvSpPr>
        <p:spPr>
          <a:xfrm>
            <a:off x="3143649" y="10846096"/>
            <a:ext cx="3473784" cy="867715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#assign lu type 2 (agri) to land originally marked as  lu type 3 (forest) and has final rent &gt;= c_value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new_lu_arr[i,j] &lt;- 2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DE3DF58-20D2-4C5F-8CFD-E317431EBD1A}"/>
              </a:ext>
            </a:extLst>
          </p:cNvPr>
          <p:cNvSpPr/>
          <p:nvPr/>
        </p:nvSpPr>
        <p:spPr>
          <a:xfrm>
            <a:off x="4946400" y="11728460"/>
            <a:ext cx="69133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cont.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274FB3B-7ACD-4A39-AD1E-44FE9D863B50}"/>
              </a:ext>
            </a:extLst>
          </p:cNvPr>
          <p:cNvSpPr/>
          <p:nvPr/>
        </p:nvSpPr>
        <p:spPr>
          <a:xfrm>
            <a:off x="221768" y="162375"/>
            <a:ext cx="678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#loop to finalize final rent + assign new lu type based on c_value + </a:t>
            </a:r>
          </a:p>
          <a:p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finalized total pixels of agr + calculate sum of rent/profit for cities</a:t>
            </a:r>
            <a:endParaRPr lang="zh-TW" altLang="en-US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C6139FD-BBB7-47B4-A9F8-C712544B348A}"/>
              </a:ext>
            </a:extLst>
          </p:cNvPr>
          <p:cNvSpPr txBox="1"/>
          <p:nvPr/>
        </p:nvSpPr>
        <p:spPr>
          <a:xfrm>
            <a:off x="8389576" y="206853"/>
            <a:ext cx="13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L156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–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L192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5BD0F92A-05BB-42D7-B82D-CF983BA56A1F}"/>
              </a:ext>
            </a:extLst>
          </p:cNvPr>
          <p:cNvCxnSpPr>
            <a:cxnSpLocks/>
          </p:cNvCxnSpPr>
          <p:nvPr/>
        </p:nvCxnSpPr>
        <p:spPr>
          <a:xfrm>
            <a:off x="4886331" y="11714915"/>
            <a:ext cx="0" cy="4746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4A98FB2B-FCD2-420B-87AC-81759780216C}"/>
              </a:ext>
            </a:extLst>
          </p:cNvPr>
          <p:cNvSpPr txBox="1"/>
          <p:nvPr/>
        </p:nvSpPr>
        <p:spPr>
          <a:xfrm>
            <a:off x="2240468" y="9628127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6B2FB48A-FE1F-4512-9752-761B2EA2C760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 flipH="1" flipV="1">
            <a:off x="2650763" y="9921055"/>
            <a:ext cx="2229778" cy="2039886"/>
          </a:xfrm>
          <a:prstGeom prst="bentConnector3">
            <a:avLst>
              <a:gd name="adj1" fmla="val -21496"/>
            </a:avLst>
          </a:prstGeom>
          <a:ln w="381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圖: 程序 126">
            <a:extLst>
              <a:ext uri="{FF2B5EF4-FFF2-40B4-BE49-F238E27FC236}">
                <a16:creationId xmlns:a16="http://schemas.microsoft.com/office/drawing/2014/main" id="{282655E3-A8F1-4162-91DC-80202AC44FB8}"/>
              </a:ext>
            </a:extLst>
          </p:cNvPr>
          <p:cNvSpPr/>
          <p:nvPr/>
        </p:nvSpPr>
        <p:spPr>
          <a:xfrm>
            <a:off x="7321500" y="5449454"/>
            <a:ext cx="1071302" cy="522241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Do nothing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040BBE84-D9CC-49CE-A086-9B3621DA268E}"/>
              </a:ext>
            </a:extLst>
          </p:cNvPr>
          <p:cNvCxnSpPr>
            <a:cxnSpLocks/>
          </p:cNvCxnSpPr>
          <p:nvPr/>
        </p:nvCxnSpPr>
        <p:spPr>
          <a:xfrm>
            <a:off x="6826104" y="5710575"/>
            <a:ext cx="488053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FDC9DEE7-D0D1-420D-BED3-2F1E510DFF7D}"/>
              </a:ext>
            </a:extLst>
          </p:cNvPr>
          <p:cNvSpPr txBox="1"/>
          <p:nvPr/>
        </p:nvSpPr>
        <p:spPr>
          <a:xfrm>
            <a:off x="6826350" y="5372462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48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6C3DCAF-C089-4049-9FBB-2B2287D8738B}"/>
              </a:ext>
            </a:extLst>
          </p:cNvPr>
          <p:cNvCxnSpPr>
            <a:cxnSpLocks/>
          </p:cNvCxnSpPr>
          <p:nvPr/>
        </p:nvCxnSpPr>
        <p:spPr>
          <a:xfrm>
            <a:off x="4869285" y="7722090"/>
            <a:ext cx="0" cy="625497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圖: 程序 46">
            <a:extLst>
              <a:ext uri="{FF2B5EF4-FFF2-40B4-BE49-F238E27FC236}">
                <a16:creationId xmlns:a16="http://schemas.microsoft.com/office/drawing/2014/main" id="{BEB7671A-F8CC-46DD-ACC4-19C467EDFA14}"/>
              </a:ext>
            </a:extLst>
          </p:cNvPr>
          <p:cNvSpPr/>
          <p:nvPr/>
        </p:nvSpPr>
        <p:spPr>
          <a:xfrm>
            <a:off x="2835401" y="7015263"/>
            <a:ext cx="4038965" cy="706827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#addition to total number of city pixels based on  total rent profit and demographic factor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pix_city &lt;- pix_city + (tpt_city * f_demo)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F27BC54-02E6-40C6-8E34-071FF0D7463E}"/>
              </a:ext>
            </a:extLst>
          </p:cNvPr>
          <p:cNvSpPr/>
          <p:nvPr/>
        </p:nvSpPr>
        <p:spPr>
          <a:xfrm>
            <a:off x="1271129" y="8397648"/>
            <a:ext cx="7196312" cy="2528341"/>
          </a:xfrm>
          <a:prstGeom prst="rect">
            <a:avLst/>
          </a:prstGeom>
          <a:solidFill>
            <a:srgbClr val="8DB981"/>
          </a:solidFill>
          <a:ln w="28575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流程圖: 程序 80">
            <a:extLst>
              <a:ext uri="{FF2B5EF4-FFF2-40B4-BE49-F238E27FC236}">
                <a16:creationId xmlns:a16="http://schemas.microsoft.com/office/drawing/2014/main" id="{DA1840A8-6CDE-408E-80FB-95C32AD9C456}"/>
              </a:ext>
            </a:extLst>
          </p:cNvPr>
          <p:cNvSpPr/>
          <p:nvPr/>
        </p:nvSpPr>
        <p:spPr>
          <a:xfrm>
            <a:off x="7248052" y="8387043"/>
            <a:ext cx="1201456" cy="338554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i=1:n_city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D4D1933-FD6C-44A4-B667-B724E7287FD7}"/>
              </a:ext>
            </a:extLst>
          </p:cNvPr>
          <p:cNvSpPr/>
          <p:nvPr/>
        </p:nvSpPr>
        <p:spPr>
          <a:xfrm>
            <a:off x="1287234" y="8409706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i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4C57CC1-D66C-4D93-BE7F-023A0507CAA3}"/>
              </a:ext>
            </a:extLst>
          </p:cNvPr>
          <p:cNvSpPr/>
          <p:nvPr/>
        </p:nvSpPr>
        <p:spPr>
          <a:xfrm>
            <a:off x="1199022" y="8121351"/>
            <a:ext cx="38670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#loop to set max number of city pixel to 25% of agr land </a:t>
            </a:r>
            <a:endParaRPr lang="zh-TW" altLang="en-US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F6E5C0C0-6CFF-49C4-9283-A784123A6C88}"/>
              </a:ext>
            </a:extLst>
          </p:cNvPr>
          <p:cNvSpPr txBox="1"/>
          <p:nvPr/>
        </p:nvSpPr>
        <p:spPr>
          <a:xfrm>
            <a:off x="8327391" y="5451050"/>
            <a:ext cx="134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L202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–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L241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DFD280FE-7B07-4C5A-8972-52F8E7DD4C44}"/>
              </a:ext>
            </a:extLst>
          </p:cNvPr>
          <p:cNvCxnSpPr>
            <a:cxnSpLocks/>
          </p:cNvCxnSpPr>
          <p:nvPr/>
        </p:nvCxnSpPr>
        <p:spPr>
          <a:xfrm>
            <a:off x="4875419" y="9540521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圖: 決策 89">
            <a:extLst>
              <a:ext uri="{FF2B5EF4-FFF2-40B4-BE49-F238E27FC236}">
                <a16:creationId xmlns:a16="http://schemas.microsoft.com/office/drawing/2014/main" id="{06168316-91FD-4729-95B0-1561BA25F23C}"/>
              </a:ext>
            </a:extLst>
          </p:cNvPr>
          <p:cNvSpPr/>
          <p:nvPr/>
        </p:nvSpPr>
        <p:spPr>
          <a:xfrm>
            <a:off x="2930984" y="8771123"/>
            <a:ext cx="3867028" cy="765501"/>
          </a:xfrm>
          <a:prstGeom prst="flowChartDecision">
            <a:avLst/>
          </a:prstGeom>
          <a:solidFill>
            <a:srgbClr val="F8EBBA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pix_city[i] &gt; agb_ratio*pix_agr[i] </a:t>
            </a:r>
          </a:p>
        </p:txBody>
      </p:sp>
      <p:sp>
        <p:nvSpPr>
          <p:cNvPr id="94" name="流程圖: 程序 93">
            <a:extLst>
              <a:ext uri="{FF2B5EF4-FFF2-40B4-BE49-F238E27FC236}">
                <a16:creationId xmlns:a16="http://schemas.microsoft.com/office/drawing/2014/main" id="{622F61FF-783F-4013-9B21-05E69C475F81}"/>
              </a:ext>
            </a:extLst>
          </p:cNvPr>
          <p:cNvSpPr/>
          <p:nvPr/>
        </p:nvSpPr>
        <p:spPr>
          <a:xfrm>
            <a:off x="2821895" y="9940686"/>
            <a:ext cx="4100192" cy="706827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#set number of city pixel maximum to agb_ratio% of agr land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pix_city[i] = agb_ratio*pix_agr[i]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F38980B-4F96-4872-945B-ABA9214542D4}"/>
              </a:ext>
            </a:extLst>
          </p:cNvPr>
          <p:cNvSpPr txBox="1"/>
          <p:nvPr/>
        </p:nvSpPr>
        <p:spPr>
          <a:xfrm>
            <a:off x="4949861" y="9576072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97" name="流程圖: 程序 96">
            <a:extLst>
              <a:ext uri="{FF2B5EF4-FFF2-40B4-BE49-F238E27FC236}">
                <a16:creationId xmlns:a16="http://schemas.microsoft.com/office/drawing/2014/main" id="{E7DA16E8-723A-402A-A427-1DB750602F7A}"/>
              </a:ext>
            </a:extLst>
          </p:cNvPr>
          <p:cNvSpPr/>
          <p:nvPr/>
        </p:nvSpPr>
        <p:spPr>
          <a:xfrm>
            <a:off x="7289758" y="8909401"/>
            <a:ext cx="1071302" cy="522241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Do nothing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EC1FC276-E434-44FC-B8BE-91E88954F269}"/>
              </a:ext>
            </a:extLst>
          </p:cNvPr>
          <p:cNvCxnSpPr>
            <a:cxnSpLocks/>
          </p:cNvCxnSpPr>
          <p:nvPr/>
        </p:nvCxnSpPr>
        <p:spPr>
          <a:xfrm>
            <a:off x="6794362" y="9170522"/>
            <a:ext cx="488053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D9C6C51D-034B-4EFC-A7A4-6546EF3B93EC}"/>
              </a:ext>
            </a:extLst>
          </p:cNvPr>
          <p:cNvSpPr txBox="1"/>
          <p:nvPr/>
        </p:nvSpPr>
        <p:spPr>
          <a:xfrm>
            <a:off x="6794608" y="8832409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AB9F6A-C2A7-449C-8CEF-79B6FFBFFC94}"/>
              </a:ext>
            </a:extLst>
          </p:cNvPr>
          <p:cNvSpPr/>
          <p:nvPr/>
        </p:nvSpPr>
        <p:spPr>
          <a:xfrm>
            <a:off x="288248" y="5931"/>
            <a:ext cx="9192122" cy="4769325"/>
          </a:xfrm>
          <a:prstGeom prst="rect">
            <a:avLst/>
          </a:prstGeom>
          <a:solidFill>
            <a:srgbClr val="8DB981"/>
          </a:solidFill>
          <a:ln w="28575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99A52D-A702-41FD-B9FF-2719EF0D905F}"/>
              </a:ext>
            </a:extLst>
          </p:cNvPr>
          <p:cNvSpPr/>
          <p:nvPr/>
        </p:nvSpPr>
        <p:spPr>
          <a:xfrm>
            <a:off x="599284" y="5931"/>
            <a:ext cx="8540004" cy="4492327"/>
          </a:xfrm>
          <a:prstGeom prst="rect">
            <a:avLst/>
          </a:prstGeom>
          <a:solidFill>
            <a:srgbClr val="B6D2AE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7D77E5-AFCE-4B05-9FB4-92F687D4F142}"/>
              </a:ext>
            </a:extLst>
          </p:cNvPr>
          <p:cNvSpPr/>
          <p:nvPr/>
        </p:nvSpPr>
        <p:spPr>
          <a:xfrm>
            <a:off x="599284" y="351306"/>
            <a:ext cx="2049330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loop (cont.)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940355-7923-4E60-93E6-F1A4460D540B}"/>
              </a:ext>
            </a:extLst>
          </p:cNvPr>
          <p:cNvSpPr/>
          <p:nvPr/>
        </p:nvSpPr>
        <p:spPr>
          <a:xfrm>
            <a:off x="314958" y="11588"/>
            <a:ext cx="2133273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j loop</a:t>
            </a:r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(cont.)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FEEA0A-C0B2-4ED2-805C-D5DF357E750F}"/>
              </a:ext>
            </a:extLst>
          </p:cNvPr>
          <p:cNvSpPr/>
          <p:nvPr/>
        </p:nvSpPr>
        <p:spPr>
          <a:xfrm>
            <a:off x="927821" y="813781"/>
            <a:ext cx="7882930" cy="3374113"/>
          </a:xfrm>
          <a:prstGeom prst="rect">
            <a:avLst/>
          </a:prstGeom>
          <a:solidFill>
            <a:srgbClr val="CFE3CB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495F99-D449-4AED-9856-035523B12D2B}"/>
              </a:ext>
            </a:extLst>
          </p:cNvPr>
          <p:cNvSpPr/>
          <p:nvPr/>
        </p:nvSpPr>
        <p:spPr>
          <a:xfrm>
            <a:off x="945254" y="821456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k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B97F44F-7D1A-4E1C-8B62-F90938BD4C21}"/>
              </a:ext>
            </a:extLst>
          </p:cNvPr>
          <p:cNvCxnSpPr>
            <a:cxnSpLocks/>
          </p:cNvCxnSpPr>
          <p:nvPr/>
        </p:nvCxnSpPr>
        <p:spPr>
          <a:xfrm>
            <a:off x="4854884" y="-14748"/>
            <a:ext cx="0" cy="811161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決策 37">
            <a:extLst>
              <a:ext uri="{FF2B5EF4-FFF2-40B4-BE49-F238E27FC236}">
                <a16:creationId xmlns:a16="http://schemas.microsoft.com/office/drawing/2014/main" id="{D28F7905-0534-4B98-B6C9-C96AB536FC91}"/>
              </a:ext>
            </a:extLst>
          </p:cNvPr>
          <p:cNvSpPr/>
          <p:nvPr/>
        </p:nvSpPr>
        <p:spPr>
          <a:xfrm>
            <a:off x="2608243" y="985837"/>
            <a:ext cx="4516731" cy="816557"/>
          </a:xfrm>
          <a:prstGeom prst="flowChartDecision">
            <a:avLst/>
          </a:prstGeom>
          <a:solidFill>
            <a:srgbClr val="F8EBBA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rent_final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&gt;=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c_value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) &amp; 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new_lu_arr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== 2)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2B8AFEF-7E46-47AD-B4AA-E4F6DF232525}"/>
              </a:ext>
            </a:extLst>
          </p:cNvPr>
          <p:cNvCxnSpPr>
            <a:cxnSpLocks/>
          </p:cNvCxnSpPr>
          <p:nvPr/>
        </p:nvCxnSpPr>
        <p:spPr>
          <a:xfrm>
            <a:off x="4867025" y="1778382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690D7EC-D6AA-4912-B28D-FD9B29591BA3}"/>
              </a:ext>
            </a:extLst>
          </p:cNvPr>
          <p:cNvSpPr txBox="1"/>
          <p:nvPr/>
        </p:nvSpPr>
        <p:spPr>
          <a:xfrm>
            <a:off x="4941467" y="1813933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49" name="流程圖: 決策 48">
            <a:extLst>
              <a:ext uri="{FF2B5EF4-FFF2-40B4-BE49-F238E27FC236}">
                <a16:creationId xmlns:a16="http://schemas.microsoft.com/office/drawing/2014/main" id="{7A5183B2-C12B-45F9-AB8A-8C2B1CE19D35}"/>
              </a:ext>
            </a:extLst>
          </p:cNvPr>
          <p:cNvSpPr/>
          <p:nvPr/>
        </p:nvSpPr>
        <p:spPr>
          <a:xfrm>
            <a:off x="2886751" y="2187586"/>
            <a:ext cx="3977918" cy="711851"/>
          </a:xfrm>
          <a:prstGeom prst="flowChartDecision">
            <a:avLst/>
          </a:prstGeom>
          <a:solidFill>
            <a:srgbClr val="F8EBBA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max(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rent_n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i,j,k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,]) &gt; 0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A60BD50-E27E-4641-8786-073D2CEBA646}"/>
              </a:ext>
            </a:extLst>
          </p:cNvPr>
          <p:cNvCxnSpPr>
            <a:cxnSpLocks/>
          </p:cNvCxnSpPr>
          <p:nvPr/>
        </p:nvCxnSpPr>
        <p:spPr>
          <a:xfrm>
            <a:off x="4861378" y="2891149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6B25B02-3BA8-42B0-82EE-609F40D9CFB5}"/>
              </a:ext>
            </a:extLst>
          </p:cNvPr>
          <p:cNvSpPr txBox="1"/>
          <p:nvPr/>
        </p:nvSpPr>
        <p:spPr>
          <a:xfrm>
            <a:off x="4935820" y="2926700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9" name="流程圖: 程序 38">
            <a:extLst>
              <a:ext uri="{FF2B5EF4-FFF2-40B4-BE49-F238E27FC236}">
                <a16:creationId xmlns:a16="http://schemas.microsoft.com/office/drawing/2014/main" id="{5C231D71-3A63-4A66-BDB8-E11CEC9E0281}"/>
              </a:ext>
            </a:extLst>
          </p:cNvPr>
          <p:cNvSpPr/>
          <p:nvPr/>
        </p:nvSpPr>
        <p:spPr>
          <a:xfrm>
            <a:off x="2935772" y="3290299"/>
            <a:ext cx="3867028" cy="706827"/>
          </a:xfrm>
          <a:prstGeom prst="flowChartProcess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##sum of profits from the rent from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agr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land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tpt_city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[k] = 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tpt_city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[k] + 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rent_final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3127A8D-4DA0-433F-B76B-4B547BE11D94}"/>
              </a:ext>
            </a:extLst>
          </p:cNvPr>
          <p:cNvCxnSpPr>
            <a:cxnSpLocks/>
          </p:cNvCxnSpPr>
          <p:nvPr/>
        </p:nvCxnSpPr>
        <p:spPr>
          <a:xfrm>
            <a:off x="4861378" y="4775256"/>
            <a:ext cx="0" cy="93237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圖: 決策 76">
            <a:extLst>
              <a:ext uri="{FF2B5EF4-FFF2-40B4-BE49-F238E27FC236}">
                <a16:creationId xmlns:a16="http://schemas.microsoft.com/office/drawing/2014/main" id="{4EEFBC5C-461A-4AED-B558-00D3FE1FEF17}"/>
              </a:ext>
            </a:extLst>
          </p:cNvPr>
          <p:cNvSpPr/>
          <p:nvPr/>
        </p:nvSpPr>
        <p:spPr>
          <a:xfrm>
            <a:off x="3795514" y="5723664"/>
            <a:ext cx="2189366" cy="770119"/>
          </a:xfrm>
          <a:prstGeom prst="flowChartDecision">
            <a:avLst/>
          </a:prstGeom>
          <a:solidFill>
            <a:srgbClr val="F8EBBA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ld_go &lt;- TRUE?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4513EFF-7F00-4344-B750-2FEBE69329EE}"/>
              </a:ext>
            </a:extLst>
          </p:cNvPr>
          <p:cNvSpPr txBox="1"/>
          <p:nvPr/>
        </p:nvSpPr>
        <p:spPr>
          <a:xfrm>
            <a:off x="6051360" y="5798416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1A00EF7-6D7F-4344-BA68-BDF7AE772541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4884495" y="6493783"/>
            <a:ext cx="5702" cy="527159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0AFFCD2-F820-4B90-B30F-893529AAE5C7}"/>
              </a:ext>
            </a:extLst>
          </p:cNvPr>
          <p:cNvSpPr txBox="1"/>
          <p:nvPr/>
        </p:nvSpPr>
        <p:spPr>
          <a:xfrm>
            <a:off x="4958935" y="6504738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3D9B4409-BDD2-43BC-A53F-2F2A4F4A8DE2}"/>
              </a:ext>
            </a:extLst>
          </p:cNvPr>
          <p:cNvCxnSpPr>
            <a:cxnSpLocks/>
          </p:cNvCxnSpPr>
          <p:nvPr/>
        </p:nvCxnSpPr>
        <p:spPr>
          <a:xfrm>
            <a:off x="4884495" y="10912658"/>
            <a:ext cx="0" cy="1279342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CCD4DD3C-A668-485B-9533-69F4378A3D54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984880" y="6108724"/>
            <a:ext cx="3350849" cy="6077345"/>
          </a:xfrm>
          <a:prstGeom prst="bentConnector2">
            <a:avLst/>
          </a:prstGeom>
          <a:ln w="381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流程圖: 程序 98">
            <a:extLst>
              <a:ext uri="{FF2B5EF4-FFF2-40B4-BE49-F238E27FC236}">
                <a16:creationId xmlns:a16="http://schemas.microsoft.com/office/drawing/2014/main" id="{F0D62879-504A-40BE-850B-79D75CCD0611}"/>
              </a:ext>
            </a:extLst>
          </p:cNvPr>
          <p:cNvSpPr/>
          <p:nvPr/>
        </p:nvSpPr>
        <p:spPr>
          <a:xfrm>
            <a:off x="7615488" y="1137690"/>
            <a:ext cx="1071302" cy="522241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Do nothing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AA7EBCA-608B-4E3C-959B-5BF04BF0943A}"/>
              </a:ext>
            </a:extLst>
          </p:cNvPr>
          <p:cNvCxnSpPr>
            <a:cxnSpLocks/>
          </p:cNvCxnSpPr>
          <p:nvPr/>
        </p:nvCxnSpPr>
        <p:spPr>
          <a:xfrm>
            <a:off x="7120092" y="1398811"/>
            <a:ext cx="488053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5649923B-089A-4697-B213-6C1671B0A2F8}"/>
              </a:ext>
            </a:extLst>
          </p:cNvPr>
          <p:cNvSpPr txBox="1"/>
          <p:nvPr/>
        </p:nvSpPr>
        <p:spPr>
          <a:xfrm>
            <a:off x="7120338" y="1060698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04" name="流程圖: 程序 103">
            <a:extLst>
              <a:ext uri="{FF2B5EF4-FFF2-40B4-BE49-F238E27FC236}">
                <a16:creationId xmlns:a16="http://schemas.microsoft.com/office/drawing/2014/main" id="{0ED7D1C2-4698-4A56-A4F2-6F4A700A5027}"/>
              </a:ext>
            </a:extLst>
          </p:cNvPr>
          <p:cNvSpPr/>
          <p:nvPr/>
        </p:nvSpPr>
        <p:spPr>
          <a:xfrm>
            <a:off x="7365109" y="2291721"/>
            <a:ext cx="1071302" cy="522241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Do nothing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346F93E9-37F3-47D3-96CD-56DAD0C98EC0}"/>
              </a:ext>
            </a:extLst>
          </p:cNvPr>
          <p:cNvCxnSpPr>
            <a:cxnSpLocks/>
          </p:cNvCxnSpPr>
          <p:nvPr/>
        </p:nvCxnSpPr>
        <p:spPr>
          <a:xfrm>
            <a:off x="6869713" y="2552842"/>
            <a:ext cx="488053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0CD0F6E-3252-4D71-9865-B7513989C7BD}"/>
              </a:ext>
            </a:extLst>
          </p:cNvPr>
          <p:cNvSpPr txBox="1"/>
          <p:nvPr/>
        </p:nvSpPr>
        <p:spPr>
          <a:xfrm>
            <a:off x="6869959" y="2214729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49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6C3DCAF-C089-4049-9FBB-2B2287D8738B}"/>
              </a:ext>
            </a:extLst>
          </p:cNvPr>
          <p:cNvCxnSpPr>
            <a:cxnSpLocks/>
          </p:cNvCxnSpPr>
          <p:nvPr/>
        </p:nvCxnSpPr>
        <p:spPr>
          <a:xfrm>
            <a:off x="4889083" y="3186"/>
            <a:ext cx="0" cy="679437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CF27BC54-02E6-40C6-8E34-071FF0D7463E}"/>
              </a:ext>
            </a:extLst>
          </p:cNvPr>
          <p:cNvSpPr/>
          <p:nvPr/>
        </p:nvSpPr>
        <p:spPr>
          <a:xfrm>
            <a:off x="994649" y="695636"/>
            <a:ext cx="7788868" cy="10421544"/>
          </a:xfrm>
          <a:prstGeom prst="rect">
            <a:avLst/>
          </a:prstGeom>
          <a:solidFill>
            <a:srgbClr val="8DB981"/>
          </a:solidFill>
          <a:ln w="28575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D4D1933-FD6C-44A4-B667-B724E7287FD7}"/>
              </a:ext>
            </a:extLst>
          </p:cNvPr>
          <p:cNvSpPr/>
          <p:nvPr/>
        </p:nvSpPr>
        <p:spPr>
          <a:xfrm>
            <a:off x="1003393" y="703536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k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4C57CC1-D66C-4D93-BE7F-023A0507CAA3}"/>
              </a:ext>
            </a:extLst>
          </p:cNvPr>
          <p:cNvSpPr/>
          <p:nvPr/>
        </p:nvSpPr>
        <p:spPr>
          <a:xfrm>
            <a:off x="904857" y="407044"/>
            <a:ext cx="3840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#loop to determine which pixel assigned to city expansion</a:t>
            </a:r>
            <a:endParaRPr lang="zh-TW" altLang="en-US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4BF608-62EA-481D-ADE1-03C7EE581C4D}"/>
              </a:ext>
            </a:extLst>
          </p:cNvPr>
          <p:cNvSpPr/>
          <p:nvPr/>
        </p:nvSpPr>
        <p:spPr>
          <a:xfrm>
            <a:off x="1406577" y="2977038"/>
            <a:ext cx="6941758" cy="3421266"/>
          </a:xfrm>
          <a:prstGeom prst="rect">
            <a:avLst/>
          </a:prstGeom>
          <a:solidFill>
            <a:srgbClr val="B6D2AE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BCAAB38-0314-4BA8-92E5-55C14F6A2633}"/>
              </a:ext>
            </a:extLst>
          </p:cNvPr>
          <p:cNvSpPr/>
          <p:nvPr/>
        </p:nvSpPr>
        <p:spPr>
          <a:xfrm>
            <a:off x="1888152" y="3419365"/>
            <a:ext cx="6028887" cy="2674139"/>
          </a:xfrm>
          <a:prstGeom prst="rect">
            <a:avLst/>
          </a:prstGeom>
          <a:solidFill>
            <a:srgbClr val="CFE3CB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E11B7351-9EA8-4F14-BC11-9C7BAD604C8C}"/>
              </a:ext>
            </a:extLst>
          </p:cNvPr>
          <p:cNvSpPr/>
          <p:nvPr/>
        </p:nvSpPr>
        <p:spPr>
          <a:xfrm>
            <a:off x="2795608" y="1263584"/>
            <a:ext cx="4186950" cy="1250991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dataframe table geo_rent_table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geo_rent_table &lt;- data.frame()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#create tmp dataframe with 1x1 size and default empty value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 tmp &lt;- data.frame(row=1,col=1,val=NA)</a:t>
            </a:r>
          </a:p>
        </p:txBody>
      </p:sp>
      <p:sp>
        <p:nvSpPr>
          <p:cNvPr id="48" name="流程圖: 程序 47">
            <a:extLst>
              <a:ext uri="{FF2B5EF4-FFF2-40B4-BE49-F238E27FC236}">
                <a16:creationId xmlns:a16="http://schemas.microsoft.com/office/drawing/2014/main" id="{90822C77-B364-44D4-A711-7EBFC180486A}"/>
              </a:ext>
            </a:extLst>
          </p:cNvPr>
          <p:cNvSpPr/>
          <p:nvPr/>
        </p:nvSpPr>
        <p:spPr>
          <a:xfrm>
            <a:off x="2673907" y="3954910"/>
            <a:ext cx="4860041" cy="1840107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#set tmp dataframe table column and row to i, j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tmp$row &lt;- j 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tmp$col &lt;- i 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#set tmp dataframe table value to max rent of the pixel of city k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tmp$val &lt;- max(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rent_n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i,j,k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,])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#attach tmp dataframe to geo_rent_table dataframe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geo_rent_table &lt;- rbind(geo_rent_table,tmp)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D8787C0-B187-4FFF-B63B-D62095816405}"/>
              </a:ext>
            </a:extLst>
          </p:cNvPr>
          <p:cNvCxnSpPr>
            <a:cxnSpLocks/>
          </p:cNvCxnSpPr>
          <p:nvPr/>
        </p:nvCxnSpPr>
        <p:spPr>
          <a:xfrm>
            <a:off x="4879319" y="6398066"/>
            <a:ext cx="0" cy="481263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483F521-D3D6-41CE-B35E-8649C0CDE531}"/>
              </a:ext>
            </a:extLst>
          </p:cNvPr>
          <p:cNvSpPr/>
          <p:nvPr/>
        </p:nvSpPr>
        <p:spPr>
          <a:xfrm>
            <a:off x="1904194" y="3434187"/>
            <a:ext cx="1608018" cy="33855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i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67A904-0D0B-48E5-A95E-7FB25C8D85AA}"/>
              </a:ext>
            </a:extLst>
          </p:cNvPr>
          <p:cNvSpPr/>
          <p:nvPr/>
        </p:nvSpPr>
        <p:spPr>
          <a:xfrm>
            <a:off x="1422619" y="2999873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j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CF2A1EFC-E06F-4AF8-83D8-C53DFF4C9936}"/>
              </a:ext>
            </a:extLst>
          </p:cNvPr>
          <p:cNvSpPr/>
          <p:nvPr/>
        </p:nvSpPr>
        <p:spPr>
          <a:xfrm>
            <a:off x="6341795" y="698491"/>
            <a:ext cx="2427706" cy="389525"/>
          </a:xfrm>
          <a:prstGeom prst="flowChartProcess">
            <a:avLst/>
          </a:prstGeom>
          <a:solidFill>
            <a:srgbClr val="F0F0F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i=1:nx; j=1:ny; k=1:n_city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0B411A1-E849-466C-AFC7-672FC6B235CB}"/>
              </a:ext>
            </a:extLst>
          </p:cNvPr>
          <p:cNvCxnSpPr>
            <a:cxnSpLocks/>
          </p:cNvCxnSpPr>
          <p:nvPr/>
        </p:nvCxnSpPr>
        <p:spPr>
          <a:xfrm>
            <a:off x="4879320" y="2514787"/>
            <a:ext cx="0" cy="453002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圖: 程序 56">
            <a:extLst>
              <a:ext uri="{FF2B5EF4-FFF2-40B4-BE49-F238E27FC236}">
                <a16:creationId xmlns:a16="http://schemas.microsoft.com/office/drawing/2014/main" id="{39D87209-1405-4FE3-85E7-D1A1AFA9C00A}"/>
              </a:ext>
            </a:extLst>
          </p:cNvPr>
          <p:cNvSpPr/>
          <p:nvPr/>
        </p:nvSpPr>
        <p:spPr>
          <a:xfrm>
            <a:off x="2260411" y="6886907"/>
            <a:ext cx="5284367" cy="1081563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#sort dataframe geo_rent_table by rent in descending order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geo_rent_table &lt;- geo_rent_table[order(geo_rent_table$val,decreasing=T),]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697384-0E96-45D9-BB1C-10DF233C7628}"/>
              </a:ext>
            </a:extLst>
          </p:cNvPr>
          <p:cNvSpPr/>
          <p:nvPr/>
        </p:nvSpPr>
        <p:spPr>
          <a:xfrm>
            <a:off x="1406577" y="8444720"/>
            <a:ext cx="6941758" cy="2559771"/>
          </a:xfrm>
          <a:prstGeom prst="rect">
            <a:avLst/>
          </a:prstGeom>
          <a:solidFill>
            <a:srgbClr val="B6D2AE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49CE937-4724-4FA8-9C2D-0AD8772DB9D1}"/>
              </a:ext>
            </a:extLst>
          </p:cNvPr>
          <p:cNvSpPr/>
          <p:nvPr/>
        </p:nvSpPr>
        <p:spPr>
          <a:xfrm>
            <a:off x="1422619" y="8467555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it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65" name="流程圖: 程序 64">
            <a:extLst>
              <a:ext uri="{FF2B5EF4-FFF2-40B4-BE49-F238E27FC236}">
                <a16:creationId xmlns:a16="http://schemas.microsoft.com/office/drawing/2014/main" id="{363B8A27-72B9-46E0-BB0B-73EA98DA2439}"/>
              </a:ext>
            </a:extLst>
          </p:cNvPr>
          <p:cNvSpPr/>
          <p:nvPr/>
        </p:nvSpPr>
        <p:spPr>
          <a:xfrm>
            <a:off x="6078551" y="8455447"/>
            <a:ext cx="2270353" cy="389525"/>
          </a:xfrm>
          <a:prstGeom prst="flowChartProcess">
            <a:avLst/>
          </a:prstGeom>
          <a:solidFill>
            <a:srgbClr val="F0F0F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it=1:round(pix_city[k])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1160B8F-7D0F-42F6-BA69-017B8B578C1F}"/>
              </a:ext>
            </a:extLst>
          </p:cNvPr>
          <p:cNvCxnSpPr>
            <a:cxnSpLocks/>
          </p:cNvCxnSpPr>
          <p:nvPr/>
        </p:nvCxnSpPr>
        <p:spPr>
          <a:xfrm>
            <a:off x="4878750" y="7963457"/>
            <a:ext cx="0" cy="481263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圖: 程序 66">
            <a:extLst>
              <a:ext uri="{FF2B5EF4-FFF2-40B4-BE49-F238E27FC236}">
                <a16:creationId xmlns:a16="http://schemas.microsoft.com/office/drawing/2014/main" id="{17F98116-34D7-41E6-ABAC-5A3D5A796327}"/>
              </a:ext>
            </a:extLst>
          </p:cNvPr>
          <p:cNvSpPr/>
          <p:nvPr/>
        </p:nvSpPr>
        <p:spPr>
          <a:xfrm>
            <a:off x="2629713" y="9134982"/>
            <a:ext cx="4948427" cy="1578410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#retrieve xy index of the first [pix_city[k]] pixels in geo_rent_table dataframe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ix &lt;- geo_rent_table$col[it]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iy &lt;- geo_rent_table$row[it]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#assign lu type 1 (city) to the first [pix_city[k]] pixels </a:t>
            </a:r>
          </a:p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new_lu_arr[ix,iy] &lt;- 1 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EFF1E57-B57E-4597-A4C6-402A66CE3E6E}"/>
              </a:ext>
            </a:extLst>
          </p:cNvPr>
          <p:cNvCxnSpPr>
            <a:cxnSpLocks/>
          </p:cNvCxnSpPr>
          <p:nvPr/>
        </p:nvCxnSpPr>
        <p:spPr>
          <a:xfrm>
            <a:off x="4878387" y="11004491"/>
            <a:ext cx="0" cy="1187509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06436E04-986C-4F69-81CE-2CB6DC08215D}"/>
              </a:ext>
            </a:extLst>
          </p:cNvPr>
          <p:cNvCxnSpPr>
            <a:cxnSpLocks/>
          </p:cNvCxnSpPr>
          <p:nvPr/>
        </p:nvCxnSpPr>
        <p:spPr>
          <a:xfrm rot="5400000">
            <a:off x="1226277" y="3669154"/>
            <a:ext cx="11778610" cy="4452998"/>
          </a:xfrm>
          <a:prstGeom prst="bentConnector3">
            <a:avLst>
              <a:gd name="adj1" fmla="val 98582"/>
            </a:avLst>
          </a:prstGeom>
          <a:ln w="381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5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9269DCD-532A-473A-A5C9-38903C8833CC}"/>
              </a:ext>
            </a:extLst>
          </p:cNvPr>
          <p:cNvCxnSpPr>
            <a:cxnSpLocks/>
          </p:cNvCxnSpPr>
          <p:nvPr/>
        </p:nvCxnSpPr>
        <p:spPr>
          <a:xfrm>
            <a:off x="4877534" y="0"/>
            <a:ext cx="0" cy="1226579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3C63CE-6804-440C-BEBA-6AC748FA79B8}"/>
              </a:ext>
            </a:extLst>
          </p:cNvPr>
          <p:cNvSpPr txBox="1"/>
          <p:nvPr/>
        </p:nvSpPr>
        <p:spPr>
          <a:xfrm>
            <a:off x="8442336" y="810328"/>
            <a:ext cx="130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L244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–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L258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F1F7A7-72D1-4AF1-BC1C-5DE240731D8E}"/>
              </a:ext>
            </a:extLst>
          </p:cNvPr>
          <p:cNvSpPr/>
          <p:nvPr/>
        </p:nvSpPr>
        <p:spPr>
          <a:xfrm>
            <a:off x="994649" y="1226579"/>
            <a:ext cx="7788868" cy="4935895"/>
          </a:xfrm>
          <a:prstGeom prst="rect">
            <a:avLst/>
          </a:prstGeom>
          <a:solidFill>
            <a:srgbClr val="8DB981"/>
          </a:solidFill>
          <a:ln w="28575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7696F9-CDA2-47F2-962F-13F0BEC1908B}"/>
              </a:ext>
            </a:extLst>
          </p:cNvPr>
          <p:cNvSpPr/>
          <p:nvPr/>
        </p:nvSpPr>
        <p:spPr>
          <a:xfrm>
            <a:off x="1003393" y="1234479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j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121A02-1594-495E-9A02-B8282DA0A43A}"/>
              </a:ext>
            </a:extLst>
          </p:cNvPr>
          <p:cNvSpPr/>
          <p:nvPr/>
        </p:nvSpPr>
        <p:spPr>
          <a:xfrm>
            <a:off x="904857" y="761525"/>
            <a:ext cx="3840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#loop to change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type from 2 (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agri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rice) to 1.5 (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agri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wheat) based on max rent of pixel  is that of rice or wheat</a:t>
            </a:r>
            <a:endParaRPr lang="zh-TW" altLang="en-US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B2B87C-414D-481B-A0E4-3A50034EB2C6}"/>
              </a:ext>
            </a:extLst>
          </p:cNvPr>
          <p:cNvSpPr/>
          <p:nvPr/>
        </p:nvSpPr>
        <p:spPr>
          <a:xfrm>
            <a:off x="1406577" y="1738171"/>
            <a:ext cx="6941758" cy="4114500"/>
          </a:xfrm>
          <a:prstGeom prst="rect">
            <a:avLst/>
          </a:prstGeom>
          <a:solidFill>
            <a:srgbClr val="B6D2AE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9D9447-D68F-4840-846D-8F50E71CC837}"/>
              </a:ext>
            </a:extLst>
          </p:cNvPr>
          <p:cNvSpPr/>
          <p:nvPr/>
        </p:nvSpPr>
        <p:spPr>
          <a:xfrm>
            <a:off x="1422619" y="1761006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768387CC-262A-4F88-A6A2-DBA33C9ADD5F}"/>
              </a:ext>
            </a:extLst>
          </p:cNvPr>
          <p:cNvSpPr/>
          <p:nvPr/>
        </p:nvSpPr>
        <p:spPr>
          <a:xfrm>
            <a:off x="6300105" y="1213392"/>
            <a:ext cx="2469396" cy="389525"/>
          </a:xfrm>
          <a:prstGeom prst="flowChartProcess">
            <a:avLst/>
          </a:prstGeom>
          <a:solidFill>
            <a:srgbClr val="F0F0F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i=1:nx; j=1:ny ; k=1:n_city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C020DF9-6205-4BFC-B4D5-610FC1BAAFD3}"/>
              </a:ext>
            </a:extLst>
          </p:cNvPr>
          <p:cNvCxnSpPr>
            <a:cxnSpLocks/>
          </p:cNvCxnSpPr>
          <p:nvPr/>
        </p:nvCxnSpPr>
        <p:spPr>
          <a:xfrm>
            <a:off x="4875419" y="2815251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圖: 決策 27">
            <a:extLst>
              <a:ext uri="{FF2B5EF4-FFF2-40B4-BE49-F238E27FC236}">
                <a16:creationId xmlns:a16="http://schemas.microsoft.com/office/drawing/2014/main" id="{CE38BD2D-82CB-4A99-8794-EAA7853AD1FC}"/>
              </a:ext>
            </a:extLst>
          </p:cNvPr>
          <p:cNvSpPr/>
          <p:nvPr/>
        </p:nvSpPr>
        <p:spPr>
          <a:xfrm>
            <a:off x="2821895" y="2045853"/>
            <a:ext cx="3976117" cy="765501"/>
          </a:xfrm>
          <a:prstGeom prst="flowChartDecision">
            <a:avLst/>
          </a:prstGeom>
          <a:solidFill>
            <a:srgbClr val="F8EBBA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new_lu_arr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== 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C998597-357D-4CE0-98F2-FAA8784BED67}"/>
              </a:ext>
            </a:extLst>
          </p:cNvPr>
          <p:cNvSpPr txBox="1"/>
          <p:nvPr/>
        </p:nvSpPr>
        <p:spPr>
          <a:xfrm>
            <a:off x="4949861" y="2850802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0116579-D2E4-487B-839D-5CBF7E9830E7}"/>
              </a:ext>
            </a:extLst>
          </p:cNvPr>
          <p:cNvSpPr/>
          <p:nvPr/>
        </p:nvSpPr>
        <p:spPr>
          <a:xfrm>
            <a:off x="2010021" y="3198946"/>
            <a:ext cx="5749024" cy="2386334"/>
          </a:xfrm>
          <a:prstGeom prst="rect">
            <a:avLst/>
          </a:prstGeom>
          <a:solidFill>
            <a:srgbClr val="CFE3CB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B2334E2-E50F-446F-BBB6-D304EB83AB9A}"/>
              </a:ext>
            </a:extLst>
          </p:cNvPr>
          <p:cNvCxnSpPr>
            <a:cxnSpLocks/>
          </p:cNvCxnSpPr>
          <p:nvPr/>
        </p:nvCxnSpPr>
        <p:spPr>
          <a:xfrm>
            <a:off x="4875419" y="4276388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圖: 決策 33">
            <a:extLst>
              <a:ext uri="{FF2B5EF4-FFF2-40B4-BE49-F238E27FC236}">
                <a16:creationId xmlns:a16="http://schemas.microsoft.com/office/drawing/2014/main" id="{F852490D-723B-4D19-85AC-17A10499BBEC}"/>
              </a:ext>
            </a:extLst>
          </p:cNvPr>
          <p:cNvSpPr/>
          <p:nvPr/>
        </p:nvSpPr>
        <p:spPr>
          <a:xfrm>
            <a:off x="2821895" y="3506990"/>
            <a:ext cx="3976117" cy="765501"/>
          </a:xfrm>
          <a:prstGeom prst="flowChartDecision">
            <a:avLst/>
          </a:prstGeom>
          <a:solidFill>
            <a:srgbClr val="F8EBBA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rent_final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 ==  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rent_n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[i,j,k,2]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D10EAD8-D808-4D32-971A-CD28172DB310}"/>
              </a:ext>
            </a:extLst>
          </p:cNvPr>
          <p:cNvSpPr txBox="1"/>
          <p:nvPr/>
        </p:nvSpPr>
        <p:spPr>
          <a:xfrm>
            <a:off x="4949861" y="4311939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63739373-1479-430B-8F6B-58885698E390}"/>
              </a:ext>
            </a:extLst>
          </p:cNvPr>
          <p:cNvSpPr/>
          <p:nvPr/>
        </p:nvSpPr>
        <p:spPr>
          <a:xfrm>
            <a:off x="3384789" y="4676698"/>
            <a:ext cx="2970669" cy="706827"/>
          </a:xfrm>
          <a:prstGeom prst="flowChartProcess">
            <a:avLst/>
          </a:prstGeom>
          <a:solidFill>
            <a:srgbClr val="F0F0F0"/>
          </a:solidFill>
          <a:ln w="12700"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#change 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type to 1.5 (</a:t>
            </a:r>
            <a:r>
              <a:rPr lang="en-US" altLang="zh-TW" sz="12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agri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 wheat) if max rent of the pixel is the rent of crop2</a:t>
            </a:r>
          </a:p>
          <a:p>
            <a:pPr algn="ctr"/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new_lu_arr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[</a:t>
            </a:r>
            <a:r>
              <a:rPr lang="en-US" altLang="zh-TW" sz="17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i,j</a:t>
            </a:r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] &lt;- 1.5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67B4EB1-E8DE-427D-91B5-A2CA439E17EB}"/>
              </a:ext>
            </a:extLst>
          </p:cNvPr>
          <p:cNvCxnSpPr>
            <a:cxnSpLocks/>
          </p:cNvCxnSpPr>
          <p:nvPr/>
        </p:nvCxnSpPr>
        <p:spPr>
          <a:xfrm>
            <a:off x="4878387" y="6162474"/>
            <a:ext cx="0" cy="6029526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98B39CC-2D1E-422C-AAD8-30A32DCF4EF1}"/>
              </a:ext>
            </a:extLst>
          </p:cNvPr>
          <p:cNvSpPr/>
          <p:nvPr/>
        </p:nvSpPr>
        <p:spPr>
          <a:xfrm>
            <a:off x="2034444" y="3209796"/>
            <a:ext cx="1608018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for loop – k loop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4" name="流程圖: 程序 53">
            <a:extLst>
              <a:ext uri="{FF2B5EF4-FFF2-40B4-BE49-F238E27FC236}">
                <a16:creationId xmlns:a16="http://schemas.microsoft.com/office/drawing/2014/main" id="{ADCB0BB4-79A4-4917-AA18-0DFBF1FD8EF6}"/>
              </a:ext>
            </a:extLst>
          </p:cNvPr>
          <p:cNvSpPr/>
          <p:nvPr/>
        </p:nvSpPr>
        <p:spPr>
          <a:xfrm>
            <a:off x="7146580" y="2168942"/>
            <a:ext cx="1071302" cy="522241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Do nothing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BA477D5C-C2D6-4718-935C-E099AA9B2FFE}"/>
              </a:ext>
            </a:extLst>
          </p:cNvPr>
          <p:cNvCxnSpPr>
            <a:cxnSpLocks/>
          </p:cNvCxnSpPr>
          <p:nvPr/>
        </p:nvCxnSpPr>
        <p:spPr>
          <a:xfrm>
            <a:off x="6651184" y="2430063"/>
            <a:ext cx="488053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5E20FC7-BE83-4A2D-A9DB-D5A49F7AE42E}"/>
              </a:ext>
            </a:extLst>
          </p:cNvPr>
          <p:cNvSpPr txBox="1"/>
          <p:nvPr/>
        </p:nvSpPr>
        <p:spPr>
          <a:xfrm>
            <a:off x="6651430" y="2091950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65" name="流程圖: 程序 64">
            <a:extLst>
              <a:ext uri="{FF2B5EF4-FFF2-40B4-BE49-F238E27FC236}">
                <a16:creationId xmlns:a16="http://schemas.microsoft.com/office/drawing/2014/main" id="{83D98625-0BD8-4D1B-94B0-E10C075ED484}"/>
              </a:ext>
            </a:extLst>
          </p:cNvPr>
          <p:cNvSpPr/>
          <p:nvPr/>
        </p:nvSpPr>
        <p:spPr>
          <a:xfrm>
            <a:off x="6687743" y="3624982"/>
            <a:ext cx="1071302" cy="522241"/>
          </a:xfrm>
          <a:prstGeom prst="flowChartProcess">
            <a:avLst/>
          </a:prstGeom>
          <a:solidFill>
            <a:srgbClr val="F0F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Do nothing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44742AA-8C25-4B80-B0C9-FD665E601CB9}"/>
              </a:ext>
            </a:extLst>
          </p:cNvPr>
          <p:cNvCxnSpPr>
            <a:cxnSpLocks/>
          </p:cNvCxnSpPr>
          <p:nvPr/>
        </p:nvCxnSpPr>
        <p:spPr>
          <a:xfrm>
            <a:off x="6192347" y="3886103"/>
            <a:ext cx="488053" cy="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5C95B8A-99AD-4EA0-BE17-91DA430FE14D}"/>
              </a:ext>
            </a:extLst>
          </p:cNvPr>
          <p:cNvSpPr txBox="1"/>
          <p:nvPr/>
        </p:nvSpPr>
        <p:spPr>
          <a:xfrm>
            <a:off x="6192593" y="3547990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23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9269DCD-532A-473A-A5C9-38903C8833CC}"/>
              </a:ext>
            </a:extLst>
          </p:cNvPr>
          <p:cNvCxnSpPr>
            <a:cxnSpLocks/>
          </p:cNvCxnSpPr>
          <p:nvPr/>
        </p:nvCxnSpPr>
        <p:spPr>
          <a:xfrm>
            <a:off x="4877534" y="0"/>
            <a:ext cx="0" cy="853758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97E50DBE-8446-47AB-A5E9-E7FC577C95E4}"/>
              </a:ext>
            </a:extLst>
          </p:cNvPr>
          <p:cNvSpPr/>
          <p:nvPr/>
        </p:nvSpPr>
        <p:spPr>
          <a:xfrm>
            <a:off x="4094934" y="864296"/>
            <a:ext cx="1567135" cy="389525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ld_plot &lt;- TRUE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91E954A-9162-44B5-983E-D3A0B3708775}"/>
              </a:ext>
            </a:extLst>
          </p:cNvPr>
          <p:cNvCxnSpPr>
            <a:cxnSpLocks/>
          </p:cNvCxnSpPr>
          <p:nvPr/>
        </p:nvCxnSpPr>
        <p:spPr>
          <a:xfrm>
            <a:off x="4884533" y="1253821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圖: 決策 41">
            <a:extLst>
              <a:ext uri="{FF2B5EF4-FFF2-40B4-BE49-F238E27FC236}">
                <a16:creationId xmlns:a16="http://schemas.microsoft.com/office/drawing/2014/main" id="{2542FA03-9C7E-4EC9-9A61-F1497D69F575}"/>
              </a:ext>
            </a:extLst>
          </p:cNvPr>
          <p:cNvSpPr/>
          <p:nvPr/>
        </p:nvSpPr>
        <p:spPr>
          <a:xfrm>
            <a:off x="3456897" y="1641650"/>
            <a:ext cx="2843207" cy="770119"/>
          </a:xfrm>
          <a:prstGeom prst="flowChartDecision">
            <a:avLst/>
          </a:prstGeom>
          <a:solidFill>
            <a:srgbClr val="F8EBBA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ld_go &lt;- TRUE?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AA68304-DB6D-451E-BECF-B185A746DDF6}"/>
              </a:ext>
            </a:extLst>
          </p:cNvPr>
          <p:cNvCxnSpPr>
            <a:cxnSpLocks/>
          </p:cNvCxnSpPr>
          <p:nvPr/>
        </p:nvCxnSpPr>
        <p:spPr>
          <a:xfrm>
            <a:off x="6285356" y="2010800"/>
            <a:ext cx="640800" cy="3600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77CA359-2415-4711-A2DA-FB26B6F926E1}"/>
              </a:ext>
            </a:extLst>
          </p:cNvPr>
          <p:cNvSpPr txBox="1"/>
          <p:nvPr/>
        </p:nvSpPr>
        <p:spPr>
          <a:xfrm>
            <a:off x="6367341" y="1723531"/>
            <a:ext cx="325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49" name="流程圖: 程序 48">
            <a:extLst>
              <a:ext uri="{FF2B5EF4-FFF2-40B4-BE49-F238E27FC236}">
                <a16:creationId xmlns:a16="http://schemas.microsoft.com/office/drawing/2014/main" id="{604148AF-0618-46B6-B13F-280F251B47A4}"/>
              </a:ext>
            </a:extLst>
          </p:cNvPr>
          <p:cNvSpPr/>
          <p:nvPr/>
        </p:nvSpPr>
        <p:spPr>
          <a:xfrm>
            <a:off x="6940904" y="1816037"/>
            <a:ext cx="1389408" cy="389525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No plotting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CD210AF-3553-495E-9FF3-2715110FFF85}"/>
              </a:ext>
            </a:extLst>
          </p:cNvPr>
          <p:cNvCxnSpPr>
            <a:cxnSpLocks/>
          </p:cNvCxnSpPr>
          <p:nvPr/>
        </p:nvCxnSpPr>
        <p:spPr>
          <a:xfrm>
            <a:off x="4879505" y="2422394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DDF345C-E314-48A0-A3F8-9B21873AE9AD}"/>
              </a:ext>
            </a:extLst>
          </p:cNvPr>
          <p:cNvSpPr txBox="1"/>
          <p:nvPr/>
        </p:nvSpPr>
        <p:spPr>
          <a:xfrm>
            <a:off x="4916964" y="2380367"/>
            <a:ext cx="2904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Y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BAA17FAF-4895-415B-B64F-25E65B1B3A02}"/>
              </a:ext>
            </a:extLst>
          </p:cNvPr>
          <p:cNvSpPr/>
          <p:nvPr/>
        </p:nvSpPr>
        <p:spPr>
          <a:xfrm>
            <a:off x="1517464" y="2837611"/>
            <a:ext cx="6798999" cy="1734334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#plot of distance from city 1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par(mfrow=c(1,2)) 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image.plot(dis_n[,,1],col=terrain.colors(10), main="distance of city 1 ")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contour(topo, add=TRUE)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#plot of land rent over study area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image.plot(rent_final,col=terrain.colors(10), main="land rent")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contour(topo, add=TRUE)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A694F53-D147-4A4D-A5D1-66FCAB536528}"/>
              </a:ext>
            </a:extLst>
          </p:cNvPr>
          <p:cNvCxnSpPr>
            <a:cxnSpLocks/>
          </p:cNvCxnSpPr>
          <p:nvPr/>
        </p:nvCxnSpPr>
        <p:spPr>
          <a:xfrm>
            <a:off x="4884532" y="4571945"/>
            <a:ext cx="1" cy="389524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圖: 程序 57">
            <a:extLst>
              <a:ext uri="{FF2B5EF4-FFF2-40B4-BE49-F238E27FC236}">
                <a16:creationId xmlns:a16="http://schemas.microsoft.com/office/drawing/2014/main" id="{78446BB1-858B-4976-B139-ABEA84353D72}"/>
              </a:ext>
            </a:extLst>
          </p:cNvPr>
          <p:cNvSpPr/>
          <p:nvPr/>
        </p:nvSpPr>
        <p:spPr>
          <a:xfrm>
            <a:off x="983491" y="4945312"/>
            <a:ext cx="7802083" cy="2029776"/>
          </a:xfrm>
          <a:prstGeom prst="flowChartProcess">
            <a:avLst/>
          </a:prstGeom>
          <a:solidFill>
            <a:srgbClr val="F0F0F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#plot of original land use type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par(mfrow=c(1,2))</a:t>
            </a:r>
          </a:p>
          <a:p>
            <a:pPr algn="ctr"/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image.plot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lu_arr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, col=rev(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terrain.colors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(10)),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zlim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=c(1,3), main="original land use type")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contour(topo, add=TRUE)</a:t>
            </a:r>
          </a:p>
          <a:p>
            <a:pPr algn="ct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#plot of new land use type</a:t>
            </a:r>
          </a:p>
          <a:p>
            <a:pPr algn="ctr"/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image.plot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new_lu_arr,col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=rev(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terrain.colors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(10)),</a:t>
            </a:r>
            <a:r>
              <a:rPr lang="en-US" altLang="zh-TW" sz="1600" dirty="0" err="1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zlim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=c(1,3), main="new land use type")</a:t>
            </a:r>
          </a:p>
          <a:p>
            <a:pPr algn="ctr"/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contour(topo, add=TRUE)</a:t>
            </a:r>
          </a:p>
        </p:txBody>
      </p:sp>
      <p:sp>
        <p:nvSpPr>
          <p:cNvPr id="62" name="流程圖: 結束點 61">
            <a:extLst>
              <a:ext uri="{FF2B5EF4-FFF2-40B4-BE49-F238E27FC236}">
                <a16:creationId xmlns:a16="http://schemas.microsoft.com/office/drawing/2014/main" id="{9644DAB9-2D18-43E6-86EE-87F382F95334}"/>
              </a:ext>
            </a:extLst>
          </p:cNvPr>
          <p:cNvSpPr/>
          <p:nvPr/>
        </p:nvSpPr>
        <p:spPr>
          <a:xfrm>
            <a:off x="3782848" y="7577347"/>
            <a:ext cx="2189367" cy="620120"/>
          </a:xfrm>
          <a:prstGeom prst="flowChartTerminator">
            <a:avLst/>
          </a:prstGeom>
          <a:solidFill>
            <a:srgbClr val="B3C9A9">
              <a:alpha val="45882"/>
            </a:srgb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00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fun_lulcc_toy function end</a:t>
            </a:r>
            <a:endParaRPr lang="zh-TW" altLang="en-US" sz="1700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AD3D4CD-9DD2-4352-AC1D-1E3A5A5E5DB7}"/>
              </a:ext>
            </a:extLst>
          </p:cNvPr>
          <p:cNvCxnSpPr>
            <a:cxnSpLocks/>
          </p:cNvCxnSpPr>
          <p:nvPr/>
        </p:nvCxnSpPr>
        <p:spPr>
          <a:xfrm>
            <a:off x="4877532" y="6951431"/>
            <a:ext cx="0" cy="600223"/>
          </a:xfrm>
          <a:prstGeom prst="straightConnector1">
            <a:avLst/>
          </a:prstGeom>
          <a:ln w="44450">
            <a:solidFill>
              <a:schemeClr val="accent6">
                <a:lumMod val="50000"/>
              </a:schemeClr>
            </a:solidFill>
            <a:headEnd type="none" w="lg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CB11992-C4B9-4BE8-B885-F9E61C43BD4D}"/>
              </a:ext>
            </a:extLst>
          </p:cNvPr>
          <p:cNvSpPr/>
          <p:nvPr/>
        </p:nvSpPr>
        <p:spPr>
          <a:xfrm>
            <a:off x="5647321" y="1222019"/>
            <a:ext cx="40954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  <a:ea typeface="微軟正黑體" panose="020B0604030504040204" pitchFamily="34" charset="-120"/>
              </a:rPr>
              <a:t>#plotting</a:t>
            </a:r>
            <a:endParaRPr lang="zh-TW" altLang="en-US" sz="1200" dirty="0">
              <a:solidFill>
                <a:schemeClr val="accent6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2822F90-A937-476A-B032-8AA5CBC2DEC0}"/>
              </a:ext>
            </a:extLst>
          </p:cNvPr>
          <p:cNvSpPr txBox="1"/>
          <p:nvPr/>
        </p:nvSpPr>
        <p:spPr>
          <a:xfrm>
            <a:off x="8459678" y="1001808"/>
            <a:ext cx="130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L260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–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L278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1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2313</Words>
  <Application>Microsoft Office PowerPoint</Application>
  <PresentationFormat>自訂</PresentationFormat>
  <Paragraphs>216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Franklin Gothic Heavy</vt:lpstr>
      <vt:lpstr>Office 佈景主題</vt:lpstr>
      <vt:lpstr>LULCC_toy 流程圖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Welcom Guest</dc:creator>
  <cp:lastModifiedBy>Yi-Ying Chen</cp:lastModifiedBy>
  <cp:revision>157</cp:revision>
  <dcterms:created xsi:type="dcterms:W3CDTF">2021-04-26T02:34:35Z</dcterms:created>
  <dcterms:modified xsi:type="dcterms:W3CDTF">2022-03-20T05:04:55Z</dcterms:modified>
</cp:coreProperties>
</file>