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Oswald Medium"/>
      <p:regular r:id="rId18"/>
      <p:bold r:id="rId19"/>
    </p:embeddedFont>
    <p:embeddedFont>
      <p:font typeface="Rubik"/>
      <p:regular r:id="rId20"/>
      <p:bold r:id="rId21"/>
      <p:italic r:id="rId22"/>
      <p:boldItalic r:id="rId23"/>
    </p:embeddedFont>
    <p:embeddedFont>
      <p:font typeface="Oswald"/>
      <p:regular r:id="rId24"/>
      <p:bold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ubik-regular.fntdata"/><Relationship Id="rId22" Type="http://schemas.openxmlformats.org/officeDocument/2006/relationships/font" Target="fonts/Rubik-italic.fntdata"/><Relationship Id="rId21" Type="http://schemas.openxmlformats.org/officeDocument/2006/relationships/font" Target="fonts/Rubik-bold.fntdata"/><Relationship Id="rId24" Type="http://schemas.openxmlformats.org/officeDocument/2006/relationships/font" Target="fonts/Oswald-regular.fntdata"/><Relationship Id="rId23" Type="http://schemas.openxmlformats.org/officeDocument/2006/relationships/font" Target="fonts/Rubik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regular.fntdata"/><Relationship Id="rId25" Type="http://schemas.openxmlformats.org/officeDocument/2006/relationships/font" Target="fonts/Oswald-bold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OswaldMedium-bold.fntdata"/><Relationship Id="rId18" Type="http://schemas.openxmlformats.org/officeDocument/2006/relationships/font" Target="fonts/Oswald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Visual design helps with: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usability / readability / navigability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Delight your users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Communicates the values of your product and your brand</a:t>
            </a:r>
            <a:endParaRPr/>
          </a:p>
        </p:txBody>
      </p:sp>
      <p:sp>
        <p:nvSpPr>
          <p:cNvPr id="61" name="Google Shape;61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3570f1f98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3570f1f98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d3570f1f98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3570f1f98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3570f1f98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d3570f1f98_0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3570f1f98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3570f1f98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d3570f1f98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032071839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032071839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d032071839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678b61545_0_1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678b61545_0_1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5678b61545_0_1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2c5ee54d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2c5ee54d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d2c5ee54da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03207183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03207183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d032071839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032071839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032071839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d032071839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3570f1f9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3570f1f9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d3570f1f98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3570f1f98_0_1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3570f1f98_0_1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d3570f1f98_0_1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3570f1f98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3570f1f98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d3570f1f98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3570f1f98_0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3570f1f98_0_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d3570f1f98_0_8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4200"/>
              <a:buFont typeface="Oswald Medium"/>
              <a:buNone/>
              <a:defRPr sz="4200">
                <a:solidFill>
                  <a:srgbClr val="351C75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sz="2400"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457200" y="368972"/>
            <a:ext cx="82296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i="0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457200" y="1208944"/>
            <a:ext cx="7944000" cy="27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700"/>
              </a:spcBef>
              <a:spcAft>
                <a:spcPts val="0"/>
              </a:spcAft>
              <a:buClr>
                <a:srgbClr val="666666"/>
              </a:buClr>
              <a:buSzPts val="1400"/>
              <a:buChar char="-"/>
              <a:defRPr b="0" i="0" sz="1400" u="none" cap="none" strike="noStrike">
                <a:solidFill>
                  <a:schemeClr val="dk1"/>
                </a:solidFill>
              </a:defRPr>
            </a:lvl1pPr>
            <a:lvl2pPr indent="-368300" lvl="1" marL="9144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  <a:defRPr sz="1400">
                <a:solidFill>
                  <a:schemeClr val="dk1"/>
                </a:solidFill>
              </a:defRPr>
            </a:lvl2pPr>
            <a:lvl3pPr indent="-355600" lvl="2" marL="13716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 i="0" sz="2000" u="none" cap="none" strike="noStrike">
                <a:solidFill>
                  <a:schemeClr val="dk1"/>
                </a:solidFill>
              </a:defRPr>
            </a:lvl3pPr>
            <a:lvl4pPr indent="-355600" lvl="3" marL="1828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 i="0" sz="2000" u="none" cap="none" strike="noStrike">
                <a:solidFill>
                  <a:schemeClr val="dk1"/>
                </a:solidFill>
              </a:defRPr>
            </a:lvl4pPr>
            <a:lvl5pPr indent="-355600" lvl="4" marL="22860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400"/>
              <a:buFont typeface="Open Sans"/>
              <a:buNone/>
              <a:defRPr sz="34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400"/>
              <a:buFont typeface="Open Sans"/>
              <a:buNone/>
              <a:defRPr sz="34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400"/>
              <a:buFont typeface="Open Sans"/>
              <a:buNone/>
              <a:defRPr sz="34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400"/>
              <a:buFont typeface="Open Sans"/>
              <a:buNone/>
              <a:defRPr sz="34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400"/>
              <a:buFont typeface="Open Sans"/>
              <a:buNone/>
              <a:defRPr sz="34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400"/>
              <a:buFont typeface="Open Sans"/>
              <a:buNone/>
              <a:defRPr sz="34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400"/>
              <a:buFont typeface="Open Sans"/>
              <a:buNone/>
              <a:defRPr sz="34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400"/>
              <a:buFont typeface="Open Sans"/>
              <a:buNone/>
              <a:defRPr sz="34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rthwestern - Slides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38" y="1152469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Rubik"/>
              <a:buAutoNum type="arabicPeriod"/>
              <a:defRPr>
                <a:latin typeface="Rubik"/>
                <a:ea typeface="Rubik"/>
                <a:cs typeface="Rubik"/>
                <a:sym typeface="Rubik"/>
              </a:defRPr>
            </a:lvl1pPr>
            <a:lvl2pPr indent="-336550" lvl="1" marL="914400">
              <a:spcBef>
                <a:spcPts val="1000"/>
              </a:spcBef>
              <a:spcAft>
                <a:spcPts val="0"/>
              </a:spcAft>
              <a:buSzPts val="1700"/>
              <a:buFont typeface="Rubik"/>
              <a:buAutoNum type="alphaLcPeriod"/>
              <a:defRPr sz="1700">
                <a:latin typeface="Rubik"/>
                <a:ea typeface="Rubik"/>
                <a:cs typeface="Rubik"/>
                <a:sym typeface="Rubik"/>
              </a:defRPr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Font typeface="Rubik"/>
              <a:buAutoNum type="romanLcPeriod"/>
              <a:defRPr sz="1600">
                <a:latin typeface="Rubik"/>
                <a:ea typeface="Rubik"/>
                <a:cs typeface="Rubik"/>
                <a:sym typeface="Rubik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AutoNum type="arabicPeriod"/>
              <a:defRPr>
                <a:latin typeface="Rubik"/>
                <a:ea typeface="Rubik"/>
                <a:cs typeface="Rubik"/>
                <a:sym typeface="Rubik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AutoNum type="alphaLcPeriod"/>
              <a:defRPr>
                <a:latin typeface="Rubik"/>
                <a:ea typeface="Rubik"/>
                <a:cs typeface="Rubik"/>
                <a:sym typeface="Rubik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AutoNum type="romanLcPeriod"/>
              <a:defRPr>
                <a:latin typeface="Rubik"/>
                <a:ea typeface="Rubik"/>
                <a:cs typeface="Rubik"/>
                <a:sym typeface="Rubik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AutoNum type="arabicPeriod"/>
              <a:defRPr>
                <a:latin typeface="Rubik"/>
                <a:ea typeface="Rubik"/>
                <a:cs typeface="Rubik"/>
                <a:sym typeface="Rubik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AutoNum type="alphaLcPeriod"/>
              <a:defRPr>
                <a:latin typeface="Rubik"/>
                <a:ea typeface="Rubik"/>
                <a:cs typeface="Rubik"/>
                <a:sym typeface="Rubik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Rubik"/>
              <a:buAutoNum type="romanLcPeriod"/>
              <a:defRPr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rthwestern Template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●"/>
              <a:defRPr sz="1400">
                <a:latin typeface="Rubik"/>
                <a:ea typeface="Rubik"/>
                <a:cs typeface="Rubik"/>
                <a:sym typeface="Rubik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○"/>
              <a:defRPr sz="1200">
                <a:latin typeface="Rubik"/>
                <a:ea typeface="Rubik"/>
                <a:cs typeface="Rubik"/>
                <a:sym typeface="Rubik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■"/>
              <a:defRPr sz="1200">
                <a:latin typeface="Rubik"/>
                <a:ea typeface="Rubik"/>
                <a:cs typeface="Rubik"/>
                <a:sym typeface="Rubik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●"/>
              <a:defRPr sz="1200">
                <a:latin typeface="Rubik"/>
                <a:ea typeface="Rubik"/>
                <a:cs typeface="Rubik"/>
                <a:sym typeface="Rubik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○"/>
              <a:defRPr sz="1200">
                <a:latin typeface="Rubik"/>
                <a:ea typeface="Rubik"/>
                <a:cs typeface="Rubik"/>
                <a:sym typeface="Rubik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■"/>
              <a:defRPr sz="1200">
                <a:latin typeface="Rubik"/>
                <a:ea typeface="Rubik"/>
                <a:cs typeface="Rubik"/>
                <a:sym typeface="Rubik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●"/>
              <a:defRPr sz="1200">
                <a:latin typeface="Rubik"/>
                <a:ea typeface="Rubik"/>
                <a:cs typeface="Rubik"/>
                <a:sym typeface="Rubik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○"/>
              <a:defRPr sz="1200">
                <a:latin typeface="Rubik"/>
                <a:ea typeface="Rubik"/>
                <a:cs typeface="Rubik"/>
                <a:sym typeface="Rubik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Rubik"/>
              <a:buChar char="■"/>
              <a:defRPr sz="12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●"/>
              <a:defRPr sz="1400">
                <a:latin typeface="Rubik"/>
                <a:ea typeface="Rubik"/>
                <a:cs typeface="Rubik"/>
                <a:sym typeface="Rubik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○"/>
              <a:defRPr sz="1200">
                <a:latin typeface="Rubik"/>
                <a:ea typeface="Rubik"/>
                <a:cs typeface="Rubik"/>
                <a:sym typeface="Rubik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■"/>
              <a:defRPr sz="1200">
                <a:latin typeface="Rubik"/>
                <a:ea typeface="Rubik"/>
                <a:cs typeface="Rubik"/>
                <a:sym typeface="Rubik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●"/>
              <a:defRPr sz="1200">
                <a:latin typeface="Rubik"/>
                <a:ea typeface="Rubik"/>
                <a:cs typeface="Rubik"/>
                <a:sym typeface="Rubik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○"/>
              <a:defRPr sz="1200">
                <a:latin typeface="Rubik"/>
                <a:ea typeface="Rubik"/>
                <a:cs typeface="Rubik"/>
                <a:sym typeface="Rubik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■"/>
              <a:defRPr sz="1200">
                <a:latin typeface="Rubik"/>
                <a:ea typeface="Rubik"/>
                <a:cs typeface="Rubik"/>
                <a:sym typeface="Rubik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●"/>
              <a:defRPr sz="1200">
                <a:latin typeface="Rubik"/>
                <a:ea typeface="Rubik"/>
                <a:cs typeface="Rubik"/>
                <a:sym typeface="Rubik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○"/>
              <a:defRPr sz="1200">
                <a:latin typeface="Rubik"/>
                <a:ea typeface="Rubik"/>
                <a:cs typeface="Rubik"/>
                <a:sym typeface="Rubik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Rubik"/>
              <a:buChar char="■"/>
              <a:defRPr sz="12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Rubik"/>
              <a:buChar char="●"/>
              <a:defRPr sz="1200">
                <a:latin typeface="Rubik"/>
                <a:ea typeface="Rubik"/>
                <a:cs typeface="Rubik"/>
                <a:sym typeface="Rubik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○"/>
              <a:defRPr sz="1200">
                <a:latin typeface="Rubik"/>
                <a:ea typeface="Rubik"/>
                <a:cs typeface="Rubik"/>
                <a:sym typeface="Rubik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■"/>
              <a:defRPr sz="1200">
                <a:latin typeface="Rubik"/>
                <a:ea typeface="Rubik"/>
                <a:cs typeface="Rubik"/>
                <a:sym typeface="Rubik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●"/>
              <a:defRPr sz="1200">
                <a:latin typeface="Rubik"/>
                <a:ea typeface="Rubik"/>
                <a:cs typeface="Rubik"/>
                <a:sym typeface="Rubik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○"/>
              <a:defRPr sz="1200">
                <a:latin typeface="Rubik"/>
                <a:ea typeface="Rubik"/>
                <a:cs typeface="Rubik"/>
                <a:sym typeface="Rubik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■"/>
              <a:defRPr sz="1200">
                <a:latin typeface="Rubik"/>
                <a:ea typeface="Rubik"/>
                <a:cs typeface="Rubik"/>
                <a:sym typeface="Rubik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●"/>
              <a:defRPr sz="1200">
                <a:latin typeface="Rubik"/>
                <a:ea typeface="Rubik"/>
                <a:cs typeface="Rubik"/>
                <a:sym typeface="Rubik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○"/>
              <a:defRPr sz="1200">
                <a:latin typeface="Rubik"/>
                <a:ea typeface="Rubik"/>
                <a:cs typeface="Rubik"/>
                <a:sym typeface="Rubik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Rubik"/>
              <a:buChar char="■"/>
              <a:defRPr sz="12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Font typeface="Oswald"/>
              <a:buNone/>
              <a:defRPr sz="3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ubik"/>
              <a:buNone/>
              <a:defRPr sz="2100"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ubik"/>
              <a:buChar char="●"/>
              <a:defRPr sz="18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Char char="○"/>
              <a:defRPr sz="1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Char char="■"/>
              <a:defRPr sz="1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Char char="●"/>
              <a:defRPr sz="1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Char char="○"/>
              <a:defRPr sz="1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Char char="■"/>
              <a:defRPr sz="1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Char char="●"/>
              <a:defRPr sz="1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Char char="○"/>
              <a:defRPr sz="1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ubik"/>
              <a:buChar char="■"/>
              <a:defRPr sz="1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eveloper.mozilla.org/en-US/docs/Web/CSS/CSS_animated_properties" TargetMode="External"/><Relationship Id="rId4" Type="http://schemas.openxmlformats.org/officeDocument/2006/relationships/hyperlink" Target="https://developer.mozilla.org/en-US/docs/Web/CSS/transition-timing-function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.mozilla.org/en-US/docs/Web/CSS/CSS_Transitions/Using_CSS_transitions" TargetMode="External"/><Relationship Id="rId4" Type="http://schemas.openxmlformats.org/officeDocument/2006/relationships/hyperlink" Target="https://thoughtbot.com/blog/transitions-and-transforms" TargetMode="External"/><Relationship Id="rId5" Type="http://schemas.openxmlformats.org/officeDocument/2006/relationships/hyperlink" Target="https://thoughtbot.com/blog/css-animation-for-beginners" TargetMode="External"/><Relationship Id="rId6" Type="http://schemas.openxmlformats.org/officeDocument/2006/relationships/hyperlink" Target="https://webdesign.tutsplus.com/tutorials/a-beginners-introduction-to-css-animation--cms-21068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eecs130.github.io/spring2022/lectures/lecture09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w3schools.com/css/css_pseudo_classes.asp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rPr lang="en-US"/>
              <a:t>CSS </a:t>
            </a:r>
            <a:r>
              <a:rPr lang="en-US"/>
              <a:t>Flourishes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rPr lang="en-US" sz="3100">
                <a:solidFill>
                  <a:srgbClr val="666666"/>
                </a:solidFill>
              </a:rPr>
              <a:t>Spring 2022</a:t>
            </a:r>
            <a:endParaRPr sz="31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38" y="1152469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What can you animate?</a:t>
            </a:r>
            <a:endParaRPr b="1"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Here's a list from Mozilla</a:t>
            </a:r>
            <a:r>
              <a:rPr lang="en-US"/>
              <a:t>. Basically, all colors, and anything that’s numeric.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b="1" lang="en-US"/>
            </a:br>
            <a:r>
              <a:rPr b="1" lang="en-US"/>
              <a:t>What are the transition properties I can play with?</a:t>
            </a:r>
            <a:endParaRPr b="1"/>
          </a:p>
          <a:p>
            <a:pPr indent="0" lvl="0" marL="406400" marR="101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669900"/>
                </a:solidFill>
              </a:rPr>
              <a:t>div</a:t>
            </a:r>
            <a:r>
              <a:rPr lang="en-US">
                <a:solidFill>
                  <a:srgbClr val="333333"/>
                </a:solidFill>
              </a:rPr>
              <a:t> </a:t>
            </a:r>
            <a:r>
              <a:rPr lang="en-US">
                <a:solidFill>
                  <a:srgbClr val="999999"/>
                </a:solidFill>
              </a:rPr>
              <a:t>{</a:t>
            </a:r>
            <a:r>
              <a:rPr lang="en-US">
                <a:solidFill>
                  <a:srgbClr val="333333"/>
                </a:solidFill>
              </a:rPr>
              <a:t> </a:t>
            </a:r>
            <a:r>
              <a:rPr lang="en-US">
                <a:solidFill>
                  <a:srgbClr val="990055"/>
                </a:solidFill>
              </a:rPr>
              <a:t>transition</a:t>
            </a:r>
            <a:r>
              <a:rPr lang="en-US">
                <a:solidFill>
                  <a:srgbClr val="999999"/>
                </a:solidFill>
              </a:rPr>
              <a:t>:</a:t>
            </a:r>
            <a:r>
              <a:rPr lang="en-US">
                <a:solidFill>
                  <a:srgbClr val="333333"/>
                </a:solidFill>
              </a:rPr>
              <a:t> &lt;property&gt; &lt;duration&gt; &lt;</a:t>
            </a:r>
            <a:r>
              <a:rPr lang="en-US" u="sng">
                <a:solidFill>
                  <a:schemeClr val="hlink"/>
                </a:solidFill>
                <a:hlinkClick r:id="rId4"/>
              </a:rPr>
              <a:t>timing-function</a:t>
            </a:r>
            <a:r>
              <a:rPr lang="en-US">
                <a:solidFill>
                  <a:srgbClr val="333333"/>
                </a:solidFill>
              </a:rPr>
              <a:t>&gt; &lt;delay&gt;</a:t>
            </a:r>
            <a:r>
              <a:rPr lang="en-US">
                <a:solidFill>
                  <a:srgbClr val="999999"/>
                </a:solidFill>
              </a:rPr>
              <a:t>;</a:t>
            </a:r>
            <a:r>
              <a:rPr lang="en-US">
                <a:solidFill>
                  <a:srgbClr val="333333"/>
                </a:solidFill>
              </a:rPr>
              <a:t> </a:t>
            </a:r>
            <a:r>
              <a:rPr lang="en-US">
                <a:solidFill>
                  <a:srgbClr val="999999"/>
                </a:solidFill>
              </a:rPr>
              <a:t>}</a:t>
            </a:r>
            <a:endParaRPr/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What is a keyframe?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/>
              <a:t>Keyframes are a way to make more complex animations</a:t>
            </a:r>
            <a:endParaRPr/>
          </a:p>
        </p:txBody>
      </p:sp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Transitions: FAQs</a:t>
            </a:r>
            <a:endParaRPr/>
          </a:p>
        </p:txBody>
      </p:sp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Transitions: FAQs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38" y="1152469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Can I see some examples?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Here are some interesting examples: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Mozilla documentation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ThoughtBot - Part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ThoughtBot - Part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Tuts</a:t>
            </a:r>
            <a:endParaRPr/>
          </a:p>
        </p:txBody>
      </p:sp>
      <p:sp>
        <p:nvSpPr>
          <p:cNvPr id="135" name="Google Shape;13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Demos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38" y="1152469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03-css-animations/01-transitions</a:t>
            </a:r>
            <a:endParaRPr/>
          </a:p>
          <a:p>
            <a:pPr indent="-2794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03-css-animations/02-keyframes</a:t>
            </a:r>
            <a:endParaRPr/>
          </a:p>
          <a:p>
            <a:pPr indent="-273050" lvl="1" marL="6858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/>
              <a:t>How do you move cloud #2?</a:t>
            </a:r>
            <a:endParaRPr/>
          </a:p>
          <a:p>
            <a:pPr indent="-273050" lvl="1" marL="685800" rtl="0" algn="l">
              <a:spcBef>
                <a:spcPts val="0"/>
              </a:spcBef>
              <a:spcAft>
                <a:spcPts val="1000"/>
              </a:spcAft>
              <a:buSzPts val="1700"/>
              <a:buChar char="-"/>
            </a:pPr>
            <a:r>
              <a:rPr lang="en-US"/>
              <a:t>How do you animate the sun?</a:t>
            </a:r>
            <a:endParaRPr/>
          </a:p>
        </p:txBody>
      </p:sp>
      <p:sp>
        <p:nvSpPr>
          <p:cNvPr id="143" name="Google Shape;14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Micro Animation Libraries 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38" y="1152469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See course page for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Lecture09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-"/>
            </a:pPr>
            <a:r>
              <a:rPr lang="en-US"/>
              <a:t>Demo: 04-text-animations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Announcements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38" y="1152469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6858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Friday’s Lab: </a:t>
            </a:r>
            <a:r>
              <a:rPr lang="en-US"/>
              <a:t>Transition to JavaScript</a:t>
            </a:r>
            <a:r>
              <a:rPr lang="en-US" sz="1800"/>
              <a:t>!</a:t>
            </a:r>
            <a:endParaRPr sz="1800"/>
          </a:p>
          <a:p>
            <a:pPr indent="-279400" lvl="0" marL="6858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Homework 2 posted. It’s time consuming. Suggested approach:</a:t>
            </a:r>
            <a:endParaRPr sz="1800"/>
          </a:p>
          <a:p>
            <a:pPr indent="-279400" lvl="1" marL="1028700" rtl="0" algn="l">
              <a:spcBef>
                <a:spcPts val="1000"/>
              </a:spcBef>
              <a:spcAft>
                <a:spcPts val="0"/>
              </a:spcAft>
              <a:buSzPts val="1800"/>
              <a:buAutoNum type="alphaLcPeriod"/>
            </a:pPr>
            <a:r>
              <a:rPr lang="en-US" sz="1800"/>
              <a:t>Try attempt all of the parts by class time on Wednesday</a:t>
            </a:r>
            <a:endParaRPr sz="1800"/>
          </a:p>
          <a:p>
            <a:pPr indent="-279400" lvl="1" marL="10287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 sz="1800"/>
              <a:t>Attend office hours with questions!</a:t>
            </a:r>
            <a:endParaRPr sz="1800"/>
          </a:p>
          <a:p>
            <a:pPr indent="-279400" lvl="0" marL="685800" rtl="0" algn="l">
              <a:spcBef>
                <a:spcPts val="1600"/>
              </a:spcBef>
              <a:spcAft>
                <a:spcPts val="1000"/>
              </a:spcAft>
              <a:buSzPts val="1800"/>
              <a:buAutoNum type="arabicPeriod"/>
            </a:pPr>
            <a:r>
              <a:rPr lang="en-US"/>
              <a:t>Start thinking about your projects – you’ll submit a very short project proposal next week!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38" y="1152469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-US"/>
              <a:t>Image Effects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-US"/>
              <a:t>Pseudo classes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-US"/>
              <a:t>Transitions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-US"/>
              <a:t>More...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Effects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Background Image Properties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38" y="1152469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7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background-attachment</a:t>
            </a:r>
            <a:r>
              <a:rPr lang="en-US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70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fixed</a:t>
            </a:r>
            <a:r>
              <a:rPr lang="en-US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7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background-size</a:t>
            </a:r>
            <a:r>
              <a:rPr lang="en-US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70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cover</a:t>
            </a:r>
            <a:r>
              <a:rPr lang="en-US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7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background-repeat</a:t>
            </a:r>
            <a:r>
              <a:rPr lang="en-US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70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no-repeat</a:t>
            </a:r>
            <a:r>
              <a:rPr lang="en-US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7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background-position</a:t>
            </a:r>
            <a:r>
              <a:rPr lang="en-US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70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r>
              <a:rPr lang="en-US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center</a:t>
            </a:r>
            <a:r>
              <a:rPr lang="en-US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7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filter</a:t>
            </a:r>
            <a:r>
              <a:rPr lang="en-US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grayscale(</a:t>
            </a:r>
            <a:r>
              <a:rPr lang="en-US" sz="17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100%</a:t>
            </a:r>
            <a:r>
              <a:rPr lang="en-US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Good for: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cropping and stretching images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anchoring i</a:t>
            </a:r>
            <a:r>
              <a:rPr lang="en-US"/>
              <a:t>mages (for scrolling effects)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applying filters on-the-fly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91" name="Google Shape;91;p18"/>
          <p:cNvSpPr txBox="1"/>
          <p:nvPr/>
        </p:nvSpPr>
        <p:spPr>
          <a:xfrm>
            <a:off x="196775" y="4703625"/>
            <a:ext cx="49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ubik"/>
                <a:ea typeface="Rubik"/>
                <a:cs typeface="Rubik"/>
                <a:sym typeface="Rubik"/>
              </a:rPr>
              <a:t>Demo: 01-image-effects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Pseudo Classes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Pseudo Classes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38" y="1152469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From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W3 Schools</a:t>
            </a:r>
            <a:r>
              <a:rPr lang="en-US"/>
              <a:t>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 pseudo-class is used to define a special state of an element. It can be used to: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Style an element when a user mouses over it   	(e.g., img:hover)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Style visited and unvisited links differently		</a:t>
            </a:r>
            <a:r>
              <a:rPr lang="en-US"/>
              <a:t>(e.g., a:visited)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-US"/>
              <a:t>Style an element when it gets focus			(e.g., button:active)</a:t>
            </a:r>
            <a:endParaRPr/>
          </a:p>
        </p:txBody>
      </p:sp>
      <p:sp>
        <p:nvSpPr>
          <p:cNvPr id="105" name="Google Shape;105;p20"/>
          <p:cNvSpPr txBox="1"/>
          <p:nvPr/>
        </p:nvSpPr>
        <p:spPr>
          <a:xfrm>
            <a:off x="196775" y="4703625"/>
            <a:ext cx="49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ubik"/>
                <a:ea typeface="Rubik"/>
                <a:cs typeface="Rubik"/>
                <a:sym typeface="Rubik"/>
              </a:rPr>
              <a:t>Demo: 02-pseudo-classes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Animations &amp; Transitions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Are Animations Useful?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38" y="1152469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Sure!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Micro-animations are very effective for giving users feedback when interacting with the screen.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Useful for data visualization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They also offer you another opportunity to be creative / brand your site</a:t>
            </a:r>
            <a:endParaRPr sz="2100"/>
          </a:p>
        </p:txBody>
      </p:sp>
      <p:sp>
        <p:nvSpPr>
          <p:cNvPr id="119" name="Google Shape;11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orthwestern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