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  <p:sldMasterId id="2147483680" r:id="rId3"/>
  </p:sldMasterIdLst>
  <p:notesMasterIdLst>
    <p:notesMasterId r:id="rId3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  <p:embeddedFontLst>
    <p:embeddedFont>
      <p:font typeface="Architects Daughter" pitchFamily="2" charset="0"/>
      <p:regular r:id="rId32"/>
    </p:embeddedFont>
    <p:embeddedFont>
      <p:font typeface="Arimo" panose="020B0604020202020204" pitchFamily="34" charset="0"/>
      <p:regular r:id="rId33"/>
      <p:bold r:id="rId34"/>
      <p:italic r:id="rId35"/>
      <p:bold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Open Sans" panose="020B0606030504020204" pitchFamily="34" charset="0"/>
      <p:regular r:id="rId41"/>
      <p:bold r:id="rId42"/>
      <p:italic r:id="rId43"/>
      <p:boldItalic r:id="rId44"/>
    </p:embeddedFont>
    <p:embeddedFont>
      <p:font typeface="Oswald" pitchFamily="2" charset="77"/>
      <p:regular r:id="rId45"/>
      <p:bold r:id="rId46"/>
    </p:embeddedFont>
    <p:embeddedFont>
      <p:font typeface="Oswald Medium" panose="020F0502020204030204" pitchFamily="34" charset="0"/>
      <p:regular r:id="rId47"/>
      <p:bold r:id="rId48"/>
    </p:embeddedFont>
    <p:embeddedFont>
      <p:font typeface="Quicksand" pitchFamily="2" charset="77"/>
      <p:regular r:id="rId49"/>
      <p:bold r:id="rId50"/>
    </p:embeddedFont>
    <p:embeddedFont>
      <p:font typeface="Roboto" panose="02000000000000000000" pitchFamily="2" charset="0"/>
      <p:regular r:id="rId51"/>
      <p:bold r:id="rId52"/>
      <p:italic r:id="rId53"/>
      <p:boldItalic r:id="rId54"/>
    </p:embeddedFont>
    <p:embeddedFont>
      <p:font typeface="Roboto Medium" panose="020F0502020204030204" pitchFamily="34" charset="0"/>
      <p:regular r:id="rId55"/>
      <p:bold r:id="rId56"/>
      <p:italic r:id="rId57"/>
      <p:boldItalic r:id="rId58"/>
    </p:embeddedFont>
    <p:embeddedFont>
      <p:font typeface="Roboto Thin" panose="020F0302020204030204" pitchFamily="34" charset="0"/>
      <p:regular r:id="rId59"/>
      <p:bold r:id="rId60"/>
      <p:italic r:id="rId61"/>
      <p:boldItalic r:id="rId62"/>
    </p:embeddedFont>
    <p:embeddedFont>
      <p:font typeface="Rubik" pitchFamily="2" charset="-79"/>
      <p:regular r:id="rId63"/>
      <p:bold r:id="rId64"/>
      <p:italic r:id="rId65"/>
      <p:boldItalic r:id="rId66"/>
    </p:embeddedFont>
    <p:embeddedFont>
      <p:font typeface="Rubik Medium" pitchFamily="2" charset="-79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1D1DDF-7B09-471E-8045-702CB0C21A54}">
  <a:tblStyle styleId="{741D1DDF-7B09-471E-8045-702CB0C21A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63" Type="http://schemas.openxmlformats.org/officeDocument/2006/relationships/font" Target="fonts/font32.fntdata"/><Relationship Id="rId68" Type="http://schemas.openxmlformats.org/officeDocument/2006/relationships/font" Target="fonts/font3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font" Target="fonts/font22.fntdata"/><Relationship Id="rId58" Type="http://schemas.openxmlformats.org/officeDocument/2006/relationships/font" Target="fonts/font27.fntdata"/><Relationship Id="rId66" Type="http://schemas.openxmlformats.org/officeDocument/2006/relationships/font" Target="fonts/font35.fntdata"/><Relationship Id="rId74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font" Target="fonts/font30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56" Type="http://schemas.openxmlformats.org/officeDocument/2006/relationships/font" Target="fonts/font25.fntdata"/><Relationship Id="rId64" Type="http://schemas.openxmlformats.org/officeDocument/2006/relationships/font" Target="fonts/font33.fntdata"/><Relationship Id="rId69" Type="http://schemas.openxmlformats.org/officeDocument/2006/relationships/font" Target="fonts/font38.fntdata"/><Relationship Id="rId8" Type="http://schemas.openxmlformats.org/officeDocument/2006/relationships/slide" Target="slides/slide5.xml"/><Relationship Id="rId51" Type="http://schemas.openxmlformats.org/officeDocument/2006/relationships/font" Target="fonts/font20.fntdata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59" Type="http://schemas.openxmlformats.org/officeDocument/2006/relationships/font" Target="fonts/font28.fntdata"/><Relationship Id="rId67" Type="http://schemas.openxmlformats.org/officeDocument/2006/relationships/font" Target="fonts/font36.fntdata"/><Relationship Id="rId20" Type="http://schemas.openxmlformats.org/officeDocument/2006/relationships/slide" Target="slides/slide17.xml"/><Relationship Id="rId41" Type="http://schemas.openxmlformats.org/officeDocument/2006/relationships/font" Target="fonts/font10.fntdata"/><Relationship Id="rId54" Type="http://schemas.openxmlformats.org/officeDocument/2006/relationships/font" Target="fonts/font23.fntdata"/><Relationship Id="rId62" Type="http://schemas.openxmlformats.org/officeDocument/2006/relationships/font" Target="fonts/font31.fntdata"/><Relationship Id="rId70" Type="http://schemas.openxmlformats.org/officeDocument/2006/relationships/font" Target="fonts/font3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5.fntdata"/><Relationship Id="rId49" Type="http://schemas.openxmlformats.org/officeDocument/2006/relationships/font" Target="fonts/font18.fntdata"/><Relationship Id="rId57" Type="http://schemas.openxmlformats.org/officeDocument/2006/relationships/font" Target="fonts/font26.fntdata"/><Relationship Id="rId10" Type="http://schemas.openxmlformats.org/officeDocument/2006/relationships/slide" Target="slides/slide7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font" Target="fonts/font21.fntdata"/><Relationship Id="rId60" Type="http://schemas.openxmlformats.org/officeDocument/2006/relationships/font" Target="fonts/font29.fntdata"/><Relationship Id="rId65" Type="http://schemas.openxmlformats.org/officeDocument/2006/relationships/font" Target="fonts/font34.fntdata"/><Relationship Id="rId73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font" Target="fonts/font8.fntdata"/><Relationship Id="rId34" Type="http://schemas.openxmlformats.org/officeDocument/2006/relationships/font" Target="fonts/font3.fntdata"/><Relationship Id="rId50" Type="http://schemas.openxmlformats.org/officeDocument/2006/relationships/font" Target="fonts/font19.fntdata"/><Relationship Id="rId55" Type="http://schemas.openxmlformats.org/officeDocument/2006/relationships/font" Target="fonts/font24.fntdata"/><Relationship Id="rId7" Type="http://schemas.openxmlformats.org/officeDocument/2006/relationships/slide" Target="slides/slide4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 design helps with: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usability / readability / navigability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Delight your users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Communicates the values of your product and your brand</a:t>
            </a:r>
            <a:endParaRPr/>
          </a:p>
        </p:txBody>
      </p:sp>
      <p:sp>
        <p:nvSpPr>
          <p:cNvPr id="135" name="Google Shape;13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82f4e80f4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82f4e80f4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 Directly from slide…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Obvious, right?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82f4e80f4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82f4e80f4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82f4e80f4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82f4e80f4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82f4e80f4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82f4e80f4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82f4e80f4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82f4e80f4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6b010cdff_1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6b010cdff_1_5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56b010cdff_1_5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54f53cab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d54f53cab5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d54f53cab5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6b79d43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6b79d430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56b79d430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6b010cdff_1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6b010cdff_1_5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56b010cdff_1_5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54f53cab5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d54f53cab5_1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d54f53cab5_1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6b010cdf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6b010cdf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56b010cdf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6b010cdff_1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6b010cdff_1_5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56b010cdff_1_5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6b010cdff_1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6b010cdff_1_5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56b010cdff_1_5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6b010cdff_1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6b010cdff_1_5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56b010cdff_1_5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54f53cab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54f53cab5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gd54f53cab5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54f53cab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d54f53cab5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d54f53cab5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d54f53cab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d54f53cab5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gd54f53cab5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d54f53cab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d54f53cab5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d54f53cab5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6b010cdff_1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56b010cdff_1_4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g56b010cdff_1_4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82f4e80f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82f4e80f4_0_1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582f4e80f4_0_1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6b010cdff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6b010cdff_1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56b010cdff_1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6b010cdff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6b010cdff_1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56b010cdff_1_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82f4e80f4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82f4e80f4_0_1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582f4e80f4_0_1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82f4e80f4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82f4e80f4_0_1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582f4e80f4_0_1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82f4e80f4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82f4e80f4_0_1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582f4e80f4_0_1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82f4e80f4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82f4e80f4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 Directly from slide…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Obvious, right?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5600"/>
              <a:buFont typeface="Oswald Medium"/>
              <a:buNone/>
              <a:defRPr sz="5600">
                <a:solidFill>
                  <a:srgbClr val="351C75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Rubik"/>
              <a:buNone/>
              <a:defRPr sz="3200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609600" y="491962"/>
            <a:ext cx="109728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Oswald"/>
              <a:buNone/>
              <a:defRPr sz="53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609600" y="1611925"/>
            <a:ext cx="10591800" cy="3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 rtl="0"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  <a:defRPr sz="1800" b="0" i="0" u="none" strike="noStrike" cap="none">
                <a:solidFill>
                  <a:schemeClr val="dk1"/>
                </a:solidFill>
              </a:defRPr>
            </a:lvl1pPr>
            <a:lvl2pPr marL="914400" lvl="1" indent="-41275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Char char="-"/>
              <a:defRPr sz="1800">
                <a:solidFill>
                  <a:schemeClr val="dk1"/>
                </a:solidFill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-"/>
              <a:defRPr sz="2700" i="0" u="none" strike="noStrike" cap="none">
                <a:solidFill>
                  <a:schemeClr val="dk1"/>
                </a:solidFill>
              </a:defRPr>
            </a:lvl3pPr>
            <a:lvl4pPr marL="1828800" marR="0" lvl="3" indent="-40005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700"/>
              <a:buChar char="-"/>
              <a:defRPr sz="2700" i="0" u="none" strike="noStrike" cap="none">
                <a:solidFill>
                  <a:schemeClr val="dk1"/>
                </a:solidFill>
              </a:defRPr>
            </a:lvl4pPr>
            <a:lvl5pPr marL="2286000" marR="0" lvl="4" indent="-40005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-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-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-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-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2700"/>
              <a:buFont typeface="Arial"/>
              <a:buChar char="-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5600"/>
              <a:buFont typeface="Oswald Medium"/>
              <a:buNone/>
              <a:defRPr sz="5600">
                <a:solidFill>
                  <a:srgbClr val="351C75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Rubik"/>
              <a:buNone/>
              <a:defRPr sz="3200"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Font typeface="Oswald"/>
              <a:buNone/>
              <a:defRPr sz="45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thwestern - Slides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thwestern Template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Font typeface="Rubik"/>
              <a:buChar char="●"/>
              <a:defRPr sz="1900">
                <a:latin typeface="Rubik"/>
                <a:ea typeface="Rubik"/>
                <a:cs typeface="Rubik"/>
                <a:sym typeface="Rubik"/>
              </a:defRPr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Font typeface="Rubik"/>
              <a:buChar char="●"/>
              <a:defRPr sz="1900">
                <a:latin typeface="Rubik"/>
                <a:ea typeface="Rubik"/>
                <a:cs typeface="Rubik"/>
                <a:sym typeface="Rubik"/>
              </a:defRPr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Font typeface="Oswald"/>
              <a:buNone/>
              <a:defRPr sz="6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Font typeface="Oswald"/>
              <a:buNone/>
              <a:defRPr sz="45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100"/>
              <a:buFont typeface="Oswald"/>
              <a:buNone/>
              <a:defRPr sz="51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9" name="Google Shape;99;p24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marL="914400" lvl="1" indent="-349250" algn="ctr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2pPr>
            <a:lvl3pPr marL="1371600" lvl="2" indent="-349250" algn="ctr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3pPr>
            <a:lvl4pPr marL="1828800" lvl="3" indent="-349250" algn="ctr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marL="2286000" lvl="4" indent="-349250" algn="ctr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5pPr>
            <a:lvl6pPr marL="2743200" lvl="5" indent="-349250" algn="ctr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6pPr>
            <a:lvl7pPr marL="3200400" lvl="6" indent="-349250" algn="ctr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7pPr>
            <a:lvl8pPr marL="3657600" lvl="7" indent="-349250" algn="ctr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8pPr>
            <a:lvl9pPr marL="4114800" lvl="8" indent="-349250" algn="ctr" rtl="0">
              <a:spcBef>
                <a:spcPts val="2100"/>
              </a:spcBef>
              <a:spcAft>
                <a:spcPts val="2100"/>
              </a:spcAft>
              <a:buSzPts val="19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609600" y="491962"/>
            <a:ext cx="109728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Oswald"/>
              <a:buNone/>
              <a:defRPr sz="53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1"/>
          </p:nvPr>
        </p:nvSpPr>
        <p:spPr>
          <a:xfrm>
            <a:off x="609600" y="1611923"/>
            <a:ext cx="10972800" cy="4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900"/>
              <a:buAutoNum type="arabicPeriod"/>
              <a:defRPr sz="2900" b="0" i="0" u="none" strike="noStrike" cap="none">
                <a:solidFill>
                  <a:schemeClr val="dk1"/>
                </a:solidFill>
              </a:defRPr>
            </a:lvl1pPr>
            <a:lvl2pPr marL="914400" marR="0" lvl="1" indent="-41275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900"/>
              <a:buAutoNum type="alphaLcPeriod"/>
              <a:defRPr sz="2900" i="0" u="none" strike="noStrike" cap="none">
                <a:solidFill>
                  <a:schemeClr val="dk1"/>
                </a:solidFill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700"/>
              <a:buAutoNum type="romanLcPeriod"/>
              <a:defRPr sz="2700" i="0" u="none" strike="noStrike" cap="none">
                <a:solidFill>
                  <a:schemeClr val="dk1"/>
                </a:solidFill>
              </a:defRPr>
            </a:lvl3pPr>
            <a:lvl4pPr marL="1828800" marR="0" lvl="3" indent="-40005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  <a:defRPr sz="2700" i="0" u="none" strike="noStrike" cap="none">
                <a:solidFill>
                  <a:schemeClr val="dk1"/>
                </a:solidFill>
              </a:defRPr>
            </a:lvl4pPr>
            <a:lvl5pPr marL="2286000" marR="0" lvl="4" indent="-40005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AutoNum type="alphaLcPeriod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AutoNum type="romanLcPeriod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AutoNum type="arabicPeriod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AutoNum type="alphaLcPeriod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2700"/>
              <a:buFont typeface="Arial"/>
              <a:buAutoNum type="romanLcPeriod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400"/>
              <a:buFont typeface="Architects Daughter"/>
              <a:buNone/>
              <a:defRPr sz="6400"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subTitle" idx="1"/>
          </p:nvPr>
        </p:nvSpPr>
        <p:spPr>
          <a:xfrm>
            <a:off x="914400" y="3786738"/>
            <a:ext cx="10363200" cy="10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Quicksand"/>
              <a:buNone/>
              <a:defRPr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Architects Daughter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Architects Daughter"/>
              <a:buNone/>
              <a:defRPr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Architects Daughter"/>
              <a:buNone/>
              <a:defRPr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Architects Daughter"/>
              <a:buNone/>
              <a:defRPr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Architects Daughter"/>
              <a:buNone/>
              <a:defRPr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Architects Daughter"/>
              <a:buNone/>
              <a:defRPr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Architects Daughter"/>
              <a:buNone/>
              <a:defRPr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Architects Daughter"/>
              <a:buNone/>
              <a:defRPr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Architects Daughter"/>
              <a:buNone/>
              <a:defRPr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327200" y="1629119"/>
            <a:ext cx="6969300" cy="70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482600" rtl="0">
              <a:spcBef>
                <a:spcPts val="800"/>
              </a:spcBef>
              <a:spcAft>
                <a:spcPts val="0"/>
              </a:spcAft>
              <a:buSzPts val="4000"/>
              <a:buFont typeface="Quicksand"/>
              <a:buChar char="●"/>
              <a:defRPr sz="2700">
                <a:latin typeface="Arimo"/>
                <a:ea typeface="Arimo"/>
                <a:cs typeface="Arimo"/>
                <a:sym typeface="Arimo"/>
              </a:defRPr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SzPts val="32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SzPts val="32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Quicksand"/>
              <a:buChar char="●"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Architects Daughter"/>
              <a:buNone/>
              <a:defRPr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25900" cy="496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482600" rtl="0">
              <a:spcBef>
                <a:spcPts val="800"/>
              </a:spcBef>
              <a:spcAft>
                <a:spcPts val="0"/>
              </a:spcAft>
              <a:buSzPts val="4000"/>
              <a:buFont typeface="Quicksand"/>
              <a:buChar char="●"/>
              <a:defRPr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SzPts val="32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SzPts val="32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Quicksand"/>
              <a:buChar char="●"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Quicksand"/>
              <a:buChar char="●"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body" idx="2"/>
          </p:nvPr>
        </p:nvSpPr>
        <p:spPr>
          <a:xfrm>
            <a:off x="6256365" y="1600200"/>
            <a:ext cx="5325900" cy="496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482600" rtl="0">
              <a:spcBef>
                <a:spcPts val="800"/>
              </a:spcBef>
              <a:spcAft>
                <a:spcPts val="0"/>
              </a:spcAft>
              <a:buSzPts val="4000"/>
              <a:buFont typeface="Quicksand"/>
              <a:buChar char="●"/>
              <a:defRPr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SzPts val="32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SzPts val="32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Quicksand"/>
              <a:buChar char="●"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Quicksand"/>
              <a:buChar char="●"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Architects Daughter"/>
              <a:buNone/>
              <a:defRPr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1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2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228600" algn="ctr" rtl="0">
              <a:spcBef>
                <a:spcPts val="500"/>
              </a:spcBef>
              <a:spcAft>
                <a:spcPts val="0"/>
              </a:spcAft>
              <a:buSzPts val="2400"/>
              <a:buFont typeface="Quicksand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1pPr>
          </a:lstStyle>
          <a:p>
            <a:endParaRPr/>
          </a:p>
        </p:txBody>
      </p:sp>
      <p:sp>
        <p:nvSpPr>
          <p:cNvPr id="129" name="Google Shape;129;p32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thwestern - Slides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50" y="1536625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Rubik"/>
              <a:buAutoNum type="arabicPeriod"/>
              <a:defRPr sz="1800">
                <a:latin typeface="Rubik"/>
                <a:ea typeface="Rubik"/>
                <a:cs typeface="Rubik"/>
                <a:sym typeface="Rubik"/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AutoNum type="alphaLcPeriod"/>
              <a:defRPr>
                <a:latin typeface="Rubik"/>
                <a:ea typeface="Rubik"/>
                <a:cs typeface="Rubik"/>
                <a:sym typeface="Rubik"/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AutoNum type="romanLcPeriod"/>
              <a:defRPr>
                <a:latin typeface="Rubik"/>
                <a:ea typeface="Rubik"/>
                <a:cs typeface="Rubik"/>
                <a:sym typeface="Rubik"/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AutoNum type="arabicPeriod"/>
              <a:defRPr>
                <a:latin typeface="Rubik"/>
                <a:ea typeface="Rubik"/>
                <a:cs typeface="Rubik"/>
                <a:sym typeface="Rubik"/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AutoNum type="alphaLcPeriod"/>
              <a:defRPr>
                <a:latin typeface="Rubik"/>
                <a:ea typeface="Rubik"/>
                <a:cs typeface="Rubik"/>
                <a:sym typeface="Rubik"/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AutoNum type="romanLcPeriod"/>
              <a:defRPr>
                <a:latin typeface="Rubik"/>
                <a:ea typeface="Rubik"/>
                <a:cs typeface="Rubik"/>
                <a:sym typeface="Rubik"/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AutoNum type="arabicPeriod"/>
              <a:defRPr>
                <a:latin typeface="Rubik"/>
                <a:ea typeface="Rubik"/>
                <a:cs typeface="Rubik"/>
                <a:sym typeface="Rubik"/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AutoNum type="alphaLcPeriod"/>
              <a:defRPr>
                <a:latin typeface="Rubik"/>
                <a:ea typeface="Rubik"/>
                <a:cs typeface="Rubik"/>
                <a:sym typeface="Rubik"/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Font typeface="Rubik"/>
              <a:buAutoNum type="romanLcPeriod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3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thwestern Template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Font typeface="Rubik"/>
              <a:buChar char="●"/>
              <a:defRPr sz="1900">
                <a:latin typeface="Rubik"/>
                <a:ea typeface="Rubik"/>
                <a:cs typeface="Rubik"/>
                <a:sym typeface="Rubik"/>
              </a:defRPr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Font typeface="Rubik"/>
              <a:buChar char="●"/>
              <a:defRPr sz="1900">
                <a:latin typeface="Rubik"/>
                <a:ea typeface="Rubik"/>
                <a:cs typeface="Rubik"/>
                <a:sym typeface="Rubik"/>
              </a:defRPr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Font typeface="Oswald"/>
              <a:buNone/>
              <a:defRPr sz="64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Font typeface="Oswald"/>
              <a:buNone/>
              <a:defRPr sz="51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Char char="●"/>
              <a:defRPr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ubik"/>
              <a:buChar char="○"/>
              <a:defRPr sz="1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ubik"/>
              <a:buChar char="■"/>
              <a:defRPr sz="1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ubik"/>
              <a:buChar char="●"/>
              <a:defRPr sz="1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ubik"/>
              <a:buChar char="○"/>
              <a:defRPr sz="1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ubik"/>
              <a:buChar char="■"/>
              <a:defRPr sz="1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ubik"/>
              <a:buChar char="●"/>
              <a:defRPr sz="1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ubik"/>
              <a:buChar char="○"/>
              <a:defRPr sz="1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ubik"/>
              <a:buChar char="■"/>
              <a:defRPr sz="1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Char char="●"/>
              <a:defRPr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ubik"/>
              <a:buChar char="○"/>
              <a:defRPr sz="1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ubik"/>
              <a:buChar char="■"/>
              <a:defRPr sz="1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ubik"/>
              <a:buChar char="●"/>
              <a:defRPr sz="1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ubik"/>
              <a:buChar char="○"/>
              <a:defRPr sz="1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ubik"/>
              <a:buChar char="■"/>
              <a:defRPr sz="1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ubik"/>
              <a:buChar char="●"/>
              <a:defRPr sz="1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ubik"/>
              <a:buChar char="○"/>
              <a:defRPr sz="1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4925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ubik"/>
              <a:buChar char="■"/>
              <a:defRPr sz="1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chitects Daughter"/>
              <a:buNone/>
              <a:defRPr sz="4800" b="1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4826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icksand"/>
              <a:buChar char="●"/>
              <a:defRPr sz="4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icksand"/>
              <a:buChar char="○"/>
              <a:defRPr sz="3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icksand"/>
              <a:buChar char="■"/>
              <a:defRPr sz="3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700">
                <a:solidFill>
                  <a:schemeClr val="dk1"/>
                </a:solidFill>
              </a:defRPr>
            </a:lvl1pPr>
            <a:lvl2pPr lvl="1" algn="r" rtl="0">
              <a:buNone/>
              <a:defRPr sz="1700">
                <a:solidFill>
                  <a:schemeClr val="dk1"/>
                </a:solidFill>
              </a:defRPr>
            </a:lvl2pPr>
            <a:lvl3pPr lvl="2" algn="r" rtl="0">
              <a:buNone/>
              <a:defRPr sz="1700">
                <a:solidFill>
                  <a:schemeClr val="dk1"/>
                </a:solidFill>
              </a:defRPr>
            </a:lvl3pPr>
            <a:lvl4pPr lvl="3" algn="r" rtl="0">
              <a:buNone/>
              <a:defRPr sz="1700">
                <a:solidFill>
                  <a:schemeClr val="dk1"/>
                </a:solidFill>
              </a:defRPr>
            </a:lvl4pPr>
            <a:lvl5pPr lvl="4" algn="r" rtl="0">
              <a:buNone/>
              <a:defRPr sz="1700">
                <a:solidFill>
                  <a:schemeClr val="dk1"/>
                </a:solidFill>
              </a:defRPr>
            </a:lvl5pPr>
            <a:lvl6pPr lvl="5" algn="r" rtl="0">
              <a:buNone/>
              <a:defRPr sz="1700">
                <a:solidFill>
                  <a:schemeClr val="dk1"/>
                </a:solidFill>
              </a:defRPr>
            </a:lvl6pPr>
            <a:lvl7pPr lvl="6" algn="r" rtl="0">
              <a:buNone/>
              <a:defRPr sz="1700">
                <a:solidFill>
                  <a:schemeClr val="dk1"/>
                </a:solidFill>
              </a:defRPr>
            </a:lvl7pPr>
            <a:lvl8pPr lvl="7" algn="r" rtl="0">
              <a:buNone/>
              <a:defRPr sz="1700">
                <a:solidFill>
                  <a:schemeClr val="dk1"/>
                </a:solidFill>
              </a:defRPr>
            </a:lvl8pPr>
            <a:lvl9pPr lvl="8" algn="r" rtl="0">
              <a:buNone/>
              <a:defRPr sz="17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vanwars/pen/KYBxKJ?editors=001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intr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intr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intr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 txBox="1">
            <a:spLocks noGrp="1"/>
          </p:cNvSpPr>
          <p:nvPr>
            <p:ph type="ctrTitle"/>
          </p:nvPr>
        </p:nvSpPr>
        <p:spPr>
          <a:xfrm>
            <a:off x="415611" y="104191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</a:pPr>
            <a:r>
              <a:rPr lang="en-US"/>
              <a:t>Intro to JavaScript</a:t>
            </a:r>
            <a:endParaRPr/>
          </a:p>
        </p:txBody>
      </p:sp>
      <p:sp>
        <p:nvSpPr>
          <p:cNvPr id="138" name="Google Shape;138;p3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lang="en-US" sz="2200"/>
              <a:t>JavaScript: the DOM // intro to programming in JavaScript</a:t>
            </a:r>
            <a:endParaRPr sz="2200"/>
          </a:p>
        </p:txBody>
      </p:sp>
      <p:sp>
        <p:nvSpPr>
          <p:cNvPr id="139" name="Google Shape;139;p3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Recall from CSS: selectors are ways of targeting elements in a web page so that we can apply styles to them. 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Remember these...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  <p:sp>
        <p:nvSpPr>
          <p:cNvPr id="233" name="Google Shape;233;p4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Selectors</a:t>
            </a:r>
            <a:endParaRPr/>
          </a:p>
        </p:txBody>
      </p:sp>
      <p:sp>
        <p:nvSpPr>
          <p:cNvPr id="234" name="Google Shape;234;p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>
            <a:spLocks noGrp="1"/>
          </p:cNvSpPr>
          <p:nvPr>
            <p:ph type="body" idx="2"/>
          </p:nvPr>
        </p:nvSpPr>
        <p:spPr>
          <a:xfrm>
            <a:off x="7430800" y="0"/>
            <a:ext cx="4761300" cy="68580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&lt;body&gt;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&lt;div </a:t>
            </a:r>
            <a:r>
              <a:rPr lang="en-US" sz="17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=”</a:t>
            </a:r>
            <a:r>
              <a:rPr lang="en-US" sz="17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title-bar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”&gt;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&lt;h1&gt;</a:t>
            </a:r>
            <a:r>
              <a:rPr lang="en-US" sz="17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Welcome, Malik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&lt;img id=”</a:t>
            </a:r>
            <a:r>
              <a:rPr lang="en-US" sz="17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profile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” </a:t>
            </a:r>
            <a:r>
              <a:rPr lang="en-US" sz="17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src=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lang="en-US" sz="17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images/pic.png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” /&gt;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&lt;hr&gt;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&lt;/div&gt;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&lt;div&gt;</a:t>
            </a:r>
            <a:r>
              <a:rPr lang="en-US" sz="17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&lt;ul&gt;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&lt;li&gt;</a:t>
            </a:r>
            <a:r>
              <a:rPr lang="en-US" sz="17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 item 1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     &lt;li&gt;</a:t>
            </a:r>
            <a:r>
              <a:rPr lang="en-US" sz="17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 item 2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     &lt;li&gt;</a:t>
            </a:r>
            <a:r>
              <a:rPr lang="en-US" sz="17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 item 3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&lt;/ul&gt;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&lt;/div&gt;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&lt;/body&gt;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4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4635300" cy="68580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body {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900" b="1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9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grey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h1, li { 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609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text-transform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9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uppercase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6096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9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inline-block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6096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9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#999999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.title-bar { 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6096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9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5px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6096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9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#EEEEEE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#profile { 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6096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9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100px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6096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9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609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900" b="1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margin-right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9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20px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41" name="Google Shape;241;p44"/>
          <p:cNvGrpSpPr/>
          <p:nvPr/>
        </p:nvGrpSpPr>
        <p:grpSpPr>
          <a:xfrm>
            <a:off x="63065" y="189195"/>
            <a:ext cx="12065632" cy="5770089"/>
            <a:chOff x="47300" y="141900"/>
            <a:chExt cx="9049450" cy="4327675"/>
          </a:xfrm>
        </p:grpSpPr>
        <p:cxnSp>
          <p:nvCxnSpPr>
            <p:cNvPr id="242" name="Google Shape;242;p44"/>
            <p:cNvCxnSpPr>
              <a:stCxn id="243" idx="2"/>
              <a:endCxn id="244" idx="3"/>
            </p:cNvCxnSpPr>
            <p:nvPr/>
          </p:nvCxnSpPr>
          <p:spPr>
            <a:xfrm rot="10800000">
              <a:off x="1939100" y="543300"/>
              <a:ext cx="3681300" cy="20700"/>
            </a:xfrm>
            <a:prstGeom prst="straightConnector1">
              <a:avLst/>
            </a:prstGeom>
            <a:noFill/>
            <a:ln w="28575" cap="flat" cmpd="sng">
              <a:solidFill>
                <a:srgbClr val="93C47D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244" name="Google Shape;244;p44"/>
            <p:cNvSpPr/>
            <p:nvPr/>
          </p:nvSpPr>
          <p:spPr>
            <a:xfrm>
              <a:off x="47300" y="141900"/>
              <a:ext cx="1891800" cy="802800"/>
            </a:xfrm>
            <a:prstGeom prst="rect">
              <a:avLst/>
            </a:prstGeom>
            <a:noFill/>
            <a:ln w="28575" cap="flat" cmpd="sng">
              <a:solidFill>
                <a:srgbClr val="93C4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4"/>
            <p:cNvSpPr/>
            <p:nvPr/>
          </p:nvSpPr>
          <p:spPr>
            <a:xfrm>
              <a:off x="5620350" y="407275"/>
              <a:ext cx="3476400" cy="4062300"/>
            </a:xfrm>
            <a:prstGeom prst="rect">
              <a:avLst/>
            </a:prstGeom>
            <a:noFill/>
            <a:ln w="28575" cap="flat" cmpd="sng">
              <a:solidFill>
                <a:srgbClr val="93C4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44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5"/>
          <p:cNvSpPr txBox="1">
            <a:spLocks noGrp="1"/>
          </p:cNvSpPr>
          <p:nvPr>
            <p:ph type="body" idx="2"/>
          </p:nvPr>
        </p:nvSpPr>
        <p:spPr>
          <a:xfrm>
            <a:off x="7430800" y="0"/>
            <a:ext cx="4761300" cy="68580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&lt;body&gt;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&lt;div </a:t>
            </a:r>
            <a:r>
              <a:rPr lang="en-US" sz="17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=”</a:t>
            </a:r>
            <a:r>
              <a:rPr lang="en-US" sz="17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title-bar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”&gt;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&lt;h1&gt;</a:t>
            </a:r>
            <a:r>
              <a:rPr lang="en-US" sz="17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Welcome, Malik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&lt;img id=”</a:t>
            </a:r>
            <a:r>
              <a:rPr lang="en-US" sz="17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profile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” </a:t>
            </a:r>
            <a:r>
              <a:rPr lang="en-US" sz="17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src=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lang="en-US" sz="17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images/pic.png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” /&gt;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&lt;hr&gt;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&lt;/div&gt;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&lt;div&gt;</a:t>
            </a:r>
            <a:r>
              <a:rPr lang="en-US" sz="17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&lt;ul&gt;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&lt;li&gt;</a:t>
            </a:r>
            <a:r>
              <a:rPr lang="en-US" sz="17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 item 1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     &lt;li&gt;</a:t>
            </a:r>
            <a:r>
              <a:rPr lang="en-US" sz="17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 item 2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     &lt;li&gt;</a:t>
            </a:r>
            <a:r>
              <a:rPr lang="en-US" sz="17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 item 3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&lt;/ul&gt;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&lt;/div&gt;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&lt;/body&gt;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4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4635300" cy="68580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body {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900" b="1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9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grey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h1, li { 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609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text-transform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9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uppercase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6096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9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inline-block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6096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9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#999999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.title-bar { 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6096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9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5px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6096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9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#EEEEEE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#profile { 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6096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9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100px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6096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9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609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900" b="1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margin-right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9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20px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53" name="Google Shape;253;p45"/>
          <p:cNvGrpSpPr/>
          <p:nvPr/>
        </p:nvGrpSpPr>
        <p:grpSpPr>
          <a:xfrm>
            <a:off x="63065" y="1338300"/>
            <a:ext cx="11647009" cy="3485846"/>
            <a:chOff x="47300" y="1003750"/>
            <a:chExt cx="8735475" cy="2614450"/>
          </a:xfrm>
        </p:grpSpPr>
        <p:cxnSp>
          <p:nvCxnSpPr>
            <p:cNvPr id="254" name="Google Shape;254;p45"/>
            <p:cNvCxnSpPr>
              <a:stCxn id="255" idx="1"/>
              <a:endCxn id="256" idx="3"/>
            </p:cNvCxnSpPr>
            <p:nvPr/>
          </p:nvCxnSpPr>
          <p:spPr>
            <a:xfrm flipH="1">
              <a:off x="3405575" y="1111150"/>
              <a:ext cx="3012300" cy="598500"/>
            </a:xfrm>
            <a:prstGeom prst="straightConnector1">
              <a:avLst/>
            </a:prstGeom>
            <a:noFill/>
            <a:ln w="28575" cap="flat" cmpd="sng">
              <a:solidFill>
                <a:srgbClr val="93C47D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257" name="Google Shape;257;p45"/>
            <p:cNvCxnSpPr>
              <a:stCxn id="258" idx="1"/>
              <a:endCxn id="256" idx="3"/>
            </p:cNvCxnSpPr>
            <p:nvPr/>
          </p:nvCxnSpPr>
          <p:spPr>
            <a:xfrm rot="10800000">
              <a:off x="3405575" y="1709550"/>
              <a:ext cx="3240900" cy="1236300"/>
            </a:xfrm>
            <a:prstGeom prst="straightConnector1">
              <a:avLst/>
            </a:prstGeom>
            <a:noFill/>
            <a:ln w="28575" cap="flat" cmpd="sng">
              <a:solidFill>
                <a:srgbClr val="93C47D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259" name="Google Shape;259;p45"/>
            <p:cNvCxnSpPr>
              <a:stCxn id="260" idx="1"/>
              <a:endCxn id="256" idx="3"/>
            </p:cNvCxnSpPr>
            <p:nvPr/>
          </p:nvCxnSpPr>
          <p:spPr>
            <a:xfrm rot="10800000">
              <a:off x="3405575" y="1709413"/>
              <a:ext cx="3240900" cy="1518900"/>
            </a:xfrm>
            <a:prstGeom prst="straightConnector1">
              <a:avLst/>
            </a:prstGeom>
            <a:noFill/>
            <a:ln w="28575" cap="flat" cmpd="sng">
              <a:solidFill>
                <a:srgbClr val="93C47D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261" name="Google Shape;261;p45"/>
            <p:cNvCxnSpPr>
              <a:stCxn id="262" idx="1"/>
              <a:endCxn id="256" idx="3"/>
            </p:cNvCxnSpPr>
            <p:nvPr/>
          </p:nvCxnSpPr>
          <p:spPr>
            <a:xfrm rot="10800000">
              <a:off x="3405575" y="1709600"/>
              <a:ext cx="3240900" cy="1801200"/>
            </a:xfrm>
            <a:prstGeom prst="straightConnector1">
              <a:avLst/>
            </a:prstGeom>
            <a:noFill/>
            <a:ln w="28575" cap="flat" cmpd="sng">
              <a:solidFill>
                <a:srgbClr val="93C47D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256" name="Google Shape;256;p45"/>
            <p:cNvSpPr/>
            <p:nvPr/>
          </p:nvSpPr>
          <p:spPr>
            <a:xfrm>
              <a:off x="47300" y="1003750"/>
              <a:ext cx="3358200" cy="1411500"/>
            </a:xfrm>
            <a:prstGeom prst="rect">
              <a:avLst/>
            </a:prstGeom>
            <a:noFill/>
            <a:ln w="28575" cap="flat" cmpd="sng">
              <a:solidFill>
                <a:srgbClr val="93C4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5"/>
            <p:cNvSpPr/>
            <p:nvPr/>
          </p:nvSpPr>
          <p:spPr>
            <a:xfrm>
              <a:off x="6417875" y="1003750"/>
              <a:ext cx="2364900" cy="214800"/>
            </a:xfrm>
            <a:prstGeom prst="rect">
              <a:avLst/>
            </a:prstGeom>
            <a:noFill/>
            <a:ln w="28575" cap="flat" cmpd="sng">
              <a:solidFill>
                <a:srgbClr val="93C4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5"/>
            <p:cNvSpPr/>
            <p:nvPr/>
          </p:nvSpPr>
          <p:spPr>
            <a:xfrm>
              <a:off x="6646475" y="2838450"/>
              <a:ext cx="2096700" cy="214800"/>
            </a:xfrm>
            <a:prstGeom prst="rect">
              <a:avLst/>
            </a:prstGeom>
            <a:noFill/>
            <a:ln w="28575" cap="flat" cmpd="sng">
              <a:solidFill>
                <a:srgbClr val="93C4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5"/>
            <p:cNvSpPr/>
            <p:nvPr/>
          </p:nvSpPr>
          <p:spPr>
            <a:xfrm>
              <a:off x="6646475" y="3120913"/>
              <a:ext cx="2096700" cy="214800"/>
            </a:xfrm>
            <a:prstGeom prst="rect">
              <a:avLst/>
            </a:prstGeom>
            <a:noFill/>
            <a:ln w="28575" cap="flat" cmpd="sng">
              <a:solidFill>
                <a:srgbClr val="93C4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5"/>
            <p:cNvSpPr/>
            <p:nvPr/>
          </p:nvSpPr>
          <p:spPr>
            <a:xfrm>
              <a:off x="6646475" y="3403400"/>
              <a:ext cx="2096700" cy="214800"/>
            </a:xfrm>
            <a:prstGeom prst="rect">
              <a:avLst/>
            </a:prstGeom>
            <a:noFill/>
            <a:ln w="28575" cap="flat" cmpd="sng">
              <a:solidFill>
                <a:srgbClr val="93C4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45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6"/>
          <p:cNvSpPr txBox="1">
            <a:spLocks noGrp="1"/>
          </p:cNvSpPr>
          <p:nvPr>
            <p:ph type="body" idx="2"/>
          </p:nvPr>
        </p:nvSpPr>
        <p:spPr>
          <a:xfrm>
            <a:off x="7430800" y="0"/>
            <a:ext cx="4761300" cy="68580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&lt;body&gt;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&lt;div </a:t>
            </a:r>
            <a:r>
              <a:rPr lang="en-US" sz="17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=”</a:t>
            </a:r>
            <a:r>
              <a:rPr lang="en-US" sz="17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title-bar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”&gt;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&lt;h1&gt;</a:t>
            </a:r>
            <a:r>
              <a:rPr lang="en-US" sz="17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Welcome, Malik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&lt;img id=”</a:t>
            </a:r>
            <a:r>
              <a:rPr lang="en-US" sz="17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profile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” </a:t>
            </a:r>
            <a:r>
              <a:rPr lang="en-US" sz="17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src=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lang="en-US" sz="17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images/pic.png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” /&gt;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&lt;hr&gt;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&lt;/div&gt;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&lt;div&gt;</a:t>
            </a:r>
            <a:r>
              <a:rPr lang="en-US" sz="17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&lt;ul&gt;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&lt;li&gt;</a:t>
            </a:r>
            <a:r>
              <a:rPr lang="en-US" sz="17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 item 1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     &lt;li&gt;</a:t>
            </a:r>
            <a:r>
              <a:rPr lang="en-US" sz="17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 item 2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     &lt;li&gt;</a:t>
            </a:r>
            <a:r>
              <a:rPr lang="en-US" sz="17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 item 3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&lt;/ul&gt;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&lt;/div&gt;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&lt;/body&gt;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4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4635300" cy="68580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body {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900" b="1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9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grey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h1, li { 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609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text-transform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9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uppercase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6096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9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inline-block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6096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9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#999999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.title-bar { 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6096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9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5px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6096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9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#EEEEEE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#profile { 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6096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9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100px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6096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9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609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900" b="1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margin-right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9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20px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70" name="Google Shape;270;p46"/>
          <p:cNvGrpSpPr/>
          <p:nvPr/>
        </p:nvGrpSpPr>
        <p:grpSpPr>
          <a:xfrm>
            <a:off x="63065" y="973942"/>
            <a:ext cx="11776506" cy="3755673"/>
            <a:chOff x="47300" y="730475"/>
            <a:chExt cx="8832600" cy="2816825"/>
          </a:xfrm>
        </p:grpSpPr>
        <p:cxnSp>
          <p:nvCxnSpPr>
            <p:cNvPr id="271" name="Google Shape;271;p46"/>
            <p:cNvCxnSpPr>
              <a:stCxn id="272" idx="1"/>
              <a:endCxn id="273" idx="3"/>
            </p:cNvCxnSpPr>
            <p:nvPr/>
          </p:nvCxnSpPr>
          <p:spPr>
            <a:xfrm flipH="1">
              <a:off x="3417200" y="1476725"/>
              <a:ext cx="2660400" cy="1532100"/>
            </a:xfrm>
            <a:prstGeom prst="straightConnector1">
              <a:avLst/>
            </a:prstGeom>
            <a:noFill/>
            <a:ln w="28575" cap="flat" cmpd="sng">
              <a:solidFill>
                <a:srgbClr val="8E7CC3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273" name="Google Shape;273;p46"/>
            <p:cNvSpPr/>
            <p:nvPr/>
          </p:nvSpPr>
          <p:spPr>
            <a:xfrm>
              <a:off x="47300" y="2470600"/>
              <a:ext cx="3369900" cy="1076700"/>
            </a:xfrm>
            <a:prstGeom prst="rect">
              <a:avLst/>
            </a:prstGeom>
            <a:noFill/>
            <a:ln w="28575" cap="flat" cmpd="sng">
              <a:solidFill>
                <a:srgbClr val="8E7C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6"/>
            <p:cNvSpPr/>
            <p:nvPr/>
          </p:nvSpPr>
          <p:spPr>
            <a:xfrm>
              <a:off x="6077600" y="730475"/>
              <a:ext cx="2802300" cy="1492500"/>
            </a:xfrm>
            <a:prstGeom prst="rect">
              <a:avLst/>
            </a:prstGeom>
            <a:noFill/>
            <a:ln w="28575" cap="flat" cmpd="sng">
              <a:solidFill>
                <a:srgbClr val="8E7C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46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7"/>
          <p:cNvSpPr txBox="1">
            <a:spLocks noGrp="1"/>
          </p:cNvSpPr>
          <p:nvPr>
            <p:ph type="body" idx="2"/>
          </p:nvPr>
        </p:nvSpPr>
        <p:spPr>
          <a:xfrm>
            <a:off x="7430800" y="0"/>
            <a:ext cx="4761300" cy="68580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&lt;body&gt;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&lt;div </a:t>
            </a:r>
            <a:r>
              <a:rPr lang="en-US" sz="17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=”</a:t>
            </a:r>
            <a:r>
              <a:rPr lang="en-US" sz="17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title-bar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”&gt;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&lt;h1&gt;</a:t>
            </a:r>
            <a:r>
              <a:rPr lang="en-US" sz="17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Welcome, Malik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&lt;img id=”</a:t>
            </a:r>
            <a:r>
              <a:rPr lang="en-US" sz="17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profile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” </a:t>
            </a:r>
            <a:r>
              <a:rPr lang="en-US" sz="17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src=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lang="en-US" sz="17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images/pic.png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” /&gt;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&lt;hr&gt;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&lt;/div&gt;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&lt;div&gt;</a:t>
            </a:r>
            <a:r>
              <a:rPr lang="en-US" sz="17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&lt;ul&gt;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&lt;li&gt;</a:t>
            </a:r>
            <a:r>
              <a:rPr lang="en-US" sz="17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 item 1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     &lt;li&gt;</a:t>
            </a:r>
            <a:r>
              <a:rPr lang="en-US" sz="17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 item 2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     &lt;li&gt;</a:t>
            </a:r>
            <a:r>
              <a:rPr lang="en-US" sz="17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 item 3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&lt;/ul&gt;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  &lt;/div&gt;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 &lt;/body&gt;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700"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0" name="Google Shape;280;p4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4635300" cy="68580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body {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900" b="1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9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grey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h1, li { 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609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text-transform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9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uppercase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6096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9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inline-block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6096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9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#999999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.title-bar { 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6096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9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5px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6096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9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#EEEEEE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#profile { 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6096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9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100px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6096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9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609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900" b="1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margin-right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9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20px</a:t>
            </a: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81" name="Google Shape;281;p47"/>
          <p:cNvGrpSpPr/>
          <p:nvPr/>
        </p:nvGrpSpPr>
        <p:grpSpPr>
          <a:xfrm>
            <a:off x="63065" y="1746423"/>
            <a:ext cx="11934235" cy="4937677"/>
            <a:chOff x="47300" y="1309850"/>
            <a:chExt cx="8950900" cy="3703350"/>
          </a:xfrm>
        </p:grpSpPr>
        <p:cxnSp>
          <p:nvCxnSpPr>
            <p:cNvPr id="282" name="Google Shape;282;p47"/>
            <p:cNvCxnSpPr>
              <a:stCxn id="283" idx="1"/>
              <a:endCxn id="284" idx="3"/>
            </p:cNvCxnSpPr>
            <p:nvPr/>
          </p:nvCxnSpPr>
          <p:spPr>
            <a:xfrm flipH="1">
              <a:off x="2695800" y="1524050"/>
              <a:ext cx="2967900" cy="2791800"/>
            </a:xfrm>
            <a:prstGeom prst="straightConnector1">
              <a:avLst/>
            </a:prstGeom>
            <a:noFill/>
            <a:ln w="28575" cap="flat" cmpd="sng">
              <a:solidFill>
                <a:srgbClr val="6FA8DC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283" name="Google Shape;283;p47"/>
            <p:cNvSpPr/>
            <p:nvPr/>
          </p:nvSpPr>
          <p:spPr>
            <a:xfrm>
              <a:off x="5663700" y="1309850"/>
              <a:ext cx="3334500" cy="428400"/>
            </a:xfrm>
            <a:prstGeom prst="rect">
              <a:avLst/>
            </a:prstGeom>
            <a:noFill/>
            <a:ln w="28575" cap="flat" cmpd="sng">
              <a:solidFill>
                <a:srgbClr val="6FA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7"/>
            <p:cNvSpPr/>
            <p:nvPr/>
          </p:nvSpPr>
          <p:spPr>
            <a:xfrm>
              <a:off x="47300" y="3618200"/>
              <a:ext cx="2648400" cy="1395000"/>
            </a:xfrm>
            <a:prstGeom prst="rect">
              <a:avLst/>
            </a:prstGeom>
            <a:noFill/>
            <a:ln w="28575" cap="flat" cmpd="sng">
              <a:solidFill>
                <a:srgbClr val="6FA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" name="Google Shape;285;p47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JavaScript also supports element targeting...</a:t>
            </a:r>
            <a:endParaRPr/>
          </a:p>
        </p:txBody>
      </p:sp>
      <p:sp>
        <p:nvSpPr>
          <p:cNvPr id="292" name="Google Shape;292;p4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graphicFrame>
        <p:nvGraphicFramePr>
          <p:cNvPr id="293" name="Google Shape;293;p48"/>
          <p:cNvGraphicFramePr/>
          <p:nvPr/>
        </p:nvGraphicFramePr>
        <p:xfrm>
          <a:off x="643350" y="2353900"/>
          <a:ext cx="10144000" cy="3228414"/>
        </p:xfrm>
        <a:graphic>
          <a:graphicData uri="http://schemas.openxmlformats.org/drawingml/2006/table">
            <a:tbl>
              <a:tblPr>
                <a:noFill/>
                <a:tableStyleId>{741D1DDF-7B09-471E-8045-702CB0C21A54}</a:tableStyleId>
              </a:tblPr>
              <a:tblGrid>
                <a:gridCol w="300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rPr>
                        <a:t>Method</a:t>
                      </a:r>
                      <a:endParaRPr sz="1600">
                        <a:solidFill>
                          <a:srgbClr val="666666"/>
                        </a:solidFill>
                        <a:latin typeface="Rubik Medium"/>
                        <a:ea typeface="Rubik Medium"/>
                        <a:cs typeface="Rubik Medium"/>
                        <a:sym typeface="Rubik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rPr>
                        <a:t>Example</a:t>
                      </a:r>
                      <a:endParaRPr sz="1600">
                        <a:solidFill>
                          <a:srgbClr val="666666"/>
                        </a:solidFill>
                        <a:latin typeface="Rubik Medium"/>
                        <a:ea typeface="Rubik Medium"/>
                        <a:cs typeface="Rubik Medium"/>
                        <a:sym typeface="Rubik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rPr>
                        <a:t>Returns</a:t>
                      </a:r>
                      <a:endParaRPr sz="1600">
                        <a:solidFill>
                          <a:srgbClr val="666666"/>
                        </a:solidFill>
                        <a:latin typeface="Rubik Medium"/>
                        <a:ea typeface="Rubik Medium"/>
                        <a:cs typeface="Rubik Medium"/>
                        <a:sym typeface="Rubik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rPr>
                        <a:t>getElementById()</a:t>
                      </a:r>
                      <a:r>
                        <a:rPr lang="en-US" sz="1600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 </a:t>
                      </a:r>
                      <a:endParaRPr sz="1600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document.getElementById("my_element")</a:t>
                      </a:r>
                      <a:endParaRPr sz="1600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single element</a:t>
                      </a:r>
                      <a:endParaRPr sz="1600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rPr>
                        <a:t>querySelector()</a:t>
                      </a:r>
                      <a:endParaRPr sz="1600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document.querySelector("#my_element")</a:t>
                      </a:r>
                      <a:endParaRPr sz="1600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document.querySelector("p")</a:t>
                      </a:r>
                      <a:endParaRPr sz="1600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document.querySelector(“.my-announcements")</a:t>
                      </a:r>
                      <a:endParaRPr sz="1600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single element</a:t>
                      </a:r>
                      <a:endParaRPr sz="1600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rPr>
                        <a:t>querySelectorAll()</a:t>
                      </a:r>
                      <a:endParaRPr sz="1600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document.querySelectorAll("p")</a:t>
                      </a:r>
                      <a:endParaRPr sz="1600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list of elements</a:t>
                      </a:r>
                      <a:endParaRPr sz="1600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rPr>
                        <a:t>getElementsByTagName()</a:t>
                      </a:r>
                      <a:endParaRPr sz="1600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document.getElementsByTagName("div")</a:t>
                      </a:r>
                      <a:endParaRPr sz="1600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list of elements</a:t>
                      </a:r>
                      <a:endParaRPr sz="1600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rPr>
                        <a:t>getElementsByClassName()</a:t>
                      </a:r>
                      <a:endParaRPr sz="1600">
                        <a:solidFill>
                          <a:srgbClr val="666666"/>
                        </a:solidFill>
                        <a:latin typeface="Rubik Medium"/>
                        <a:ea typeface="Rubik Medium"/>
                        <a:cs typeface="Rubik Medium"/>
                        <a:sym typeface="Rubik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document.getElementsByClassName(".panel")</a:t>
                      </a:r>
                      <a:endParaRPr sz="1600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list of elements</a:t>
                      </a:r>
                      <a:endParaRPr sz="1600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4" name="Google Shape;294;p48"/>
          <p:cNvSpPr txBox="1"/>
          <p:nvPr/>
        </p:nvSpPr>
        <p:spPr>
          <a:xfrm>
            <a:off x="481900" y="1465238"/>
            <a:ext cx="115464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Recall from CSS: selectors are ways of targeting elements in a web page so that we can apply styles to them. </a:t>
            </a:r>
            <a:endParaRPr sz="18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95" name="Google Shape;295;p48"/>
          <p:cNvSpPr txBox="1"/>
          <p:nvPr/>
        </p:nvSpPr>
        <p:spPr>
          <a:xfrm>
            <a:off x="4215350" y="60972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400" u="sng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Rubik"/>
                <a:ea typeface="Rubik"/>
                <a:cs typeface="Rubik"/>
                <a:sym typeface="Rubik"/>
              </a:rPr>
              <a:t>And once you target an element, </a:t>
            </a:r>
            <a:br>
              <a:rPr lang="en-US" sz="3700">
                <a:latin typeface="Rubik"/>
                <a:ea typeface="Rubik"/>
                <a:cs typeface="Rubik"/>
                <a:sym typeface="Rubik"/>
              </a:rPr>
            </a:br>
            <a:r>
              <a:rPr lang="en-US" sz="3700">
                <a:latin typeface="Rubik"/>
                <a:ea typeface="Rubik"/>
                <a:cs typeface="Rubik"/>
                <a:sym typeface="Rubik"/>
              </a:rPr>
              <a:t>you can change it...</a:t>
            </a:r>
            <a:endParaRPr sz="37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02" name="Google Shape;302;p4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 Manipulation: Some (of the many) attributes you can set</a:t>
            </a:r>
            <a:endParaRPr/>
          </a:p>
        </p:txBody>
      </p:sp>
      <p:sp>
        <p:nvSpPr>
          <p:cNvPr id="309" name="Google Shape;309;p5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graphicFrame>
        <p:nvGraphicFramePr>
          <p:cNvPr id="310" name="Google Shape;310;p50"/>
          <p:cNvGraphicFramePr/>
          <p:nvPr/>
        </p:nvGraphicFramePr>
        <p:xfrm>
          <a:off x="521550" y="2658425"/>
          <a:ext cx="10144000" cy="2667582"/>
        </p:xfrm>
        <a:graphic>
          <a:graphicData uri="http://schemas.openxmlformats.org/drawingml/2006/table">
            <a:tbl>
              <a:tblPr>
                <a:noFill/>
                <a:tableStyleId>{741D1DDF-7B09-471E-8045-702CB0C21A54}</a:tableStyleId>
              </a:tblPr>
              <a:tblGrid>
                <a:gridCol w="209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rPr>
                        <a:t>Attribute</a:t>
                      </a:r>
                      <a:endParaRPr sz="1600">
                        <a:solidFill>
                          <a:srgbClr val="666666"/>
                        </a:solidFill>
                        <a:latin typeface="Rubik Medium"/>
                        <a:ea typeface="Rubik Medium"/>
                        <a:cs typeface="Rubik Medium"/>
                        <a:sym typeface="Rubik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rPr>
                        <a:t>Example</a:t>
                      </a:r>
                      <a:endParaRPr sz="1600">
                        <a:solidFill>
                          <a:srgbClr val="666666"/>
                        </a:solidFill>
                        <a:latin typeface="Rubik Medium"/>
                        <a:ea typeface="Rubik Medium"/>
                        <a:cs typeface="Rubik Medium"/>
                        <a:sym typeface="Rubik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rPr>
                        <a:t>Elements</a:t>
                      </a:r>
                      <a:endParaRPr sz="1600">
                        <a:solidFill>
                          <a:srgbClr val="666666"/>
                        </a:solidFill>
                        <a:latin typeface="Rubik Medium"/>
                        <a:ea typeface="Rubik Medium"/>
                        <a:cs typeface="Rubik Medium"/>
                        <a:sym typeface="Rubik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rPr>
                        <a:t>className</a:t>
                      </a:r>
                      <a:endParaRPr sz="1600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document.querySelector("div").className = “panel";</a:t>
                      </a:r>
                      <a:endParaRPr sz="1600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all</a:t>
                      </a:r>
                      <a:endParaRPr sz="1600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rPr>
                        <a:t>innerHTML</a:t>
                      </a:r>
                      <a:endParaRPr sz="1600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document.querySelector("div").innerHTML = “hi!";</a:t>
                      </a:r>
                      <a:endParaRPr sz="1600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all</a:t>
                      </a:r>
                      <a:endParaRPr sz="1600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rPr>
                        <a:t>src (for images)</a:t>
                      </a:r>
                      <a:endParaRPr sz="1600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document.querySelector("img").src = “some_image_url”</a:t>
                      </a:r>
                      <a:endParaRPr sz="1600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images only</a:t>
                      </a:r>
                      <a:endParaRPr sz="1600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rPr>
                        <a:t>href (for links)</a:t>
                      </a:r>
                      <a:endParaRPr sz="1600">
                        <a:solidFill>
                          <a:srgbClr val="666666"/>
                        </a:solidFill>
                        <a:latin typeface="Rubik Medium"/>
                        <a:ea typeface="Rubik Medium"/>
                        <a:cs typeface="Rubik Medium"/>
                        <a:sym typeface="Rubik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document.querySelector("a").href = “http://site.com”;</a:t>
                      </a:r>
                      <a:endParaRPr sz="1600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links only</a:t>
                      </a:r>
                      <a:endParaRPr sz="1600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rPr>
                        <a:t>...</a:t>
                      </a:r>
                      <a:endParaRPr sz="1600">
                        <a:solidFill>
                          <a:srgbClr val="666666"/>
                        </a:solidFill>
                        <a:latin typeface="Rubik Medium"/>
                        <a:ea typeface="Rubik Medium"/>
                        <a:cs typeface="Rubik Medium"/>
                        <a:sym typeface="Rubik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...</a:t>
                      </a:r>
                      <a:endParaRPr sz="1600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...</a:t>
                      </a:r>
                      <a:endParaRPr sz="1600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1" name="Google Shape;311;p50"/>
          <p:cNvSpPr txBox="1">
            <a:spLocks noGrp="1"/>
          </p:cNvSpPr>
          <p:nvPr>
            <p:ph type="body" idx="1"/>
          </p:nvPr>
        </p:nvSpPr>
        <p:spPr>
          <a:xfrm>
            <a:off x="415600" y="1536627"/>
            <a:ext cx="11360700" cy="68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These are but a few. You can set any element attribute using JavaScript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 Manipulation: Style properties that you can set</a:t>
            </a:r>
            <a:endParaRPr/>
          </a:p>
        </p:txBody>
      </p:sp>
      <p:sp>
        <p:nvSpPr>
          <p:cNvPr id="318" name="Google Shape;318;p5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graphicFrame>
        <p:nvGraphicFramePr>
          <p:cNvPr id="319" name="Google Shape;319;p51"/>
          <p:cNvGraphicFramePr/>
          <p:nvPr/>
        </p:nvGraphicFramePr>
        <p:xfrm>
          <a:off x="521550" y="2397975"/>
          <a:ext cx="10023450" cy="3556776"/>
        </p:xfrm>
        <a:graphic>
          <a:graphicData uri="http://schemas.openxmlformats.org/drawingml/2006/table">
            <a:tbl>
              <a:tblPr>
                <a:noFill/>
                <a:tableStyleId>{741D1DDF-7B09-471E-8045-702CB0C21A54}</a:tableStyleId>
              </a:tblPr>
              <a:tblGrid>
                <a:gridCol w="206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rPr>
                        <a:t>Property</a:t>
                      </a:r>
                      <a:endParaRPr sz="1600">
                        <a:solidFill>
                          <a:srgbClr val="666666"/>
                        </a:solidFill>
                        <a:latin typeface="Rubik Medium"/>
                        <a:ea typeface="Rubik Medium"/>
                        <a:cs typeface="Rubik Medium"/>
                        <a:sym typeface="Rubik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rPr>
                        <a:t>Example</a:t>
                      </a:r>
                      <a:endParaRPr sz="1600">
                        <a:solidFill>
                          <a:srgbClr val="666666"/>
                        </a:solidFill>
                        <a:latin typeface="Rubik Medium"/>
                        <a:ea typeface="Rubik Medium"/>
                        <a:cs typeface="Rubik Medium"/>
                        <a:sym typeface="Rubik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rPr>
                        <a:t>width</a:t>
                      </a:r>
                      <a:endParaRPr sz="1600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document.querySelector("div").style.width = "200px";</a:t>
                      </a:r>
                      <a:endParaRPr sz="1600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rPr>
                        <a:t>height</a:t>
                      </a:r>
                      <a:endParaRPr sz="1600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document.querySelector("div").style.width = "200px";</a:t>
                      </a:r>
                      <a:endParaRPr sz="1600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rPr>
                        <a:t>background color</a:t>
                      </a:r>
                      <a:endParaRPr sz="1600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document.querySelector("div").style.backgroundColor = "hotpink";</a:t>
                      </a:r>
                      <a:endParaRPr sz="1600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rPr>
                        <a:t>border width</a:t>
                      </a:r>
                      <a:endParaRPr sz="1600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document.querySelector("div").style.borderWidth = "5px";</a:t>
                      </a:r>
                      <a:endParaRPr sz="1600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rPr>
                        <a:t>padding</a:t>
                      </a:r>
                      <a:endParaRPr sz="1600">
                        <a:solidFill>
                          <a:srgbClr val="666666"/>
                        </a:solidFill>
                        <a:latin typeface="Rubik Medium"/>
                        <a:ea typeface="Rubik Medium"/>
                        <a:cs typeface="Rubik Medium"/>
                        <a:sym typeface="Rubik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document.querySelector("div").style.padding = "10px";</a:t>
                      </a:r>
                      <a:endParaRPr sz="1600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rPr>
                        <a:t>display</a:t>
                      </a:r>
                      <a:endParaRPr sz="1600">
                        <a:solidFill>
                          <a:srgbClr val="666666"/>
                        </a:solidFill>
                        <a:latin typeface="Rubik Medium"/>
                        <a:ea typeface="Rubik Medium"/>
                        <a:cs typeface="Rubik Medium"/>
                        <a:sym typeface="Rubik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document.querySelector("div").style.display = "none";</a:t>
                      </a:r>
                      <a:endParaRPr sz="1600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rPr>
                        <a:t>...</a:t>
                      </a:r>
                      <a:endParaRPr sz="1600">
                        <a:solidFill>
                          <a:srgbClr val="666666"/>
                        </a:solidFill>
                        <a:latin typeface="Rubik Medium"/>
                        <a:ea typeface="Rubik Medium"/>
                        <a:cs typeface="Rubik Medium"/>
                        <a:sym typeface="Rubik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...</a:t>
                      </a:r>
                      <a:endParaRPr sz="1600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20" name="Google Shape;320;p51"/>
          <p:cNvSpPr txBox="1">
            <a:spLocks noGrp="1"/>
          </p:cNvSpPr>
          <p:nvPr>
            <p:ph type="body" idx="1"/>
          </p:nvPr>
        </p:nvSpPr>
        <p:spPr>
          <a:xfrm>
            <a:off x="415600" y="1536627"/>
            <a:ext cx="11360700" cy="68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These are but a few. You can set any style property using JavaScript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2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quick look-ahead...</a:t>
            </a:r>
            <a:endParaRPr/>
          </a:p>
        </p:txBody>
      </p:sp>
      <p:sp>
        <p:nvSpPr>
          <p:cNvPr id="327" name="Google Shape;327;p5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JavaScript?</a:t>
            </a:r>
            <a:endParaRPr/>
          </a:p>
        </p:txBody>
      </p:sp>
      <p:sp>
        <p:nvSpPr>
          <p:cNvPr id="146" name="Google Shape;146;p35"/>
          <p:cNvSpPr txBox="1">
            <a:spLocks noGrp="1"/>
          </p:cNvSpPr>
          <p:nvPr>
            <p:ph type="body" idx="1"/>
          </p:nvPr>
        </p:nvSpPr>
        <p:spPr>
          <a:xfrm>
            <a:off x="415650" y="1536625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Initially created as a browser-only language (where the browser is the interpreter)</a:t>
            </a:r>
            <a:endParaRPr/>
          </a:p>
          <a:p>
            <a:pPr marL="457200" lvl="0" indent="-342900" algn="l" rtl="0">
              <a:spcBef>
                <a:spcPts val="21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Does all of the same things as other ‘real’ programming languages do (Turing complete). </a:t>
            </a:r>
            <a:endParaRPr/>
          </a:p>
          <a:p>
            <a:pPr marL="457200" lvl="0" indent="-342900" algn="l" rtl="0">
              <a:spcBef>
                <a:spcPts val="21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An interpreted language (like Python) – no compiler</a:t>
            </a:r>
            <a:endParaRPr/>
          </a:p>
          <a:p>
            <a:pPr marL="457200" lvl="0" indent="-342900" algn="l" rtl="0">
              <a:spcBef>
                <a:spcPts val="21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Now used in a variety of different contexts (it can be run anywhere that a JavaScript engine is installed)</a:t>
            </a:r>
            <a:endParaRPr/>
          </a:p>
          <a:p>
            <a:pPr marL="457200" lvl="0" indent="-342900" algn="l" rtl="0">
              <a:spcBef>
                <a:spcPts val="2100"/>
              </a:spcBef>
              <a:spcAft>
                <a:spcPts val="2100"/>
              </a:spcAft>
              <a:buSzPts val="1800"/>
              <a:buAutoNum type="arabicPeriod"/>
            </a:pPr>
            <a:r>
              <a:rPr lang="en-US"/>
              <a:t>Many languages “transpile” to JavaScript (e.g. Dart, TypeScript, CoffeeScript), meaning that you can program in another language, and then run a ‘transpiler’ to convert your code to JavaScript so that your browser can understand it. </a:t>
            </a:r>
            <a:endParaRPr/>
          </a:p>
        </p:txBody>
      </p:sp>
      <p:sp>
        <p:nvSpPr>
          <p:cNvPr id="147" name="Google Shape;147;p3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48" name="Google Shape;148;p35"/>
          <p:cNvSpPr txBox="1"/>
          <p:nvPr/>
        </p:nvSpPr>
        <p:spPr>
          <a:xfrm>
            <a:off x="0" y="6415425"/>
            <a:ext cx="54249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Nice overview: </a:t>
            </a:r>
            <a:r>
              <a:rPr lang="en-US" sz="1800" u="sng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https://javascript.info/intro</a:t>
            </a: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 Preview of Functions and Events</a:t>
            </a:r>
            <a:endParaRPr/>
          </a:p>
        </p:txBody>
      </p:sp>
      <p:sp>
        <p:nvSpPr>
          <p:cNvPr id="334" name="Google Shape;334;p5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35" name="Google Shape;335;p53"/>
          <p:cNvSpPr txBox="1">
            <a:spLocks noGrp="1"/>
          </p:cNvSpPr>
          <p:nvPr>
            <p:ph type="body" idx="1"/>
          </p:nvPr>
        </p:nvSpPr>
        <p:spPr>
          <a:xfrm>
            <a:off x="415650" y="1536625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We will be going over both functions and events in JavaScript </a:t>
            </a:r>
            <a:r>
              <a:rPr lang="en-US" sz="2200" b="1"/>
              <a:t>next week</a:t>
            </a:r>
            <a:r>
              <a:rPr lang="en-US" sz="2200"/>
              <a:t>, however we’re going to </a:t>
            </a:r>
            <a:r>
              <a:rPr lang="en-US" sz="2200" b="1"/>
              <a:t>start using them today.</a:t>
            </a:r>
            <a:r>
              <a:rPr lang="en-US" sz="2200"/>
              <a:t> You don’t need to know how to write them, but you do need to know how to read them...</a:t>
            </a:r>
            <a:br>
              <a:rPr lang="en-US" sz="2200"/>
            </a:br>
            <a:endParaRPr sz="220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A function is an encapsulated grouping of programming statements that you can invoke on demand...</a:t>
            </a:r>
            <a:br>
              <a:rPr lang="en-US" sz="2200"/>
            </a:b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An event handler is a way that allows you to attach a function to an event</a:t>
            </a:r>
            <a:br>
              <a:rPr lang="en-US" sz="2200"/>
            </a:br>
            <a:br>
              <a:rPr lang="en-US" sz="2200"/>
            </a:b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 Example</a:t>
            </a:r>
            <a:endParaRPr/>
          </a:p>
        </p:txBody>
      </p:sp>
      <p:sp>
        <p:nvSpPr>
          <p:cNvPr id="342" name="Google Shape;342;p5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43" name="Google Shape;343;p54"/>
          <p:cNvSpPr txBox="1">
            <a:spLocks noGrp="1"/>
          </p:cNvSpPr>
          <p:nvPr>
            <p:ph type="body" idx="1"/>
          </p:nvPr>
        </p:nvSpPr>
        <p:spPr>
          <a:xfrm>
            <a:off x="415600" y="1536615"/>
            <a:ext cx="11360700" cy="468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function is an encapsulated grouping of programming statements that you can invoke on demand...</a:t>
            </a:r>
            <a:endParaRPr/>
          </a:p>
          <a:p>
            <a:pPr marL="1371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const sayHello = () =&gt; {</a:t>
            </a:r>
            <a:br>
              <a:rPr lang="en-US"/>
            </a:br>
            <a:r>
              <a:rPr lang="en-US"/>
              <a:t>	document.querySelector('h1').style.color = 'white';</a:t>
            </a:r>
            <a:br>
              <a:rPr lang="en-US"/>
            </a:br>
            <a:r>
              <a:rPr lang="en-US"/>
              <a:t>	document.querySelector('h1').innerText = 'Hello!';</a:t>
            </a:r>
            <a:br>
              <a:rPr lang="en-US"/>
            </a:br>
            <a:r>
              <a:rPr lang="en-US"/>
              <a:t>};</a:t>
            </a:r>
            <a:endParaRPr/>
          </a:p>
          <a:p>
            <a:pPr marL="1371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const sayGoodbye = () =&gt; {</a:t>
            </a:r>
            <a:br>
              <a:rPr lang="en-US"/>
            </a:br>
            <a:r>
              <a:rPr lang="en-US"/>
              <a:t>	document.querySelector('h1').innerText = 'Bye!';</a:t>
            </a:r>
            <a:br>
              <a:rPr lang="en-US"/>
            </a:br>
            <a:r>
              <a:rPr lang="en-US"/>
              <a:t>};</a:t>
            </a:r>
            <a:endParaRPr/>
          </a:p>
          <a:p>
            <a:pPr marL="1371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sayHello();</a:t>
            </a:r>
            <a:br>
              <a:rPr lang="en-US"/>
            </a:br>
            <a:r>
              <a:rPr lang="en-US"/>
              <a:t>sayGoodbye();</a:t>
            </a:r>
            <a:br>
              <a:rPr lang="en-US"/>
            </a:br>
            <a:r>
              <a:rPr lang="en-US"/>
              <a:t>sayHello();</a:t>
            </a:r>
            <a:br>
              <a:rPr lang="en-US"/>
            </a:br>
            <a:r>
              <a:rPr lang="en-US"/>
              <a:t>sayGoodbye();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Handler Example</a:t>
            </a:r>
            <a:endParaRPr/>
          </a:p>
        </p:txBody>
      </p:sp>
      <p:sp>
        <p:nvSpPr>
          <p:cNvPr id="350" name="Google Shape;350;p5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51" name="Google Shape;351;p55"/>
          <p:cNvSpPr txBox="1">
            <a:spLocks noGrp="1"/>
          </p:cNvSpPr>
          <p:nvPr>
            <p:ph type="body" idx="1"/>
          </p:nvPr>
        </p:nvSpPr>
        <p:spPr>
          <a:xfrm>
            <a:off x="415600" y="1536615"/>
            <a:ext cx="11360700" cy="468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An event handler is a way that allows you to attach a function to an event. There are many different events that a browser allows you to hook into: click, mouseover, mouseout, drag, scroll, etc.</a:t>
            </a:r>
            <a:br>
              <a:rPr lang="en-US" sz="2200"/>
            </a:br>
            <a:br>
              <a:rPr lang="en-US" sz="2200"/>
            </a:b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Rubik Medium"/>
                <a:ea typeface="Rubik Medium"/>
                <a:cs typeface="Rubik Medium"/>
                <a:sym typeface="Rubik Medium"/>
              </a:rPr>
              <a:t>EXAMPLE:</a:t>
            </a:r>
            <a:endParaRPr sz="2200">
              <a:latin typeface="Rubik Medium"/>
              <a:ea typeface="Rubik Medium"/>
              <a:cs typeface="Rubik Medium"/>
              <a:sym typeface="Rubik Medium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latin typeface="Rubik Medium"/>
              <a:ea typeface="Rubik Medium"/>
              <a:cs typeface="Rubik Medium"/>
              <a:sym typeface="Rubik Medium"/>
            </a:endParaRPr>
          </a:p>
          <a:p>
            <a:pPr marL="22860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&lt;button onclick=”sayHello()”&gt;click me&lt;/button&gt;</a:t>
            </a:r>
            <a:br>
              <a:rPr lang="en-US" sz="2200"/>
            </a:br>
            <a:endParaRPr sz="2200"/>
          </a:p>
          <a:p>
            <a:pPr marL="0" lvl="0" indent="0" algn="l" rtl="0">
              <a:spcBef>
                <a:spcPts val="2100"/>
              </a:spcBef>
              <a:spcAft>
                <a:spcPts val="1000"/>
              </a:spcAft>
              <a:buNone/>
            </a:pP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of the Process of DOM Manipulation</a:t>
            </a:r>
            <a:endParaRPr/>
          </a:p>
        </p:txBody>
      </p:sp>
      <p:sp>
        <p:nvSpPr>
          <p:cNvPr id="358" name="Google Shape;358;p56"/>
          <p:cNvSpPr txBox="1">
            <a:spLocks noGrp="1"/>
          </p:cNvSpPr>
          <p:nvPr>
            <p:ph type="body" idx="1"/>
          </p:nvPr>
        </p:nvSpPr>
        <p:spPr>
          <a:xfrm>
            <a:off x="415650" y="1536625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>
                <a:highlight>
                  <a:srgbClr val="FFFF00"/>
                </a:highlight>
              </a:rPr>
              <a:t>Target an element</a:t>
            </a:r>
            <a:r>
              <a:rPr lang="en-US" sz="2400" dirty="0"/>
              <a:t> using one of the selector methods.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400" dirty="0"/>
              <a:t>For now, let’s use </a:t>
            </a:r>
            <a:r>
              <a:rPr lang="en-US" sz="2400" dirty="0" err="1"/>
              <a:t>document.querySelector</a:t>
            </a:r>
            <a:r>
              <a:rPr lang="en-US" sz="2400" dirty="0"/>
              <a:t>()</a:t>
            </a:r>
            <a:endParaRPr sz="24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>
                <a:highlight>
                  <a:srgbClr val="FFFF00"/>
                </a:highlight>
              </a:rPr>
              <a:t>Specify what you want to change </a:t>
            </a:r>
            <a:r>
              <a:rPr lang="en-US" sz="2400" dirty="0"/>
              <a:t>about the element: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400" dirty="0"/>
              <a:t>A style property?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400" dirty="0"/>
              <a:t>An attribute?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400" dirty="0"/>
              <a:t>What goes inside of the element?</a:t>
            </a:r>
            <a:endParaRPr sz="24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b="1" dirty="0"/>
              <a:t>Also note:</a:t>
            </a:r>
            <a:r>
              <a:rPr lang="en-US" sz="2400" dirty="0"/>
              <a:t> usually DOM manipulation happens inside of an event handler (which we’ll be talking more about next week)!</a:t>
            </a:r>
            <a:endParaRPr sz="2400" dirty="0"/>
          </a:p>
        </p:txBody>
      </p:sp>
      <p:sp>
        <p:nvSpPr>
          <p:cNvPr id="359" name="Google Shape;359;p5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7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Today’s Code</a:t>
            </a:r>
            <a:endParaRPr/>
          </a:p>
        </p:txBody>
      </p:sp>
      <p:sp>
        <p:nvSpPr>
          <p:cNvPr id="366" name="Google Shape;366;p5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Activity 1: Manipulating Style Properties</a:t>
            </a:r>
            <a:endParaRPr/>
          </a:p>
        </p:txBody>
      </p:sp>
      <p:sp>
        <p:nvSpPr>
          <p:cNvPr id="373" name="Google Shape;373;p5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Open 01-style-property-demo</a:t>
            </a:r>
            <a:endParaRPr b="1"/>
          </a:p>
          <a:p>
            <a:pPr marL="457200" lvl="0" indent="-381000" algn="l" rtl="0">
              <a:spcBef>
                <a:spcPts val="21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Modify each of the event handlers so that when the button is clicked, the body’s background color changes to the corresponding color.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How would you switch the font of the h1 tag when the user clicks on the button?</a:t>
            </a:r>
            <a:endParaRPr/>
          </a:p>
        </p:txBody>
      </p:sp>
      <p:sp>
        <p:nvSpPr>
          <p:cNvPr id="374" name="Google Shape;374;p5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Activity 2: Manipulating HTML Element Attributes</a:t>
            </a:r>
            <a:endParaRPr/>
          </a:p>
        </p:txBody>
      </p:sp>
      <p:sp>
        <p:nvSpPr>
          <p:cNvPr id="381" name="Google Shape;381;p5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Open 02-attribute-demo</a:t>
            </a:r>
            <a:endParaRPr b="1"/>
          </a:p>
          <a:p>
            <a:pPr marL="457200" lvl="0" indent="-381000" algn="l" rtl="0">
              <a:spcBef>
                <a:spcPts val="21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Modify each of the event handlers so that when the image’s “src” attribute is set to a different animal image.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How would you also modify the paragraph text when each button is clicked?</a:t>
            </a:r>
            <a:endParaRPr/>
          </a:p>
        </p:txBody>
      </p:sp>
      <p:sp>
        <p:nvSpPr>
          <p:cNvPr id="382" name="Google Shape;382;p5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Activity 3: Together</a:t>
            </a:r>
            <a:endParaRPr/>
          </a:p>
        </p:txBody>
      </p:sp>
      <p:sp>
        <p:nvSpPr>
          <p:cNvPr id="389" name="Google Shape;389;p6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Open 03-all-of-the-above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Update the body of the  changeColor() function so that the panel turns to hotpink.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Update the body of the changeTitle() function so that it changes the title of the webpage to "hi there!"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Update the body of the addImage() function so that it adds an image of a cat to each panel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update the body of the clearDivs() function so that it clears out the image of a wombat for each panel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6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“Client-Side” JavaScript</a:t>
            </a:r>
            <a:endParaRPr/>
          </a:p>
        </p:txBody>
      </p:sp>
      <p:sp>
        <p:nvSpPr>
          <p:cNvPr id="155" name="Google Shape;155;p36"/>
          <p:cNvSpPr txBox="1">
            <a:spLocks noGrp="1"/>
          </p:cNvSpPr>
          <p:nvPr>
            <p:ph type="body" idx="1"/>
          </p:nvPr>
        </p:nvSpPr>
        <p:spPr>
          <a:xfrm>
            <a:off x="415650" y="1536625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JavaScript’s job within the </a:t>
            </a:r>
            <a:r>
              <a:rPr lang="en-US" b="1" dirty="0"/>
              <a:t>browser</a:t>
            </a:r>
            <a:r>
              <a:rPr lang="en-US" dirty="0"/>
              <a:t>?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Can </a:t>
            </a:r>
            <a:r>
              <a:rPr lang="en-US" dirty="0">
                <a:highlight>
                  <a:srgbClr val="FFFF00"/>
                </a:highlight>
              </a:rPr>
              <a:t>respond to user events</a:t>
            </a:r>
            <a:endParaRPr dirty="0">
              <a:highlight>
                <a:srgbClr val="FFFF00"/>
              </a:highlight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Can manipulate the DOM by adding/removing/modifying/deleting:</a:t>
            </a:r>
            <a:endParaRPr dirty="0"/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-US" dirty="0"/>
              <a:t>elements</a:t>
            </a:r>
            <a:endParaRPr dirty="0"/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-US" dirty="0"/>
              <a:t>attributes</a:t>
            </a:r>
            <a:endParaRPr dirty="0"/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-US" dirty="0"/>
              <a:t>style properties</a:t>
            </a:r>
            <a:endParaRPr dirty="0"/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-US" dirty="0"/>
              <a:t>content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Can pull down resources from any server (for which it is authorized) and inject content into the DOM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Can post content from the browser to a server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Can manipulate data (which JS sees as lists of objects)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-US" dirty="0"/>
              <a:t>Can do all the computations that an ordinary language can do (but heavy computations are typically delegated to server processes)</a:t>
            </a:r>
            <a:endParaRPr dirty="0"/>
          </a:p>
        </p:txBody>
      </p:sp>
      <p:sp>
        <p:nvSpPr>
          <p:cNvPr id="156" name="Google Shape;156;p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57" name="Google Shape;157;p36"/>
          <p:cNvSpPr txBox="1"/>
          <p:nvPr/>
        </p:nvSpPr>
        <p:spPr>
          <a:xfrm>
            <a:off x="0" y="6415425"/>
            <a:ext cx="54249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Nice overview: </a:t>
            </a:r>
            <a:r>
              <a:rPr lang="en-US" sz="1800" u="sng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https://javascript.info/intro</a:t>
            </a: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Possibilities and Limitations of “Client-Side” JavaScript</a:t>
            </a:r>
            <a:endParaRPr/>
          </a:p>
        </p:txBody>
      </p:sp>
      <p:sp>
        <p:nvSpPr>
          <p:cNvPr id="164" name="Google Shape;164;p37"/>
          <p:cNvSpPr txBox="1">
            <a:spLocks noGrp="1"/>
          </p:cNvSpPr>
          <p:nvPr>
            <p:ph type="body" idx="1"/>
          </p:nvPr>
        </p:nvSpPr>
        <p:spPr>
          <a:xfrm>
            <a:off x="415650" y="1536625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Can JavaScript from your browser access your file system?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/>
              <a:t>No — that’d be a huge security risk. Why? </a:t>
            </a:r>
            <a:endParaRPr sz="1800"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Can JavaScript access your camera, microphone, or current location?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/>
              <a:t>Only with your permission</a:t>
            </a:r>
            <a:endParaRPr sz="1800"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Can JavaScript store information about you that the site can access later?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/>
              <a:t>Yes — Cookies and localstorage (you can view these via the browser inspector)</a:t>
            </a:r>
            <a:endParaRPr sz="1800"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Can JavaScript transmit information about your browsing interactions back to the server?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/>
              <a:t>Yes — b/c JavaScript can (1) “listen” to any user event (mousemove, click, drag, scroll, etc.), and (2) post information to a server, it can collect and transmit fine-grained information about your browsing behavior</a:t>
            </a:r>
            <a:endParaRPr sz="1800"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Can any website access the information that another website has gathered about you?</a:t>
            </a:r>
            <a:endParaRPr/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900"/>
              <a:buAutoNum type="alphaLcPeriod"/>
            </a:pPr>
            <a:r>
              <a:rPr lang="en-US"/>
              <a:t>It’s possible, but not through client-side JavaScript (see next slide)</a:t>
            </a:r>
            <a:endParaRPr/>
          </a:p>
        </p:txBody>
      </p:sp>
      <p:sp>
        <p:nvSpPr>
          <p:cNvPr id="165" name="Google Shape;165;p3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66" name="Google Shape;166;p37"/>
          <p:cNvSpPr txBox="1"/>
          <p:nvPr/>
        </p:nvSpPr>
        <p:spPr>
          <a:xfrm>
            <a:off x="0" y="6415425"/>
            <a:ext cx="54249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Nice overview: </a:t>
            </a:r>
            <a:r>
              <a:rPr lang="en-US" sz="1800" u="sng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https://javascript.info/intro</a:t>
            </a: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/>
          <p:nvPr/>
        </p:nvSpPr>
        <p:spPr>
          <a:xfrm>
            <a:off x="266925" y="268300"/>
            <a:ext cx="9101700" cy="632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latin typeface="Roboto"/>
                <a:ea typeface="Roboto"/>
                <a:cs typeface="Roboto"/>
                <a:sym typeface="Roboto"/>
              </a:rPr>
              <a:t>Browser’s Local Storage / Cookies</a:t>
            </a:r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3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pSp>
        <p:nvGrpSpPr>
          <p:cNvPr id="174" name="Google Shape;174;p38"/>
          <p:cNvGrpSpPr/>
          <p:nvPr/>
        </p:nvGrpSpPr>
        <p:grpSpPr>
          <a:xfrm>
            <a:off x="642947" y="2057694"/>
            <a:ext cx="2883041" cy="4302640"/>
            <a:chOff x="1118224" y="283725"/>
            <a:chExt cx="2090826" cy="4076400"/>
          </a:xfrm>
        </p:grpSpPr>
        <p:sp>
          <p:nvSpPr>
            <p:cNvPr id="175" name="Google Shape;175;p38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8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1D7E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8"/>
            <p:cNvSpPr/>
            <p:nvPr/>
          </p:nvSpPr>
          <p:spPr>
            <a:xfrm>
              <a:off x="1234774" y="2017805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Information Services Website</a:t>
              </a:r>
              <a:endParaRPr sz="16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78" name="Google Shape;178;p38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Google</a:t>
              </a:r>
              <a:endParaRPr sz="4000">
                <a:solidFill>
                  <a:srgbClr val="1D7E7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79" name="Google Shape;179;p38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8"/>
            <p:cNvSpPr/>
            <p:nvPr/>
          </p:nvSpPr>
          <p:spPr>
            <a:xfrm>
              <a:off x="1118316" y="3172456"/>
              <a:ext cx="20304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- Google-assigned user id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- Other metadata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1" name="Google Shape;181;p38"/>
          <p:cNvGrpSpPr/>
          <p:nvPr/>
        </p:nvGrpSpPr>
        <p:grpSpPr>
          <a:xfrm>
            <a:off x="5251633" y="2057694"/>
            <a:ext cx="2883041" cy="4302640"/>
            <a:chOff x="1118224" y="283725"/>
            <a:chExt cx="2090826" cy="4076400"/>
          </a:xfrm>
        </p:grpSpPr>
        <p:sp>
          <p:nvSpPr>
            <p:cNvPr id="182" name="Google Shape;182;p38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8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1D7E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8"/>
            <p:cNvSpPr/>
            <p:nvPr/>
          </p:nvSpPr>
          <p:spPr>
            <a:xfrm>
              <a:off x="1233923" y="1978336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Online shopping Website</a:t>
              </a:r>
              <a:endParaRPr sz="16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85" name="Google Shape;185;p38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Amazon</a:t>
              </a:r>
              <a:endParaRPr sz="4000">
                <a:solidFill>
                  <a:srgbClr val="1D7E7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86" name="Google Shape;186;p38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8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 - Amazon-assigned user id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 - Other metadata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8" name="Google Shape;188;p38"/>
          <p:cNvGrpSpPr/>
          <p:nvPr/>
        </p:nvGrpSpPr>
        <p:grpSpPr>
          <a:xfrm>
            <a:off x="3467072" y="2731050"/>
            <a:ext cx="1784700" cy="1404600"/>
            <a:chOff x="3467072" y="2731050"/>
            <a:chExt cx="1784700" cy="1404600"/>
          </a:xfrm>
        </p:grpSpPr>
        <p:cxnSp>
          <p:nvCxnSpPr>
            <p:cNvPr id="189" name="Google Shape;189;p38"/>
            <p:cNvCxnSpPr>
              <a:stCxn id="176" idx="3"/>
              <a:endCxn id="183" idx="1"/>
            </p:cNvCxnSpPr>
            <p:nvPr/>
          </p:nvCxnSpPr>
          <p:spPr>
            <a:xfrm>
              <a:off x="3467072" y="3433352"/>
              <a:ext cx="17847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190" name="Google Shape;190;p38"/>
            <p:cNvSpPr txBox="1"/>
            <p:nvPr/>
          </p:nvSpPr>
          <p:spPr>
            <a:xfrm>
              <a:off x="3971213" y="2731050"/>
              <a:ext cx="835200" cy="140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b="1">
                  <a:solidFill>
                    <a:srgbClr val="990000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 sz="8000" b="1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1" name="Google Shape;191;p38"/>
          <p:cNvGrpSpPr/>
          <p:nvPr/>
        </p:nvGrpSpPr>
        <p:grpSpPr>
          <a:xfrm>
            <a:off x="2054965" y="-704125"/>
            <a:ext cx="10905373" cy="3961008"/>
            <a:chOff x="1902565" y="-704125"/>
            <a:chExt cx="10905373" cy="3961008"/>
          </a:xfrm>
        </p:grpSpPr>
        <p:sp>
          <p:nvSpPr>
            <p:cNvPr id="192" name="Google Shape;192;p38"/>
            <p:cNvSpPr/>
            <p:nvPr/>
          </p:nvSpPr>
          <p:spPr>
            <a:xfrm>
              <a:off x="8684174" y="-704125"/>
              <a:ext cx="4123764" cy="3961008"/>
            </a:xfrm>
            <a:prstGeom prst="cloud">
              <a:avLst/>
            </a:prstGeom>
            <a:solidFill>
              <a:srgbClr val="1D7E7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Tracking Company</a:t>
              </a:r>
              <a:endParaRPr sz="4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Third Party Cookies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3" name="Google Shape;193;p38"/>
            <p:cNvCxnSpPr>
              <a:stCxn id="192" idx="2"/>
              <a:endCxn id="176" idx="0"/>
            </p:cNvCxnSpPr>
            <p:nvPr/>
          </p:nvCxnSpPr>
          <p:spPr>
            <a:xfrm flipH="1">
              <a:off x="1902565" y="1276379"/>
              <a:ext cx="6794400" cy="842700"/>
            </a:xfrm>
            <a:prstGeom prst="curvedConnector2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94" name="Google Shape;194;p38"/>
            <p:cNvCxnSpPr>
              <a:stCxn id="192" idx="2"/>
              <a:endCxn id="183" idx="0"/>
            </p:cNvCxnSpPr>
            <p:nvPr/>
          </p:nvCxnSpPr>
          <p:spPr>
            <a:xfrm flipH="1">
              <a:off x="6511165" y="1276379"/>
              <a:ext cx="2185800" cy="842700"/>
            </a:xfrm>
            <a:prstGeom prst="curvedConnector2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195" name="Google Shape;195;p38"/>
          <p:cNvGrpSpPr/>
          <p:nvPr/>
        </p:nvGrpSpPr>
        <p:grpSpPr>
          <a:xfrm>
            <a:off x="684675" y="5803525"/>
            <a:ext cx="7408275" cy="490300"/>
            <a:chOff x="684675" y="5651125"/>
            <a:chExt cx="7408275" cy="490300"/>
          </a:xfrm>
        </p:grpSpPr>
        <p:sp>
          <p:nvSpPr>
            <p:cNvPr id="196" name="Google Shape;196;p38"/>
            <p:cNvSpPr/>
            <p:nvPr/>
          </p:nvSpPr>
          <p:spPr>
            <a:xfrm>
              <a:off x="684675" y="5651125"/>
              <a:ext cx="2799600" cy="460200"/>
            </a:xfrm>
            <a:prstGeom prst="rect">
              <a:avLst/>
            </a:prstGeom>
            <a:solidFill>
              <a:srgbClr val="F5F2F0">
                <a:alpha val="484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- Third Party user id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" name="Google Shape;197;p38"/>
            <p:cNvSpPr/>
            <p:nvPr/>
          </p:nvSpPr>
          <p:spPr>
            <a:xfrm>
              <a:off x="5293350" y="5681225"/>
              <a:ext cx="2799600" cy="460200"/>
            </a:xfrm>
            <a:prstGeom prst="rect">
              <a:avLst/>
            </a:prstGeom>
            <a:solidFill>
              <a:srgbClr val="FFFFFF">
                <a:alpha val="515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- Third Party user id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“Server-Side” JavaScript (Not in this Class, but FYI)</a:t>
            </a:r>
            <a:endParaRPr/>
          </a:p>
        </p:txBody>
      </p:sp>
      <p:sp>
        <p:nvSpPr>
          <p:cNvPr id="204" name="Google Shape;204;p39"/>
          <p:cNvSpPr txBox="1">
            <a:spLocks noGrp="1"/>
          </p:cNvSpPr>
          <p:nvPr>
            <p:ph type="body" idx="1"/>
          </p:nvPr>
        </p:nvSpPr>
        <p:spPr>
          <a:xfrm>
            <a:off x="415650" y="1536625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JavaScript’s job on a server (e.g. Node.js)?</a:t>
            </a:r>
            <a:endParaRPr/>
          </a:p>
          <a:p>
            <a:pPr marL="457200" lvl="0" indent="-342900" algn="l" rtl="0">
              <a:spcBef>
                <a:spcPts val="21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Node.js lets developers use JavaScript on a server — to generate web pages before the page is sent to the user's web browser (developed in 2009)</a:t>
            </a:r>
            <a:endParaRPr/>
          </a:p>
          <a:p>
            <a:pPr marL="457200" lvl="0" indent="-342900" algn="l" rtl="0">
              <a:spcBef>
                <a:spcPts val="21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Analogous to the role that other web frameworks fill  — Java’s Spring, Django (Python), Flask (Python), Ruby on Rails, etc.</a:t>
            </a:r>
            <a:endParaRPr/>
          </a:p>
          <a:p>
            <a:pPr marL="457200" lvl="0" indent="-342900" algn="l" rtl="0">
              <a:spcBef>
                <a:spcPts val="21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Can connect to databases, communicate with other server processes, and interoperate with other languages via sockets and processes on a server.</a:t>
            </a:r>
            <a:endParaRPr/>
          </a:p>
          <a:p>
            <a:pPr marL="457200" lvl="0" indent="-342900" algn="l" rtl="0">
              <a:spcBef>
                <a:spcPts val="2100"/>
              </a:spcBef>
              <a:spcAft>
                <a:spcPts val="2100"/>
              </a:spcAft>
              <a:buSzPts val="1800"/>
              <a:buAutoNum type="arabicPeriod"/>
            </a:pPr>
            <a:r>
              <a:rPr lang="en-US"/>
              <a:t>V8 is the JavaScript compiler (Open Sourced via Chrome). Compiles JavaScript directly to native machine code before executing it</a:t>
            </a:r>
            <a:endParaRPr/>
          </a:p>
        </p:txBody>
      </p:sp>
      <p:sp>
        <p:nvSpPr>
          <p:cNvPr id="205" name="Google Shape;205;p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Client-Side JavaScript Schedule</a:t>
            </a:r>
            <a:endParaRPr/>
          </a:p>
        </p:txBody>
      </p:sp>
      <p:sp>
        <p:nvSpPr>
          <p:cNvPr id="212" name="Google Shape;212;p40"/>
          <p:cNvSpPr txBox="1">
            <a:spLocks noGrp="1"/>
          </p:cNvSpPr>
          <p:nvPr>
            <p:ph type="body" idx="1"/>
          </p:nvPr>
        </p:nvSpPr>
        <p:spPr>
          <a:xfrm>
            <a:off x="415650" y="1536625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ubik Medium"/>
                <a:ea typeface="Rubik Medium"/>
                <a:cs typeface="Rubik Medium"/>
                <a:sym typeface="Rubik Medium"/>
              </a:rPr>
              <a:t>Week 5 </a:t>
            </a:r>
            <a:r>
              <a:rPr lang="en-US"/>
              <a:t>(this week):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Intro to DOM manipulation.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Intro to computer programming with JavaScript: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/>
              <a:t>variables, expressions, and statements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/>
              <a:t>data types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br>
              <a:rPr lang="en-US">
                <a:latin typeface="Rubik Medium"/>
                <a:ea typeface="Rubik Medium"/>
                <a:cs typeface="Rubik Medium"/>
                <a:sym typeface="Rubik Medium"/>
              </a:rPr>
            </a:br>
            <a:r>
              <a:rPr lang="en-US">
                <a:latin typeface="Rubik Medium"/>
                <a:ea typeface="Rubik Medium"/>
                <a:cs typeface="Rubik Medium"/>
                <a:sym typeface="Rubik Medium"/>
              </a:rPr>
              <a:t>Week 6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Functions and Events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Templating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br>
              <a:rPr lang="en-US">
                <a:latin typeface="Rubik Medium"/>
                <a:ea typeface="Rubik Medium"/>
                <a:cs typeface="Rubik Medium"/>
                <a:sym typeface="Rubik Medium"/>
              </a:rPr>
            </a:br>
            <a:r>
              <a:rPr lang="en-US">
                <a:latin typeface="Rubik Medium"/>
                <a:ea typeface="Rubik Medium"/>
                <a:cs typeface="Rubik Medium"/>
                <a:sym typeface="Rubik Medium"/>
              </a:rPr>
              <a:t>Week 7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AJAX (interacting with Servers)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Working with data and APIs</a:t>
            </a:r>
            <a:endParaRPr/>
          </a:p>
        </p:txBody>
      </p:sp>
      <p:sp>
        <p:nvSpPr>
          <p:cNvPr id="213" name="Google Shape;213;p4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JavaScript Readings / Videos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LinkedIn Learning — see website for playlists</a:t>
            </a:r>
            <a:endParaRPr sz="280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0" name="Google Shape;220;p4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[Reminder from Lecture 4]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A way of representing a document, like a web page, in a way that can be understood by a human and by a computer. </a:t>
            </a:r>
            <a:r>
              <a:rPr lang="en-US">
                <a:latin typeface="Rubik Medium"/>
                <a:ea typeface="Rubik Medium"/>
                <a:cs typeface="Rubik Medium"/>
                <a:sym typeface="Rubik Medium"/>
              </a:rPr>
              <a:t>Javascript</a:t>
            </a:r>
            <a:r>
              <a:rPr lang="en-US"/>
              <a:t> can directly manipulate the DOM dynamically.</a:t>
            </a:r>
            <a:endParaRPr/>
          </a:p>
        </p:txBody>
      </p:sp>
      <p:sp>
        <p:nvSpPr>
          <p:cNvPr id="226" name="Google Shape;226;p4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Document Object Model (DOM)</a:t>
            </a:r>
            <a:endParaRPr/>
          </a:p>
        </p:txBody>
      </p:sp>
      <p:sp>
        <p:nvSpPr>
          <p:cNvPr id="227" name="Google Shape;227;p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orthwester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rthwester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2258</Words>
  <Application>Microsoft Macintosh PowerPoint</Application>
  <PresentationFormat>Widescreen</PresentationFormat>
  <Paragraphs>366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44" baseType="lpstr">
      <vt:lpstr>Calibri</vt:lpstr>
      <vt:lpstr>Architects Daughter</vt:lpstr>
      <vt:lpstr>Arimo</vt:lpstr>
      <vt:lpstr>Rubik</vt:lpstr>
      <vt:lpstr>Roboto Medium</vt:lpstr>
      <vt:lpstr>Roboto</vt:lpstr>
      <vt:lpstr>Arial</vt:lpstr>
      <vt:lpstr>Courier New</vt:lpstr>
      <vt:lpstr>Roboto Thin</vt:lpstr>
      <vt:lpstr>Quicksand</vt:lpstr>
      <vt:lpstr>Oswald</vt:lpstr>
      <vt:lpstr>Open Sans</vt:lpstr>
      <vt:lpstr>Oswald Medium</vt:lpstr>
      <vt:lpstr>Rubik Medium</vt:lpstr>
      <vt:lpstr>Northwestern Template</vt:lpstr>
      <vt:lpstr>Northwestern Template</vt:lpstr>
      <vt:lpstr>Simple Light</vt:lpstr>
      <vt:lpstr>Intro to JavaScript</vt:lpstr>
      <vt:lpstr>What is JavaScript?</vt:lpstr>
      <vt:lpstr>“Client-Side” JavaScript</vt:lpstr>
      <vt:lpstr>The Possibilities and Limitations of “Client-Side” JavaScript</vt:lpstr>
      <vt:lpstr>PowerPoint Presentation</vt:lpstr>
      <vt:lpstr>“Server-Side” JavaScript (Not in this Class, but FYI)</vt:lpstr>
      <vt:lpstr>Client-Side JavaScript Schedule</vt:lpstr>
      <vt:lpstr>JavaScript Readings / Videos LinkedIn Learning — see website for playlists</vt:lpstr>
      <vt:lpstr>Document Object Model (DOM)</vt:lpstr>
      <vt:lpstr>Selectors</vt:lpstr>
      <vt:lpstr>PowerPoint Presentation</vt:lpstr>
      <vt:lpstr>PowerPoint Presentation</vt:lpstr>
      <vt:lpstr>PowerPoint Presentation</vt:lpstr>
      <vt:lpstr>PowerPoint Presentation</vt:lpstr>
      <vt:lpstr>JavaScript also supports element targeting...</vt:lpstr>
      <vt:lpstr>And once you target an element,  you can change it...</vt:lpstr>
      <vt:lpstr>DOM Manipulation: Some (of the many) attributes you can set</vt:lpstr>
      <vt:lpstr>DOM Manipulation: Style properties that you can set</vt:lpstr>
      <vt:lpstr>A quick look-ahead...</vt:lpstr>
      <vt:lpstr>Quick Preview of Functions and Events</vt:lpstr>
      <vt:lpstr>Function Example</vt:lpstr>
      <vt:lpstr>Event Handler Example</vt:lpstr>
      <vt:lpstr>Summary of the Process of DOM Manipulation</vt:lpstr>
      <vt:lpstr>Download Today’s Code</vt:lpstr>
      <vt:lpstr>Activity 1: Manipulating Style Properties</vt:lpstr>
      <vt:lpstr>Activity 2: Manipulating HTML Element Attributes</vt:lpstr>
      <vt:lpstr>Activity 3: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JavaScript</dc:title>
  <cp:lastModifiedBy>Cheng, Yi-Ling</cp:lastModifiedBy>
  <cp:revision>1</cp:revision>
  <dcterms:modified xsi:type="dcterms:W3CDTF">2022-04-27T21:51:09Z</dcterms:modified>
</cp:coreProperties>
</file>