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swald" pitchFamily="2" charset="77"/>
      <p:regular r:id="rId32"/>
      <p:bold r:id="rId33"/>
    </p:embeddedFont>
    <p:embeddedFont>
      <p:font typeface="Oswald Medium" panose="020F0502020204030204" pitchFamily="34" charset="0"/>
      <p:regular r:id="rId34"/>
      <p:bold r:id="rId35"/>
    </p:embeddedFont>
    <p:embeddedFont>
      <p:font typeface="Rubik" pitchFamily="2" charset="-79"/>
      <p:regular r:id="rId36"/>
      <p:bold r:id="rId37"/>
      <p:italic r:id="rId38"/>
      <p:boldItalic r:id="rId39"/>
    </p:embeddedFont>
    <p:embeddedFont>
      <p:font typeface="Rubik Medium" pitchFamily="2" charset="-79"/>
      <p:regular r:id="rId40"/>
      <p:bold r:id="rId41"/>
      <p:italic r:id="rId42"/>
      <p:boldItalic r:id="rId43"/>
    </p:embeddedFont>
    <p:embeddedFont>
      <p:font typeface="Rubik SemiBold" pitchFamily="2" charset="-79"/>
      <p:regular r:id="rId44"/>
      <p:bold r:id="rId45"/>
      <p:italic r:id="rId46"/>
      <p:boldItalic r:id="rId47"/>
    </p:embeddedFont>
    <p:embeddedFont>
      <p:font typeface="Source Code Pro" panose="020B0509030403020204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0"/>
    <p:restoredTop sz="72653"/>
  </p:normalViewPr>
  <p:slideViewPr>
    <p:cSldViewPr snapToGrid="0" snapToObjects="1">
      <p:cViewPr varScale="1">
        <p:scale>
          <a:sx n="121" d="100"/>
          <a:sy n="121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font" Target="fonts/font2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font" Target="fonts/font2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e139bba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e139bba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e139bbaa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e139bbaa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139bba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139bba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e139bbaa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e139bbaa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e139bba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e139bba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139bbaa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139bbaa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the strong tag close with strong tag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open with &lt;p&gt; close with &lt;/p&gt;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139bbaa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139bbaa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e139bbaa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e139bbaa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e139bba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e139bba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e139bbaa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e139bbaa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ec3ade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ec3ade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e139bbaa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e139bbaa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ec3ade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ec3ade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c25b0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c25b0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e139bbaa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e139bbaa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c25b06d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c25b06d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Directly from slide…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Obvious, right?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c25b06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c25b06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c25b06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c25b06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??: pointers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e139bba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e139bba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e139bbaa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e139bbaa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200"/>
              <a:buFont typeface="Oswald Medium"/>
              <a:buNone/>
              <a:defRPr sz="42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originals/ac/f4/9b/acf49bd0f42b441160a9363dce88b243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Jn_gSpmcnPFlyL1XJhSBEcwmJ-HjjivyCZ7XFPpLMg/edit#gid=0" TargetMode="External"/><Relationship Id="rId7" Type="http://schemas.openxmlformats.org/officeDocument/2006/relationships/hyperlink" Target="https://eecs130.github.io/spring2022/lectures/lecture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ecs130.github.io/spring2022/lectures/lecture03" TargetMode="External"/><Relationship Id="rId5" Type="http://schemas.openxmlformats.org/officeDocument/2006/relationships/hyperlink" Target="https://eecs130.github.io/spring2022/lectures/lecture02" TargetMode="External"/><Relationship Id="rId4" Type="http://schemas.openxmlformats.org/officeDocument/2006/relationships/hyperlink" Target="https://eecs130.github.io/spring2022/times-location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vanwars/pen/xxpLzE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vanwars/pen/xxpLzEO" TargetMode="External"/><Relationship Id="rId3" Type="http://schemas.openxmlformats.org/officeDocument/2006/relationships/hyperlink" Target="https://eecs130.github.io/spring2022/html-reference/text-tags/" TargetMode="External"/><Relationship Id="rId7" Type="http://schemas.openxmlformats.org/officeDocument/2006/relationships/hyperlink" Target="https://eecs130.github.io/spring2022/html-reference/semantic-tag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ecs130.github.io/spring2022/html-reference/compound-tags/" TargetMode="External"/><Relationship Id="rId5" Type="http://schemas.openxmlformats.org/officeDocument/2006/relationships/hyperlink" Target="https://eecs130.github.io/spring2022/html-reference/media-tags/" TargetMode="External"/><Relationship Id="rId4" Type="http://schemas.openxmlformats.org/officeDocument/2006/relationships/hyperlink" Target="https://eecs130.github.io/spring2022/html-reference/imag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3992"/>
                </a:solidFill>
              </a:rPr>
              <a:t>Intro to HTML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130: </a:t>
            </a:r>
            <a:br>
              <a:rPr lang="en"/>
            </a:br>
            <a:r>
              <a:rPr lang="en"/>
              <a:t>Tools and Technologies of the World Wide Web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Spring, 2022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Most tags have an opening tag and a closing tag</a:t>
            </a:r>
            <a:endParaRPr sz="240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My Title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some don’t: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&lt;img</a:t>
            </a:r>
            <a:r>
              <a:rPr lang="en"/>
              <a:t>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src</a:t>
            </a:r>
            <a:r>
              <a:rPr lang="en"/>
              <a:t>="dog.png"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Breaks: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&lt;br /&gt;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 Rules: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&lt;hr /&gt;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Stylesheet Links: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&lt;link</a:t>
            </a:r>
            <a:r>
              <a:rPr lang="en"/>
              <a:t>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rel</a:t>
            </a:r>
            <a:r>
              <a:rPr lang="en"/>
              <a:t>="stylesheet"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href</a:t>
            </a:r>
            <a:r>
              <a:rPr lang="en"/>
              <a:t>="my_style.css"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You’ll eventually figure out the rules as you continue building web pages. You can also consult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HTML Reference</a:t>
            </a:r>
            <a:r>
              <a:rPr lang="en"/>
              <a:t> to learn more about the rules of each individual tag.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The browser ignores whitespace</a:t>
            </a:r>
            <a:endParaRPr sz="240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browser ignores whitespace: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My Title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interpreted the same way as...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     My  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Title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your code readable by indenting and using line breaks. Please don’t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&lt;main&gt;&lt;p&gt;</a:t>
            </a:r>
            <a:r>
              <a:rPr lang="en"/>
              <a:t>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&lt;/strong&gt;&lt;/p&gt;&lt;ol&gt;&lt;li&gt;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&lt;/ol&gt;&lt;/main&gt;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Instead,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&lt;p&gt;</a:t>
            </a:r>
            <a:br>
              <a:rPr lang="en"/>
            </a:br>
            <a:r>
              <a:rPr lang="en"/>
              <a:t>		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&lt;/main&gt;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are always followed by an equals sign and values are surrounded by quotation marks.</a:t>
            </a:r>
            <a:br>
              <a:rPr lang="en"/>
            </a:br>
            <a:br>
              <a:rPr lang="en"/>
            </a:br>
            <a:r>
              <a:rPr lang="en"/>
              <a:t>&lt;img src=“my_image.jpg”&gt;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5. Attribute syntax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1336239" y="2442779"/>
            <a:ext cx="4233033" cy="782304"/>
            <a:chOff x="2507750" y="4301900"/>
            <a:chExt cx="3602275" cy="696000"/>
          </a:xfrm>
        </p:grpSpPr>
        <p:cxnSp>
          <p:nvCxnSpPr>
            <p:cNvPr id="179" name="Google Shape;179;p26"/>
            <p:cNvCxnSpPr/>
            <p:nvPr/>
          </p:nvCxnSpPr>
          <p:spPr>
            <a:xfrm rot="10800000">
              <a:off x="2507750" y="4301900"/>
              <a:ext cx="457200" cy="4623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0" name="Google Shape;180;p26"/>
            <p:cNvSpPr txBox="1"/>
            <p:nvPr/>
          </p:nvSpPr>
          <p:spPr>
            <a:xfrm>
              <a:off x="3006525" y="4535600"/>
              <a:ext cx="3103500" cy="4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</a:rPr>
                <a:t>No space between attribute, equals sign, and quotations</a:t>
              </a:r>
              <a:endParaRPr b="1">
                <a:solidFill>
                  <a:srgbClr val="990055"/>
                </a:solidFill>
              </a:endParaRPr>
            </a:p>
          </p:txBody>
        </p:sp>
      </p:grp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6. Last in, first out (LIFO)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1762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/>
              <a:t>Correct</a:t>
            </a:r>
            <a:br>
              <a:rPr lang="en" sz="1800" dirty="0"/>
            </a:br>
            <a:br>
              <a:rPr lang="en" sz="1800" dirty="0"/>
            </a:br>
            <a:r>
              <a:rPr lang="en" sz="1800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 dirty="0"/>
              <a:t>Welcome, </a:t>
            </a:r>
            <a:br>
              <a:rPr lang="en" sz="1800" dirty="0"/>
            </a:br>
            <a:r>
              <a:rPr lang="en" sz="1800" dirty="0"/>
              <a:t>	</a:t>
            </a:r>
            <a:r>
              <a:rPr lang="en" sz="1800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 dirty="0"/>
              <a:t>Leonard</a:t>
            </a:r>
            <a:r>
              <a:rPr lang="en" sz="1800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 sz="1800" dirty="0"/>
            </a:br>
            <a:r>
              <a:rPr lang="en" sz="1800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br>
              <a:rPr lang="en" sz="1800" dirty="0"/>
            </a:br>
            <a:endParaRPr sz="1800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Incorrect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/>
              <a:t>Welcome, 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/>
              <a:t>Leonard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endParaRPr sz="180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7. Use comments to help you understand your code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00"/>
                </a:solidFill>
                <a:latin typeface="Rubik Medium"/>
                <a:ea typeface="Rubik Medium"/>
                <a:cs typeface="Rubik Medium"/>
                <a:sym typeface="Rubik Medium"/>
              </a:rPr>
              <a:t>&lt;!-- Welcome Section --&gt;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&lt;section&gt;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br>
              <a:rPr lang="en"/>
            </a:br>
            <a:r>
              <a:rPr lang="en"/>
              <a:t>		Welcome,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&lt;/ol&gt;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&lt;/section&gt;</a:t>
            </a:r>
            <a:endParaRPr>
              <a:solidFill>
                <a:srgbClr val="963334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HTML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Rules of thumb</a:t>
            </a:r>
            <a:endParaRPr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Linking is perhaps the biggest idea of the web: documents link together creating a “web” of networked resources.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Many different HTML tags use the concept of linking: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Stylesheet references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Multimedia embedding (e.g. images, videos, audio files)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Hyperlinks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Links can be absolute: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https://i.pinimg.com/originals/ac/f4/9b/acf49bd0f42b441160a9363dce88b243.jpg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 they can be relative (in relation to the location of your html file):</a:t>
            </a:r>
            <a:br>
              <a:rPr lang="en" dirty="0"/>
            </a:br>
            <a:r>
              <a:rPr lang="en" dirty="0"/>
              <a:t>images/</a:t>
            </a:r>
            <a:r>
              <a:rPr lang="en" dirty="0" err="1"/>
              <a:t>my_puppy.jpg</a:t>
            </a:r>
            <a:r>
              <a:rPr lang="en" dirty="0"/>
              <a:t> </a:t>
            </a:r>
            <a:br>
              <a:rPr lang="en" dirty="0"/>
            </a:b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Document Object Model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Rules of thumb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Linking to resources</a:t>
            </a:r>
            <a:endParaRPr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Activity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Tutorials start today (right after this class)!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Sign up for a section</a:t>
            </a:r>
            <a:r>
              <a:rPr lang="en" sz="1600"/>
              <a:t> (if you haven’t already)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Times and locations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here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Assigned readings: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Intro to HTML</a:t>
            </a:r>
            <a:r>
              <a:rPr lang="en" sz="1600"/>
              <a:t> (for today)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History of the web / internet</a:t>
            </a:r>
            <a:r>
              <a:rPr lang="en" sz="1600"/>
              <a:t> (for Monday)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Intro to CSS</a:t>
            </a:r>
            <a:r>
              <a:rPr lang="en" sz="1600"/>
              <a:t> (for Wednesday)</a:t>
            </a:r>
            <a:endParaRPr sz="160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1290300" y="1131850"/>
            <a:ext cx="65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Class Activity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1290300" y="1859025"/>
            <a:ext cx="46065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Practice with:</a:t>
            </a:r>
            <a:endParaRPr sz="18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AutoNum type="arabicPeriod"/>
            </a:pPr>
            <a:r>
              <a:rPr lang="en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Text markup</a:t>
            </a:r>
            <a:endParaRPr sz="18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AutoNum type="arabicPeriod"/>
            </a:pPr>
            <a:r>
              <a:rPr lang="en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Containers &amp; semantic containers</a:t>
            </a:r>
            <a:endParaRPr sz="18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AutoNum type="arabicPeriod"/>
            </a:pPr>
            <a:r>
              <a:rPr lang="en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Media</a:t>
            </a:r>
            <a:endParaRPr sz="18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AutoNum type="arabicPeriod"/>
            </a:pPr>
            <a:r>
              <a:rPr lang="en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Compound tags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0" y="4743300"/>
            <a:ext cx="847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ubik"/>
                <a:ea typeface="Rubik"/>
                <a:cs typeface="Rubik"/>
                <a:sym typeface="Rubik"/>
              </a:rPr>
              <a:t>If you don’t have a code editor installed yet: </a:t>
            </a:r>
            <a:r>
              <a:rPr lang="en" sz="1500" u="sng" dirty="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https://codepen.io/vanwars/pen/xxpLzEO</a:t>
            </a:r>
            <a:r>
              <a:rPr lang="en" sz="1500" dirty="0">
                <a:latin typeface="Rubik"/>
                <a:ea typeface="Rubik"/>
                <a:cs typeface="Rubik"/>
                <a:sym typeface="Rubik"/>
              </a:rPr>
              <a:t> </a:t>
            </a:r>
            <a:endParaRPr sz="15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Tasks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a heading and a paragraph element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hint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3 images. Two should link to images in the images folder, and one should link to an image on the internet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hint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 a YouTube or Vimeo video: (</a:t>
            </a:r>
            <a:r>
              <a:rPr lang="en" u="sng">
                <a:solidFill>
                  <a:schemeClr val="hlink"/>
                </a:solidFill>
                <a:hlinkClick r:id="rId5"/>
              </a:rPr>
              <a:t>hint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a list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hint</a:t>
            </a:r>
            <a:r>
              <a:rPr lang="en" dirty="0"/>
              <a:t>)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a table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hint</a:t>
            </a:r>
            <a:r>
              <a:rPr lang="en" dirty="0"/>
              <a:t>)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some semantic tags to give your sections meaning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hint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time, try to change the background color (hint: look at the stylesheet).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0" y="4743300"/>
            <a:ext cx="847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If you don’t have a code editor installed yet: </a:t>
            </a:r>
            <a:r>
              <a:rPr lang="en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https://codepen.io/vanwars/pen/xxpLzEO</a:t>
            </a:r>
            <a:r>
              <a:rPr lang="en" sz="1500">
                <a:latin typeface="Rubik"/>
                <a:ea typeface="Rubik"/>
                <a:cs typeface="Rubik"/>
                <a:sym typeface="Rubik"/>
              </a:rPr>
              <a:t>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Rubik SemiBold"/>
              <a:buAutoNum type="arabicPeriod"/>
            </a:pPr>
            <a:r>
              <a:rPr lang="en">
                <a:solidFill>
                  <a:srgbClr val="674EA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Intro to HTML</a:t>
            </a:r>
            <a:endParaRPr>
              <a:solidFill>
                <a:srgbClr val="674EA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is a way of creating web documents using “markup tags”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HTML tag has a set of rules that you have to follow to correctly use the tag.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tags need to be nested in a particular way to be understood by your browser.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 (Hypertext Markup Language)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4732625" y="1017725"/>
            <a:ext cx="4208700" cy="3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DOM Example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EECS 130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main.css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     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Welcome to this webpage.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134650" y="1508863"/>
            <a:ext cx="4158612" cy="2125764"/>
            <a:chOff x="134650" y="1508863"/>
            <a:chExt cx="4158612" cy="2125764"/>
          </a:xfrm>
        </p:grpSpPr>
        <p:sp>
          <p:nvSpPr>
            <p:cNvPr id="90" name="Google Shape;90;p18"/>
            <p:cNvSpPr/>
            <p:nvPr/>
          </p:nvSpPr>
          <p:spPr>
            <a:xfrm>
              <a:off x="1984790" y="1508863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&lt;html&gt;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134650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&lt;title&gt;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988167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&lt;head&gt;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3101071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&lt;body&gt;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94" name="Google Shape;94;p18"/>
            <p:cNvCxnSpPr>
              <a:stCxn id="90" idx="2"/>
              <a:endCxn id="92" idx="0"/>
            </p:cNvCxnSpPr>
            <p:nvPr/>
          </p:nvCxnSpPr>
          <p:spPr>
            <a:xfrm rot="5400000">
              <a:off x="1769240" y="1339063"/>
              <a:ext cx="178800" cy="9966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8"/>
            <p:cNvCxnSpPr>
              <a:stCxn id="90" idx="2"/>
              <a:endCxn id="93" idx="0"/>
            </p:cNvCxnSpPr>
            <p:nvPr/>
          </p:nvCxnSpPr>
          <p:spPr>
            <a:xfrm rot="-5400000" flipH="1">
              <a:off x="2825690" y="1279213"/>
              <a:ext cx="178800" cy="11163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8"/>
            <p:cNvCxnSpPr>
              <a:stCxn id="92" idx="2"/>
              <a:endCxn id="91" idx="0"/>
            </p:cNvCxnSpPr>
            <p:nvPr/>
          </p:nvCxnSpPr>
          <p:spPr>
            <a:xfrm rot="5400000">
              <a:off x="747867" y="1924778"/>
              <a:ext cx="371400" cy="853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97;p18"/>
            <p:cNvSpPr/>
            <p:nvPr/>
          </p:nvSpPr>
          <p:spPr>
            <a:xfrm>
              <a:off x="1841684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&lt;link&gt;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98" name="Google Shape;98;p18"/>
            <p:cNvCxnSpPr>
              <a:stCxn id="92" idx="2"/>
              <a:endCxn id="97" idx="0"/>
            </p:cNvCxnSpPr>
            <p:nvPr/>
          </p:nvCxnSpPr>
          <p:spPr>
            <a:xfrm rot="-5400000" flipH="1">
              <a:off x="1601367" y="1924778"/>
              <a:ext cx="371400" cy="853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Google Shape;99;p18"/>
            <p:cNvSpPr/>
            <p:nvPr/>
          </p:nvSpPr>
          <p:spPr>
            <a:xfrm>
              <a:off x="3101065" y="25371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&lt;main&gt;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0" name="Google Shape;100;p18"/>
            <p:cNvCxnSpPr>
              <a:stCxn id="93" idx="2"/>
              <a:endCxn id="99" idx="0"/>
            </p:cNvCxnSpPr>
            <p:nvPr/>
          </p:nvCxnSpPr>
          <p:spPr>
            <a:xfrm rot="-5400000" flipH="1">
              <a:off x="3287821" y="2351228"/>
              <a:ext cx="371400" cy="6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8"/>
            <p:cNvSpPr/>
            <p:nvPr/>
          </p:nvSpPr>
          <p:spPr>
            <a:xfrm>
              <a:off x="2653168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&lt;h1&gt;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548962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&lt;p&gt;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3" name="Google Shape;103;p18"/>
            <p:cNvCxnSpPr>
              <a:stCxn id="99" idx="2"/>
              <a:endCxn id="101" idx="0"/>
            </p:cNvCxnSpPr>
            <p:nvPr/>
          </p:nvCxnSpPr>
          <p:spPr>
            <a:xfrm rot="5400000">
              <a:off x="3095215" y="2706342"/>
              <a:ext cx="308100" cy="4479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8"/>
            <p:cNvCxnSpPr>
              <a:stCxn id="102" idx="0"/>
              <a:endCxn id="99" idx="2"/>
            </p:cNvCxnSpPr>
            <p:nvPr/>
          </p:nvCxnSpPr>
          <p:spPr>
            <a:xfrm rot="5400000" flipH="1">
              <a:off x="3543112" y="2706442"/>
              <a:ext cx="308100" cy="4479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8"/>
            <p:cNvCxnSpPr>
              <a:stCxn id="101" idx="2"/>
            </p:cNvCxnSpPr>
            <p:nvPr/>
          </p:nvCxnSpPr>
          <p:spPr>
            <a:xfrm flipH="1">
              <a:off x="3024118" y="3323542"/>
              <a:ext cx="1200" cy="92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8"/>
            <p:cNvSpPr txBox="1"/>
            <p:nvPr/>
          </p:nvSpPr>
          <p:spPr>
            <a:xfrm>
              <a:off x="2652510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Hello!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3548962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ubik"/>
                  <a:ea typeface="Rubik"/>
                  <a:cs typeface="Rubik"/>
                  <a:sym typeface="Rubik"/>
                </a:rPr>
                <a:t>Welcome to this webpage.</a:t>
              </a:r>
              <a:endParaRPr sz="8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988173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&lt;meta&gt;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9" name="Google Shape;109;p18"/>
            <p:cNvCxnSpPr>
              <a:stCxn id="92" idx="2"/>
              <a:endCxn id="108" idx="0"/>
            </p:cNvCxnSpPr>
            <p:nvPr/>
          </p:nvCxnSpPr>
          <p:spPr>
            <a:xfrm rot="-5400000" flipH="1">
              <a:off x="1174917" y="2351228"/>
              <a:ext cx="371400" cy="6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8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the Browser Interprets HTML</a:t>
            </a:r>
            <a:endParaRPr sz="2400"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4846175" y="445025"/>
            <a:ext cx="398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 File</a:t>
            </a:r>
            <a:endParaRPr sz="2400"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908075" y="95075"/>
            <a:ext cx="3890100" cy="2531400"/>
            <a:chOff x="4908075" y="95075"/>
            <a:chExt cx="3890100" cy="2531400"/>
          </a:xfrm>
        </p:grpSpPr>
        <p:sp>
          <p:nvSpPr>
            <p:cNvPr id="113" name="Google Shape;113;p18"/>
            <p:cNvSpPr/>
            <p:nvPr/>
          </p:nvSpPr>
          <p:spPr>
            <a:xfrm>
              <a:off x="4908075" y="1589075"/>
              <a:ext cx="3890100" cy="1037400"/>
            </a:xfrm>
            <a:prstGeom prst="rect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4" name="Google Shape;114;p18"/>
            <p:cNvCxnSpPr>
              <a:stCxn id="113" idx="0"/>
              <a:endCxn id="115" idx="2"/>
            </p:cNvCxnSpPr>
            <p:nvPr/>
          </p:nvCxnSpPr>
          <p:spPr>
            <a:xfrm rot="10800000" flipH="1">
              <a:off x="6853125" y="710675"/>
              <a:ext cx="929400" cy="8784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15" name="Google Shape;115;p18"/>
            <p:cNvSpPr txBox="1"/>
            <p:nvPr/>
          </p:nvSpPr>
          <p:spPr>
            <a:xfrm>
              <a:off x="6948225" y="95075"/>
              <a:ext cx="166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Invisible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(for metadata)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116" name="Google Shape;116;p18"/>
          <p:cNvGrpSpPr/>
          <p:nvPr/>
        </p:nvGrpSpPr>
        <p:grpSpPr>
          <a:xfrm>
            <a:off x="4908075" y="2822025"/>
            <a:ext cx="3890100" cy="2276778"/>
            <a:chOff x="4908075" y="1472798"/>
            <a:chExt cx="3890100" cy="2081150"/>
          </a:xfrm>
        </p:grpSpPr>
        <p:sp>
          <p:nvSpPr>
            <p:cNvPr id="117" name="Google Shape;117;p18"/>
            <p:cNvSpPr/>
            <p:nvPr/>
          </p:nvSpPr>
          <p:spPr>
            <a:xfrm>
              <a:off x="4908075" y="1472798"/>
              <a:ext cx="3890100" cy="1153800"/>
            </a:xfrm>
            <a:prstGeom prst="rect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8" name="Google Shape;118;p18"/>
            <p:cNvCxnSpPr>
              <a:stCxn id="117" idx="2"/>
              <a:endCxn id="119" idx="0"/>
            </p:cNvCxnSpPr>
            <p:nvPr/>
          </p:nvCxnSpPr>
          <p:spPr>
            <a:xfrm>
              <a:off x="6853125" y="2626598"/>
              <a:ext cx="0" cy="3645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19" name="Google Shape;119;p18"/>
            <p:cNvSpPr txBox="1"/>
            <p:nvPr/>
          </p:nvSpPr>
          <p:spPr>
            <a:xfrm>
              <a:off x="5444775" y="2991148"/>
              <a:ext cx="28167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Visible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(for document elements)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elements can go inside of the body element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157100" y="1145100"/>
            <a:ext cx="6982200" cy="3759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Body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&lt;body&gt;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&lt;/body&gt;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313225" y="1784250"/>
            <a:ext cx="1752000" cy="103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</a:t>
            </a:r>
            <a:br>
              <a:rPr lang="en"/>
            </a:br>
            <a:r>
              <a:rPr lang="en"/>
              <a:t>&lt;img src="??" /&gt;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313225" y="2966575"/>
            <a:ext cx="2532600" cy="151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YouTube Video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&lt;iframe src="??"&gt;&lt;/iframe&gt;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313725" y="1784250"/>
            <a:ext cx="2640600" cy="572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Hyperlink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href=”??”&gt;my link&lt;/a&gt;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976050" y="2541575"/>
            <a:ext cx="1943100" cy="1941300"/>
          </a:xfrm>
          <a:prstGeom prst="rect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Containers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&lt;div&gt;&lt;/div&gt;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&lt;span&gt;&lt;/span&gt;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&lt;nav&gt;&lt;/nav&gt;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&lt;article&gt;&lt;/article&gt;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&lt;header&gt;&lt;/header&gt;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&lt;section&gt;&lt;/section&gt;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&lt;footer&gt;&lt;/footer&gt;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6050425" y="1784250"/>
            <a:ext cx="1943100" cy="2699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&lt;table&gt;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&lt;tr&gt;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&lt;td&gt;Cell 1&lt;/td&gt;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2&lt;/td&gt;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&lt;tr&gt;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3&lt;/td&gt;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4&lt;/td&gt;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&lt;/table&gt;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Rules of thumb</a:t>
            </a:r>
            <a:endParaRPr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</a:t>
            </a:r>
            <a:r>
              <a:rPr lang="en" sz="2400" dirty="0">
                <a:highlight>
                  <a:srgbClr val="FFFF00"/>
                </a:highlight>
              </a:rPr>
              <a:t>. Avoid spaces, capital letters, and special characters </a:t>
            </a:r>
            <a:r>
              <a:rPr lang="en" sz="2400" dirty="0"/>
              <a:t>when naming files</a:t>
            </a:r>
            <a:endParaRPr sz="2400"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C5962"/>
                </a:solidFill>
              </a:rPr>
              <a:t>When creating new HTML files, it is important to follow the naming conventions listed below:</a:t>
            </a:r>
            <a:endParaRPr dirty="0">
              <a:solidFill>
                <a:srgbClr val="5C596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 dirty="0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whitespace</a:t>
            </a:r>
            <a:br>
              <a:rPr lang="en" dirty="0">
                <a:solidFill>
                  <a:srgbClr val="5C5962"/>
                </a:solidFill>
              </a:rPr>
            </a:br>
            <a:r>
              <a:rPr lang="en" dirty="0">
                <a:solidFill>
                  <a:srgbClr val="5C5962"/>
                </a:solidFill>
              </a:rPr>
              <a:t>Rename </a:t>
            </a:r>
            <a:r>
              <a:rPr lang="en" dirty="0">
                <a:solidFill>
                  <a:srgbClr val="5C5962"/>
                </a:solidFill>
                <a:highlight>
                  <a:srgbClr val="F3F3F3"/>
                </a:highlight>
              </a:rPr>
              <a:t>page 1.html</a:t>
            </a:r>
            <a:r>
              <a:rPr lang="en" dirty="0">
                <a:solidFill>
                  <a:srgbClr val="5C5962"/>
                </a:solidFill>
              </a:rPr>
              <a:t> → </a:t>
            </a:r>
            <a:r>
              <a:rPr lang="en" dirty="0">
                <a:solidFill>
                  <a:srgbClr val="5C5962"/>
                </a:solidFill>
                <a:highlight>
                  <a:srgbClr val="F3F3F3"/>
                </a:highlight>
              </a:rPr>
              <a:t>page_1.html</a:t>
            </a:r>
            <a:r>
              <a:rPr lang="en" dirty="0">
                <a:solidFill>
                  <a:srgbClr val="5C5962"/>
                </a:solidFill>
              </a:rPr>
              <a:t> or </a:t>
            </a:r>
            <a:r>
              <a:rPr lang="en" dirty="0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 dirty="0"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 dirty="0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capitalization; </a:t>
            </a:r>
            <a:r>
              <a:rPr lang="en" dirty="0">
                <a:solidFill>
                  <a:srgbClr val="5C5962"/>
                </a:solidFill>
                <a:highlight>
                  <a:srgbClr val="FFFF00"/>
                </a:highlight>
                <a:latin typeface="Rubik Medium"/>
                <a:ea typeface="Rubik Medium"/>
                <a:cs typeface="Rubik Medium"/>
                <a:sym typeface="Rubik Medium"/>
              </a:rPr>
              <a:t>all lowercase</a:t>
            </a:r>
            <a:br>
              <a:rPr lang="en" dirty="0">
                <a:solidFill>
                  <a:srgbClr val="5C5962"/>
                </a:solidFill>
              </a:rPr>
            </a:br>
            <a:r>
              <a:rPr lang="en" dirty="0">
                <a:solidFill>
                  <a:srgbClr val="5C5962"/>
                </a:solidFill>
              </a:rPr>
              <a:t>Rename </a:t>
            </a:r>
            <a:r>
              <a:rPr lang="en" dirty="0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r>
              <a:rPr lang="en" dirty="0">
                <a:solidFill>
                  <a:srgbClr val="5C5962"/>
                </a:solidFill>
              </a:rPr>
              <a:t> → </a:t>
            </a:r>
            <a:r>
              <a:rPr lang="en" dirty="0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 dirty="0"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 dirty="0">
                <a:solidFill>
                  <a:srgbClr val="5C5962"/>
                </a:solidFill>
                <a:highlight>
                  <a:srgbClr val="FFFF00"/>
                </a:highlight>
                <a:latin typeface="Rubik Medium"/>
                <a:ea typeface="Rubik Medium"/>
                <a:cs typeface="Rubik Medium"/>
                <a:sym typeface="Rubik Medium"/>
              </a:rPr>
              <a:t>No special characters (‘,*!^%#)</a:t>
            </a:r>
            <a:r>
              <a:rPr lang="en" dirty="0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. Dashes &amp; underscores are OK</a:t>
            </a:r>
            <a:br>
              <a:rPr lang="en" dirty="0">
                <a:solidFill>
                  <a:srgbClr val="5C5962"/>
                </a:solidFill>
              </a:rPr>
            </a:br>
            <a:r>
              <a:rPr lang="en" dirty="0">
                <a:solidFill>
                  <a:srgbClr val="5C5962"/>
                </a:solidFill>
              </a:rPr>
              <a:t>Rename </a:t>
            </a:r>
            <a:r>
              <a:rPr lang="en" dirty="0">
                <a:solidFill>
                  <a:srgbClr val="5C5962"/>
                </a:solidFill>
                <a:highlight>
                  <a:srgbClr val="F3F3F3"/>
                </a:highlight>
              </a:rPr>
              <a:t>Jenny's </a:t>
            </a:r>
            <a:r>
              <a:rPr lang="en" dirty="0" err="1">
                <a:solidFill>
                  <a:srgbClr val="5C5962"/>
                </a:solidFill>
                <a:highlight>
                  <a:srgbClr val="F3F3F3"/>
                </a:highlight>
              </a:rPr>
              <a:t>Page!.html</a:t>
            </a:r>
            <a:r>
              <a:rPr lang="en" dirty="0">
                <a:solidFill>
                  <a:srgbClr val="5C5962"/>
                </a:solidFill>
              </a:rPr>
              <a:t> → </a:t>
            </a:r>
            <a:r>
              <a:rPr lang="en" dirty="0" err="1">
                <a:solidFill>
                  <a:srgbClr val="5C5962"/>
                </a:solidFill>
                <a:highlight>
                  <a:srgbClr val="F3F3F3"/>
                </a:highlight>
              </a:rPr>
              <a:t>jennys_page.html</a:t>
            </a:r>
            <a:r>
              <a:rPr lang="en" dirty="0">
                <a:solidFill>
                  <a:srgbClr val="5C5962"/>
                </a:solidFill>
              </a:rPr>
              <a:t> In addition, all HTML files end with either the </a:t>
            </a:r>
            <a:r>
              <a:rPr lang="en" dirty="0">
                <a:solidFill>
                  <a:srgbClr val="5C5962"/>
                </a:solidFill>
                <a:highlight>
                  <a:srgbClr val="FFFF00"/>
                </a:highlight>
              </a:rPr>
              <a:t>.htm </a:t>
            </a:r>
            <a:r>
              <a:rPr lang="en" dirty="0">
                <a:solidFill>
                  <a:srgbClr val="5C5962"/>
                </a:solidFill>
              </a:rPr>
              <a:t>or </a:t>
            </a:r>
            <a:r>
              <a:rPr lang="en" dirty="0">
                <a:solidFill>
                  <a:srgbClr val="5C5962"/>
                </a:solidFill>
                <a:highlight>
                  <a:srgbClr val="FFFF00"/>
                </a:highlight>
              </a:rPr>
              <a:t>.html </a:t>
            </a:r>
            <a:r>
              <a:rPr lang="en" dirty="0">
                <a:solidFill>
                  <a:srgbClr val="5C5962"/>
                </a:solidFill>
              </a:rPr>
              <a:t>file extension.</a:t>
            </a:r>
            <a:endParaRPr dirty="0">
              <a:solidFill>
                <a:srgbClr val="5C596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Microsoft Macintosh PowerPoint</Application>
  <PresentationFormat>On-screen Show (16:9)</PresentationFormat>
  <Paragraphs>177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Source Code Pro</vt:lpstr>
      <vt:lpstr>Oswald Medium</vt:lpstr>
      <vt:lpstr>Rubik Medium</vt:lpstr>
      <vt:lpstr>Rubik SemiBold</vt:lpstr>
      <vt:lpstr>Oswald</vt:lpstr>
      <vt:lpstr>Arial</vt:lpstr>
      <vt:lpstr>Rubik</vt:lpstr>
      <vt:lpstr>Consolas</vt:lpstr>
      <vt:lpstr>Open Sans</vt:lpstr>
      <vt:lpstr>Northwestern Template</vt:lpstr>
      <vt:lpstr>Intro to HTML</vt:lpstr>
      <vt:lpstr>Announcements</vt:lpstr>
      <vt:lpstr>Outline</vt:lpstr>
      <vt:lpstr>Outline</vt:lpstr>
      <vt:lpstr>Intro to HTML (Hypertext Markup Language)</vt:lpstr>
      <vt:lpstr>How the Browser Interprets HTML</vt:lpstr>
      <vt:lpstr>Lots of elements can go inside of the body element</vt:lpstr>
      <vt:lpstr>Outline</vt:lpstr>
      <vt:lpstr>1. Avoid spaces, capital letters, and special characters when naming files</vt:lpstr>
      <vt:lpstr>2. Most tags have an opening tag and a closing tag</vt:lpstr>
      <vt:lpstr>3. The browser ignores whitespace</vt:lpstr>
      <vt:lpstr>4. Make your code readable by indenting and using line breaks</vt:lpstr>
      <vt:lpstr>4. Make your code readable by indenting and using line breaks</vt:lpstr>
      <vt:lpstr>5. Attribute syntax </vt:lpstr>
      <vt:lpstr>6. Last in, first out (LIFO) </vt:lpstr>
      <vt:lpstr>7. Use comments to help you understand your code  </vt:lpstr>
      <vt:lpstr>Outline</vt:lpstr>
      <vt:lpstr>Linking to Resources</vt:lpstr>
      <vt:lpstr>Outline</vt:lpstr>
      <vt:lpstr>In Class Activity</vt:lpstr>
      <vt:lpstr>Specific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cp:lastModifiedBy>Cheng, Yi-Ling</cp:lastModifiedBy>
  <cp:revision>1</cp:revision>
  <dcterms:modified xsi:type="dcterms:W3CDTF">2022-03-31T03:44:46Z</dcterms:modified>
</cp:coreProperties>
</file>