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Oswald Medium"/>
      <p:regular r:id="rId17"/>
      <p:bold r:id="rId18"/>
    </p:embeddedFont>
    <p:embeddedFont>
      <p:font typeface="Rubik"/>
      <p:regular r:id="rId19"/>
      <p:bold r:id="rId20"/>
      <p:italic r:id="rId21"/>
      <p:boldItalic r:id="rId22"/>
    </p:embeddedFont>
    <p:embeddedFont>
      <p:font typeface="Oswald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-bold.fntdata"/><Relationship Id="rId22" Type="http://schemas.openxmlformats.org/officeDocument/2006/relationships/font" Target="fonts/Rubik-boldItalic.fntdata"/><Relationship Id="rId21" Type="http://schemas.openxmlformats.org/officeDocument/2006/relationships/font" Target="fonts/Rubik-italic.fntdata"/><Relationship Id="rId24" Type="http://schemas.openxmlformats.org/officeDocument/2006/relationships/font" Target="fonts/Oswald-bold.fntdata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Medium-regular.fntdata"/><Relationship Id="rId16" Type="http://schemas.openxmlformats.org/officeDocument/2006/relationships/slide" Target="slides/slide11.xml"/><Relationship Id="rId19" Type="http://schemas.openxmlformats.org/officeDocument/2006/relationships/font" Target="fonts/Rubik-regular.fntdata"/><Relationship Id="rId18" Type="http://schemas.openxmlformats.org/officeDocument/2006/relationships/font" Target="fonts/Oswald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c8f1de31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c8f1de31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c8f1de31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c8f1de31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d7815311a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d7815311a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c9667098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c9667098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c966709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c966709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c8f1de31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c8f1de31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c8f1de31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c8f1de31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c62360dc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c62360dc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c62360dc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c62360dc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c8f1de31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c8f1de31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4200"/>
              <a:buFont typeface="Oswald Medium"/>
              <a:buNone/>
              <a:defRPr sz="4200">
                <a:solidFill>
                  <a:srgbClr val="351C75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400"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368972"/>
            <a:ext cx="82296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i="0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8944"/>
            <a:ext cx="7944000" cy="27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  <a:defRPr b="0" i="0" sz="1400" u="none" cap="none" strike="noStrike">
                <a:solidFill>
                  <a:schemeClr val="dk1"/>
                </a:solidFill>
              </a:defRPr>
            </a:lvl1pPr>
            <a:lvl2pPr indent="-368300" lvl="1" marL="9144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  <a:defRPr sz="1400">
                <a:solidFill>
                  <a:schemeClr val="dk1"/>
                </a:solidFill>
              </a:defRPr>
            </a:lvl2pPr>
            <a:lvl3pPr indent="-355600" lvl="2" marL="1371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i="0" sz="2000" u="none" cap="none" strike="noStrike">
                <a:solidFill>
                  <a:schemeClr val="dk1"/>
                </a:solidFill>
              </a:defRPr>
            </a:lvl3pPr>
            <a:lvl4pPr indent="-355600" lvl="3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i="0" sz="2000" u="none" cap="none" strike="noStrike">
                <a:solidFill>
                  <a:schemeClr val="dk1"/>
                </a:solidFill>
              </a:defRPr>
            </a:lvl4pPr>
            <a:lvl5pPr indent="-355600" lvl="4" marL="2286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rthwestern - Slides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688" y="1152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Font typeface="Rubik"/>
              <a:buChar char="-"/>
              <a:defRPr sz="1800"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-"/>
              <a:defRPr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-"/>
              <a:defRPr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-"/>
              <a:defRPr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-"/>
              <a:defRPr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-"/>
              <a:defRPr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-"/>
              <a:defRPr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Rubik"/>
              <a:buChar char="-"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rthwestern Template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●"/>
              <a:defRPr sz="1200"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●"/>
              <a:defRPr sz="1200"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●"/>
              <a:defRPr sz="1200"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●"/>
              <a:defRPr sz="1200"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●"/>
              <a:defRPr sz="1200"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●"/>
              <a:defRPr sz="1200"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●"/>
              <a:defRPr sz="1200"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Oswald"/>
              <a:buNone/>
              <a:defRPr sz="3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ubik"/>
              <a:buNone/>
              <a:defRPr sz="2100"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ubik"/>
              <a:buChar char="●"/>
              <a:defRPr sz="18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Char char="○"/>
              <a:defRPr sz="1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Char char="■"/>
              <a:defRPr sz="1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Char char="●"/>
              <a:defRPr sz="1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Char char="○"/>
              <a:defRPr sz="1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Char char="■"/>
              <a:defRPr sz="1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Char char="●"/>
              <a:defRPr sz="1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Char char="○"/>
              <a:defRPr sz="1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ubik"/>
              <a:buChar char="■"/>
              <a:defRPr sz="1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hyperlink" Target="https://www.youtube.com/watch?v=NdVf2bY8On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hyperlink" Target="https://en.wikipedia.org/wiki/Choropleth_map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hyperlink" Target="https://www.youtube.com/watch?v=ycsXqX7T80Y&amp;t=65s" TargetMode="External"/><Relationship Id="rId9" Type="http://schemas.openxmlformats.org/officeDocument/2006/relationships/hyperlink" Target="https://en.wikipedia.org/wiki/Heat_map" TargetMode="External"/><Relationship Id="rId5" Type="http://schemas.openxmlformats.org/officeDocument/2006/relationships/hyperlink" Target="https://en.wikipedia.org/wiki/Dot_plot_(statistics)" TargetMode="External"/><Relationship Id="rId6" Type="http://schemas.openxmlformats.org/officeDocument/2006/relationships/hyperlink" Target="http://flowingdata.com/2014/10/15/linked-small-multiples/" TargetMode="External"/><Relationship Id="rId7" Type="http://schemas.openxmlformats.org/officeDocument/2006/relationships/hyperlink" Target="https://developers.google.com/chart/interactive/docs/gallery/treemap?hl=en" TargetMode="External"/><Relationship Id="rId8" Type="http://schemas.openxmlformats.org/officeDocument/2006/relationships/hyperlink" Target="https://en.wikipedia.org/wiki/Area_char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queue.acm.org/detail.cfm?id=180512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L17:</a:t>
            </a:r>
            <a:r>
              <a:rPr lang="en"/>
              <a:t> DataVis Libraries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700" y="1662087"/>
            <a:ext cx="5462600" cy="305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“Pyramid” of DataVis Technologies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0"/>
            <a:ext cx="85206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Data Vis tools vary in terms of their level of abstraction...</a:t>
            </a:r>
            <a:endParaRPr/>
          </a:p>
        </p:txBody>
      </p:sp>
      <p:sp>
        <p:nvSpPr>
          <p:cNvPr id="116" name="Google Shape;116;p23"/>
          <p:cNvSpPr txBox="1"/>
          <p:nvPr/>
        </p:nvSpPr>
        <p:spPr>
          <a:xfrm>
            <a:off x="0" y="4743300"/>
            <a:ext cx="64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https://www.youtube.com/watch?v=NdVf2bY8OnM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(lecture files)</a:t>
            </a:r>
            <a:endParaRPr sz="20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Outline</a:t>
            </a:r>
            <a:endParaRPr/>
          </a:p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11688" y="1152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Part 1: Integrating Data with Leaflet: An Exercise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Part 2: Data visualization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Visual encodings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Pyramid of web visualization libraries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1000"/>
              </a:spcAft>
              <a:buSzPts val="1800"/>
              <a:buAutoNum type="alphaLcPeriod"/>
            </a:pPr>
            <a:r>
              <a:rPr lang="en"/>
              <a:t>D3.js demo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Warm-Up Activity</a:t>
            </a:r>
            <a:endParaRPr/>
          </a:p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688" y="1152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Visualize yelp reviews: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Open the leaflet folder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Query for yelp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some markers to display Yelp location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time: vary the size depending on the # of reviews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Information Visualization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10,000 Foot View</a:t>
            </a:r>
            <a:endParaRPr/>
          </a:p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311688" y="1152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People are good at making sense of quantitative and categorical data visually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It’s important to visually encode data in a principled way to assist with interpretability (I’ve linked to a few articles that discuss this).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There are many different visualization techniques (which are ever-growing)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There are also many different JavaScript-based visualization libraries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 If this interests you, you should take an InfoVis class!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1688" y="1152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Quantitative</a:t>
            </a:r>
            <a:br>
              <a:rPr lang="en"/>
            </a:br>
            <a:r>
              <a:rPr lang="en"/>
              <a:t>Is the thing something you can objectively measure with numbers? Types of quantitative data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Continuous (e.g. age, weight, temperature)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Discrete (e.g. # of cars per household; # of votes per candidate)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Qualitative</a:t>
            </a:r>
            <a:br>
              <a:rPr b="1" lang="en"/>
            </a:br>
            <a:r>
              <a:rPr lang="en"/>
              <a:t>A qualitative dimension or grouping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Categorical (e.g. car’s make, model, and color)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Binary (yes/no, e.g. “is </a:t>
            </a:r>
            <a:r>
              <a:rPr lang="en"/>
              <a:t>vaccinated,</a:t>
            </a:r>
            <a:r>
              <a:rPr lang="en"/>
              <a:t>” “has a HS diploma”)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Ordinal (e.g. strongly disagree to strongly agree; 5 stars on Yelp!)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Visually Encoding Data Through “Retinal Variables”</a:t>
            </a:r>
            <a:endParaRPr/>
          </a:p>
        </p:txBody>
      </p:sp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600" y="1074725"/>
            <a:ext cx="589681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0"/>
          <p:cNvSpPr txBox="1"/>
          <p:nvPr/>
        </p:nvSpPr>
        <p:spPr>
          <a:xfrm>
            <a:off x="0" y="4819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https://graphworkflow.com/retinal/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0549"/>
            <a:ext cx="3615874" cy="420295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 txBox="1"/>
          <p:nvPr/>
        </p:nvSpPr>
        <p:spPr>
          <a:xfrm>
            <a:off x="7565700" y="4712400"/>
            <a:ext cx="1578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4"/>
              </a:rPr>
              <a:t>Source</a:t>
            </a:r>
            <a:r>
              <a:rPr lang="en" sz="1200"/>
              <a:t> </a:t>
            </a:r>
            <a:endParaRPr sz="1200"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4344650" y="1172002"/>
            <a:ext cx="4473600" cy="39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Position along a common scale (bar chart, </a:t>
            </a:r>
            <a:r>
              <a:rPr lang="en" sz="1700" u="sng">
                <a:solidFill>
                  <a:schemeClr val="hlink"/>
                </a:solidFill>
                <a:hlinkClick r:id="rId5"/>
              </a:rPr>
              <a:t>dot plots</a:t>
            </a:r>
            <a:r>
              <a:rPr lang="en" sz="1700"/>
              <a:t>)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Positions along nonaligned, identical scales (</a:t>
            </a:r>
            <a:r>
              <a:rPr lang="en" sz="1700" u="sng">
                <a:solidFill>
                  <a:schemeClr val="hlink"/>
                </a:solidFill>
                <a:hlinkClick r:id="rId6"/>
              </a:rPr>
              <a:t>small multiples</a:t>
            </a:r>
            <a:r>
              <a:rPr lang="en" sz="1700"/>
              <a:t>)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Length, direction, angle (pie chart)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Area (</a:t>
            </a:r>
            <a:r>
              <a:rPr lang="en" sz="1700" u="sng">
                <a:solidFill>
                  <a:schemeClr val="hlink"/>
                </a:solidFill>
                <a:hlinkClick r:id="rId7"/>
              </a:rPr>
              <a:t>treemap</a:t>
            </a:r>
            <a:r>
              <a:rPr lang="en" sz="1700"/>
              <a:t>)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Volume, curvature (3-D bar charts, </a:t>
            </a:r>
            <a:r>
              <a:rPr lang="en" sz="1700" u="sng">
                <a:solidFill>
                  <a:schemeClr val="hlink"/>
                </a:solidFill>
                <a:hlinkClick r:id="rId8"/>
              </a:rPr>
              <a:t>area charts</a:t>
            </a:r>
            <a:r>
              <a:rPr lang="en" sz="1700"/>
              <a:t>)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SzPts val="1700"/>
              <a:buAutoNum type="arabicPeriod"/>
            </a:pPr>
            <a:r>
              <a:rPr lang="en" sz="1700"/>
              <a:t>Shading, color saturation (</a:t>
            </a:r>
            <a:r>
              <a:rPr lang="en" sz="1700" u="sng">
                <a:solidFill>
                  <a:schemeClr val="hlink"/>
                </a:solidFill>
                <a:hlinkClick r:id="rId9"/>
              </a:rPr>
              <a:t>heat maps</a:t>
            </a:r>
            <a:r>
              <a:rPr lang="en" sz="1700"/>
              <a:t>, </a:t>
            </a:r>
            <a:r>
              <a:rPr lang="en" sz="1700" u="sng">
                <a:solidFill>
                  <a:schemeClr val="hlink"/>
                </a:solidFill>
                <a:hlinkClick r:id="rId10"/>
              </a:rPr>
              <a:t>choropleth maps</a:t>
            </a:r>
            <a:r>
              <a:rPr lang="en" sz="1700"/>
              <a:t>)</a:t>
            </a:r>
            <a:endParaRPr sz="1700"/>
          </a:p>
        </p:txBody>
      </p:sp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Visual Encodings are easier for people to interpret?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“Visualization Zoo”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688" y="1152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Heer, J., Bostock, M., &amp; Ogievetsky, V. (2010). A tour through the visualization zoo. Communications of the ACM, 53(6), 59-67.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https://queue.acm.org/detail.cfm?id=1805128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Nice overview of which visualizations to use for which contexts.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orthwester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