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c.gov/ncbddd/disabilityandhealth/infographic-disability-impacts-all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431dafb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431dafb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431dafb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431dafb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431dafb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431dafb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431dafb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b431dafb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431dafb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b431dafb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CDC Disability Impacts All of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10/11, end by 4:40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b431daf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b431daf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11/11, end by 4:40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582305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582305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582305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582305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b431dafb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b431dafb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end 4:50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431daf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431daf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b431daf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b431daf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by 4:05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431daf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431daf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by 4:15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b431daf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b431daf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1/11, end by 4:40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b431daf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b431daf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431daf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431daf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431daf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b431daf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431daf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431daf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/11, end by 4:40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khomeoffice.github.io/accessibility-poste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witter.com/Kevmarmol_CT/status/146138399565308314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.org/WAI/standards-guidelines/wcag/" TargetMode="External"/><Relationship Id="rId4" Type="http://schemas.openxmlformats.org/officeDocument/2006/relationships/hyperlink" Target="https://eecs130.github.io/spring2022/accessibility-referenc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html/html5_semantic_elements.asp" TargetMode="External"/><Relationship Id="rId4" Type="http://schemas.openxmlformats.org/officeDocument/2006/relationships/hyperlink" Target="https://eecs130.github.io/spring2022/accessibility-reference/" TargetMode="External"/><Relationship Id="rId5" Type="http://schemas.openxmlformats.org/officeDocument/2006/relationships/hyperlink" Target="https://eecs130.github.io/spring2022/accessibility-referenc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ms.gle/Ph4krdfSyxQqU1aT8" TargetMode="External"/><Relationship Id="rId4" Type="http://schemas.openxmlformats.org/officeDocument/2006/relationships/hyperlink" Target="https://forms.gle/1NzXtXRrrzwUKseq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Designing with Accessibility in Mind</a:t>
            </a:r>
            <a:endParaRPr sz="37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CS130: Tools and Technologies of the World Wide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how elements “pop”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others, </a:t>
            </a: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olor</a:t>
            </a:r>
            <a:r>
              <a:rPr lang="en"/>
              <a:t>, </a:t>
            </a:r>
            <a:r>
              <a:rPr lang="en" sz="2300"/>
              <a:t>size</a:t>
            </a:r>
            <a:r>
              <a:rPr lang="en"/>
              <a:t>, and </a:t>
            </a:r>
            <a:r>
              <a:rPr b="1" lang="en"/>
              <a:t>weight</a:t>
            </a:r>
            <a:r>
              <a:rPr lang="en"/>
              <a:t> can be used to differentiate from nearby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contrast</a:t>
            </a:r>
            <a:r>
              <a:rPr lang="en"/>
              <a:t> is important for </a:t>
            </a:r>
            <a:r>
              <a:rPr b="1" lang="en"/>
              <a:t>readability</a:t>
            </a:r>
            <a:r>
              <a:rPr lang="en"/>
              <a:t>, however,</a:t>
            </a:r>
            <a:r>
              <a:rPr lang="en">
                <a:solidFill>
                  <a:srgbClr val="FFFF00"/>
                </a:solidFill>
                <a:highlight>
                  <a:srgbClr val="FF0000"/>
                </a:highlight>
              </a:rPr>
              <a:t> too much contrast</a:t>
            </a:r>
            <a:r>
              <a:rPr lang="en"/>
              <a:t> can be jarring and distracting.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Design: Contrast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3106800"/>
            <a:ext cx="9144000" cy="2036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29288" l="0" r="0" t="0"/>
          <a:stretch/>
        </p:blipFill>
        <p:spPr>
          <a:xfrm>
            <a:off x="448750" y="3291225"/>
            <a:ext cx="3886100" cy="155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28289" l="0" r="0" t="0"/>
          <a:stretch/>
        </p:blipFill>
        <p:spPr>
          <a:xfrm>
            <a:off x="4946200" y="3277781"/>
            <a:ext cx="3886100" cy="15769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2"/>
          <p:cNvSpPr txBox="1"/>
          <p:nvPr/>
        </p:nvSpPr>
        <p:spPr>
          <a:xfrm>
            <a:off x="1829550" y="464507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481050" y="465292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🚫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Design: Emphasis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anything that makes an element stand out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Similar to contrast, but </a:t>
            </a:r>
            <a:r>
              <a:rPr b="1" lang="en"/>
              <a:t>used strategically to bring someone’s attention</a:t>
            </a:r>
            <a:r>
              <a:rPr lang="en"/>
              <a:t> to something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37031" l="0" r="0" t="0"/>
          <a:stretch/>
        </p:blipFill>
        <p:spPr>
          <a:xfrm>
            <a:off x="1481050" y="2762000"/>
            <a:ext cx="6181925" cy="21957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Design: Proportion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55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size of elements on a page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in relation to elements’ importance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less important elements should be </a:t>
            </a:r>
            <a:r>
              <a:rPr b="1" lang="en"/>
              <a:t>reasonably sized</a:t>
            </a:r>
            <a:r>
              <a:rPr lang="en"/>
              <a:t>!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Even better if your page is </a:t>
            </a:r>
            <a:r>
              <a:rPr b="1" lang="en"/>
              <a:t>easily resizable. </a:t>
            </a:r>
            <a:endParaRPr b="1"/>
          </a:p>
        </p:txBody>
      </p:sp>
      <p:sp>
        <p:nvSpPr>
          <p:cNvPr id="151" name="Google Shape;151;p24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550" y="270538"/>
            <a:ext cx="2022151" cy="43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7441525" y="4309250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🚫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Design leads to </a:t>
            </a:r>
            <a:r>
              <a:rPr lang="en"/>
              <a:t>inaccessible</a:t>
            </a:r>
            <a:r>
              <a:rPr lang="en"/>
              <a:t> sites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balance may prevent </a:t>
            </a:r>
            <a:r>
              <a:rPr b="1" lang="en"/>
              <a:t>neurodiverse users</a:t>
            </a:r>
            <a:r>
              <a:rPr lang="en"/>
              <a:t> from easily navigating your site. It can also prevent screen-readers from properly reading a site aloud for </a:t>
            </a:r>
            <a:r>
              <a:rPr b="1" lang="en"/>
              <a:t>blind users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or bad c</a:t>
            </a:r>
            <a:r>
              <a:rPr lang="en"/>
              <a:t>ontrast prevents </a:t>
            </a:r>
            <a:r>
              <a:rPr b="1" lang="en"/>
              <a:t>color-blind users</a:t>
            </a:r>
            <a:r>
              <a:rPr lang="en"/>
              <a:t> and </a:t>
            </a:r>
            <a:r>
              <a:rPr b="1" lang="en"/>
              <a:t>low-vision users</a:t>
            </a:r>
            <a:r>
              <a:rPr lang="en"/>
              <a:t> from accessing your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lightness to build gradients, not just hue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complementary hues (e.g. red and green, orange and blue) and bright colors for backgrounds.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Misaligned proportions can be confusing and make it difficult for </a:t>
            </a:r>
            <a:r>
              <a:rPr b="1" lang="en"/>
              <a:t>users with mobility issues</a:t>
            </a:r>
            <a:r>
              <a:rPr lang="en"/>
              <a:t> to access your site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out these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accessibility posters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Matters!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15% </a:t>
            </a:r>
            <a:r>
              <a:rPr lang="en"/>
              <a:t>of the world population and </a:t>
            </a:r>
            <a:r>
              <a:rPr b="1" lang="en"/>
              <a:t>26%</a:t>
            </a:r>
            <a:r>
              <a:rPr lang="en"/>
              <a:t> of the U.S. population has a disability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20-34 of us</a:t>
            </a:r>
            <a:r>
              <a:rPr lang="en"/>
              <a:t> on the call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 of us </a:t>
            </a:r>
            <a:r>
              <a:rPr lang="en"/>
              <a:t>will become disabled at some point (temporary or permanently)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by way of injury or age-related health conditions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Inaccessibility is </a:t>
            </a:r>
            <a:r>
              <a:rPr b="1" lang="en"/>
              <a:t>illegal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legal precedent: ADA (Americans with Disabilities Act) applies to websites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Twitter Thread</a:t>
            </a:r>
            <a:r>
              <a:rPr lang="en"/>
              <a:t>)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bad design is inaccessible, accessibility is more than just good design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accessibility considerations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escriptive alt-text and captions for 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Resizable-friendly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Screen-reader friendly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eyboard-friendly (no mouse)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actually a whole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 of standards for web accessibility</a:t>
            </a:r>
            <a:r>
              <a:rPr lang="en"/>
              <a:t>: Web Content Accessibility Guidelines (WCAG)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Fret not, plenty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accessibility resources</a:t>
            </a:r>
            <a:r>
              <a:rPr lang="en"/>
              <a:t> are available to help you get started!</a:t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design is not necessarily accessible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beyond looks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semantic 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Describe</a:t>
            </a:r>
            <a:r>
              <a:rPr lang="en"/>
              <a:t> tables, graphs, and figures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</a:t>
            </a:r>
            <a:r>
              <a:rPr b="1" lang="en"/>
              <a:t>plain, simple, concise language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Describe images</a:t>
            </a:r>
            <a:r>
              <a:rPr lang="en"/>
              <a:t> using the </a:t>
            </a:r>
            <a:r>
              <a:rPr b="1" lang="en"/>
              <a:t>alt</a:t>
            </a:r>
            <a:r>
              <a:rPr lang="en"/>
              <a:t> attribute of the </a:t>
            </a:r>
            <a:r>
              <a:rPr b="1" lang="en"/>
              <a:t>img</a:t>
            </a:r>
            <a:r>
              <a:rPr lang="en"/>
              <a:t>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</a:t>
            </a:r>
            <a:r>
              <a:rPr b="1" lang="en"/>
              <a:t>set the language </a:t>
            </a:r>
            <a:r>
              <a:rPr lang="en"/>
              <a:t>of a webpage (i.e.,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descriptive links</a:t>
            </a:r>
            <a:r>
              <a:rPr lang="en"/>
              <a:t> (i.e., “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accessibility resources</a:t>
            </a:r>
            <a:r>
              <a:rPr lang="en"/>
              <a:t>”, not “more info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/>
              <a:t>”)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HTML Example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8" y="1139150"/>
            <a:ext cx="8054727" cy="3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Questions/thoughts/comments/concerns?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Q&amp;A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Class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(5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and/or Consent Form (10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Mini-Lecture (25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(10 min)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Agenda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 and Why am I here?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Victoria C. Chávez (they/she)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Science + Learning Sciences PhD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Formerly CS Lecturer at University of Rhode Island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other things, including HS teacher, software engineer, CTO, </a:t>
            </a:r>
            <a:br>
              <a:rPr lang="en"/>
            </a:br>
            <a:r>
              <a:rPr lang="en"/>
              <a:t>freelance web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Passionate about  CS education, accessibility, equity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525" y="238700"/>
            <a:ext cx="2110975" cy="21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know about accessibility?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Please take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this survey</a:t>
            </a:r>
            <a:r>
              <a:rPr b="1" lang="en"/>
              <a:t> </a:t>
            </a:r>
            <a:br>
              <a:rPr b="1" lang="en"/>
            </a:br>
            <a:r>
              <a:rPr lang="en"/>
              <a:t>(make sure you’re logged in with your @u.northwestern)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okay to say “I don’t know</a:t>
            </a:r>
            <a:r>
              <a:rPr lang="en"/>
              <a:t>,</a:t>
            </a:r>
            <a:r>
              <a:rPr b="1" lang="en"/>
              <a:t>”</a:t>
            </a:r>
            <a:r>
              <a:rPr lang="en"/>
              <a:t> we’re trying to gauge where you’re at so we can best shape your accessibility learning experienc</a:t>
            </a:r>
            <a:r>
              <a:rPr lang="en"/>
              <a:t>e!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Your answers will not impact your grade.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</a:t>
            </a:r>
            <a:r>
              <a:rPr b="1" lang="en"/>
              <a:t>be honest</a:t>
            </a:r>
            <a:r>
              <a:rPr lang="en"/>
              <a:t> in your responses.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interested in knowing how much </a:t>
            </a:r>
            <a:r>
              <a:rPr b="1" lang="en"/>
              <a:t>accessibility knowledge</a:t>
            </a:r>
            <a:r>
              <a:rPr lang="en"/>
              <a:t> you had </a:t>
            </a:r>
            <a:r>
              <a:rPr b="1" lang="en"/>
              <a:t>BEFORE taking this class.</a:t>
            </a:r>
            <a:endParaRPr b="1"/>
          </a:p>
        </p:txBody>
      </p:sp>
      <p:sp>
        <p:nvSpPr>
          <p:cNvPr id="81" name="Google Shape;81;p16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Survey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We'd also like to anonymize and use your survey responses in a research study.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let us know </a:t>
            </a:r>
            <a:r>
              <a:rPr b="1" lang="en"/>
              <a:t>whether or not</a:t>
            </a:r>
            <a:r>
              <a:rPr lang="en"/>
              <a:t> you'd like to participate,</a:t>
            </a:r>
            <a:r>
              <a:rPr lang="en"/>
              <a:t> </a:t>
            </a:r>
            <a:r>
              <a:rPr b="1" lang="en"/>
              <a:t> please fill out </a:t>
            </a: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consent form</a:t>
            </a:r>
            <a:r>
              <a:rPr lang="en"/>
              <a:t>, </a:t>
            </a:r>
            <a:r>
              <a:rPr b="1" lang="en"/>
              <a:t>even if you do not wish to participate.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consent form allows you to </a:t>
            </a:r>
            <a:r>
              <a:rPr b="1" lang="en"/>
              <a:t>opt out fully or only from certain aspects of the study</a:t>
            </a:r>
            <a:r>
              <a:rPr lang="en"/>
              <a:t>, whose purpose is to examine and reflect on how to better teach students about accessibility within the software development process.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Participation</a:t>
            </a:r>
            <a:r>
              <a:rPr lang="en"/>
              <a:t> in the study is completely </a:t>
            </a:r>
            <a:r>
              <a:rPr b="1" lang="en"/>
              <a:t>optional and will not impact your grade in any way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is good design?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the basic principles of design?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should I keep in mind as I design my site?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should I keep in mind as I develop my site?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can I ensure my sites are accessible to everyone?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Design, in a nutshell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Pleasant to look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leave user confused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its purpose (to sell, inform, catch someone’s attention, etc.)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several, depending on who you ask. Let’s focus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Proportion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899225" y="465292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Mini-Lecture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2635025"/>
            <a:ext cx="9144000" cy="25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Design: Balance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</a:t>
            </a:r>
            <a:r>
              <a:rPr b="1" lang="en"/>
              <a:t>visual weight</a:t>
            </a:r>
            <a:r>
              <a:rPr lang="en"/>
              <a:t> elements (images, font types, blocks of color) carry.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page can be </a:t>
            </a:r>
            <a:r>
              <a:rPr b="1" lang="en"/>
              <a:t>symmetrical</a:t>
            </a:r>
            <a:r>
              <a:rPr lang="en"/>
              <a:t> or </a:t>
            </a:r>
            <a:r>
              <a:rPr b="1" lang="en"/>
              <a:t>asymmetrical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Should be used to direct user’s attention </a:t>
            </a:r>
            <a:r>
              <a:rPr b="1" lang="en"/>
              <a:t>without confusing or overwhelming </a:t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771900"/>
            <a:ext cx="3853725" cy="2166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175" y="2771206"/>
            <a:ext cx="3853726" cy="21683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0"/>
          <p:cNvSpPr txBox="1"/>
          <p:nvPr/>
        </p:nvSpPr>
        <p:spPr>
          <a:xfrm>
            <a:off x="1981950" y="464507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481050" y="465292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🚫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3106800"/>
            <a:ext cx="9144000" cy="2036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Design: Contrast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how elements “pop”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others, </a:t>
            </a:r>
            <a:r>
              <a:rPr lang="en">
                <a:solidFill>
                  <a:srgbClr val="FF0000"/>
                </a:solidFill>
              </a:rPr>
              <a:t>color</a:t>
            </a:r>
            <a:r>
              <a:rPr lang="en"/>
              <a:t>, </a:t>
            </a:r>
            <a:r>
              <a:rPr lang="en" sz="2300"/>
              <a:t>size</a:t>
            </a:r>
            <a:r>
              <a:rPr lang="en"/>
              <a:t>, and </a:t>
            </a:r>
            <a:r>
              <a:rPr b="1" lang="en"/>
              <a:t>weight</a:t>
            </a:r>
            <a:r>
              <a:rPr lang="en"/>
              <a:t> can be used to differentiate from nearby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contrast</a:t>
            </a:r>
            <a:r>
              <a:rPr lang="en"/>
              <a:t> is importan</a:t>
            </a:r>
            <a:r>
              <a:rPr lang="en"/>
              <a:t>t for </a:t>
            </a:r>
            <a:r>
              <a:rPr b="1" lang="en"/>
              <a:t>readability</a:t>
            </a:r>
            <a:r>
              <a:rPr lang="en"/>
              <a:t>, however, too much contrast can be jarring and distracting.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29288" l="0" r="0" t="0"/>
          <a:stretch/>
        </p:blipFill>
        <p:spPr>
          <a:xfrm>
            <a:off x="448750" y="3291225"/>
            <a:ext cx="3886100" cy="155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28289" l="0" r="0" t="0"/>
          <a:stretch/>
        </p:blipFill>
        <p:spPr>
          <a:xfrm>
            <a:off x="4946200" y="3277781"/>
            <a:ext cx="3886100" cy="15769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1"/>
          <p:cNvSpPr txBox="1"/>
          <p:nvPr/>
        </p:nvSpPr>
        <p:spPr>
          <a:xfrm>
            <a:off x="1829550" y="464507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481050" y="4652925"/>
            <a:ext cx="4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ource Sans Pro"/>
                <a:ea typeface="Source Sans Pro"/>
                <a:cs typeface="Source Sans Pro"/>
                <a:sym typeface="Source Sans Pro"/>
              </a:rPr>
              <a:t>🚫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