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swald" pitchFamily="2" charset="77"/>
      <p:regular r:id="rId34"/>
      <p:bold r:id="rId35"/>
    </p:embeddedFont>
    <p:embeddedFont>
      <p:font typeface="Oswald Medium" panose="020F0502020204030204" pitchFamily="34" charset="0"/>
      <p:regular r:id="rId36"/>
      <p:bold r:id="rId37"/>
    </p:embeddedFont>
    <p:embeddedFont>
      <p:font typeface="Rubik" pitchFamily="2" charset="-79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ea106119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ea106119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ea1061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4ea1061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ea10611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ea10611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ea106119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ea106119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ea106119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ea106119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4ea10611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4ea10611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ea10611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ea106119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ea106119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ea106119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ea106119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ea106119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ea10611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ea10611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 mode by default puts everything on </a:t>
            </a:r>
            <a:r>
              <a:rPr lang="en-US"/>
              <a:t>the same row.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c47d36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c47d36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ea10611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ea10611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ea10611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ea10611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ea10611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ea10611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ea106119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ea106119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c47d36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c47d36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ea10611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ea10611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0c47d36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0c47d36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ea10611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ea10611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ea1061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ea1061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ea10611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ea10611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ea10611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ea10611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4200"/>
              <a:buFont typeface="Oswald Medium"/>
              <a:buNone/>
              <a:defRPr sz="4200">
                <a:solidFill>
                  <a:srgbClr val="351C75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68972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8943"/>
            <a:ext cx="82296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  <a:defRPr b="0">
                <a:solidFill>
                  <a:schemeClr val="dk1"/>
                </a:solidFill>
              </a:defRPr>
            </a:lvl1pPr>
            <a:lvl2pPr marL="914400" lvl="1" indent="-3619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  <a:defRPr sz="1800">
                <a:solidFill>
                  <a:schemeClr val="dk1"/>
                </a:solidFill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anwars/pen/WWRqRY?editors=010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anwars/pen/WWRqRY?editors=010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?lear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ersity.webflow.com/lesson/flexbox-vs-grid" TargetMode="External"/><Relationship Id="rId4" Type="http://schemas.openxmlformats.org/officeDocument/2006/relationships/hyperlink" Target="https://cs396-web-dev.github.io/winter2022/css-reference/flexbox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up.net/uploads/demos/str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ynda.com/CSS-tutorials/What-box-model/417645/484786-4.html" TargetMode="External"/><Relationship Id="rId4" Type="http://schemas.openxmlformats.org/officeDocument/2006/relationships/hyperlink" Target="http://www.w3schools.com/css/css_boxmodel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3992"/>
                </a:solidFill>
              </a:rPr>
              <a:t>Creating Page Layouts w/CSS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130: </a:t>
            </a:r>
            <a:br>
              <a:rPr lang="en"/>
            </a:br>
            <a:r>
              <a:rPr lang="en"/>
              <a:t>Tools and Technologies of the World Wide Web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Spring, 2022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The Box Model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AutoNum type="arabicPeriod"/>
            </a:pPr>
            <a:r>
              <a:rPr lang="en" b="1">
                <a:solidFill>
                  <a:srgbClr val="5F3992"/>
                </a:solidFill>
              </a:rPr>
              <a:t>Semantic Tags</a:t>
            </a:r>
            <a:r>
              <a:rPr lang="en"/>
              <a:t> (a reminder)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Flexbox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Semantic, Block-Level Elements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0" y="4816800"/>
            <a:ext cx="44403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https://codepen.io/vanwars/pen/WWRqRY?editors=0100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&lt;address&gt; &lt;article&gt; &lt;aside&gt; &lt;blockquote&gt; &lt;canvas&gt; &lt;dd&gt; &lt;div&gt; &lt;dl&gt; &lt;dt&gt; &lt;fieldset&gt; &lt;figcaption&gt; &lt;figure&gt; &lt;footer&gt; &lt;form&gt; &lt;h1&gt;-&lt;h6&gt; &lt;header&gt; &lt;hr&gt; &lt;li&gt; &lt;main&gt; &lt;nav&gt; &lt;noscript&gt; &lt;ol&gt; &lt;p&gt; &lt;pre&gt; &lt;section&gt; &lt;table&gt; &lt;tfoot&gt; &lt;ul&gt; &lt;video&gt;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Semantic, Inline Elements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4816800"/>
            <a:ext cx="44403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https://codepen.io/vanwars/pen/WWRqRY?editors=0100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&lt;a&gt; &lt;abbr&gt; &lt;acronym&gt; &lt;b&gt; &lt;bdo&gt; &lt;big&gt; &lt;br&gt; &lt;button&gt; &lt;cite&gt; &lt;code&gt; &lt;dfn&gt; &lt;em&gt; &lt;i&gt; &lt;img&gt; &lt;input&gt; &lt;kbd&gt; &lt;label&gt; &lt;map&gt; &lt;object&gt; &lt;output&gt; &lt;q&gt; &lt;samp&gt; &lt;script&gt; &lt;select&gt; &lt;small&gt; &lt;span&gt; &lt;strong&gt; &lt;sub&gt; &lt;sup&gt; &lt;textarea&gt; &lt;time&gt; &lt;tt&gt; &lt;var&gt;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The Box Model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Semantic Tags (a reminder)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AutoNum type="arabicPeriod"/>
            </a:pPr>
            <a:r>
              <a:rPr lang="en" b="1">
                <a:solidFill>
                  <a:srgbClr val="5F3992"/>
                </a:solidFill>
              </a:rPr>
              <a:t>Media Queries</a:t>
            </a:r>
            <a:endParaRPr b="1">
              <a:solidFill>
                <a:srgbClr val="5F399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Flexbox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Media queries allow you to set CSS style rules based on the type of media and the device dimensions of the viewport. Example: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50" y="2197123"/>
            <a:ext cx="6429376" cy="2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“Turning On” Media Queries in your HTML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 order to make sure that media queries are honored, you need to include a meta tag in the &lt;head&gt;&lt;/head&gt; of your html file: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11700" y="2511100"/>
            <a:ext cx="8832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lang="en" sz="17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700" b="1" dirty="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252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Can you make the card look different on a mobile device?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The Box Model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Semantic Tags (a reminder)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Media Queries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AutoNum type="arabicPeriod"/>
            </a:pPr>
            <a:r>
              <a:rPr lang="en" b="1">
                <a:solidFill>
                  <a:srgbClr val="5F3992"/>
                </a:solidFill>
              </a:rPr>
              <a:t>Intro to Flexbox</a:t>
            </a:r>
            <a:endParaRPr b="1">
              <a:solidFill>
                <a:srgbClr val="5F3992"/>
              </a:solidFill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 Resources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4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used when you have many child containers that you want to flow within a parent container.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you specify a few generic rules that will control how the children of a container are positioned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resources: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Flexbox Froggy</a:t>
            </a:r>
            <a:r>
              <a:rPr lang="en"/>
              <a:t> (interactive game)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Flexbox</a:t>
            </a:r>
            <a:r>
              <a:rPr lang="en"/>
              <a:t> (course website)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v. Flexbox: </a:t>
            </a:r>
            <a:r>
              <a:rPr lang="en" u="sng">
                <a:solidFill>
                  <a:schemeClr val="hlink"/>
                </a:solidFill>
                <a:hlinkClick r:id="rId5"/>
              </a:rPr>
              <a:t>Which to use when?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Flexbox: </a:t>
            </a:r>
            <a:r>
              <a:rPr lang="en">
                <a:solidFill>
                  <a:srgbClr val="5F3992"/>
                </a:solidFill>
              </a:rPr>
              <a:t>Suggested Strategy</a:t>
            </a:r>
            <a:endParaRPr>
              <a:solidFill>
                <a:srgbClr val="5F3992"/>
              </a:solidFill>
            </a:endParaRPr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b="1"/>
            </a:br>
            <a:r>
              <a:rPr lang="en" b="1"/>
              <a:t>Parent Container</a:t>
            </a:r>
            <a:br>
              <a:rPr lang="en"/>
            </a:br>
            <a:r>
              <a:rPr lang="en"/>
              <a:t>Put the display into “flex mode”  </a:t>
            </a:r>
            <a:r>
              <a:rPr lang="en" b="1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 display: flex </a:t>
            </a:r>
            <a:r>
              <a:rPr lang="en" b="1"/>
              <a:t> </a:t>
            </a:r>
            <a:r>
              <a:rPr lang="en"/>
              <a:t> and then use the following properties to align the child items: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align-items:</a:t>
            </a:r>
            <a:r>
              <a:rPr lang="en" sz="1600"/>
              <a:t> 		(</a:t>
            </a:r>
            <a:r>
              <a:rPr lang="en" sz="1600" b="1" i="1">
                <a:solidFill>
                  <a:srgbClr val="5F3992"/>
                </a:solidFill>
              </a:rPr>
              <a:t>flex-star</a:t>
            </a:r>
            <a:r>
              <a:rPr lang="en" sz="1600" i="1">
                <a:solidFill>
                  <a:srgbClr val="5F3992"/>
                </a:solidFill>
              </a:rPr>
              <a:t>t</a:t>
            </a:r>
            <a:r>
              <a:rPr lang="en" sz="1600"/>
              <a:t>, flex-end, space-around, space-between, center)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justify-content</a:t>
            </a:r>
            <a:r>
              <a:rPr lang="en" sz="1600"/>
              <a:t>: 	(same as align-items)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flex-direction</a:t>
            </a:r>
            <a:r>
              <a:rPr lang="en" sz="1600"/>
              <a:t>: 	(</a:t>
            </a:r>
            <a:r>
              <a:rPr lang="en" sz="1600" b="1" i="1">
                <a:solidFill>
                  <a:srgbClr val="5F3992"/>
                </a:solidFill>
              </a:rPr>
              <a:t>row</a:t>
            </a:r>
            <a:r>
              <a:rPr lang="en" sz="1600"/>
              <a:t>, column, row-reverse, column-reverse)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flex-wrap:</a:t>
            </a:r>
            <a:r>
              <a:rPr lang="en" sz="1600"/>
              <a:t> 		(</a:t>
            </a:r>
            <a:r>
              <a:rPr lang="en" sz="1600" b="1" i="1">
                <a:solidFill>
                  <a:srgbClr val="5F3992"/>
                </a:solidFill>
              </a:rPr>
              <a:t>no-wrap</a:t>
            </a:r>
            <a:r>
              <a:rPr lang="en" sz="1600"/>
              <a:t>, wrap, wrap-reverse)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Child Container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Apply sizing to the child container as needed.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Box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Tags (a reminder)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Flexbox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Flexbox: Practice 1</a:t>
            </a:r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 02-flexbox. Can you create the following layouts?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25" y="1725175"/>
            <a:ext cx="2766221" cy="256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899" y="3365550"/>
            <a:ext cx="3331499" cy="16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" y="1777650"/>
            <a:ext cx="4416574" cy="1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/>
          <p:nvPr/>
        </p:nvSpPr>
        <p:spPr>
          <a:xfrm>
            <a:off x="245975" y="16615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193" name="Google Shape;193;p33"/>
          <p:cNvSpPr/>
          <p:nvPr/>
        </p:nvSpPr>
        <p:spPr>
          <a:xfrm>
            <a:off x="1694525" y="32335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194" name="Google Shape;194;p33"/>
          <p:cNvSpPr/>
          <p:nvPr/>
        </p:nvSpPr>
        <p:spPr>
          <a:xfrm>
            <a:off x="5457650" y="15651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Flexbox: Practice 1 Cont’d – Using Media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it so that #1 is for </a:t>
            </a:r>
            <a:r>
              <a:rPr lang="en" b="1"/>
              <a:t>Desktop</a:t>
            </a:r>
            <a:r>
              <a:rPr lang="en"/>
              <a:t> screens, #2 is for </a:t>
            </a:r>
            <a:r>
              <a:rPr lang="en" b="1"/>
              <a:t>Tablet</a:t>
            </a:r>
            <a:r>
              <a:rPr lang="en"/>
              <a:t>, and #3 is for </a:t>
            </a:r>
            <a:r>
              <a:rPr lang="en" b="1"/>
              <a:t>Mobile</a:t>
            </a:r>
            <a:endParaRPr b="1"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225" y="1725175"/>
            <a:ext cx="2766221" cy="256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899" y="3365550"/>
            <a:ext cx="3331499" cy="16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0" y="1777650"/>
            <a:ext cx="4416574" cy="1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245975" y="16615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b="1"/>
          </a:p>
        </p:txBody>
      </p:sp>
      <p:sp>
        <p:nvSpPr>
          <p:cNvPr id="205" name="Google Shape;205;p34"/>
          <p:cNvSpPr/>
          <p:nvPr/>
        </p:nvSpPr>
        <p:spPr>
          <a:xfrm>
            <a:off x="1694525" y="32335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b="1"/>
          </a:p>
        </p:txBody>
      </p:sp>
      <p:sp>
        <p:nvSpPr>
          <p:cNvPr id="206" name="Google Shape;206;p34"/>
          <p:cNvSpPr/>
          <p:nvPr/>
        </p:nvSpPr>
        <p:spPr>
          <a:xfrm>
            <a:off x="5457650" y="1565100"/>
            <a:ext cx="421800" cy="42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Flexbox: Practice 2 (Lab 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455125" y="1170125"/>
            <a:ext cx="71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03-flexbox-media-queries and create these screens: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2031225"/>
            <a:ext cx="3970749" cy="1624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686" y="2031225"/>
            <a:ext cx="1788615" cy="29098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35"/>
          <p:cNvSpPr txBox="1"/>
          <p:nvPr/>
        </p:nvSpPr>
        <p:spPr>
          <a:xfrm>
            <a:off x="245725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ubik"/>
                <a:ea typeface="Rubik"/>
                <a:cs typeface="Rubik"/>
                <a:sym typeface="Rubik"/>
              </a:rPr>
              <a:t>Desktop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462900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ubik"/>
                <a:ea typeface="Rubik"/>
                <a:cs typeface="Rubik"/>
                <a:sym typeface="Rubik"/>
              </a:rPr>
              <a:t>Tablet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7043663" y="1631025"/>
            <a:ext cx="10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ubik"/>
                <a:ea typeface="Rubik"/>
                <a:cs typeface="Rubik"/>
                <a:sym typeface="Rubik"/>
              </a:rPr>
              <a:t>Mobile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2899" y="2031225"/>
            <a:ext cx="2334361" cy="287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Flexbox: Practice 3: Navigation Bar</a:t>
            </a: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311700" y="1152470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04-nav-bar, and try to make the following: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970"/>
            <a:ext cx="8839199" cy="8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&amp; Layouts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are </a:t>
            </a:r>
            <a:r>
              <a:rPr lang="en" b="1" i="1"/>
              <a:t>the hardest thing</a:t>
            </a:r>
            <a:r>
              <a:rPr lang="en"/>
              <a:t> about CSS for many reasons: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has many, many different layout ‘paradigms’ for doing the same thing.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Specifying the rules for arranging boxes the right way is difficult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design for several different browser configurations (what looks good on a desktop doesn’t necessarily look good on mobile).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has to be flexible and resizable so that it scales gracefully.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Tips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Flexbox (Today) – it’s worth the investment!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CSS Grid (Wednesday, Tutorial 4) – also worth the investment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your website so that it is responsive (looks good on a mobile, tablet, and desktop). Using Flexbox and CSS Grid will help you with mobile layouts.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older hacks (floats, putting everything inside a table, absolute positioning) – or else use as a last resort.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We’ll go through some examples today and on Wednesday.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Composing a Layout in CSS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deconstruct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template website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this website instantiate the principles of: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Proximity (think whitespace)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Alignment (think grid)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Repetition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Contrast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draw some boxes...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think about how to create this layout. Some properties to highlight: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Responsiveness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relative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Margin and padding!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AutoNum type="arabicPeriod"/>
            </a:pPr>
            <a:r>
              <a:rPr lang="en" b="1">
                <a:solidFill>
                  <a:srgbClr val="5F3992"/>
                </a:solidFill>
              </a:rPr>
              <a:t>The Box Model</a:t>
            </a:r>
            <a:endParaRPr b="1">
              <a:solidFill>
                <a:srgbClr val="5F399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Tags (a reminder)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 Queries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 to Flexbox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00" y="1614625"/>
            <a:ext cx="7972000" cy="29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6272550" y="288300"/>
            <a:ext cx="2331300" cy="104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References: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W3 Schools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Lynda.com Video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width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box-sizing (border-box v. content box)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(block, inline-block, inline, grid, none, etc.)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Box Model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7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01-box-model and create this card: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96" y="1017725"/>
            <a:ext cx="2859780" cy="39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Macintosh PowerPoint</Application>
  <PresentationFormat>On-screen Show (16:9)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Oswald Medium</vt:lpstr>
      <vt:lpstr>Open Sans</vt:lpstr>
      <vt:lpstr>Arial</vt:lpstr>
      <vt:lpstr>Rubik</vt:lpstr>
      <vt:lpstr>Consolas</vt:lpstr>
      <vt:lpstr>Oswald</vt:lpstr>
      <vt:lpstr>Northwestern Template</vt:lpstr>
      <vt:lpstr>Creating Page Layouts w/CSS</vt:lpstr>
      <vt:lpstr>Outline</vt:lpstr>
      <vt:lpstr>CSS &amp; Layouts</vt:lpstr>
      <vt:lpstr>Layout Tips</vt:lpstr>
      <vt:lpstr>Activity: Composing a Layout in CSS</vt:lpstr>
      <vt:lpstr>Outline</vt:lpstr>
      <vt:lpstr>The Box Model</vt:lpstr>
      <vt:lpstr>The Box Model</vt:lpstr>
      <vt:lpstr>Exercise 1: Box Model</vt:lpstr>
      <vt:lpstr>Outline</vt:lpstr>
      <vt:lpstr>Semantic, Block-Level Elements</vt:lpstr>
      <vt:lpstr>Semantic, Inline Elements</vt:lpstr>
      <vt:lpstr>Outline</vt:lpstr>
      <vt:lpstr>Using Media Queries</vt:lpstr>
      <vt:lpstr>“Turning On” Media Queries in your HTML</vt:lpstr>
      <vt:lpstr>PowerPoint Presentation</vt:lpstr>
      <vt:lpstr>Outline</vt:lpstr>
      <vt:lpstr>Flexbox Resources</vt:lpstr>
      <vt:lpstr>Using Flexbox: Suggested Strategy</vt:lpstr>
      <vt:lpstr>Flexbox: Practice 1</vt:lpstr>
      <vt:lpstr>Flexbox: Practice 1 Cont’d – Using Media Queries </vt:lpstr>
      <vt:lpstr>Flexbox: Practice 2 (Lab 1) </vt:lpstr>
      <vt:lpstr>Flexbox: Practice 3: Navigation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Page Layouts w/CSS</dc:title>
  <cp:lastModifiedBy>Cheng, Yi-Ling</cp:lastModifiedBy>
  <cp:revision>1</cp:revision>
  <dcterms:modified xsi:type="dcterms:W3CDTF">2022-04-19T19:19:53Z</dcterms:modified>
</cp:coreProperties>
</file>