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Oswald Medium"/>
      <p:regular r:id="rId26"/>
      <p:bold r:id="rId27"/>
    </p:embeddedFont>
    <p:embeddedFont>
      <p:font typeface="Open Sans SemiBold"/>
      <p:regular r:id="rId28"/>
      <p:bold r:id="rId29"/>
      <p:italic r:id="rId30"/>
      <p:boldItalic r:id="rId31"/>
    </p:embeddedFont>
    <p:embeddedFont>
      <p:font typeface="Rubik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1A858B-BA6E-4F4D-9909-C1D519A3743B}">
  <a:tblStyle styleId="{C61A858B-BA6E-4F4D-9909-C1D519A3743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swaldMedium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SemiBold-regular.fntdata"/><Relationship Id="rId27" Type="http://schemas.openxmlformats.org/officeDocument/2006/relationships/font" Target="fonts/Oswal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SemiBold-boldItalic.fntdata"/><Relationship Id="rId30" Type="http://schemas.openxmlformats.org/officeDocument/2006/relationships/font" Target="fonts/OpenSansSemiBold-italic.fntdata"/><Relationship Id="rId11" Type="http://schemas.openxmlformats.org/officeDocument/2006/relationships/slide" Target="slides/slide5.xml"/><Relationship Id="rId33" Type="http://schemas.openxmlformats.org/officeDocument/2006/relationships/font" Target="fonts/Rubik-bold.fntdata"/><Relationship Id="rId10" Type="http://schemas.openxmlformats.org/officeDocument/2006/relationships/slide" Target="slides/slide4.xml"/><Relationship Id="rId32" Type="http://schemas.openxmlformats.org/officeDocument/2006/relationships/font" Target="fonts/Rubik-regular.fntdata"/><Relationship Id="rId13" Type="http://schemas.openxmlformats.org/officeDocument/2006/relationships/slide" Target="slides/slide7.xml"/><Relationship Id="rId35" Type="http://schemas.openxmlformats.org/officeDocument/2006/relationships/font" Target="fonts/Rubik-boldItalic.fntdata"/><Relationship Id="rId12" Type="http://schemas.openxmlformats.org/officeDocument/2006/relationships/slide" Target="slides/slide6.xml"/><Relationship Id="rId34" Type="http://schemas.openxmlformats.org/officeDocument/2006/relationships/font" Target="fonts/Rubik-italic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d97eb60e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d97eb60e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924a582f2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924a582f2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2924a582f2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924a582f2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924a582f2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2924a582f2_0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924a582f2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924a582f2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2924a582f2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924a582f2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924a582f2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2924a582f2_0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924a582f2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924a582f2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924a582f2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924a582f2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924a582f2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2924a582f2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924a582f2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924a582f2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2924a582f2_0_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924a582f2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924a582f2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2924a582f2_0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924a582f2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924a582f2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2924a582f2_0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924a582f2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924a582f2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2924a582f2_0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e1cb07b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e1cb07b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86e1cb07b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e1cb07b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e1cb07b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6e1cb07b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924a582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924a582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924a582f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d929dd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d929dd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7d929dda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24a582f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24a582f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924a582f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24a582f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24a582f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2924a582f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924a582f2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924a582f2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2924a582f2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24a582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924a582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5600"/>
              <a:buFont typeface="Oswald Medium"/>
              <a:buNone/>
              <a:defRPr sz="56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09600" y="491962"/>
            <a:ext cx="109728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Oswald"/>
              <a:buNone/>
              <a:defRPr i="0" sz="5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09600" y="1611925"/>
            <a:ext cx="105918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  <a:defRPr b="0" i="0" sz="1800" u="none" cap="none" strike="noStrike">
                <a:solidFill>
                  <a:schemeClr val="dk1"/>
                </a:solidFill>
              </a:defRPr>
            </a:lvl1pPr>
            <a:lvl2pPr indent="-4127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-"/>
              <a:defRPr sz="1800">
                <a:solidFill>
                  <a:schemeClr val="dk1"/>
                </a:solidFill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  <a:defRPr i="0" sz="2700" u="none" cap="none" strike="noStrike">
                <a:solidFill>
                  <a:schemeClr val="dk1"/>
                </a:solidFill>
              </a:defRPr>
            </a:lvl3pPr>
            <a:lvl4pPr indent="-400050" lvl="3" marL="18288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Char char="-"/>
              <a:defRPr i="0" sz="2700" u="none" cap="none" strike="noStrike">
                <a:solidFill>
                  <a:schemeClr val="dk1"/>
                </a:solidFill>
              </a:defRPr>
            </a:lvl4pPr>
            <a:lvl5pPr indent="-400050" lvl="4" marL="22860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chemeClr val="dk1"/>
              </a:buClr>
              <a:buSzPts val="2700"/>
              <a:buFont typeface="Arial"/>
              <a:buChar char="-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Font typeface="Oswald Medium"/>
              <a:buNone/>
              <a:defRPr sz="69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ubik"/>
              <a:buNone/>
              <a:defRPr sz="32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- Slides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AutoNum type="arabicPeriod"/>
              <a:defRPr sz="2000"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Template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  <a:defRPr sz="1900"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Oswald"/>
              <a:buNone/>
              <a:defRPr sz="45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Font typeface="Open Sans"/>
              <a:buNone/>
              <a:defRPr sz="4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- Slides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50" y="1536625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ubik"/>
              <a:buAutoNum type="arabicPeriod"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rabicPeriod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AutoNum type="alphaLcPeriod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AutoNum type="romanLcPeriod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rthwestern Template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  <a:defRPr sz="1900"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Font typeface="Rubik"/>
              <a:buChar char="○"/>
              <a:defRPr sz="1600">
                <a:latin typeface="Rubik"/>
                <a:ea typeface="Rubik"/>
                <a:cs typeface="Rubik"/>
                <a:sym typeface="Rubik"/>
              </a:defRPr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Font typeface="Rubik"/>
              <a:buChar char="■"/>
              <a:defRPr sz="1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Font typeface="Oswald"/>
              <a:buNone/>
              <a:defRPr sz="6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Font typeface="Oswald"/>
              <a:buNone/>
              <a:defRPr sz="51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8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Char char="●"/>
              <a:defRPr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●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ubik"/>
              <a:buChar char="○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ubik"/>
              <a:buChar char="■"/>
              <a:defRPr sz="19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nvas.northwestern.edu/courses/163496/assignments/1055561" TargetMode="External"/><Relationship Id="rId4" Type="http://schemas.openxmlformats.org/officeDocument/2006/relationships/hyperlink" Target="https://docs.google.com/spreadsheets/d/10sGdwISZhG5fpHAupdLRoyDikKp3rulMiHrWW8pxYdU/edit#gid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5F3992"/>
                </a:solidFill>
              </a:rPr>
              <a:t>More Practice with JavaScript</a:t>
            </a:r>
            <a:endParaRPr sz="5600">
              <a:solidFill>
                <a:srgbClr val="5F3992"/>
              </a:solidFill>
            </a:endParaRPr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130: Conditionals, Lists, </a:t>
            </a:r>
            <a:br>
              <a:rPr lang="en-US"/>
            </a:br>
            <a:r>
              <a:rPr lang="en-US"/>
              <a:t>Objects, Loops, &amp; Event Handlers</a:t>
            </a:r>
            <a:endParaRPr/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-US"/>
              <a:t>01-color-mixer &gt; Logical Operators</a:t>
            </a:r>
            <a:endParaRPr/>
          </a:p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2" name="Google Shape;192;p35"/>
          <p:cNvGraphicFramePr/>
          <p:nvPr/>
        </p:nvGraphicFramePr>
        <p:xfrm>
          <a:off x="559175" y="16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{C61A858B-BA6E-4F4D-9909-C1D519A3743B}</a:tableStyleId>
              </a:tblPr>
              <a:tblGrid>
                <a:gridCol w="1533275"/>
                <a:gridCol w="1514700"/>
                <a:gridCol w="8036125"/>
              </a:tblGrid>
              <a:tr h="60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444444"/>
                          </a:solidFill>
                        </a:rPr>
                        <a:t>Operator</a:t>
                      </a:r>
                      <a:endParaRPr b="1"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444444"/>
                          </a:solidFill>
                        </a:rPr>
                        <a:t>Meaning</a:t>
                      </a:r>
                      <a:endParaRPr b="1"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444444"/>
                          </a:solidFill>
                        </a:rPr>
                        <a:t>Explanation</a:t>
                      </a:r>
                      <a:endParaRPr b="1"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&amp;&amp;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and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If both operands are true, then the “and expression” also evaluates to true. Otherwise, the “and expression” evaluates to false.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9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||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or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If either or both of the operands are true, then the “or expression” also evaluates to true. Otherwise, the “or expression” evaluates to false.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9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!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not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44444"/>
                          </a:solidFill>
                        </a:rPr>
                        <a:t>if the operand is false, then the “not” of the operand is true (and vice versa).</a:t>
                      </a:r>
                      <a:endParaRPr sz="2200">
                        <a:solidFill>
                          <a:srgbClr val="444444"/>
                        </a:solidFill>
                      </a:endParaRPr>
                    </a:p>
                  </a:txBody>
                  <a:tcPr marT="76200" marB="76200" marR="76200" marL="76200">
                    <a:lnT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from Lecture 12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Let’s try doing the following exercises:</a:t>
            </a:r>
            <a:endParaRPr sz="2400"/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en-US" sz="2400">
                <a:solidFill>
                  <a:srgbClr val="999999"/>
                </a:solidFill>
              </a:rPr>
              <a:t>01-color-mixer</a:t>
            </a:r>
            <a:endParaRPr sz="2400">
              <a:solidFill>
                <a:srgbClr val="9999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2400"/>
              <a:buChar char="●"/>
            </a:pPr>
            <a:r>
              <a:rPr b="1" lang="en-US" sz="2400">
                <a:solidFill>
                  <a:srgbClr val="5F3992"/>
                </a:solidFill>
              </a:rPr>
              <a:t>04-single-object</a:t>
            </a:r>
            <a:endParaRPr b="1" sz="2400">
              <a:solidFill>
                <a:srgbClr val="5F399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05-list-of-objects</a:t>
            </a:r>
            <a:endParaRPr sz="2400"/>
          </a:p>
        </p:txBody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Objects: Representing Complex Entities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415650" y="1536625"/>
            <a:ext cx="10975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kinds of data (i.e. data about people, places, and belongings) are complex, and need more complex data structures to represent them in ways that a computer can understand and easily store an manipulate.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Often entities that are made up of sub-entities, which are related in some way. Examples:</a:t>
            </a:r>
            <a:endParaRPr/>
          </a:p>
          <a:p>
            <a:pPr indent="-457200" lvl="0" marL="609600" rtl="0" algn="l">
              <a:spcBef>
                <a:spcPts val="21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Tweets, Facebook posts, etc.</a:t>
            </a:r>
            <a:endParaRPr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Student data (like in Caesar)</a:t>
            </a:r>
            <a:endParaRPr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IRS data</a:t>
            </a:r>
            <a:endParaRPr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Human resources data</a:t>
            </a:r>
            <a:endParaRPr/>
          </a:p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person = {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name: </a:t>
            </a:r>
            <a:r>
              <a:rPr b="1" lang="en-US" sz="19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pic: </a:t>
            </a:r>
            <a:r>
              <a:rPr b="1" lang="en-US" sz="19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"http://knight.gamebanana.com/img/ico/sprays/patrick_star_preview_2.png"</a:t>
            </a: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score: </a:t>
            </a:r>
            <a:r>
              <a:rPr b="1" lang="en-US" sz="19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</a:t>
            </a:r>
            <a:endParaRPr b="1" sz="190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Example: Object Demo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Download lecture files and open the </a:t>
            </a:r>
            <a:r>
              <a:rPr b="1" lang="en-US" sz="2400"/>
              <a:t>04-single-object</a:t>
            </a:r>
            <a:r>
              <a:rPr lang="en-US" sz="2400"/>
              <a:t> folder in VS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Practice with dot notation</a:t>
            </a:r>
            <a:endParaRPr sz="2400"/>
          </a:p>
        </p:txBody>
      </p:sp>
      <p:sp>
        <p:nvSpPr>
          <p:cNvPr id="224" name="Google Shape;224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from Lecture 12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Let’s try doing the following exercises:</a:t>
            </a:r>
            <a:endParaRPr sz="2400"/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en-US" sz="2400">
                <a:solidFill>
                  <a:srgbClr val="999999"/>
                </a:solidFill>
              </a:rPr>
              <a:t>01-color-mixer</a:t>
            </a:r>
            <a:endParaRPr sz="2400">
              <a:solidFill>
                <a:srgbClr val="9999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Char char="●"/>
            </a:pPr>
            <a:r>
              <a:rPr lang="en-US" sz="2400">
                <a:solidFill>
                  <a:srgbClr val="999999"/>
                </a:solidFill>
              </a:rPr>
              <a:t>04-single-object</a:t>
            </a:r>
            <a:endParaRPr sz="2400">
              <a:solidFill>
                <a:srgbClr val="999999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Char char="●"/>
            </a:pPr>
            <a:r>
              <a:rPr b="1" lang="en-US" sz="2400">
                <a:solidFill>
                  <a:srgbClr val="674EA7"/>
                </a:solidFill>
              </a:rPr>
              <a:t>05-list-of-objects</a:t>
            </a:r>
            <a:endParaRPr b="1" sz="2400">
              <a:solidFill>
                <a:srgbClr val="674EA7"/>
              </a:solidFill>
            </a:endParaRPr>
          </a:p>
        </p:txBody>
      </p:sp>
      <p:sp>
        <p:nvSpPr>
          <p:cNvPr id="232" name="Google Shape;232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for...of loop versus forEach method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If you want to do something for each item of a list, you have many options. Here are 2 of them (they do the same thing):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const</a:t>
            </a:r>
            <a:r>
              <a:rPr lang="en-US">
                <a:solidFill>
                  <a:schemeClr val="dk1"/>
                </a:solidFill>
              </a:rPr>
              <a:t> names = [</a:t>
            </a:r>
            <a:r>
              <a:rPr lang="en-US">
                <a:solidFill>
                  <a:srgbClr val="A31515"/>
                </a:solidFill>
              </a:rPr>
              <a:t>'charlie'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A31515"/>
                </a:solidFill>
              </a:rPr>
              <a:t>'freddie'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A31515"/>
                </a:solidFill>
              </a:rPr>
              <a:t>'lucy'</a:t>
            </a:r>
            <a:r>
              <a:rPr lang="en-US">
                <a:solidFill>
                  <a:schemeClr val="dk1"/>
                </a:solidFill>
              </a:rPr>
              <a:t>];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99999"/>
                </a:solidFill>
              </a:rPr>
              <a:t>//option 1: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for</a:t>
            </a:r>
            <a:r>
              <a:rPr lang="en-US">
                <a:solidFill>
                  <a:schemeClr val="dk1"/>
                </a:solidFill>
              </a:rPr>
              <a:t> (</a:t>
            </a:r>
            <a:r>
              <a:rPr lang="en-US">
                <a:solidFill>
                  <a:srgbClr val="0000FF"/>
                </a:solidFill>
              </a:rPr>
              <a:t>const </a:t>
            </a:r>
            <a:r>
              <a:rPr lang="en-US">
                <a:solidFill>
                  <a:schemeClr val="dk1"/>
                </a:solidFill>
              </a:rPr>
              <a:t>name </a:t>
            </a:r>
            <a:r>
              <a:rPr lang="en-US">
                <a:solidFill>
                  <a:srgbClr val="0000FF"/>
                </a:solidFill>
              </a:rPr>
              <a:t>of</a:t>
            </a:r>
            <a:r>
              <a:rPr lang="en-US">
                <a:solidFill>
                  <a:schemeClr val="dk1"/>
                </a:solidFill>
              </a:rPr>
              <a:t> names)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	  console.log(name);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//option 2: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names.forEach(name =&gt;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	console.log(name, idx);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do 05-list-of-objects...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people = [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 name: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pic: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"http://knight.gamebanana.com/patrick.png"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score: </a:t>
            </a:r>
            <a:r>
              <a:rPr lang="en-US" sz="17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 name: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"Brenda"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pic: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https://3.bp.blogspot.com/spongeBob.png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score: </a:t>
            </a:r>
            <a:r>
              <a:rPr lang="en-US" sz="17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,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 name: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"Wanda"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pic: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"https://3.bp.blogspot.com/spongeBob.png"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score: </a:t>
            </a:r>
            <a:r>
              <a:rPr lang="en-US" sz="17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 name: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"Maria"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pic: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"http://knight.gamebanana.com/patrick.png"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score: </a:t>
            </a:r>
            <a:r>
              <a:rPr lang="en-US" sz="17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 name: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"Jasper"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pic: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https://3.bp.blogspot.com/spongeBob.png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score: </a:t>
            </a:r>
            <a:r>
              <a:rPr lang="en-US" sz="17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600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{ name: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"Malik"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pic: </a:t>
            </a:r>
            <a:r>
              <a:rPr lang="en-US" sz="17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"http://knight.gamebanana.com/patrick.png"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score: </a:t>
            </a:r>
            <a:r>
              <a:rPr lang="en-US" sz="17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Write code that prints the name of the fourth player to the console.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Write code that draws the avatar of the third player to the screen (as an img tag).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Write code that adds the scores of the fifth and sixth player together.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8" name="Google Shape;248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en-US" sz="2200">
                <a:solidFill>
                  <a:srgbClr val="999999"/>
                </a:solidFill>
              </a:rPr>
              <a:t>Review of Tutorial 6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en-US" sz="2200">
                <a:solidFill>
                  <a:srgbClr val="999999"/>
                </a:solidFill>
              </a:rPr>
              <a:t>Exercises from Lecture 12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5F3992"/>
              </a:buClr>
              <a:buSzPts val="2200"/>
              <a:buAutoNum type="arabicPeriod"/>
            </a:pPr>
            <a:r>
              <a:rPr b="1" lang="en-US" sz="2200">
                <a:solidFill>
                  <a:srgbClr val="5F3992"/>
                </a:solidFill>
              </a:rPr>
              <a:t>HW3</a:t>
            </a:r>
            <a:endParaRPr b="1" sz="2200">
              <a:solidFill>
                <a:srgbClr val="5F399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6" name="Google Shape;256;p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download and work through HW3 together</a:t>
            </a:r>
            <a:endParaRPr/>
          </a:p>
        </p:txBody>
      </p:sp>
      <p:sp>
        <p:nvSpPr>
          <p:cNvPr id="263" name="Google Shape;263;p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HW3 due Wednesday!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IMPORTANT:</a:t>
            </a:r>
            <a:r>
              <a:rPr lang="en-US" sz="2200"/>
              <a:t>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Project proposal meetings</a:t>
            </a:r>
            <a:r>
              <a:rPr lang="en-US" sz="2200"/>
              <a:t> this week: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sign up for a timeslot</a:t>
            </a:r>
            <a:r>
              <a:rPr lang="en-US" sz="2200"/>
              <a:t>!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en-US" sz="2200"/>
              <a:t>Tutorial 7 this week will help you get started on HW4!</a:t>
            </a:r>
            <a:endParaRPr sz="2200"/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for Today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Review of Tutorial 6 (solutions posted on Canvas)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Do some of the exercises we didn’t get to during Lecture 12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Color mixer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Objects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List of objects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If time: work through HW3 together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200"/>
              <a:buAutoNum type="arabicPeriod"/>
            </a:pPr>
            <a:r>
              <a:rPr b="1" lang="en-US" sz="2200">
                <a:solidFill>
                  <a:srgbClr val="674EA7"/>
                </a:solidFill>
              </a:rPr>
              <a:t>Review of Tutorial 6</a:t>
            </a:r>
            <a:endParaRPr b="1" sz="2200">
              <a:solidFill>
                <a:srgbClr val="674EA7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Exercises from Lecture 12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HW3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Takeaways from Tutorial 6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Sometimes (but not always), you want to generate parts of your HTML page using data.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This is often the case for “web apps” —</a:t>
            </a:r>
            <a:r>
              <a:rPr lang="en-US" sz="2200"/>
              <a:t> where the content is driven by a database of content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However for portfolio sites, this is less common, because the content is usually fixed.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Big takeaway: if you want to create a web app that pulls from a database, it’s important to think about converting sections of your web pages to </a:t>
            </a:r>
            <a:r>
              <a:rPr lang="en-US" sz="2200"/>
              <a:t>dynamic, data-driven </a:t>
            </a:r>
            <a:r>
              <a:rPr b="1" lang="en-US" sz="2200"/>
              <a:t>templates</a:t>
            </a:r>
            <a:endParaRPr b="1"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Also important to know how to attach event handlers to your templates so that you can interact with them!</a:t>
            </a:r>
            <a:endParaRPr sz="2200"/>
          </a:p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 6: Code Review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Use a loop to generate all of the cards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Embed some data in the card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Create the event listener / handler</a:t>
            </a:r>
            <a:endParaRPr sz="2400"/>
          </a:p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AutoNum type="arabicPeriod"/>
            </a:pPr>
            <a:r>
              <a:rPr lang="en-US" sz="2200">
                <a:solidFill>
                  <a:srgbClr val="999999"/>
                </a:solidFill>
              </a:rPr>
              <a:t>Review of Tutorial 6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674EA7"/>
              </a:buClr>
              <a:buSzPts val="2200"/>
              <a:buAutoNum type="arabicPeriod"/>
            </a:pPr>
            <a:r>
              <a:rPr b="1" lang="en-US" sz="2200">
                <a:solidFill>
                  <a:srgbClr val="674EA7"/>
                </a:solidFill>
              </a:rPr>
              <a:t>Exercises from Lecture 12</a:t>
            </a:r>
            <a:endParaRPr b="1" sz="2200">
              <a:solidFill>
                <a:srgbClr val="674EA7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HW3</a:t>
            </a:r>
            <a:endParaRPr sz="22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 from Lecture 12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Let’s try doing the following exercises:</a:t>
            </a:r>
            <a:endParaRPr sz="2400"/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01-color-mixer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04-single-object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05-list-of-objects</a:t>
            </a:r>
            <a:endParaRPr sz="2400"/>
          </a:p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290675" y="593375"/>
            <a:ext cx="11688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-US"/>
              <a:t>01-color-mixer &gt; If / Else Statements</a:t>
            </a:r>
            <a:endParaRPr/>
          </a:p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11499810" y="64208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3680125" y="2748600"/>
            <a:ext cx="43239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condition) {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statement 1;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statement 2;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3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statement 1;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statement 2;</a:t>
            </a:r>
            <a:endParaRPr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3" name="Google Shape;173;p34"/>
          <p:cNvGrpSpPr/>
          <p:nvPr/>
        </p:nvGrpSpPr>
        <p:grpSpPr>
          <a:xfrm>
            <a:off x="7655480" y="2005027"/>
            <a:ext cx="4489356" cy="1210111"/>
            <a:chOff x="1445168" y="-1805767"/>
            <a:chExt cx="4142619" cy="1010700"/>
          </a:xfrm>
        </p:grpSpPr>
        <p:sp>
          <p:nvSpPr>
            <p:cNvPr id="174" name="Google Shape;174;p34"/>
            <p:cNvSpPr txBox="1"/>
            <p:nvPr/>
          </p:nvSpPr>
          <p:spPr>
            <a:xfrm>
              <a:off x="2280587" y="-1805767"/>
              <a:ext cx="3307200" cy="10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5283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CONDITION</a:t>
              </a:r>
              <a:br>
                <a:rPr lang="en-US" sz="2100">
                  <a:solidFill>
                    <a:srgbClr val="252830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100">
                  <a:solidFill>
                    <a:srgbClr val="252830"/>
                  </a:solidFill>
                  <a:latin typeface="Open Sans"/>
                  <a:ea typeface="Open Sans"/>
                  <a:cs typeface="Open Sans"/>
                  <a:sym typeface="Open Sans"/>
                </a:rPr>
                <a:t>Boolean expression that evaluates to True or False. </a:t>
              </a:r>
              <a:endParaRPr sz="2100">
                <a:solidFill>
                  <a:srgbClr val="25283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34"/>
            <p:cNvSpPr/>
            <p:nvPr/>
          </p:nvSpPr>
          <p:spPr>
            <a:xfrm flipH="1" rot="10800000">
              <a:off x="1445168" y="-1474266"/>
              <a:ext cx="48900" cy="347700"/>
            </a:xfrm>
            <a:prstGeom prst="rightBracket">
              <a:avLst>
                <a:gd fmla="val 0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34"/>
            <p:cNvCxnSpPr>
              <a:stCxn id="175" idx="2"/>
              <a:endCxn id="174" idx="1"/>
            </p:cNvCxnSpPr>
            <p:nvPr/>
          </p:nvCxnSpPr>
          <p:spPr>
            <a:xfrm>
              <a:off x="1494068" y="-1300416"/>
              <a:ext cx="786600" cy="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7" name="Google Shape;177;p34"/>
          <p:cNvGrpSpPr/>
          <p:nvPr/>
        </p:nvGrpSpPr>
        <p:grpSpPr>
          <a:xfrm>
            <a:off x="217189" y="2164436"/>
            <a:ext cx="4254936" cy="2663513"/>
            <a:chOff x="-2326824" y="-2344521"/>
            <a:chExt cx="3943041" cy="2377500"/>
          </a:xfrm>
        </p:grpSpPr>
        <p:sp>
          <p:nvSpPr>
            <p:cNvPr id="178" name="Google Shape;178;p34"/>
            <p:cNvSpPr txBox="1"/>
            <p:nvPr/>
          </p:nvSpPr>
          <p:spPr>
            <a:xfrm>
              <a:off x="-2326824" y="-2344521"/>
              <a:ext cx="3235200" cy="23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1600"/>
                </a:spcBef>
                <a:spcAft>
                  <a:spcPts val="2900"/>
                </a:spcAft>
                <a:buNone/>
              </a:pPr>
              <a:br>
                <a:rPr lang="en-US" sz="2100">
                  <a:solidFill>
                    <a:srgbClr val="25283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</a:br>
              <a:r>
                <a:rPr lang="en-US" sz="2100">
                  <a:solidFill>
                    <a:srgbClr val="252830"/>
                  </a:solidFill>
                  <a:latin typeface="Open Sans"/>
                  <a:ea typeface="Open Sans"/>
                  <a:cs typeface="Open Sans"/>
                  <a:sym typeface="Open Sans"/>
                </a:rPr>
                <a:t>If the condition evaluates to True, the first block executes.</a:t>
              </a:r>
              <a:endParaRPr sz="2100">
                <a:solidFill>
                  <a:srgbClr val="252830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79" name="Google Shape;179;p34"/>
            <p:cNvSpPr/>
            <p:nvPr/>
          </p:nvSpPr>
          <p:spPr>
            <a:xfrm rot="10800000">
              <a:off x="1469217" y="-1562121"/>
              <a:ext cx="147000" cy="812700"/>
            </a:xfrm>
            <a:prstGeom prst="rightBracket">
              <a:avLst>
                <a:gd fmla="val 0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Google Shape;180;p34"/>
            <p:cNvCxnSpPr>
              <a:stCxn id="179" idx="2"/>
              <a:endCxn id="178" idx="3"/>
            </p:cNvCxnSpPr>
            <p:nvPr/>
          </p:nvCxnSpPr>
          <p:spPr>
            <a:xfrm rot="10800000">
              <a:off x="908517" y="-1155771"/>
              <a:ext cx="560700" cy="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1" name="Google Shape;181;p34"/>
          <p:cNvGrpSpPr/>
          <p:nvPr/>
        </p:nvGrpSpPr>
        <p:grpSpPr>
          <a:xfrm>
            <a:off x="140989" y="3840836"/>
            <a:ext cx="4254936" cy="2663513"/>
            <a:chOff x="-2326824" y="-2344521"/>
            <a:chExt cx="3943041" cy="2377500"/>
          </a:xfrm>
        </p:grpSpPr>
        <p:sp>
          <p:nvSpPr>
            <p:cNvPr id="182" name="Google Shape;182;p34"/>
            <p:cNvSpPr txBox="1"/>
            <p:nvPr/>
          </p:nvSpPr>
          <p:spPr>
            <a:xfrm>
              <a:off x="-2326824" y="-2344521"/>
              <a:ext cx="3235200" cy="23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1600"/>
                </a:spcBef>
                <a:spcAft>
                  <a:spcPts val="2900"/>
                </a:spcAft>
                <a:buNone/>
              </a:pPr>
              <a:br>
                <a:rPr lang="en-US" sz="2100">
                  <a:solidFill>
                    <a:srgbClr val="25283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</a:br>
              <a:r>
                <a:rPr lang="en-US" sz="2100">
                  <a:solidFill>
                    <a:srgbClr val="252830"/>
                  </a:solidFill>
                  <a:latin typeface="Open Sans"/>
                  <a:ea typeface="Open Sans"/>
                  <a:cs typeface="Open Sans"/>
                  <a:sym typeface="Open Sans"/>
                </a:rPr>
                <a:t>If the condition evaluates to False, the second block executes.</a:t>
              </a:r>
              <a:endParaRPr sz="2100">
                <a:solidFill>
                  <a:srgbClr val="252830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83" name="Google Shape;183;p34"/>
            <p:cNvSpPr/>
            <p:nvPr/>
          </p:nvSpPr>
          <p:spPr>
            <a:xfrm rot="10800000">
              <a:off x="1469217" y="-1562121"/>
              <a:ext cx="147000" cy="812700"/>
            </a:xfrm>
            <a:prstGeom prst="rightBracket">
              <a:avLst>
                <a:gd fmla="val 0" name="adj"/>
              </a:avLst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" name="Google Shape;184;p34"/>
            <p:cNvCxnSpPr>
              <a:stCxn id="183" idx="2"/>
              <a:endCxn id="182" idx="3"/>
            </p:cNvCxnSpPr>
            <p:nvPr/>
          </p:nvCxnSpPr>
          <p:spPr>
            <a:xfrm rot="10800000">
              <a:off x="908517" y="-1155771"/>
              <a:ext cx="560700" cy="0"/>
            </a:xfrm>
            <a:prstGeom prst="straightConnector1">
              <a:avLst/>
            </a:prstGeom>
            <a:noFill/>
            <a:ln cap="flat" cmpd="sng" w="19050">
              <a:solidFill>
                <a:srgbClr val="5F399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