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Open Sans SemiBold" panose="020F0502020204030204" pitchFamily="34" charset="0"/>
      <p:regular r:id="rId60"/>
      <p:bold r:id="rId61"/>
      <p:italic r:id="rId62"/>
      <p:boldItalic r:id="rId63"/>
    </p:embeddedFont>
    <p:embeddedFont>
      <p:font typeface="Oswald" pitchFamily="2" charset="77"/>
      <p:regular r:id="rId64"/>
      <p:bold r:id="rId65"/>
    </p:embeddedFont>
    <p:embeddedFont>
      <p:font typeface="Oswald Medium" panose="020F0502020204030204" pitchFamily="34" charset="0"/>
      <p:regular r:id="rId66"/>
      <p:bold r:id="rId67"/>
    </p:embeddedFont>
    <p:embeddedFont>
      <p:font typeface="Rubik" pitchFamily="2" charset="-79"/>
      <p:regular r:id="rId68"/>
      <p:bold r:id="rId69"/>
      <p:italic r:id="rId70"/>
      <p:boldItalic r:id="rId71"/>
    </p:embeddedFont>
    <p:embeddedFont>
      <p:font typeface="Rubik Medium" pitchFamily="2" charset="-79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60E21F-A218-452C-B1F3-9BFC3DA96F36}">
  <a:tblStyle styleId="{FF60E21F-A218-452C-B1F3-9BFC3DA96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762"/>
  </p:normalViewPr>
  <p:slideViewPr>
    <p:cSldViewPr snapToGrid="0" snapToObjects="1">
      <p:cViewPr varScale="1">
        <p:scale>
          <a:sx n="94" d="100"/>
          <a:sy n="94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font" Target="fonts/font27.fntdata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14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d97eb60e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d97eb60e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d97eb60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d97eb60e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6d97eb60e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d97eb60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d97eb60e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6d97eb60e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d97eb60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d97eb60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d97eb60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d97eb60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d97eb60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d97eb60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d97eb60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d97eb60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d97eb60e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6d97eb60e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6d97eb60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6d97eb60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d97eb60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d97eb60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d97eb60e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d97eb60e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f8cd4bc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f8cd4bc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8f8cd4bc9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d97eb60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d97eb60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 --- use for variable you are creating that is </a:t>
            </a:r>
            <a:r>
              <a:rPr lang="en-US" dirty="0" err="1"/>
              <a:t>immuable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d97eb60e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d97eb60e_0_5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6d97eb60e_0_5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d97eb60e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d97eb60e_0_8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6d97eb60e_0_8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d97eb60e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d97eb60e_0_9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56d97eb60e_0_9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6d97eb60e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6d97eb60e_0_9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56d97eb60e_0_9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d97eb60e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d97eb60e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d97eb60e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d97eb60e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6d97eb60e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6d97eb60e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6d97eb60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6d97eb60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d97eb60e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6d97eb60e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97eb60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97eb60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6d97eb60e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6d97eb60e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6d97eb60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6d97eb60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6d97eb60e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6d97eb60e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6d97eb60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6d97eb60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6d97eb60e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6d97eb60e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6d97eb60e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6d97eb60e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6d97eb60e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6d97eb60e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5d517e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5d517e32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d5d517e32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5d517e3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5d517e3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5d517e3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5d517e326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d5d517e326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b010cdf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b010cdff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6b010cdff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5d517e32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5d517e32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d5d517e326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5d517e32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d5d517e326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d5d517e326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5d517e32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5d517e326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d5d517e326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6df869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6df8698a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6df8698a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d97eb60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d97eb60e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6d97eb60e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d97eb60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d97eb60e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6d97eb60e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d97eb60e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d97eb60e_0_5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6d97eb60e_0_5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d97eb60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d97eb60e_0_4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56d97eb60e_0_4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d97eb6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d97eb60e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6d97eb60e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5600"/>
              <a:buFont typeface="Oswald Medium"/>
              <a:buNone/>
              <a:defRPr sz="56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600" y="491962"/>
            <a:ext cx="10972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Oswald"/>
              <a:buNone/>
              <a:defRPr sz="53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600" y="1611925"/>
            <a:ext cx="105918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  <a:defRPr sz="1800" b="0" i="0" u="none" strike="noStrike" cap="none">
                <a:solidFill>
                  <a:schemeClr val="dk1"/>
                </a:solidFill>
              </a:defRPr>
            </a:lvl1pPr>
            <a:lvl2pPr marL="914400" lvl="1" indent="-4127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  <a:defRPr sz="1800">
                <a:solidFill>
                  <a:schemeClr val="dk1"/>
                </a:solidFill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sz="2700" i="0" u="none" strike="noStrike" cap="none">
                <a:solidFill>
                  <a:schemeClr val="dk1"/>
                </a:solidFill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sz="2700" i="0" u="none" strike="noStrike" cap="none">
                <a:solidFill>
                  <a:schemeClr val="dk1"/>
                </a:solidFill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Font typeface="Oswald Medium"/>
              <a:buNone/>
              <a:defRPr sz="69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586"/>
            <a:ext cx="11360700" cy="462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eriod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alphaLcPeriod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romanLcPeriod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alphaLcPeriod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romanLcPeriod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arabicPeriod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AutoNum type="alphaLcPeriod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AutoNum type="romanLcPeriod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Font typeface="Oswald Medium"/>
              <a:buNone/>
              <a:defRPr sz="69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Char char="●"/>
              <a:defRPr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let%20x%20%3D%201%0Alet%20y%20%3D%206%0Alet%20z%20%3D%204%0Ax%20%3D%202%0Az%20%3D%20x%20%2B%20y%0Ax%20%3D%204%0Az%20%3D%20z%20%2B%20x%0A&amp;cumulative=false&amp;curInstr=0&amp;heapPrimitives=nevernest&amp;mode=display&amp;origin=opt-frontend.js&amp;py=js&amp;rawInputLstJSON=%5B%5D&amp;textReferences=fal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let%20a%3B%0Aconsole.log%28a%29%3B%0Aa%20%3D%203%3B%0Aconsole.log%28a%29%3B%0A%0A%0Alet%20b%20%3D%205%3B%0Aconsole.log%28b%29%3B&amp;cumulative=false&amp;curInstr=0&amp;heapPrimitives=nevernest&amp;mode=display&amp;origin=opt-frontend.js&amp;py=js&amp;rawInputLstJSON=%5B%5D&amp;textReferences=fal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130.github.io/spring2022/assignments/hw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eecs130.github.io/spring2022/assignments/p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javascript-es6-var-let-or-const-ba58b8dcde7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Template_literal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D__Q35lNNsrbwui_WaPjx810Ef5mC_ArwAB2F4XPK_U/edit?usp=sharing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F3992"/>
                </a:solidFill>
              </a:rPr>
              <a:t>The Building Blocks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53" name="Google Shape;153;p3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130: Intro to programming with JavaScript </a:t>
            </a:r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Variables</a:t>
            </a:r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for </a:t>
            </a:r>
            <a:r>
              <a:rPr lang="en-US" i="1">
                <a:latin typeface="Rubik Medium"/>
                <a:ea typeface="Rubik Medium"/>
                <a:cs typeface="Rubik Medium"/>
                <a:sym typeface="Rubik Medium"/>
              </a:rPr>
              <a:t>temporary data</a:t>
            </a:r>
            <a:r>
              <a:rPr lang="en-US"/>
              <a:t> storage and making things easier to read. Like ‘scratch paper.’  Consider the following code.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Visualize it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8000"/>
                </a:solidFill>
              </a:rPr>
              <a:t>// copy this code and run it in your browser console:</a:t>
            </a:r>
            <a:endParaRPr>
              <a:solidFill>
                <a:srgbClr val="008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let</a:t>
            </a:r>
            <a:r>
              <a:rPr lang="en-US">
                <a:solidFill>
                  <a:schemeClr val="dk1"/>
                </a:solidFill>
              </a:rPr>
              <a:t> x = </a:t>
            </a:r>
            <a:r>
              <a:rPr lang="en-US">
                <a:solidFill>
                  <a:srgbClr val="09885A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let</a:t>
            </a:r>
            <a:r>
              <a:rPr lang="en-US">
                <a:solidFill>
                  <a:schemeClr val="dk1"/>
                </a:solidFill>
              </a:rPr>
              <a:t> y = </a:t>
            </a:r>
            <a:r>
              <a:rPr lang="en-US">
                <a:solidFill>
                  <a:srgbClr val="09885A"/>
                </a:solidFill>
              </a:rPr>
              <a:t>6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let</a:t>
            </a:r>
            <a:r>
              <a:rPr lang="en-US">
                <a:solidFill>
                  <a:schemeClr val="dk1"/>
                </a:solidFill>
              </a:rPr>
              <a:t> z = </a:t>
            </a:r>
            <a:r>
              <a:rPr lang="en-US">
                <a:solidFill>
                  <a:srgbClr val="09885A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 = </a:t>
            </a:r>
            <a:r>
              <a:rPr lang="en-US">
                <a:solidFill>
                  <a:srgbClr val="09885A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z = x + y;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x = </a:t>
            </a:r>
            <a:r>
              <a:rPr lang="en-US">
                <a:solidFill>
                  <a:srgbClr val="09885A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z = z + x;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console.log(x);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console.log(y);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console.log(z);</a:t>
            </a:r>
            <a:endParaRPr>
              <a:solidFill>
                <a:schemeClr val="dk1"/>
              </a:solidFill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0" name="Google Shape;240;p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1" name="Google Shape;241;p48"/>
          <p:cNvSpPr txBox="1"/>
          <p:nvPr/>
        </p:nvSpPr>
        <p:spPr>
          <a:xfrm>
            <a:off x="76200" y="6347775"/>
            <a:ext cx="4732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example_03_variables.js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381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Variables are containers for storing and / or referencing data</a:t>
            </a:r>
            <a:endParaRPr sz="2100"/>
          </a:p>
          <a:p>
            <a:pPr marL="609600" lvl="0" indent="-4381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Variables can also be used to alias data, functions, variables, objects, functions, etc. </a:t>
            </a:r>
            <a:endParaRPr sz="2100"/>
          </a:p>
          <a:p>
            <a:pPr marL="609600" lvl="0" indent="-4381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You assign values to variables using the </a:t>
            </a:r>
            <a:r>
              <a:rPr lang="en-US" sz="2100">
                <a:latin typeface="Rubik Medium"/>
                <a:ea typeface="Rubik Medium"/>
                <a:cs typeface="Rubik Medium"/>
                <a:sym typeface="Rubik Medium"/>
              </a:rPr>
              <a:t>assignment operator</a:t>
            </a:r>
            <a:r>
              <a:rPr lang="en-US" sz="2100"/>
              <a:t> (equal sign)</a:t>
            </a:r>
            <a:endParaRPr sz="2100"/>
          </a:p>
          <a:p>
            <a:pPr marL="48768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2800" b="1"/>
              <a:t>=</a:t>
            </a:r>
            <a:endParaRPr sz="12800" b="1"/>
          </a:p>
        </p:txBody>
      </p:sp>
      <p:sp>
        <p:nvSpPr>
          <p:cNvPr id="248" name="Google Shape;248;p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Variables: Case Sensitivity</a:t>
            </a:r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200">
                <a:solidFill>
                  <a:srgbClr val="595959"/>
                </a:solidFill>
              </a:rPr>
              <a:t>JavaScript is case-sensitive.</a:t>
            </a:r>
            <a:endParaRPr sz="2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</a:rPr>
              <a:t>let</a:t>
            </a:r>
            <a:r>
              <a:rPr lang="en-US" sz="2200">
                <a:solidFill>
                  <a:schemeClr val="dk1"/>
                </a:solidFill>
              </a:rPr>
              <a:t> a = </a:t>
            </a:r>
            <a:r>
              <a:rPr lang="en-US" sz="2200">
                <a:solidFill>
                  <a:srgbClr val="09885A"/>
                </a:solidFill>
              </a:rPr>
              <a:t>3</a:t>
            </a:r>
            <a:r>
              <a:rPr lang="en-US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</a:rPr>
              <a:t>let</a:t>
            </a:r>
            <a:r>
              <a:rPr lang="en-US" sz="2200">
                <a:solidFill>
                  <a:schemeClr val="dk1"/>
                </a:solidFill>
              </a:rPr>
              <a:t> A = </a:t>
            </a:r>
            <a:r>
              <a:rPr lang="en-US" sz="2200">
                <a:solidFill>
                  <a:srgbClr val="09885A"/>
                </a:solidFill>
              </a:rPr>
              <a:t>33</a:t>
            </a:r>
            <a:r>
              <a:rPr lang="en-US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console.log(a);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console.log(A);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</a:t>
            </a:r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Although JavaScript doesn’t care what you name your variables (beyond the rules specified in the previous slide), there are some conventions that most people follow:</a:t>
            </a:r>
            <a:br>
              <a:rPr lang="en-US" sz="2100"/>
            </a:br>
            <a:endParaRPr sz="2100"/>
          </a:p>
          <a:p>
            <a:pPr marL="609600" lvl="0" indent="-4381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Ensure your variable names are mnemonic</a:t>
            </a:r>
            <a:endParaRPr sz="2100"/>
          </a:p>
          <a:p>
            <a:pPr marL="609600" lvl="0" indent="-4381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“camelCase” for functions and variable names</a:t>
            </a:r>
            <a:endParaRPr sz="2100"/>
          </a:p>
          <a:p>
            <a:pPr marL="1219200" lvl="1" indent="-4381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200">
                <a:solidFill>
                  <a:srgbClr val="0000FF"/>
                </a:solidFill>
              </a:rPr>
              <a:t>let </a:t>
            </a:r>
            <a:r>
              <a:rPr lang="en-US" sz="2100"/>
              <a:t>firstName = 'Beyonce';</a:t>
            </a:r>
            <a:endParaRPr sz="2100"/>
          </a:p>
          <a:p>
            <a:pPr marL="1219200" lvl="1" indent="-4381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200">
                <a:solidFill>
                  <a:srgbClr val="0000FF"/>
                </a:solidFill>
              </a:rPr>
              <a:t>let </a:t>
            </a:r>
            <a:r>
              <a:rPr lang="en-US" sz="2100"/>
              <a:t>lastName = 'Knowles';</a:t>
            </a:r>
            <a:endParaRPr sz="2100"/>
          </a:p>
          <a:p>
            <a:pPr marL="609600" lvl="0" indent="-4381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Hyphens for file names:  hello-world.js</a:t>
            </a:r>
            <a:endParaRPr sz="2100"/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Variables: Camelcase</a:t>
            </a:r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body" idx="1"/>
          </p:nvPr>
        </p:nvSpPr>
        <p:spPr>
          <a:xfrm>
            <a:off x="5317775" y="2968525"/>
            <a:ext cx="60810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Functions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</a:rPr>
              <a:t>const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rPr>
              <a:t>divideTwoNums = 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(num, denom) =&gt; {</a:t>
            </a:r>
            <a:br>
              <a:rPr lang="en-US" sz="1800">
                <a:latin typeface="Rubik"/>
                <a:ea typeface="Rubik"/>
                <a:cs typeface="Rubik"/>
                <a:sym typeface="Rubik"/>
              </a:rPr>
            </a:br>
            <a:r>
              <a:rPr lang="en-US" sz="1800">
                <a:latin typeface="Rubik"/>
                <a:ea typeface="Rubik"/>
                <a:cs typeface="Rubik"/>
                <a:sym typeface="Rubik"/>
              </a:rPr>
              <a:t>   return num / denom;</a:t>
            </a:r>
            <a:br>
              <a:rPr lang="en-US" sz="1800">
                <a:latin typeface="Rubik"/>
                <a:ea typeface="Rubik"/>
                <a:cs typeface="Rubik"/>
                <a:sym typeface="Rubik"/>
              </a:rPr>
            </a:br>
            <a:r>
              <a:rPr lang="en-US" sz="1800">
                <a:latin typeface="Rubik"/>
                <a:ea typeface="Rubik"/>
                <a:cs typeface="Rubik"/>
                <a:sym typeface="Rubik"/>
              </a:rPr>
              <a:t>};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rgbClr val="0000FF"/>
                </a:solidFill>
              </a:rPr>
              <a:t>const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rPr>
              <a:t>moveAvatarLeft = 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(dog) =&gt; {</a:t>
            </a:r>
            <a:br>
              <a:rPr lang="en-US" sz="1800">
                <a:latin typeface="Rubik"/>
                <a:ea typeface="Rubik"/>
                <a:cs typeface="Rubik"/>
                <a:sym typeface="Rubik"/>
              </a:rPr>
            </a:br>
            <a:r>
              <a:rPr lang="en-US" sz="1800">
                <a:latin typeface="Rubik"/>
                <a:ea typeface="Rubik"/>
                <a:cs typeface="Rubik"/>
                <a:sym typeface="Rubik"/>
              </a:rPr>
              <a:t>   dog.x -= 1;</a:t>
            </a:r>
            <a:br>
              <a:rPr lang="en-US" sz="1800">
                <a:latin typeface="Rubik"/>
                <a:ea typeface="Rubik"/>
                <a:cs typeface="Rubik"/>
                <a:sym typeface="Rubik"/>
              </a:rPr>
            </a:br>
            <a:r>
              <a:rPr lang="en-US" sz="1800">
                <a:latin typeface="Rubik"/>
                <a:ea typeface="Rubik"/>
                <a:cs typeface="Rubik"/>
                <a:sym typeface="Rubik"/>
              </a:rPr>
              <a:t>   dog.redraw();</a:t>
            </a:r>
            <a:br>
              <a:rPr lang="en-US" sz="1800">
                <a:latin typeface="Rubik"/>
                <a:ea typeface="Rubik"/>
                <a:cs typeface="Rubik"/>
                <a:sym typeface="Rubik"/>
              </a:rPr>
            </a:br>
            <a:r>
              <a:rPr lang="en-US" sz="1800">
                <a:latin typeface="Rubik"/>
                <a:ea typeface="Rubik"/>
                <a:cs typeface="Rubik"/>
                <a:sym typeface="Rubik"/>
              </a:rPr>
              <a:t>}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52"/>
          <p:cNvSpPr txBox="1">
            <a:spLocks noGrp="1"/>
          </p:cNvSpPr>
          <p:nvPr>
            <p:ph type="body" idx="2"/>
          </p:nvPr>
        </p:nvSpPr>
        <p:spPr>
          <a:xfrm>
            <a:off x="571800" y="2968525"/>
            <a:ext cx="43842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Variables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let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rPr>
              <a:t>timeLeftTilEndOfClass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= 35;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let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rPr>
              <a:t>firstName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= 'Jazmin';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let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>
                <a:solidFill>
                  <a:srgbClr val="5F3992"/>
                </a:solidFill>
                <a:latin typeface="Rubik"/>
                <a:ea typeface="Rubik"/>
                <a:cs typeface="Rubik"/>
                <a:sym typeface="Rubik"/>
              </a:rPr>
              <a:t>lastName</a:t>
            </a:r>
            <a:r>
              <a:rPr lang="en-US" sz="1800">
                <a:latin typeface="Rubik"/>
                <a:ea typeface="Rubik"/>
                <a:cs typeface="Rubik"/>
                <a:sym typeface="Rubik"/>
              </a:rPr>
              <a:t> = 'Morales';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0" name="Google Shape;270;p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415600" y="1536584"/>
            <a:ext cx="11360700" cy="6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Examples of camelcase variables and functions: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Variables: Mnemonic</a:t>
            </a:r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body" idx="1"/>
          </p:nvPr>
        </p:nvSpPr>
        <p:spPr>
          <a:xfrm>
            <a:off x="415600" y="2800067"/>
            <a:ext cx="53331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x = 65;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y = 3;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highlight>
                  <a:srgbClr val="FFF2CC"/>
                </a:highlight>
              </a:rPr>
              <a:t>let z</a:t>
            </a:r>
            <a:r>
              <a:rPr lang="en-US" sz="2400">
                <a:highlight>
                  <a:srgbClr val="FFF2CC"/>
                </a:highlight>
                <a:latin typeface="Rubik"/>
                <a:ea typeface="Rubik"/>
                <a:cs typeface="Rubik"/>
                <a:sym typeface="Rubik"/>
              </a:rPr>
              <a:t> = x * y;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/>
              <a:t>console.log</a:t>
            </a:r>
            <a:r>
              <a:rPr lang="en-US" sz="2400">
                <a:latin typeface="Rubik"/>
                <a:ea typeface="Rubik"/>
                <a:cs typeface="Rubik"/>
                <a:sym typeface="Rubik"/>
              </a:rPr>
              <a:t>(z);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8" name="Google Shape;278;p53"/>
          <p:cNvSpPr txBox="1">
            <a:spLocks noGrp="1"/>
          </p:cNvSpPr>
          <p:nvPr>
            <p:ph type="body" idx="2"/>
          </p:nvPr>
        </p:nvSpPr>
        <p:spPr>
          <a:xfrm>
            <a:off x="6443200" y="2800067"/>
            <a:ext cx="53331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rate = 65;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time = 3;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highlight>
                  <a:srgbClr val="FFF2CC"/>
                </a:highlight>
                <a:latin typeface="Rubik"/>
                <a:ea typeface="Rubik"/>
                <a:cs typeface="Rubik"/>
                <a:sym typeface="Rubik"/>
              </a:rPr>
              <a:t>let distance = rate * time;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console.log(distance);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9" name="Google Shape;279;p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0" name="Google Shape;280;p53"/>
          <p:cNvSpPr txBox="1">
            <a:spLocks noGrp="1"/>
          </p:cNvSpPr>
          <p:nvPr>
            <p:ph type="body" idx="1"/>
          </p:nvPr>
        </p:nvSpPr>
        <p:spPr>
          <a:xfrm>
            <a:off x="415600" y="1536584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read and reason about?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Variables: Mnemonic</a:t>
            </a:r>
            <a:endParaRPr/>
          </a:p>
        </p:txBody>
      </p:sp>
      <p:sp>
        <p:nvSpPr>
          <p:cNvPr id="286" name="Google Shape;286;p54"/>
          <p:cNvSpPr txBox="1">
            <a:spLocks noGrp="1"/>
          </p:cNvSpPr>
          <p:nvPr>
            <p:ph type="body" idx="1"/>
          </p:nvPr>
        </p:nvSpPr>
        <p:spPr>
          <a:xfrm>
            <a:off x="415600" y="2800067"/>
            <a:ext cx="53331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/>
              <a:t>let </a:t>
            </a:r>
            <a:r>
              <a:rPr lang="en-US" sz="2400">
                <a:latin typeface="Rubik"/>
                <a:ea typeface="Rubik"/>
                <a:cs typeface="Rubik"/>
                <a:sym typeface="Rubik"/>
              </a:rPr>
              <a:t>x = 65;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y = 3;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solidFill>
                  <a:srgbClr val="990000"/>
                </a:solidFill>
                <a:highlight>
                  <a:srgbClr val="FFF2CC"/>
                </a:highlight>
              </a:rPr>
              <a:t>let z = x * x;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/>
              <a:t>console.log</a:t>
            </a:r>
            <a:r>
              <a:rPr lang="en-US" sz="2400">
                <a:latin typeface="Rubik"/>
                <a:ea typeface="Rubik"/>
                <a:cs typeface="Rubik"/>
                <a:sym typeface="Rubik"/>
              </a:rPr>
              <a:t>(z);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7" name="Google Shape;287;p54"/>
          <p:cNvSpPr txBox="1">
            <a:spLocks noGrp="1"/>
          </p:cNvSpPr>
          <p:nvPr>
            <p:ph type="body" idx="2"/>
          </p:nvPr>
        </p:nvSpPr>
        <p:spPr>
          <a:xfrm>
            <a:off x="6443200" y="2800067"/>
            <a:ext cx="5333100" cy="359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rate = 65;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let time = 3;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solidFill>
                  <a:srgbClr val="990000"/>
                </a:solidFill>
                <a:highlight>
                  <a:srgbClr val="FFF2CC"/>
                </a:highlight>
                <a:latin typeface="Rubik"/>
                <a:ea typeface="Rubik"/>
                <a:cs typeface="Rubik"/>
                <a:sym typeface="Rubik"/>
              </a:rPr>
              <a:t>let distance = rate * rate;</a:t>
            </a:r>
            <a:br>
              <a:rPr lang="en-US" sz="2400">
                <a:latin typeface="Rubik"/>
                <a:ea typeface="Rubik"/>
                <a:cs typeface="Rubik"/>
                <a:sym typeface="Rubik"/>
              </a:rPr>
            </a:br>
            <a:r>
              <a:rPr lang="en-US" sz="2400">
                <a:latin typeface="Rubik"/>
                <a:ea typeface="Rubik"/>
                <a:cs typeface="Rubik"/>
                <a:sym typeface="Rubik"/>
              </a:rPr>
              <a:t>console.log(distance);</a:t>
            </a:r>
            <a:endParaRPr sz="24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8" name="Google Shape;288;p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9" name="Google Shape;289;p54"/>
          <p:cNvSpPr txBox="1">
            <a:spLocks noGrp="1"/>
          </p:cNvSpPr>
          <p:nvPr>
            <p:ph type="body" idx="1"/>
          </p:nvPr>
        </p:nvSpPr>
        <p:spPr>
          <a:xfrm>
            <a:off x="415600" y="1536584"/>
            <a:ext cx="11360700" cy="104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detect errors?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95" name="Google Shape;295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 the following statement into a sentence:</a:t>
            </a:r>
            <a:endParaRPr sz="4000"/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br>
              <a:rPr lang="en-US" sz="4000"/>
            </a:br>
            <a:r>
              <a:rPr lang="en-US" sz="4000"/>
              <a:t>let speed = 65;  </a:t>
            </a:r>
            <a:br>
              <a:rPr lang="en-US" sz="4000"/>
            </a:br>
            <a:endParaRPr sz="4000"/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Create a new container called </a:t>
            </a:r>
            <a:r>
              <a:rPr lang="en-US" b="1"/>
              <a:t>speed</a:t>
            </a:r>
            <a:r>
              <a:rPr lang="en-US"/>
              <a:t> and </a:t>
            </a:r>
            <a:r>
              <a:rPr lang="en-US" i="1"/>
              <a:t>put</a:t>
            </a:r>
            <a:r>
              <a:rPr lang="en-US"/>
              <a:t> the number </a:t>
            </a:r>
            <a:r>
              <a:rPr lang="en-US" b="1"/>
              <a:t>65</a:t>
            </a:r>
            <a:r>
              <a:rPr lang="en-US"/>
              <a:t> into it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- or 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Create a new container called </a:t>
            </a:r>
            <a:r>
              <a:rPr lang="en-US" b="1"/>
              <a:t>speed</a:t>
            </a:r>
            <a:r>
              <a:rPr lang="en-US"/>
              <a:t> and </a:t>
            </a:r>
            <a:r>
              <a:rPr lang="en-US" i="1"/>
              <a:t>assign</a:t>
            </a:r>
            <a:r>
              <a:rPr lang="en-US"/>
              <a:t> the number </a:t>
            </a:r>
            <a:r>
              <a:rPr lang="en-US" b="1"/>
              <a:t>65</a:t>
            </a:r>
            <a:r>
              <a:rPr lang="en-US"/>
              <a:t> to it</a:t>
            </a:r>
            <a:endParaRPr/>
          </a:p>
        </p:txBody>
      </p:sp>
      <p:sp>
        <p:nvSpPr>
          <p:cNvPr id="296" name="Google Shape;296;p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7" name="Google Shape;297;p55"/>
          <p:cNvSpPr/>
          <p:nvPr/>
        </p:nvSpPr>
        <p:spPr>
          <a:xfrm flipH="1">
            <a:off x="5472700" y="2403800"/>
            <a:ext cx="1957200" cy="622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F39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versus assigning</a:t>
            </a:r>
            <a:endParaRPr/>
          </a:p>
        </p:txBody>
      </p:sp>
      <p:sp>
        <p:nvSpPr>
          <p:cNvPr id="303" name="Google Shape;303;p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body" idx="1"/>
          </p:nvPr>
        </p:nvSpPr>
        <p:spPr>
          <a:xfrm>
            <a:off x="415600" y="1536586"/>
            <a:ext cx="11360700" cy="462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In JavaScript, you need to declare your variables before you assign values to them. This can either be done all on one line...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let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 = </a:t>
            </a:r>
            <a:r>
              <a:rPr lang="en-US" sz="2200">
                <a:solidFill>
                  <a:srgbClr val="09885A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;  	</a:t>
            </a:r>
            <a:r>
              <a:rPr lang="en-US" sz="2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// declares and assigns the value 3 to the variable a</a:t>
            </a:r>
            <a:endParaRPr sz="2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or in two steps...</a:t>
            </a:r>
            <a:endParaRPr sz="2400">
              <a:solidFill>
                <a:srgbClr val="222222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FF"/>
                </a:solidFill>
                <a:latin typeface="Rubik"/>
                <a:ea typeface="Rubik"/>
                <a:cs typeface="Rubik"/>
                <a:sym typeface="Rubik"/>
              </a:rPr>
              <a:t>let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a;		</a:t>
            </a:r>
            <a:r>
              <a:rPr lang="en-US" sz="2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// declares the variable a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 = </a:t>
            </a:r>
            <a:r>
              <a:rPr lang="en-US" sz="2200">
                <a:solidFill>
                  <a:srgbClr val="09885A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r>
              <a:rPr lang="en-US" sz="2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;		</a:t>
            </a:r>
            <a:r>
              <a:rPr lang="en-US" sz="2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// assigns the value 3 to the variable a</a:t>
            </a:r>
            <a:endParaRPr sz="2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visualize it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Homework 3</a:t>
            </a:r>
            <a:r>
              <a:rPr lang="en-US"/>
              <a:t> and your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Project Proposal</a:t>
            </a:r>
            <a:r>
              <a:rPr lang="en-US"/>
              <a:t> worksheet have both been posted.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AutoNum type="arabicPeriod"/>
            </a:pPr>
            <a:r>
              <a:rPr lang="en-US"/>
              <a:t>In Tutorial 5 this week, we’ll be reviewing the concepts needed to complete HW3.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US"/>
              <a:t>Coming up: we’ll be meeting with each of you, individually, to discuss the scope of your projects. </a:t>
            </a:r>
            <a:endParaRPr sz="2200"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Declaration keywords</a:t>
            </a:r>
            <a:endParaRPr/>
          </a:p>
        </p:txBody>
      </p:sp>
      <p:sp>
        <p:nvSpPr>
          <p:cNvPr id="310" name="Google Shape;310;p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415600" y="1536586"/>
            <a:ext cx="11360700" cy="462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In JavaScript, there are three keywords for declaring variables: let, const, and var</a:t>
            </a:r>
            <a:endParaRPr dirty="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lang="en-US" sz="1800" dirty="0">
                <a:latin typeface="Rubik Medium"/>
                <a:ea typeface="Rubik Medium"/>
                <a:cs typeface="Rubik Medium"/>
                <a:sym typeface="Rubik Medium"/>
              </a:rPr>
              <a:t>let</a:t>
            </a:r>
            <a:br>
              <a:rPr lang="en-US" sz="1800" dirty="0"/>
            </a:br>
            <a:r>
              <a:rPr lang="en-US" sz="1800" dirty="0"/>
              <a:t>Means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 that the variable </a:t>
            </a:r>
            <a:r>
              <a:rPr lang="en-US" sz="1800" dirty="0">
                <a:highlight>
                  <a:srgbClr val="FFFF00"/>
                </a:highlight>
                <a:latin typeface="Rubik"/>
                <a:ea typeface="Rubik"/>
                <a:cs typeface="Rubik"/>
                <a:sym typeface="Rubik"/>
              </a:rPr>
              <a:t>may be reassigned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. It also signals that the variable will be used only in the block it's defined in (we</a:t>
            </a:r>
            <a:r>
              <a:rPr lang="en-US" sz="1800" dirty="0"/>
              <a:t>’ll talk about this more when we get to functions).</a:t>
            </a:r>
            <a:endParaRPr sz="1800" dirty="0"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Rubik Medium"/>
                <a:ea typeface="Rubik Medium"/>
                <a:cs typeface="Rubik Medium"/>
                <a:sym typeface="Rubik Medium"/>
              </a:rPr>
              <a:t>const</a:t>
            </a:r>
            <a:br>
              <a:rPr lang="en-US" sz="1800" dirty="0"/>
            </a:br>
            <a:r>
              <a:rPr lang="en-US" sz="1800" dirty="0"/>
              <a:t>Means that the variable </a:t>
            </a:r>
            <a:r>
              <a:rPr lang="en-US" sz="1800" dirty="0">
                <a:highlight>
                  <a:srgbClr val="FFFF00"/>
                </a:highlight>
              </a:rPr>
              <a:t>won't be reassigned</a:t>
            </a:r>
            <a:r>
              <a:rPr lang="en-US" sz="1800" dirty="0"/>
              <a:t>. It’s immutable. Used in cases where you declare and assign once, but don’t change it afterwards.</a:t>
            </a:r>
            <a:endParaRPr sz="1800" dirty="0"/>
          </a:p>
          <a:p>
            <a:pPr marL="457200" lvl="0" indent="-342900" algn="l" rtl="0">
              <a:spcBef>
                <a:spcPts val="2100"/>
              </a:spcBef>
              <a:spcAft>
                <a:spcPts val="2100"/>
              </a:spcAft>
              <a:buSzPts val="1800"/>
              <a:buAutoNum type="arabicPeriod"/>
            </a:pPr>
            <a:r>
              <a:rPr lang="en-US" sz="1800" dirty="0">
                <a:latin typeface="Rubik Medium"/>
                <a:ea typeface="Rubik Medium"/>
                <a:cs typeface="Rubik Medium"/>
                <a:sym typeface="Rubik Medium"/>
              </a:rPr>
              <a:t>var</a:t>
            </a:r>
            <a:br>
              <a:rPr lang="en-US" sz="1800" dirty="0"/>
            </a:br>
            <a:r>
              <a:rPr lang="en-US" sz="1800" dirty="0"/>
              <a:t>Avoid. Old way to do things prior to ES6.</a:t>
            </a:r>
            <a:br>
              <a:rPr lang="en-US" sz="1800" dirty="0"/>
            </a:br>
            <a:r>
              <a:rPr lang="en-US" sz="1800" dirty="0"/>
              <a:t>“The weakest signal available” — “The variable may or may not be reassigned, and the variable may or may not be used for an entire function.”</a:t>
            </a:r>
            <a:endParaRPr sz="1800" dirty="0"/>
          </a:p>
        </p:txBody>
      </p:sp>
      <p:sp>
        <p:nvSpPr>
          <p:cNvPr id="312" name="Google Shape;312;p57"/>
          <p:cNvSpPr txBox="1"/>
          <p:nvPr/>
        </p:nvSpPr>
        <p:spPr>
          <a:xfrm>
            <a:off x="0" y="6340475"/>
            <a:ext cx="8157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Source: </a:t>
            </a:r>
            <a:r>
              <a:rPr lang="en-US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https://medium.com/javascript-scene/javascript-es6-var-let-or-const-ba58b8dcde75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 and let demo (console)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20" name="Google Shape;320;p58"/>
          <p:cNvSpPr txBox="1"/>
          <p:nvPr/>
        </p:nvSpPr>
        <p:spPr>
          <a:xfrm>
            <a:off x="76200" y="6347775"/>
            <a:ext cx="4732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example_03_variables.js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constants, operators, functions</a:t>
            </a:r>
            <a:endParaRPr sz="32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7" name="Google Shape;327;p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Constants ~ Values</a:t>
            </a:r>
            <a:endParaRPr/>
          </a:p>
        </p:txBody>
      </p:sp>
      <p:sp>
        <p:nvSpPr>
          <p:cNvPr id="334" name="Google Shape;334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Constants (i.e. raw data values) don’t need to be evaluated...they just are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2.5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‘Hello World’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true</a:t>
            </a:r>
            <a:endParaRPr/>
          </a:p>
        </p:txBody>
      </p:sp>
      <p:sp>
        <p:nvSpPr>
          <p:cNvPr id="335" name="Google Shape;335;p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~ a way to perform a simple computation</a:t>
            </a:r>
            <a:endParaRPr/>
          </a:p>
        </p:txBody>
      </p:sp>
      <p:sp>
        <p:nvSpPr>
          <p:cNvPr id="342" name="Google Shape;342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Operators, when used in conjunction with their required operands, evaluate to a value. Also an expression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2 + 1					// expression that evaluates to 3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 5 / 2					// expression that evaluates to 2.5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‘Hello ‘ + ‘World’		// expression that evaluates to ‘Hello World’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2 + 1 === 3			// expression that evaluates to true</a:t>
            </a:r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Evaluate this expression (operator)</a:t>
            </a:r>
            <a:endParaRPr/>
          </a:p>
        </p:txBody>
      </p:sp>
      <p:sp>
        <p:nvSpPr>
          <p:cNvPr id="349" name="Google Shape;349;p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0" name="Google Shape;350;p62"/>
          <p:cNvSpPr/>
          <p:nvPr/>
        </p:nvSpPr>
        <p:spPr>
          <a:xfrm>
            <a:off x="4924067" y="2706500"/>
            <a:ext cx="25737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Evaluate this expression (operator)</a:t>
            </a:r>
            <a:endParaRPr/>
          </a:p>
        </p:txBody>
      </p:sp>
      <p:sp>
        <p:nvSpPr>
          <p:cNvPr id="356" name="Google Shape;356;p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57" name="Google Shape;357;p63"/>
          <p:cNvSpPr/>
          <p:nvPr/>
        </p:nvSpPr>
        <p:spPr>
          <a:xfrm>
            <a:off x="4924067" y="2706500"/>
            <a:ext cx="25737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63"/>
          <p:cNvSpPr/>
          <p:nvPr/>
        </p:nvSpPr>
        <p:spPr>
          <a:xfrm rot="5400000">
            <a:off x="5679558" y="3131500"/>
            <a:ext cx="65100" cy="2829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63"/>
          <p:cNvCxnSpPr>
            <a:stCxn id="358" idx="2"/>
            <a:endCxn id="360" idx="0"/>
          </p:cNvCxnSpPr>
          <p:nvPr/>
        </p:nvCxnSpPr>
        <p:spPr>
          <a:xfrm flipH="1">
            <a:off x="4634208" y="3305500"/>
            <a:ext cx="1077900" cy="8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63"/>
          <p:cNvSpPr/>
          <p:nvPr/>
        </p:nvSpPr>
        <p:spPr>
          <a:xfrm rot="5400000">
            <a:off x="6667483" y="3152500"/>
            <a:ext cx="252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63"/>
          <p:cNvCxnSpPr>
            <a:stCxn id="361" idx="2"/>
            <a:endCxn id="363" idx="0"/>
          </p:cNvCxnSpPr>
          <p:nvPr/>
        </p:nvCxnSpPr>
        <p:spPr>
          <a:xfrm>
            <a:off x="6680083" y="3305500"/>
            <a:ext cx="1183200" cy="89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63"/>
          <p:cNvSpPr/>
          <p:nvPr/>
        </p:nvSpPr>
        <p:spPr>
          <a:xfrm>
            <a:off x="5845067" y="2124700"/>
            <a:ext cx="816000" cy="63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3828433" y="3641330"/>
            <a:ext cx="1611600" cy="6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63"/>
          <p:cNvSpPr txBox="1"/>
          <p:nvPr/>
        </p:nvSpPr>
        <p:spPr>
          <a:xfrm>
            <a:off x="7093533" y="3641330"/>
            <a:ext cx="1611600" cy="6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63"/>
          <p:cNvSpPr/>
          <p:nvPr/>
        </p:nvSpPr>
        <p:spPr>
          <a:xfrm rot="5400000">
            <a:off x="6223467" y="3148750"/>
            <a:ext cx="177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63"/>
          <p:cNvCxnSpPr>
            <a:stCxn id="367" idx="2"/>
            <a:endCxn id="369" idx="0"/>
          </p:cNvCxnSpPr>
          <p:nvPr/>
        </p:nvCxnSpPr>
        <p:spPr>
          <a:xfrm>
            <a:off x="6232317" y="3298000"/>
            <a:ext cx="37500" cy="89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63"/>
          <p:cNvSpPr txBox="1"/>
          <p:nvPr/>
        </p:nvSpPr>
        <p:spPr>
          <a:xfrm>
            <a:off x="5405067" y="3641330"/>
            <a:ext cx="1611600" cy="6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24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Evaluate this expression (operator)</a:t>
            </a:r>
            <a:endParaRPr/>
          </a:p>
        </p:txBody>
      </p:sp>
      <p:sp>
        <p:nvSpPr>
          <p:cNvPr id="376" name="Google Shape;376;p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7" name="Google Shape;377;p64"/>
          <p:cNvSpPr/>
          <p:nvPr/>
        </p:nvSpPr>
        <p:spPr>
          <a:xfrm>
            <a:off x="4924067" y="2706500"/>
            <a:ext cx="25737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4"/>
          <p:cNvSpPr/>
          <p:nvPr/>
        </p:nvSpPr>
        <p:spPr>
          <a:xfrm rot="5400000">
            <a:off x="5679558" y="3131500"/>
            <a:ext cx="65100" cy="2829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64"/>
          <p:cNvCxnSpPr>
            <a:stCxn id="378" idx="2"/>
            <a:endCxn id="380" idx="0"/>
          </p:cNvCxnSpPr>
          <p:nvPr/>
        </p:nvCxnSpPr>
        <p:spPr>
          <a:xfrm flipH="1">
            <a:off x="4634208" y="3305500"/>
            <a:ext cx="1077900" cy="89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64"/>
          <p:cNvSpPr/>
          <p:nvPr/>
        </p:nvSpPr>
        <p:spPr>
          <a:xfrm rot="5400000">
            <a:off x="6667483" y="3152500"/>
            <a:ext cx="252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64"/>
          <p:cNvCxnSpPr>
            <a:stCxn id="381" idx="2"/>
            <a:endCxn id="383" idx="0"/>
          </p:cNvCxnSpPr>
          <p:nvPr/>
        </p:nvCxnSpPr>
        <p:spPr>
          <a:xfrm>
            <a:off x="6680083" y="3305500"/>
            <a:ext cx="1183500" cy="89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64"/>
          <p:cNvSpPr/>
          <p:nvPr/>
        </p:nvSpPr>
        <p:spPr>
          <a:xfrm>
            <a:off x="5845067" y="2124700"/>
            <a:ext cx="816000" cy="63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4"/>
          <p:cNvSpPr/>
          <p:nvPr/>
        </p:nvSpPr>
        <p:spPr>
          <a:xfrm>
            <a:off x="4226233" y="4196100"/>
            <a:ext cx="8160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64"/>
          <p:cNvSpPr txBox="1"/>
          <p:nvPr/>
        </p:nvSpPr>
        <p:spPr>
          <a:xfrm>
            <a:off x="3828433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64"/>
          <p:cNvSpPr/>
          <p:nvPr/>
        </p:nvSpPr>
        <p:spPr>
          <a:xfrm>
            <a:off x="7497667" y="4196100"/>
            <a:ext cx="7317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64"/>
          <p:cNvSpPr txBox="1"/>
          <p:nvPr/>
        </p:nvSpPr>
        <p:spPr>
          <a:xfrm>
            <a:off x="7093533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64"/>
          <p:cNvSpPr/>
          <p:nvPr/>
        </p:nvSpPr>
        <p:spPr>
          <a:xfrm rot="5400000">
            <a:off x="6223467" y="3148750"/>
            <a:ext cx="177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64"/>
          <p:cNvCxnSpPr>
            <a:stCxn id="387" idx="2"/>
            <a:endCxn id="389" idx="0"/>
          </p:cNvCxnSpPr>
          <p:nvPr/>
        </p:nvCxnSpPr>
        <p:spPr>
          <a:xfrm>
            <a:off x="6232317" y="3298000"/>
            <a:ext cx="37800" cy="89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4"/>
          <p:cNvSpPr/>
          <p:nvPr/>
        </p:nvSpPr>
        <p:spPr>
          <a:xfrm>
            <a:off x="5904142" y="4196100"/>
            <a:ext cx="7317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4"/>
          <p:cNvSpPr txBox="1"/>
          <p:nvPr/>
        </p:nvSpPr>
        <p:spPr>
          <a:xfrm>
            <a:off x="5405067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24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Evaluate this expression (operator)</a:t>
            </a:r>
            <a:endParaRPr/>
          </a:p>
        </p:txBody>
      </p:sp>
      <p:sp>
        <p:nvSpPr>
          <p:cNvPr id="396" name="Google Shape;396;p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7" name="Google Shape;397;p65"/>
          <p:cNvSpPr/>
          <p:nvPr/>
        </p:nvSpPr>
        <p:spPr>
          <a:xfrm>
            <a:off x="4924067" y="2706500"/>
            <a:ext cx="2573700" cy="763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32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65"/>
          <p:cNvSpPr/>
          <p:nvPr/>
        </p:nvSpPr>
        <p:spPr>
          <a:xfrm rot="5400000">
            <a:off x="5679558" y="3131500"/>
            <a:ext cx="65100" cy="2829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9" name="Google Shape;399;p65"/>
          <p:cNvCxnSpPr>
            <a:stCxn id="398" idx="2"/>
            <a:endCxn id="400" idx="0"/>
          </p:cNvCxnSpPr>
          <p:nvPr/>
        </p:nvCxnSpPr>
        <p:spPr>
          <a:xfrm flipH="1">
            <a:off x="4634208" y="3305500"/>
            <a:ext cx="1077900" cy="89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65"/>
          <p:cNvSpPr/>
          <p:nvPr/>
        </p:nvSpPr>
        <p:spPr>
          <a:xfrm rot="5400000">
            <a:off x="6667483" y="3152500"/>
            <a:ext cx="252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65"/>
          <p:cNvCxnSpPr>
            <a:stCxn id="401" idx="2"/>
            <a:endCxn id="403" idx="0"/>
          </p:cNvCxnSpPr>
          <p:nvPr/>
        </p:nvCxnSpPr>
        <p:spPr>
          <a:xfrm>
            <a:off x="6680083" y="3305500"/>
            <a:ext cx="1183500" cy="89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65"/>
          <p:cNvSpPr/>
          <p:nvPr/>
        </p:nvSpPr>
        <p:spPr>
          <a:xfrm>
            <a:off x="5845067" y="2124700"/>
            <a:ext cx="8160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65"/>
          <p:cNvSpPr/>
          <p:nvPr/>
        </p:nvSpPr>
        <p:spPr>
          <a:xfrm>
            <a:off x="4226233" y="4196100"/>
            <a:ext cx="8160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3828433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65"/>
          <p:cNvSpPr/>
          <p:nvPr/>
        </p:nvSpPr>
        <p:spPr>
          <a:xfrm>
            <a:off x="7497667" y="4196100"/>
            <a:ext cx="7317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7093533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24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65"/>
          <p:cNvSpPr/>
          <p:nvPr/>
        </p:nvSpPr>
        <p:spPr>
          <a:xfrm rot="5400000">
            <a:off x="6223467" y="3148750"/>
            <a:ext cx="17700" cy="2808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8" name="Google Shape;408;p65"/>
          <p:cNvCxnSpPr>
            <a:stCxn id="407" idx="2"/>
            <a:endCxn id="409" idx="0"/>
          </p:cNvCxnSpPr>
          <p:nvPr/>
        </p:nvCxnSpPr>
        <p:spPr>
          <a:xfrm>
            <a:off x="6232317" y="3298000"/>
            <a:ext cx="37800" cy="89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65"/>
          <p:cNvSpPr/>
          <p:nvPr/>
        </p:nvSpPr>
        <p:spPr>
          <a:xfrm>
            <a:off x="5904142" y="4196100"/>
            <a:ext cx="731700" cy="638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5405067" y="3742944"/>
            <a:ext cx="1611600" cy="4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24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416" name="Google Shape;416;p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2900">
                <a:solidFill>
                  <a:srgbClr val="333333"/>
                </a:solidFill>
              </a:rPr>
            </a:br>
            <a:endParaRPr sz="2900"/>
          </a:p>
        </p:txBody>
      </p:sp>
      <p:sp>
        <p:nvSpPr>
          <p:cNvPr id="417" name="Google Shape;417;p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418" name="Google Shape;418;p66"/>
          <p:cNvGraphicFramePr/>
          <p:nvPr/>
        </p:nvGraphicFramePr>
        <p:xfrm>
          <a:off x="415600" y="1356967"/>
          <a:ext cx="11360825" cy="3965815"/>
        </p:xfrm>
        <a:graphic>
          <a:graphicData uri="http://schemas.openxmlformats.org/drawingml/2006/table">
            <a:tbl>
              <a:tblPr>
                <a:noFill/>
                <a:tableStyleId>{FF60E21F-A218-452C-B1F3-9BFC3DA96F36}</a:tableStyleId>
              </a:tblPr>
              <a:tblGrid>
                <a:gridCol w="6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values on either side of the operator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Subtraction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right hand operand from left hand operand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Multiplies values on either side of the operator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Division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Performs exponential (power) calculation on operators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Modulus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</a:t>
                      </a:r>
                      <a:r>
                        <a:rPr lang="en-US" sz="2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operand</a:t>
                      </a: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; returns remainder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++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Increment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1 to the number</a:t>
                      </a:r>
                      <a:endParaRPr sz="21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Decrement</a:t>
                      </a:r>
                      <a:endParaRPr sz="2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1 from the number</a:t>
                      </a:r>
                      <a:endParaRPr sz="21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1828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title"/>
          </p:nvPr>
        </p:nvSpPr>
        <p:spPr>
          <a:xfrm>
            <a:off x="554127" y="791150"/>
            <a:ext cx="11057700" cy="10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554200" y="1742600"/>
            <a:ext cx="10067700" cy="40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class, we’re going to do a high-level overview of programming, and the fundamental constructs of JavaScript</a:t>
            </a:r>
            <a:endParaRPr/>
          </a:p>
          <a:p>
            <a:pPr marL="609600" lvl="0" indent="-4191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Data</a:t>
            </a:r>
            <a:br>
              <a:rPr lang="en-US"/>
            </a:br>
            <a:r>
              <a:rPr lang="en-US"/>
              <a:t>data types and variables</a:t>
            </a:r>
            <a:endParaRPr/>
          </a:p>
          <a:p>
            <a:pPr marL="609600" lvl="0" indent="-4191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Statements &amp; Expressions</a:t>
            </a:r>
            <a:br>
              <a:rPr lang="en-US"/>
            </a:br>
            <a:r>
              <a:rPr lang="en-US"/>
              <a:t>operators and functions (part 1)</a:t>
            </a:r>
            <a:endParaRPr/>
          </a:p>
          <a:p>
            <a:pPr marL="609600" lvl="0" indent="-4191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Events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  <a:p>
            <a:pPr marL="609600" lvl="0" indent="-4191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Control</a:t>
            </a:r>
            <a:br>
              <a:rPr lang="en-US"/>
            </a:br>
            <a:r>
              <a:rPr lang="en-US"/>
              <a:t>conditionals, iteration, and looping</a:t>
            </a:r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70" name="Google Shape;170;p40"/>
          <p:cNvGrpSpPr/>
          <p:nvPr/>
        </p:nvGrpSpPr>
        <p:grpSpPr>
          <a:xfrm>
            <a:off x="5161200" y="2746875"/>
            <a:ext cx="3093023" cy="1525121"/>
            <a:chOff x="489266" y="-1610488"/>
            <a:chExt cx="3058462" cy="1273800"/>
          </a:xfrm>
        </p:grpSpPr>
        <p:sp>
          <p:nvSpPr>
            <p:cNvPr id="171" name="Google Shape;171;p40"/>
            <p:cNvSpPr txBox="1"/>
            <p:nvPr/>
          </p:nvSpPr>
          <p:spPr>
            <a:xfrm>
              <a:off x="2096628" y="-1610488"/>
              <a:ext cx="1451100" cy="12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1600"/>
                </a:spcBef>
                <a:spcAft>
                  <a:spcPts val="2900"/>
                </a:spcAft>
                <a:buNone/>
              </a:pPr>
              <a:r>
                <a:rPr lang="en-US" sz="1600">
                  <a:solidFill>
                    <a:srgbClr val="252830"/>
                  </a:solidFill>
                  <a:latin typeface="Rubik"/>
                  <a:ea typeface="Rubik"/>
                  <a:cs typeface="Rubik"/>
                  <a:sym typeface="Rubik"/>
                </a:rPr>
                <a:t>For today</a:t>
              </a:r>
              <a:endParaRPr sz="1600">
                <a:solidFill>
                  <a:srgbClr val="252830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 rot="10800000" flipH="1">
              <a:off x="489266" y="-1498237"/>
              <a:ext cx="156300" cy="1045500"/>
            </a:xfrm>
            <a:prstGeom prst="rightBracket">
              <a:avLst>
                <a:gd name="adj" fmla="val 8333"/>
              </a:avLst>
            </a:prstGeom>
            <a:noFill/>
            <a:ln w="19050" cap="flat" cmpd="sng">
              <a:solidFill>
                <a:srgbClr val="5F39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" name="Google Shape;173;p40"/>
            <p:cNvCxnSpPr>
              <a:stCxn id="172" idx="2"/>
              <a:endCxn id="171" idx="1"/>
            </p:cNvCxnSpPr>
            <p:nvPr/>
          </p:nvCxnSpPr>
          <p:spPr>
            <a:xfrm>
              <a:off x="645566" y="-975487"/>
              <a:ext cx="1451100" cy="1800"/>
            </a:xfrm>
            <a:prstGeom prst="straightConnector1">
              <a:avLst/>
            </a:prstGeom>
            <a:noFill/>
            <a:ln w="19050" cap="flat" cmpd="sng">
              <a:solidFill>
                <a:srgbClr val="5F399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Precedence</a:t>
            </a:r>
            <a:endParaRPr/>
          </a:p>
        </p:txBody>
      </p:sp>
      <p:sp>
        <p:nvSpPr>
          <p:cNvPr id="424" name="Google Shape;42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145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Python evaluates expressions as is done in mathematics (PEMDAS). After precedence rules, expressions are evaluated left to right.</a:t>
            </a:r>
            <a:endParaRPr/>
          </a:p>
        </p:txBody>
      </p:sp>
      <p:sp>
        <p:nvSpPr>
          <p:cNvPr id="425" name="Google Shape;425;p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426" name="Google Shape;426;p67"/>
          <p:cNvGraphicFramePr/>
          <p:nvPr/>
        </p:nvGraphicFramePr>
        <p:xfrm>
          <a:off x="1270000" y="3271133"/>
          <a:ext cx="9651975" cy="2523395"/>
        </p:xfrm>
        <a:graphic>
          <a:graphicData uri="http://schemas.openxmlformats.org/drawingml/2006/table">
            <a:tbl>
              <a:tblPr>
                <a:noFill/>
                <a:tableStyleId>{FF60E21F-A218-452C-B1F3-9BFC3DA96F36}</a:tableStyleId>
              </a:tblPr>
              <a:tblGrid>
                <a:gridCol w="64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Parenthesis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Exponentiation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*, /, %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Multiplication, division, remainder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+, -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Addition, subtraction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32" name="Google Shape;432;p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33" name="Google Shape;433;p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39" name="Google Shape;439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40" name="Google Shape;440;p6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41" name="Google Shape;441;p69"/>
          <p:cNvSpPr txBox="1"/>
          <p:nvPr/>
        </p:nvSpPr>
        <p:spPr>
          <a:xfrm>
            <a:off x="3248533" y="1588167"/>
            <a:ext cx="1227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42" name="Google Shape;442;p69"/>
          <p:cNvSpPr/>
          <p:nvPr/>
        </p:nvSpPr>
        <p:spPr>
          <a:xfrm>
            <a:off x="5943600" y="1540033"/>
            <a:ext cx="1467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48" name="Google Shape;448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49" name="Google Shape;449;p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50" name="Google Shape;450;p70"/>
          <p:cNvSpPr txBox="1"/>
          <p:nvPr/>
        </p:nvSpPr>
        <p:spPr>
          <a:xfrm>
            <a:off x="3248533" y="1588167"/>
            <a:ext cx="1227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51" name="Google Shape;451;p70"/>
          <p:cNvSpPr/>
          <p:nvPr/>
        </p:nvSpPr>
        <p:spPr>
          <a:xfrm>
            <a:off x="5943600" y="1540033"/>
            <a:ext cx="1467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0"/>
          <p:cNvSpPr/>
          <p:nvPr/>
        </p:nvSpPr>
        <p:spPr>
          <a:xfrm>
            <a:off x="5932933" y="2502633"/>
            <a:ext cx="2058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58" name="Google Shape;458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   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3.33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59" name="Google Shape;459;p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60" name="Google Shape;460;p71"/>
          <p:cNvSpPr txBox="1"/>
          <p:nvPr/>
        </p:nvSpPr>
        <p:spPr>
          <a:xfrm>
            <a:off x="3248533" y="1588167"/>
            <a:ext cx="1227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61" name="Google Shape;461;p71"/>
          <p:cNvSpPr/>
          <p:nvPr/>
        </p:nvSpPr>
        <p:spPr>
          <a:xfrm>
            <a:off x="5943600" y="1540033"/>
            <a:ext cx="1467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1"/>
          <p:cNvSpPr/>
          <p:nvPr/>
        </p:nvSpPr>
        <p:spPr>
          <a:xfrm>
            <a:off x="5856726" y="2502625"/>
            <a:ext cx="18546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63" name="Google Shape;463;p71"/>
          <p:cNvSpPr/>
          <p:nvPr/>
        </p:nvSpPr>
        <p:spPr>
          <a:xfrm>
            <a:off x="4831322" y="3530700"/>
            <a:ext cx="24447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69" name="Google Shape;469;p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1;	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657600" marR="114300" lvl="0" indent="457200" algn="l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   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3.333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8000" marR="114300" lvl="0" indent="609600" algn="l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12.666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70" name="Google Shape;470;p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1" name="Google Shape;471;p72"/>
          <p:cNvSpPr txBox="1"/>
          <p:nvPr/>
        </p:nvSpPr>
        <p:spPr>
          <a:xfrm>
            <a:off x="3248533" y="1588167"/>
            <a:ext cx="1227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72" name="Google Shape;472;p72"/>
          <p:cNvSpPr/>
          <p:nvPr/>
        </p:nvSpPr>
        <p:spPr>
          <a:xfrm>
            <a:off x="5943600" y="1540033"/>
            <a:ext cx="1467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72"/>
          <p:cNvSpPr/>
          <p:nvPr/>
        </p:nvSpPr>
        <p:spPr>
          <a:xfrm>
            <a:off x="5780526" y="2502625"/>
            <a:ext cx="18288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74" name="Google Shape;474;p72"/>
          <p:cNvSpPr/>
          <p:nvPr/>
        </p:nvSpPr>
        <p:spPr>
          <a:xfrm>
            <a:off x="4636996" y="3530700"/>
            <a:ext cx="27543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75" name="Google Shape;475;p72"/>
          <p:cNvSpPr/>
          <p:nvPr/>
        </p:nvSpPr>
        <p:spPr>
          <a:xfrm>
            <a:off x="4678933" y="4558767"/>
            <a:ext cx="18288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481" name="Google Shape;481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9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1143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1;	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657600" marR="114300" lvl="0" indent="457200" algn="l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    16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3.333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48000" marR="114300" lvl="0" indent="609600" algn="l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12.666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19200" marR="114300" lvl="0" indent="609600" algn="l" rtl="0">
              <a:lnSpc>
                <a:spcPct val="142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US" sz="37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7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13.666</a:t>
            </a:r>
            <a:r>
              <a:rPr lang="en-US" sz="3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7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ctr" rtl="0">
              <a:lnSpc>
                <a:spcPct val="142857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en-US" sz="3700">
                <a:solidFill>
                  <a:srgbClr val="333333"/>
                </a:solidFill>
              </a:rPr>
            </a:br>
            <a:endParaRPr sz="3700"/>
          </a:p>
        </p:txBody>
      </p:sp>
      <p:sp>
        <p:nvSpPr>
          <p:cNvPr id="482" name="Google Shape;482;p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3" name="Google Shape;483;p73"/>
          <p:cNvSpPr txBox="1"/>
          <p:nvPr/>
        </p:nvSpPr>
        <p:spPr>
          <a:xfrm>
            <a:off x="3248533" y="1588167"/>
            <a:ext cx="1227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4" name="Google Shape;484;p73"/>
          <p:cNvSpPr/>
          <p:nvPr/>
        </p:nvSpPr>
        <p:spPr>
          <a:xfrm>
            <a:off x="5943600" y="1540033"/>
            <a:ext cx="14679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3"/>
          <p:cNvSpPr/>
          <p:nvPr/>
        </p:nvSpPr>
        <p:spPr>
          <a:xfrm>
            <a:off x="5780526" y="2502625"/>
            <a:ext cx="18288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6" name="Google Shape;486;p73"/>
          <p:cNvSpPr/>
          <p:nvPr/>
        </p:nvSpPr>
        <p:spPr>
          <a:xfrm>
            <a:off x="4636996" y="3530700"/>
            <a:ext cx="27543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7" name="Google Shape;487;p73"/>
          <p:cNvSpPr/>
          <p:nvPr/>
        </p:nvSpPr>
        <p:spPr>
          <a:xfrm>
            <a:off x="4678933" y="4558767"/>
            <a:ext cx="18288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8" name="Google Shape;488;p73"/>
          <p:cNvSpPr/>
          <p:nvPr/>
        </p:nvSpPr>
        <p:spPr>
          <a:xfrm>
            <a:off x="4678933" y="5521367"/>
            <a:ext cx="1828800" cy="7635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Templates</a:t>
            </a:r>
            <a:endParaRPr/>
          </a:p>
        </p:txBody>
      </p:sp>
      <p:sp>
        <p:nvSpPr>
          <p:cNvPr id="495" name="Google Shape;495;p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Templates, or “template literals” are strings that allow you to embedded expressions</a:t>
            </a:r>
            <a:endParaRPr/>
          </a:p>
          <a:p>
            <a:pPr marL="457200" lvl="0" indent="-368300" algn="l" rtl="0">
              <a:spcBef>
                <a:spcPts val="11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They’re convenient for generating larger chunks of HTML that depend on variables or other data.</a:t>
            </a:r>
            <a:endParaRPr/>
          </a:p>
          <a:p>
            <a:pPr marL="457200" lvl="0" indent="-368300" algn="l" rtl="0">
              <a:spcBef>
                <a:spcPts val="11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Uses the “backtick” character (instead of regular single or double quotes) to indicate that you are specifying a template (above the tab key): </a:t>
            </a:r>
            <a:endParaRPr/>
          </a:p>
          <a:p>
            <a:pPr marL="9144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b="1">
                <a:highlight>
                  <a:schemeClr val="accent6"/>
                </a:highlight>
              </a:rPr>
              <a:t>` &lt;template goes here&gt; `</a:t>
            </a:r>
            <a:r>
              <a:rPr lang="en-US"/>
              <a:t> </a:t>
            </a:r>
            <a:endParaRPr/>
          </a:p>
          <a:p>
            <a:pPr marL="457200" lvl="0" indent="-368300" algn="l" rtl="0">
              <a:spcBef>
                <a:spcPts val="11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Within the template, expressions represented like this:</a:t>
            </a:r>
            <a:endParaRPr/>
          </a:p>
          <a:p>
            <a:pPr marL="91440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/>
              <a:t> </a:t>
            </a:r>
            <a:r>
              <a:rPr lang="en-US" b="1">
                <a:highlight>
                  <a:schemeClr val="accent6"/>
                </a:highlight>
              </a:rPr>
              <a:t>${ my_expression }</a:t>
            </a:r>
            <a:endParaRPr b="1">
              <a:highlight>
                <a:schemeClr val="accent6"/>
              </a:highlight>
            </a:endParaRPr>
          </a:p>
        </p:txBody>
      </p:sp>
      <p:sp>
        <p:nvSpPr>
          <p:cNvPr id="496" name="Google Shape;496;p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97" name="Google Shape;497;p74"/>
          <p:cNvSpPr txBox="1"/>
          <p:nvPr/>
        </p:nvSpPr>
        <p:spPr>
          <a:xfrm>
            <a:off x="0" y="6476700"/>
            <a:ext cx="11177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Source: </a:t>
            </a:r>
            <a:r>
              <a:rPr lang="en-US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https://developer.mozilla.org/en-US/docs/Web/JavaScript/Reference/Template_literals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Rewriting previous HTML using template syntax</a:t>
            </a:r>
            <a:endParaRPr/>
          </a:p>
        </p:txBody>
      </p:sp>
      <p:sp>
        <p:nvSpPr>
          <p:cNvPr id="503" name="Google Shape;503;p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pic = 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</a:t>
            </a:r>
            <a:r>
              <a:rPr lang="en-US" sz="2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website.com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avatar.png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 = </a:t>
            </a:r>
            <a:r>
              <a:rPr lang="en-US" sz="250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html = </a:t>
            </a:r>
            <a:r>
              <a:rPr lang="en-US" sz="2500" dirty="0">
                <a:solidFill>
                  <a:srgbClr val="A31515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endParaRPr sz="2500" dirty="0">
              <a:solidFill>
                <a:srgbClr val="A31515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&lt;div class="card"&gt;</a:t>
            </a:r>
            <a:endParaRPr sz="25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US" sz="2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2500" dirty="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pic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25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&lt;p&gt;</a:t>
            </a:r>
            <a:endParaRPr sz="25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2500" dirty="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 high score is:      </a:t>
            </a:r>
            <a:endParaRPr sz="25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2500" dirty="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en-US" sz="2500" dirty="0">
                <a:solidFill>
                  <a:srgbClr val="0000FF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 dirty="0">
              <a:solidFill>
                <a:srgbClr val="0000FF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 &lt;/p&gt;</a:t>
            </a:r>
            <a:endParaRPr sz="25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&lt;/div&gt;</a:t>
            </a:r>
            <a:r>
              <a:rPr lang="en-US" sz="2500" dirty="0">
                <a:solidFill>
                  <a:srgbClr val="A31515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00" dirty="0"/>
          </a:p>
        </p:txBody>
      </p:sp>
      <p:sp>
        <p:nvSpPr>
          <p:cNvPr id="504" name="Google Shape;504;p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1155CC"/>
                </a:solidFill>
              </a:rPr>
              <a:t>const</a:t>
            </a:r>
            <a:r>
              <a:rPr lang="en-US" sz="2800"/>
              <a:t> name = 'Walter';</a:t>
            </a:r>
            <a:endParaRPr sz="28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console.log(</a:t>
            </a:r>
            <a:r>
              <a:rPr lang="en-US" sz="2800">
                <a:highlight>
                  <a:schemeClr val="accent6"/>
                </a:highlight>
              </a:rPr>
              <a:t> </a:t>
            </a:r>
            <a:r>
              <a:rPr lang="en-US" sz="2800">
                <a:solidFill>
                  <a:srgbClr val="A31515"/>
                </a:solidFill>
                <a:highlight>
                  <a:schemeClr val="accent6"/>
                </a:highlight>
              </a:rPr>
              <a:t>` </a:t>
            </a:r>
            <a:r>
              <a:rPr lang="en-US" sz="2800">
                <a:solidFill>
                  <a:srgbClr val="A31515"/>
                </a:solidFill>
              </a:rPr>
              <a:t>A template</a:t>
            </a:r>
            <a:endParaRPr sz="2800">
              <a:solidFill>
                <a:srgbClr val="A31515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A31515"/>
                </a:solidFill>
              </a:rPr>
              <a:t>can be multiple lines.</a:t>
            </a:r>
            <a:endParaRPr sz="2800">
              <a:solidFill>
                <a:srgbClr val="A31515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A31515"/>
                </a:solidFill>
              </a:rPr>
              <a:t>It can also evaluate expressions like:</a:t>
            </a:r>
            <a:endParaRPr sz="2800">
              <a:solidFill>
                <a:srgbClr val="A31515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A31515"/>
                </a:solidFill>
                <a:highlight>
                  <a:schemeClr val="accent6"/>
                </a:highlight>
              </a:rPr>
              <a:t>${2 + 2}</a:t>
            </a:r>
            <a:r>
              <a:rPr lang="en-US" sz="2800">
                <a:solidFill>
                  <a:srgbClr val="A31515"/>
                </a:solidFill>
              </a:rPr>
              <a:t> or</a:t>
            </a:r>
            <a:br>
              <a:rPr lang="en-US" sz="2800">
                <a:solidFill>
                  <a:srgbClr val="A31515"/>
                </a:solidFill>
              </a:rPr>
            </a:br>
            <a:r>
              <a:rPr lang="en-US" sz="2800">
                <a:solidFill>
                  <a:srgbClr val="A31515"/>
                </a:solidFill>
              </a:rPr>
              <a:t>	</a:t>
            </a:r>
            <a:r>
              <a:rPr lang="en-US" sz="2800">
                <a:solidFill>
                  <a:srgbClr val="A31515"/>
                </a:solidFill>
                <a:highlight>
                  <a:schemeClr val="accent6"/>
                </a:highlight>
              </a:rPr>
              <a:t>${name}</a:t>
            </a:r>
            <a:r>
              <a:rPr lang="en-US" sz="2800">
                <a:solidFill>
                  <a:srgbClr val="A31515"/>
                </a:solidFill>
              </a:rPr>
              <a:t> or</a:t>
            </a:r>
            <a:endParaRPr sz="2800">
              <a:solidFill>
                <a:srgbClr val="A31515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A31515"/>
                </a:solidFill>
                <a:highlight>
                  <a:schemeClr val="accent6"/>
                </a:highlight>
              </a:rPr>
              <a:t>${getTodaysDate()}</a:t>
            </a:r>
            <a:endParaRPr sz="2800">
              <a:solidFill>
                <a:srgbClr val="A31515"/>
              </a:solidFill>
              <a:highlight>
                <a:schemeClr val="accent6"/>
              </a:highlight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A31515"/>
                </a:solidFill>
                <a:highlight>
                  <a:schemeClr val="accent6"/>
                </a:highlight>
              </a:rPr>
              <a:t>`</a:t>
            </a:r>
            <a:r>
              <a:rPr lang="en-US" sz="2800">
                <a:highlight>
                  <a:schemeClr val="accent6"/>
                </a:highlight>
              </a:rPr>
              <a:t> </a:t>
            </a:r>
            <a:r>
              <a:rPr lang="en-US" sz="2800"/>
              <a:t>);</a:t>
            </a:r>
            <a:endParaRPr sz="2800"/>
          </a:p>
        </p:txBody>
      </p:sp>
      <p:sp>
        <p:nvSpPr>
          <p:cNvPr id="511" name="Google Shape;511;p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12" name="Google Shape;512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templates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Data Types</a:t>
            </a:r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There are 7 basic data types in JavaScript:</a:t>
            </a:r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82" name="Google Shape;182;p41"/>
          <p:cNvGraphicFramePr/>
          <p:nvPr/>
        </p:nvGraphicFramePr>
        <p:xfrm>
          <a:off x="568050" y="230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{FF60E21F-A218-452C-B1F3-9BFC3DA96F36}</a:tableStyleId>
              </a:tblPr>
              <a:tblGrid>
                <a:gridCol w="18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number</a:t>
                      </a: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numbers of any kind: integer or floating-point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1.4, 33, 99999999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string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strings (text). A string may have one or more characters, there’s no separate single-character type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‘hello world!’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boolean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true/false.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true, false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null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unknown values – has a single value null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null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undefined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unassigned values – has a single value undefined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undefined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object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more complex data structures.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{ name: ‘ralph’, species: ‘dog’ }</a:t>
                      </a: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symbol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for unique identifiers (we won’t be using this one)</a:t>
                      </a:r>
                      <a:endParaRPr sz="18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2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Drawing Activity</a:t>
            </a:r>
            <a:endParaRPr/>
          </a:p>
        </p:txBody>
      </p:sp>
      <p:sp>
        <p:nvSpPr>
          <p:cNvPr id="519" name="Google Shape;519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first, one more built-in function...</a:t>
            </a:r>
            <a:endParaRPr/>
          </a:p>
        </p:txBody>
      </p:sp>
      <p:sp>
        <p:nvSpPr>
          <p:cNvPr id="526" name="Google Shape;526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228600" lvl="0" indent="0" algn="l" rtl="0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3600">
                <a:solidFill>
                  <a:srgbClr val="62626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6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insertAdjacentHTML</a:t>
            </a:r>
            <a:r>
              <a:rPr lang="en-US" sz="3600">
                <a:solidFill>
                  <a:srgbClr val="62626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US" sz="3600">
                <a:solidFill>
                  <a:srgbClr val="62626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lang="en-US" sz="3600">
                <a:solidFill>
                  <a:srgbClr val="62626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600">
              <a:solidFill>
                <a:srgbClr val="62626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Valid options for “</a:t>
            </a:r>
            <a:r>
              <a:rPr lang="en-US" b="1"/>
              <a:t>position”</a:t>
            </a:r>
            <a:r>
              <a:rPr lang="en-US"/>
              <a:t>:</a:t>
            </a:r>
            <a:endParaRPr/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'afterbegin': Just inside the element, before its first child.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'beforeend': Just inside the element, after its last child.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'beforebegin': Before the element itself.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'afterend': After the element itself.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“text” </a:t>
            </a:r>
            <a:r>
              <a:rPr lang="en-US"/>
              <a:t>can be any valid HTML string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28" name="Google Shape;528;p78"/>
          <p:cNvSpPr txBox="1"/>
          <p:nvPr/>
        </p:nvSpPr>
        <p:spPr>
          <a:xfrm>
            <a:off x="0" y="6457800"/>
            <a:ext cx="101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https://developer.mozilla.org/en-US/docs/Web/API/Element/insertAdjacentHTML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Activity: Make Shapes</a:t>
            </a:r>
            <a:endParaRPr/>
          </a:p>
        </p:txBody>
      </p:sp>
      <p:sp>
        <p:nvSpPr>
          <p:cNvPr id="535" name="Google Shape;535;p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36" name="Google Shape;536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When the user clicks on the SVG element, draw a circle where the user clicked.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make the circle honor the color in the “color” textbox?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make the circle honor the size in the “size” textbox?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make the circle honor the shape in the “shape” dropdown menu? (preview for next week)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make a circle draw when the user mouses over the SVG element?</a:t>
            </a:r>
            <a:endParaRPr/>
          </a:p>
          <a:p>
            <a:pPr marL="914400" lvl="1" indent="-368300" algn="l" rtl="0">
              <a:spcBef>
                <a:spcPts val="1000"/>
              </a:spcBef>
              <a:spcAft>
                <a:spcPts val="1000"/>
              </a:spcAft>
              <a:buSzPts val="2200"/>
              <a:buAutoNum type="alphaLcPeriod"/>
            </a:pPr>
            <a:r>
              <a:rPr lang="en-US" sz="2200"/>
              <a:t>Drags?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time...</a:t>
            </a:r>
            <a:endParaRPr/>
          </a:p>
        </p:txBody>
      </p:sp>
      <p:sp>
        <p:nvSpPr>
          <p:cNvPr id="543" name="Google Shape;543;p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44" name="Google Shape;544;p80"/>
          <p:cNvSpPr txBox="1"/>
          <p:nvPr/>
        </p:nvSpPr>
        <p:spPr>
          <a:xfrm>
            <a:off x="1678650" y="4074325"/>
            <a:ext cx="8834700" cy="2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NEXT &gt;&gt;</a:t>
            </a:r>
            <a:endParaRPr sz="2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data types matter?</a:t>
            </a:r>
            <a:endParaRPr/>
          </a:p>
        </p:txBody>
      </p:sp>
      <p:sp>
        <p:nvSpPr>
          <p:cNvPr id="189" name="Google Shape;189;p42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data type has its own abilities. For instance: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numbers</a:t>
            </a:r>
            <a:r>
              <a:rPr lang="en-US"/>
              <a:t> are good for mathematical calculations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strings</a:t>
            </a:r>
            <a:r>
              <a:rPr lang="en-US"/>
              <a:t> are good for doing text manipulations, e.g.: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convert to lowercase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check if a word is in a sentence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/>
              <a:t>calculate the number of characters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booleans</a:t>
            </a:r>
            <a:r>
              <a:rPr lang="en-US"/>
              <a:t> are good for figuring out whether to execute a code block (for conditional statements a and loops).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Objects</a:t>
            </a:r>
            <a:r>
              <a:rPr lang="en-US"/>
              <a:t> are good for grouping related data and/or functions together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Do Now: Warmup</a:t>
            </a:r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data types matter?</a:t>
            </a:r>
            <a:endParaRPr/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</a:rPr>
              <a:t>// add two numbers inside of a textbox</a:t>
            </a:r>
            <a:endParaRPr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let</a:t>
            </a:r>
            <a:r>
              <a:rPr lang="en-US">
                <a:solidFill>
                  <a:schemeClr val="dk1"/>
                </a:solidFill>
              </a:rPr>
              <a:t> num1 = document.getElementById(</a:t>
            </a:r>
            <a:r>
              <a:rPr lang="en-US">
                <a:solidFill>
                  <a:srgbClr val="A31515"/>
                </a:solidFill>
              </a:rPr>
              <a:t>'num1'</a:t>
            </a:r>
            <a:r>
              <a:rPr lang="en-US">
                <a:solidFill>
                  <a:schemeClr val="dk1"/>
                </a:solidFill>
              </a:rPr>
              <a:t>).value;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let</a:t>
            </a:r>
            <a:r>
              <a:rPr lang="en-US">
                <a:solidFill>
                  <a:schemeClr val="dk1"/>
                </a:solidFill>
              </a:rPr>
              <a:t> num2 = document.getElementById(</a:t>
            </a:r>
            <a:r>
              <a:rPr lang="en-US">
                <a:solidFill>
                  <a:srgbClr val="A31515"/>
                </a:solidFill>
              </a:rPr>
              <a:t>'num2'</a:t>
            </a:r>
            <a:r>
              <a:rPr lang="en-US">
                <a:solidFill>
                  <a:schemeClr val="dk1"/>
                </a:solidFill>
              </a:rPr>
              <a:t>).value;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alert(num1 + num2);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alert(Number(num1) + Number(num2));</a:t>
            </a: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9" name="Google Shape;199;p43"/>
          <p:cNvSpPr txBox="1"/>
          <p:nvPr/>
        </p:nvSpPr>
        <p:spPr>
          <a:xfrm>
            <a:off x="76200" y="6347775"/>
            <a:ext cx="3048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warmup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Figuring out what data type you have</a:t>
            </a:r>
            <a:endParaRPr/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'hello world!'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true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false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null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undefined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9885A"/>
                </a:solidFill>
              </a:rPr>
              <a:t>23.4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9885A"/>
                </a:solidFill>
              </a:rPr>
              <a:t>4500</a:t>
            </a:r>
            <a:r>
              <a:rPr lang="en-U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[</a:t>
            </a:r>
            <a:r>
              <a:rPr lang="en-US">
                <a:solidFill>
                  <a:srgbClr val="09885A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9885A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9885A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9885A"/>
                </a:solidFill>
              </a:rPr>
              <a:t>6</a:t>
            </a:r>
            <a:r>
              <a:rPr lang="en-US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{ name: </a:t>
            </a:r>
            <a:r>
              <a:rPr lang="en-US">
                <a:solidFill>
                  <a:srgbClr val="A31515"/>
                </a:solidFill>
              </a:rPr>
              <a:t>'Lester'</a:t>
            </a:r>
            <a:r>
              <a:rPr lang="en-US">
                <a:solidFill>
                  <a:schemeClr val="dk1"/>
                </a:solidFill>
              </a:rPr>
              <a:t>, species: </a:t>
            </a:r>
            <a:r>
              <a:rPr lang="en-US">
                <a:solidFill>
                  <a:srgbClr val="A31515"/>
                </a:solidFill>
              </a:rPr>
              <a:t>'dog'</a:t>
            </a:r>
            <a:r>
              <a:rPr lang="en-US">
                <a:solidFill>
                  <a:schemeClr val="dk1"/>
                </a:solidFill>
              </a:rPr>
              <a:t>, age: </a:t>
            </a:r>
            <a:r>
              <a:rPr lang="en-US">
                <a:solidFill>
                  <a:srgbClr val="09885A"/>
                </a:solidFill>
              </a:rPr>
              <a:t>15</a:t>
            </a:r>
            <a:r>
              <a:rPr lang="en-US">
                <a:solidFill>
                  <a:schemeClr val="dk1"/>
                </a:solidFill>
              </a:rPr>
              <a:t>};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8" name="Google Shape;208;p44"/>
          <p:cNvSpPr txBox="1"/>
          <p:nvPr/>
        </p:nvSpPr>
        <p:spPr>
          <a:xfrm>
            <a:off x="76200" y="6347775"/>
            <a:ext cx="514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example_02_datatypes.js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that convert between data types</a:t>
            </a:r>
            <a:endParaRPr/>
          </a:p>
        </p:txBody>
      </p:sp>
      <p:sp>
        <p:nvSpPr>
          <p:cNvPr id="215" name="Google Shape;215;p45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000"/>
                </a:solidFill>
              </a:rPr>
              <a:t>// String(), Number(), Boolean()</a:t>
            </a:r>
            <a:endParaRPr>
              <a:solidFill>
                <a:srgbClr val="008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console.log(</a:t>
            </a:r>
            <a:r>
              <a:rPr lang="en-US">
                <a:solidFill>
                  <a:srgbClr val="09885A"/>
                </a:solidFill>
              </a:rPr>
              <a:t>123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09885A"/>
                </a:solidFill>
              </a:rPr>
              <a:t>123</a:t>
            </a:r>
            <a:r>
              <a:rPr lang="en-US">
                <a:solidFill>
                  <a:schemeClr val="dk1"/>
                </a:solidFill>
              </a:rPr>
              <a:t>, String(</a:t>
            </a:r>
            <a:r>
              <a:rPr lang="en-US">
                <a:solidFill>
                  <a:srgbClr val="09885A"/>
                </a:solidFill>
              </a:rPr>
              <a:t>123</a:t>
            </a:r>
            <a:r>
              <a:rPr lang="en-US">
                <a:solidFill>
                  <a:schemeClr val="dk1"/>
                </a:solidFill>
              </a:rPr>
              <a:t>),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String(</a:t>
            </a:r>
            <a:r>
              <a:rPr lang="en-US">
                <a:solidFill>
                  <a:srgbClr val="09885A"/>
                </a:solidFill>
              </a:rPr>
              <a:t>123</a:t>
            </a:r>
            <a:r>
              <a:rPr lang="en-US">
                <a:solidFill>
                  <a:schemeClr val="dk1"/>
                </a:solidFill>
              </a:rPr>
              <a:t>));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console.log(</a:t>
            </a:r>
            <a:r>
              <a:rPr lang="en-US">
                <a:solidFill>
                  <a:srgbClr val="A31515"/>
                </a:solidFill>
              </a:rPr>
              <a:t>'123'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'123'</a:t>
            </a:r>
            <a:r>
              <a:rPr lang="en-US">
                <a:solidFill>
                  <a:schemeClr val="dk1"/>
                </a:solidFill>
              </a:rPr>
              <a:t>, Number(</a:t>
            </a:r>
            <a:r>
              <a:rPr lang="en-US">
                <a:solidFill>
                  <a:srgbClr val="A31515"/>
                </a:solidFill>
              </a:rPr>
              <a:t>'123'</a:t>
            </a:r>
            <a:r>
              <a:rPr lang="en-US">
                <a:solidFill>
                  <a:schemeClr val="dk1"/>
                </a:solidFill>
              </a:rPr>
              <a:t>),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Number(</a:t>
            </a:r>
            <a:r>
              <a:rPr lang="en-US">
                <a:solidFill>
                  <a:srgbClr val="A31515"/>
                </a:solidFill>
              </a:rPr>
              <a:t>'123'</a:t>
            </a:r>
            <a:r>
              <a:rPr lang="en-US">
                <a:solidFill>
                  <a:schemeClr val="dk1"/>
                </a:solidFill>
              </a:rPr>
              <a:t>));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console.log(</a:t>
            </a:r>
            <a:r>
              <a:rPr lang="en-US">
                <a:solidFill>
                  <a:srgbClr val="A31515"/>
                </a:solidFill>
              </a:rPr>
              <a:t>'true'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A31515"/>
                </a:solidFill>
              </a:rPr>
              <a:t>'true'</a:t>
            </a:r>
            <a:r>
              <a:rPr lang="en-US">
                <a:solidFill>
                  <a:schemeClr val="dk1"/>
                </a:solidFill>
              </a:rPr>
              <a:t>, Boolean(</a:t>
            </a:r>
            <a:r>
              <a:rPr lang="en-US">
                <a:solidFill>
                  <a:srgbClr val="A31515"/>
                </a:solidFill>
              </a:rPr>
              <a:t>'true'</a:t>
            </a:r>
            <a:r>
              <a:rPr lang="en-US">
                <a:solidFill>
                  <a:schemeClr val="dk1"/>
                </a:solidFill>
              </a:rPr>
              <a:t>), </a:t>
            </a:r>
            <a:r>
              <a:rPr lang="en-US">
                <a:solidFill>
                  <a:srgbClr val="0000FF"/>
                </a:solidFill>
              </a:rPr>
              <a:t>typeof</a:t>
            </a:r>
            <a:r>
              <a:rPr lang="en-US">
                <a:solidFill>
                  <a:schemeClr val="dk1"/>
                </a:solidFill>
              </a:rPr>
              <a:t> Boolean(</a:t>
            </a:r>
            <a:r>
              <a:rPr lang="en-US">
                <a:solidFill>
                  <a:srgbClr val="A31515"/>
                </a:solidFill>
              </a:rPr>
              <a:t>'true'</a:t>
            </a:r>
            <a:r>
              <a:rPr lang="en-US">
                <a:solidFill>
                  <a:schemeClr val="dk1"/>
                </a:solidFill>
              </a:rPr>
              <a:t>));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16" name="Google Shape;216;p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76200" y="6347775"/>
            <a:ext cx="4732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example_02_datatypes.js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</a:t>
            </a:r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200"/>
              <a:t>It’s important to know what data type you have in order produce the result you want</a:t>
            </a:r>
            <a:endParaRPr sz="2200"/>
          </a:p>
        </p:txBody>
      </p:sp>
      <p:sp>
        <p:nvSpPr>
          <p:cNvPr id="225" name="Google Shape;225;p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Microsoft Macintosh PowerPoint</Application>
  <PresentationFormat>Widescreen</PresentationFormat>
  <Paragraphs>370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Oswald</vt:lpstr>
      <vt:lpstr>Open Sans SemiBold</vt:lpstr>
      <vt:lpstr>Consolas</vt:lpstr>
      <vt:lpstr>Rubik Medium</vt:lpstr>
      <vt:lpstr>Rubik</vt:lpstr>
      <vt:lpstr>Open Sans</vt:lpstr>
      <vt:lpstr>Oswald Medium</vt:lpstr>
      <vt:lpstr>Calibri</vt:lpstr>
      <vt:lpstr>Northwestern Template</vt:lpstr>
      <vt:lpstr>Northwestern Template</vt:lpstr>
      <vt:lpstr>Northwestern Template</vt:lpstr>
      <vt:lpstr>The Building Blocks</vt:lpstr>
      <vt:lpstr>Announcements</vt:lpstr>
      <vt:lpstr>Outline</vt:lpstr>
      <vt:lpstr>JavaScript Data Types</vt:lpstr>
      <vt:lpstr>Why do data types matter?</vt:lpstr>
      <vt:lpstr>Why do data types matter?</vt:lpstr>
      <vt:lpstr>Figuring out what data type you have</vt:lpstr>
      <vt:lpstr>Functions that convert between data types</vt:lpstr>
      <vt:lpstr>Takeaway</vt:lpstr>
      <vt:lpstr>Variables</vt:lpstr>
      <vt:lpstr>Variables</vt:lpstr>
      <vt:lpstr>Variables</vt:lpstr>
      <vt:lpstr>Naming Variables: Case Sensitivity</vt:lpstr>
      <vt:lpstr>Naming Variables</vt:lpstr>
      <vt:lpstr>Naming Variables: Camelcase</vt:lpstr>
      <vt:lpstr>Naming Variables: Mnemonic</vt:lpstr>
      <vt:lpstr>Naming Variables: Mnemonic</vt:lpstr>
      <vt:lpstr>Variables</vt:lpstr>
      <vt:lpstr>Declaring versus assigning</vt:lpstr>
      <vt:lpstr>Declaration keywords</vt:lpstr>
      <vt:lpstr>const and let demo (console)</vt:lpstr>
      <vt:lpstr>Expressions constants, operators, functions</vt:lpstr>
      <vt:lpstr>Constants ~ Values</vt:lpstr>
      <vt:lpstr>Operators ~ a way to perform a simple computation</vt:lpstr>
      <vt:lpstr>Example 1: Evaluate this expression (operator)</vt:lpstr>
      <vt:lpstr>Example 1: Evaluate this expression (operator)</vt:lpstr>
      <vt:lpstr>Example 1: Evaluate this expression (operator)</vt:lpstr>
      <vt:lpstr>Example 1: Evaluate this expression (operator)</vt:lpstr>
      <vt:lpstr>Arithmetic Operators</vt:lpstr>
      <vt:lpstr>Operator Precedence</vt:lpstr>
      <vt:lpstr>Order of Operations</vt:lpstr>
      <vt:lpstr>Order of Operations</vt:lpstr>
      <vt:lpstr>Order of Operations</vt:lpstr>
      <vt:lpstr>Order of Operations</vt:lpstr>
      <vt:lpstr>Order of Operations</vt:lpstr>
      <vt:lpstr>Order of Operations</vt:lpstr>
      <vt:lpstr>Templates</vt:lpstr>
      <vt:lpstr>Rewriting previous HTML using template syntax</vt:lpstr>
      <vt:lpstr>More on templates</vt:lpstr>
      <vt:lpstr>Drawing Activity</vt:lpstr>
      <vt:lpstr>But first, one more built-in function...</vt:lpstr>
      <vt:lpstr>Activity: Make Shapes</vt:lpstr>
      <vt:lpstr>If time...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Building Blocks</dc:title>
  <cp:lastModifiedBy>Cheng, Yi-Ling</cp:lastModifiedBy>
  <cp:revision>1</cp:revision>
  <dcterms:modified xsi:type="dcterms:W3CDTF">2022-05-02T21:48:53Z</dcterms:modified>
</cp:coreProperties>
</file>