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Rubik Medium"/>
      <p:regular r:id="rId37"/>
      <p:bold r:id="rId38"/>
      <p:italic r:id="rId39"/>
      <p:boldItalic r:id="rId40"/>
    </p:embeddedFont>
    <p:embeddedFont>
      <p:font typeface="Oswald Medium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Open Sans SemiBold"/>
      <p:regular r:id="rId47"/>
      <p:bold r:id="rId48"/>
      <p:italic r:id="rId49"/>
      <p:boldItalic r:id="rId50"/>
    </p:embeddedFont>
    <p:embeddedFont>
      <p:font typeface="Rubik"/>
      <p:regular r:id="rId51"/>
      <p:bold r:id="rId52"/>
      <p:italic r:id="rId53"/>
      <p:boldItalic r:id="rId54"/>
    </p:embeddedFont>
    <p:embeddedFont>
      <p:font typeface="Oswald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42164E-C185-47EB-822E-341268701956}">
  <a:tblStyle styleId="{F942164E-C185-47EB-822E-3412687019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Medium-boldItalic.fntdata"/><Relationship Id="rId42" Type="http://schemas.openxmlformats.org/officeDocument/2006/relationships/font" Target="fonts/OswaldMedium-bold.fntdata"/><Relationship Id="rId41" Type="http://schemas.openxmlformats.org/officeDocument/2006/relationships/font" Target="fonts/OswaldMedium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SemiBold-bold.fntdata"/><Relationship Id="rId47" Type="http://schemas.openxmlformats.org/officeDocument/2006/relationships/font" Target="fonts/OpenSansSemiBold-regular.fntdata"/><Relationship Id="rId49" Type="http://schemas.openxmlformats.org/officeDocument/2006/relationships/font" Target="fonts/OpenSa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ubikMedium-regular.fntdata"/><Relationship Id="rId36" Type="http://schemas.openxmlformats.org/officeDocument/2006/relationships/slide" Target="slides/slide30.xml"/><Relationship Id="rId39" Type="http://schemas.openxmlformats.org/officeDocument/2006/relationships/font" Target="fonts/RubikMedium-italic.fntdata"/><Relationship Id="rId38" Type="http://schemas.openxmlformats.org/officeDocument/2006/relationships/font" Target="fonts/Rubik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-regular.fntdata"/><Relationship Id="rId50" Type="http://schemas.openxmlformats.org/officeDocument/2006/relationships/font" Target="fonts/OpenSansSemiBold-boldItalic.fntdata"/><Relationship Id="rId53" Type="http://schemas.openxmlformats.org/officeDocument/2006/relationships/font" Target="fonts/Rubik-italic.fntdata"/><Relationship Id="rId52" Type="http://schemas.openxmlformats.org/officeDocument/2006/relationships/font" Target="fonts/Rubik-bold.fntdata"/><Relationship Id="rId11" Type="http://schemas.openxmlformats.org/officeDocument/2006/relationships/slide" Target="slides/slide5.xml"/><Relationship Id="rId55" Type="http://schemas.openxmlformats.org/officeDocument/2006/relationships/font" Target="fonts/Oswald-regular.fntdata"/><Relationship Id="rId10" Type="http://schemas.openxmlformats.org/officeDocument/2006/relationships/slide" Target="slides/slide4.xml"/><Relationship Id="rId54" Type="http://schemas.openxmlformats.org/officeDocument/2006/relationships/font" Target="fonts/Rubik-boldItalic.fntdata"/><Relationship Id="rId13" Type="http://schemas.openxmlformats.org/officeDocument/2006/relationships/slide" Target="slides/slide7.xml"/><Relationship Id="rId57" Type="http://schemas.openxmlformats.org/officeDocument/2006/relationships/font" Target="fonts/OpenSans-regular.fntdata"/><Relationship Id="rId12" Type="http://schemas.openxmlformats.org/officeDocument/2006/relationships/slide" Target="slides/slide6.xml"/><Relationship Id="rId56" Type="http://schemas.openxmlformats.org/officeDocument/2006/relationships/font" Target="fonts/Oswald-bold.fntdata"/><Relationship Id="rId15" Type="http://schemas.openxmlformats.org/officeDocument/2006/relationships/slide" Target="slides/slide9.xml"/><Relationship Id="rId59" Type="http://schemas.openxmlformats.org/officeDocument/2006/relationships/font" Target="fonts/OpenSans-italic.fntdata"/><Relationship Id="rId14" Type="http://schemas.openxmlformats.org/officeDocument/2006/relationships/slide" Target="slides/slide8.xml"/><Relationship Id="rId58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d97eb60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d97eb60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06cd87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06cd8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-US" sz="105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 marks the start of function header.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 function name to uniquely identify it (snake case)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Parameters: the way we pass data to a function (optional)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 colon (:) to mark the end of function header.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One or more valid python statements that make up the function body. Statements must have same indentation level (usually 4 spaces).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An optional </a:t>
            </a:r>
            <a:r>
              <a:rPr lang="en-US" sz="105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 statement to return a value from the function.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d97eb60e_0_1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d97eb60e_0_1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6d97eb60e_0_1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d97eb60e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d97eb60e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d97eb60e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d97eb60e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06cd87a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06cd87a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906cd87ae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06cd87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06cd87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06cd87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06cd87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06cd87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06cd87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906cd87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906cd87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8febac4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8febac4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48febac4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ea5bd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ea5bd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16e3c3e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16e3c3e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16e3c3e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16e3c3e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16e3c3e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6e3c3e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16e3c3e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6e3c3e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6e3c3e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16e3c3ea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16e3c3ea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d16e3c3eaa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16e3c3ea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16e3c3ea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d16e3c3eaa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16e3c3ea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16e3c3ea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d16e3c3eaa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8febac4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8febac4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d48febac4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6e3c3ea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16e3c3ea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d16e3c3eaa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8febac4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48febac4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d48febac4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d97eb60e_0_10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d97eb60e_0_10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6d97eb60e_0_10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8febac4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8febac4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d48febac45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d97eb60e_0_9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d97eb60e_0_9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6d97eb60e_0_9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d97eb60e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d97eb60e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06cd87ae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06cd87ae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906cd87ae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d97eb60e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d97eb60e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Diagram of a function: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marR="635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b="1" lang="en-US" sz="1200">
                <a:solidFill>
                  <a:srgbClr val="007020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def</a:t>
            </a:r>
            <a:r>
              <a:rPr lang="en-US" sz="1200">
                <a:solidFill>
                  <a:schemeClr val="dk1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>
                <a:solidFill>
                  <a:srgbClr val="06287E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en-US" sz="1200">
                <a:solidFill>
                  <a:schemeClr val="dk1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( PARAMETERS ):</a:t>
            </a:r>
            <a:br>
              <a:rPr lang="en-US" sz="1200">
                <a:solidFill>
                  <a:schemeClr val="dk1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>
                <a:solidFill>
                  <a:schemeClr val="dk1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    STATEMENTS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header (signature) line which begins with a keyword and ends with a colon.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consisting of one or more Python statements, each indented the same amount — </a:t>
            </a:r>
            <a:r>
              <a:rPr i="1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Python style guide recommends 4 spaces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— from the header line.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d97eb60e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d97eb60e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-US" sz="105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 marks the start of function header.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 function name to uniquely identify it (snake case)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Parameters: the way we pass data to a function (optional)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 colon (:) to mark the end of function header.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One or more valid python statements that make up the function body. Statements must have same indentation level (usually 4 spaces).</a:t>
            </a:r>
            <a:endParaRPr sz="1200">
              <a:solidFill>
                <a:srgbClr val="25283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252830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An optional </a:t>
            </a:r>
            <a:r>
              <a:rPr lang="en-US" sz="105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rPr>
              <a:t> statement to return a value from the function.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d97eb60e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d97eb60e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5600"/>
              <a:buFont typeface="Oswald Medium"/>
              <a:buNone/>
              <a:defRPr sz="56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600" y="491962"/>
            <a:ext cx="10972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Oswald"/>
              <a:buNone/>
              <a:defRPr i="0" sz="5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600" y="1611925"/>
            <a:ext cx="10591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  <a:defRPr b="0" i="0" sz="1800" u="none" cap="none" strike="noStrike">
                <a:solidFill>
                  <a:schemeClr val="dk1"/>
                </a:solidFill>
              </a:defRPr>
            </a:lvl1pPr>
            <a:lvl2pPr indent="-4127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  <a:defRPr sz="1800">
                <a:solidFill>
                  <a:schemeClr val="dk1"/>
                </a:solidFill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i="0" sz="2700" u="none" cap="none" strike="noStrike">
                <a:solidFill>
                  <a:schemeClr val="dk1"/>
                </a:solidFill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i="0" sz="2700" u="none" cap="none" strike="noStrike">
                <a:solidFill>
                  <a:schemeClr val="dk1"/>
                </a:solidFill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Font typeface="Oswald Medium"/>
              <a:buNone/>
              <a:defRPr sz="69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AutoNum type="arabicPeriod"/>
              <a:defRPr sz="2000"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Char char="●"/>
              <a:defRPr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pen.io/vanwars/pen/NmZRx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pen.io/vanwars/pen/KYjgz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F3992"/>
                </a:solidFill>
              </a:rPr>
              <a:t>The Building Blocks Part 2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130: Intro to programming with JavaScript 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1147900" y="1621075"/>
            <a:ext cx="8569800" cy="463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</a:rPr>
              <a:t>// Alternative syntax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function</a:t>
            </a:r>
            <a:r>
              <a:rPr lang="en-US">
                <a:solidFill>
                  <a:schemeClr val="dk1"/>
                </a:solidFill>
              </a:rPr>
              <a:t> addTwoNums(num1, num2)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	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schemeClr val="dk1"/>
                </a:solidFill>
              </a:rPr>
              <a:t> num1 + num2;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8000"/>
                </a:solidFill>
              </a:rPr>
              <a:t>// Using arrow function (ES6 syntax):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>
                <a:solidFill>
                  <a:schemeClr val="dk1"/>
                </a:solidFill>
              </a:rPr>
              <a:t> addTwoNums = (num1, num2) =&gt;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	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schemeClr val="dk1"/>
                </a:solidFill>
              </a:rPr>
              <a:t> num1 + num2;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alternative syntaxes for creating functions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76200" y="6347775"/>
            <a:ext cx="4732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lecture_11/01_functions.js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Inputs: Parameters and Arguments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Some functions don’t accept any data/arguments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Some functions require certain kinds of data/arguments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Some functions allow you to pass in multiple optional data/arguments</a:t>
            </a:r>
            <a:endParaRPr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Terminology: Parameters &amp; Arguments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arguments</a:t>
            </a:r>
            <a:r>
              <a:rPr lang="en-US"/>
              <a:t>: the data that you pass into a function</a:t>
            </a:r>
            <a:br>
              <a:rPr lang="en-US"/>
            </a:b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-US">
                <a:latin typeface="Open Sans SemiBold"/>
                <a:ea typeface="Open Sans SemiBold"/>
                <a:cs typeface="Open Sans SemiBold"/>
                <a:sym typeface="Open Sans SemiBold"/>
              </a:rPr>
              <a:t>parameters</a:t>
            </a:r>
            <a:r>
              <a:rPr lang="en-US"/>
              <a:t>: local variables, inside a function, that are assigned when the function is invoked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function definition</a:t>
            </a:r>
            <a:r>
              <a:rPr lang="en-US"/>
              <a:t>:  tells you which parameters are required and which are optional (if any)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JavaScript is used in HTML pages, JavaScript can "react" to particular “events,” which include (among others): </a:t>
            </a:r>
            <a:endParaRPr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onchange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onclick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onmouseover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onmouseout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onkeydown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onload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 are comprised of two parts:</a:t>
            </a:r>
            <a:endParaRPr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Event Listeners</a:t>
            </a:r>
            <a:r>
              <a:rPr lang="en-US"/>
              <a:t>: refer to the particular interaction / thing to which you want to listen</a:t>
            </a:r>
            <a:endParaRPr/>
          </a:p>
          <a:p>
            <a:pPr indent="-381000" lvl="0" marL="457200" rtl="0" algn="l">
              <a:spcBef>
                <a:spcPts val="2100"/>
              </a:spcBef>
              <a:spcAft>
                <a:spcPts val="2100"/>
              </a:spcAft>
              <a:buSzPts val="24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Event Handlers</a:t>
            </a:r>
            <a:r>
              <a:rPr lang="en-US"/>
              <a:t>: function (i.e. snippets of code) that you want to execute when the event listener triggers the event.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Generic Event Handler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00"/>
                </a:solidFill>
              </a:rPr>
              <a:t>// event handler:</a:t>
            </a:r>
            <a:endParaRPr sz="22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</a:rPr>
              <a:t>const</a:t>
            </a:r>
            <a:r>
              <a:rPr lang="en-US" sz="2200">
                <a:solidFill>
                  <a:schemeClr val="dk1"/>
                </a:solidFill>
              </a:rPr>
              <a:t> sayHello = () </a:t>
            </a:r>
            <a:r>
              <a:rPr lang="en-US" sz="2200">
                <a:solidFill>
                  <a:srgbClr val="0000FF"/>
                </a:solidFill>
              </a:rPr>
              <a:t>=&gt;</a:t>
            </a:r>
            <a:r>
              <a:rPr lang="en-US" sz="2200">
                <a:solidFill>
                  <a:schemeClr val="dk1"/>
                </a:solidFill>
              </a:rPr>
              <a:t> {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   	alert(</a:t>
            </a:r>
            <a:r>
              <a:rPr lang="en-US" sz="2200">
                <a:solidFill>
                  <a:srgbClr val="A31515"/>
                </a:solidFill>
              </a:rPr>
              <a:t>'Hello'</a:t>
            </a:r>
            <a:r>
              <a:rPr lang="en-US" sz="2200">
                <a:solidFill>
                  <a:schemeClr val="dk1"/>
                </a:solidFill>
              </a:rPr>
              <a:t>);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};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8000"/>
                </a:solidFill>
              </a:rPr>
              <a:t>// attach the event handler to the event listener:</a:t>
            </a:r>
            <a:endParaRPr sz="22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8000"/>
                </a:solidFill>
              </a:rPr>
              <a:t>// “when #my_button is clicked, invoke the sayHello function”</a:t>
            </a:r>
            <a:endParaRPr sz="22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document.querySelector(</a:t>
            </a:r>
            <a:r>
              <a:rPr lang="en-US" sz="2200">
                <a:solidFill>
                  <a:srgbClr val="A31515"/>
                </a:solidFill>
              </a:rPr>
              <a:t>'#my_button'</a:t>
            </a:r>
            <a:r>
              <a:rPr lang="en-US" sz="2200">
                <a:solidFill>
                  <a:schemeClr val="dk1"/>
                </a:solidFill>
              </a:rPr>
              <a:t>).onclick = sayHello;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8000"/>
                </a:solidFill>
              </a:rPr>
              <a:t>// alternative syntax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document.querySelector(</a:t>
            </a:r>
            <a:r>
              <a:rPr lang="en-US" sz="2200">
                <a:solidFill>
                  <a:srgbClr val="A31515"/>
                </a:solidFill>
              </a:rPr>
              <a:t>'#my_button'</a:t>
            </a:r>
            <a:r>
              <a:rPr lang="en-US" sz="2200">
                <a:solidFill>
                  <a:schemeClr val="dk1"/>
                </a:solidFill>
              </a:rPr>
              <a:t>).addEventListener(‘click’, sayHello);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https://codepen.io/vanwars/pen/NmZRxe</a:t>
            </a:r>
            <a:r>
              <a:rPr lang="en-US" sz="1800"/>
              <a:t> </a:t>
            </a:r>
            <a:endParaRPr sz="1800"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r>
              <a:rPr lang="en-US"/>
              <a:t>: Contextual Event Handler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Functionality depends on which element was clicked: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// event handler: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</a:rPr>
              <a:t>const</a:t>
            </a:r>
            <a:r>
              <a:rPr lang="en-US" sz="2000">
                <a:solidFill>
                  <a:schemeClr val="dk1"/>
                </a:solidFill>
              </a:rPr>
              <a:t> changeColor = (ev) </a:t>
            </a:r>
            <a:r>
              <a:rPr lang="en-US" sz="2000">
                <a:solidFill>
                  <a:srgbClr val="0000FF"/>
                </a:solidFill>
              </a:rPr>
              <a:t>=&gt;</a:t>
            </a:r>
            <a:r>
              <a:rPr lang="en-US" sz="2000">
                <a:solidFill>
                  <a:schemeClr val="dk1"/>
                </a:solidFill>
              </a:rPr>
              <a:t>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console.log(ev);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	</a:t>
            </a:r>
            <a:r>
              <a:rPr lang="en-US" sz="2000">
                <a:solidFill>
                  <a:srgbClr val="0000FF"/>
                </a:solidFill>
              </a:rPr>
              <a:t>const</a:t>
            </a:r>
            <a:r>
              <a:rPr lang="en-US" sz="2000">
                <a:solidFill>
                  <a:schemeClr val="dk1"/>
                </a:solidFill>
              </a:rPr>
              <a:t> sourceElement = ev.</a:t>
            </a:r>
            <a:r>
              <a:rPr lang="en-US">
                <a:solidFill>
                  <a:schemeClr val="dk1"/>
                </a:solidFill>
              </a:rPr>
              <a:t>currentTarget</a:t>
            </a:r>
            <a:r>
              <a:rPr lang="en-US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	document.querySelector(</a:t>
            </a:r>
            <a:r>
              <a:rPr lang="en-US" sz="2000">
                <a:solidFill>
                  <a:srgbClr val="A31515"/>
                </a:solidFill>
              </a:rPr>
              <a:t>'body'</a:t>
            </a:r>
            <a:r>
              <a:rPr lang="en-US" sz="2000">
                <a:solidFill>
                  <a:schemeClr val="dk1"/>
                </a:solidFill>
              </a:rPr>
              <a:t>).style.background = sourceElement.innerHTML;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// event listener attach to all of the buttons: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document.querySelector(</a:t>
            </a:r>
            <a:r>
              <a:rPr lang="en-US" sz="2000">
                <a:solidFill>
                  <a:srgbClr val="A31515"/>
                </a:solidFill>
              </a:rPr>
              <a:t>'#color1'</a:t>
            </a:r>
            <a:r>
              <a:rPr lang="en-US" sz="2000">
                <a:solidFill>
                  <a:schemeClr val="dk1"/>
                </a:solidFill>
              </a:rPr>
              <a:t>).onclick = changeColor;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document.querySelector(</a:t>
            </a:r>
            <a:r>
              <a:rPr lang="en-US" sz="2000">
                <a:solidFill>
                  <a:srgbClr val="A31515"/>
                </a:solidFill>
              </a:rPr>
              <a:t>'#color2'</a:t>
            </a:r>
            <a:r>
              <a:rPr lang="en-US" sz="2000">
                <a:solidFill>
                  <a:schemeClr val="dk1"/>
                </a:solidFill>
              </a:rPr>
              <a:t>).onclick = changeColor;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document.querySelector(</a:t>
            </a:r>
            <a:r>
              <a:rPr lang="en-US" sz="2000">
                <a:solidFill>
                  <a:srgbClr val="A31515"/>
                </a:solidFill>
              </a:rPr>
              <a:t>'#color3'</a:t>
            </a:r>
            <a:r>
              <a:rPr lang="en-US" sz="2000">
                <a:solidFill>
                  <a:schemeClr val="dk1"/>
                </a:solidFill>
              </a:rPr>
              <a:t>).onclick = changeColor;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https://codepen.io/vanwars/pen/KYjgzL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 02_events.js</a:t>
            </a:r>
            <a:endParaRPr/>
          </a:p>
        </p:txBody>
      </p:sp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554127" y="791150"/>
            <a:ext cx="11057700" cy="10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554200" y="1742600"/>
            <a:ext cx="10067700" cy="403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class, we’re going to do a high-level overview of programming, and the fundamental constructs of JavaScript</a:t>
            </a:r>
            <a:endParaRPr/>
          </a:p>
          <a:p>
            <a:pPr indent="-419100" lvl="0" marL="609600" rtl="0" algn="l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Data</a:t>
            </a:r>
            <a:br>
              <a:rPr lang="en-US"/>
            </a:br>
            <a:r>
              <a:rPr lang="en-US"/>
              <a:t>data types and variables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Statements &amp; Expressions</a:t>
            </a:r>
            <a:br>
              <a:rPr lang="en-US"/>
            </a:br>
            <a:r>
              <a:rPr lang="en-US"/>
              <a:t>constants, operators, and functions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Events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Control</a:t>
            </a:r>
            <a:br>
              <a:rPr lang="en-US"/>
            </a:br>
            <a:r>
              <a:rPr lang="en-US"/>
              <a:t>conditionals, iteration, and looping</a:t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" name="Google Shape;117;p27"/>
          <p:cNvGrpSpPr/>
          <p:nvPr/>
        </p:nvGrpSpPr>
        <p:grpSpPr>
          <a:xfrm>
            <a:off x="5161213" y="3655529"/>
            <a:ext cx="2974652" cy="1654678"/>
            <a:chOff x="489274" y="-1957541"/>
            <a:chExt cx="2154296" cy="1504800"/>
          </a:xfrm>
        </p:grpSpPr>
        <p:sp>
          <p:nvSpPr>
            <p:cNvPr id="118" name="Google Shape;118;p27"/>
            <p:cNvSpPr txBox="1"/>
            <p:nvPr/>
          </p:nvSpPr>
          <p:spPr>
            <a:xfrm>
              <a:off x="1192470" y="-1842034"/>
              <a:ext cx="1451100" cy="12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For today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flipH="1" rot="10800000">
              <a:off x="489274" y="-1957541"/>
              <a:ext cx="156300" cy="15048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" name="Google Shape;120;p27"/>
            <p:cNvCxnSpPr>
              <a:stCxn id="119" idx="2"/>
              <a:endCxn id="118" idx="1"/>
            </p:cNvCxnSpPr>
            <p:nvPr/>
          </p:nvCxnSpPr>
          <p:spPr>
            <a:xfrm>
              <a:off x="645574" y="-1205141"/>
              <a:ext cx="5469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415600" y="1587067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Conditional statements are like a choose your own adventure novel: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If you choose to open Door #1, one thing happens, otherwise something else happens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New choices can also be made as you step through new doors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After a series of choices, many different outcomes become possible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Each reader ends up in a different place: same book, different outcome</a:t>
            </a:r>
            <a:endParaRPr sz="2200"/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1000"/>
              </a:spcAft>
              <a:buNone/>
            </a:pPr>
            <a:r>
              <a:rPr lang="en-US" sz="2200"/>
              <a:t>Computer programs work the same way. Depending on the data that’s passed into the program, one part of your program will execute while another part gets skipped over</a:t>
            </a:r>
            <a:endParaRPr sz="2200"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415600" y="1536633"/>
            <a:ext cx="11360700" cy="175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ubik Medium"/>
                <a:ea typeface="Rubik Medium"/>
                <a:cs typeface="Rubik Medium"/>
                <a:sym typeface="Rubik Medium"/>
              </a:rPr>
              <a:t>Conditional statements</a:t>
            </a:r>
            <a:r>
              <a:rPr lang="en-US" sz="2200"/>
              <a:t> enable you to skip over some statements and execute others, depending on whether a condition is True or False.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200">
                <a:latin typeface="Rubik Medium"/>
                <a:ea typeface="Rubik Medium"/>
                <a:cs typeface="Rubik Medium"/>
                <a:sym typeface="Rubik Medium"/>
              </a:rPr>
              <a:t>EXAMPLE</a:t>
            </a:r>
            <a:endParaRPr sz="2200"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09" name="Google Shape;309;p47"/>
          <p:cNvSpPr txBox="1"/>
          <p:nvPr/>
        </p:nvSpPr>
        <p:spPr>
          <a:xfrm>
            <a:off x="4787100" y="3456125"/>
            <a:ext cx="2770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1C7F"/>
                </a:solidFill>
                <a:latin typeface="Open Sans"/>
                <a:ea typeface="Open Sans"/>
                <a:cs typeface="Open Sans"/>
                <a:sym typeface="Open Sans"/>
              </a:rPr>
              <a:t>Is the course full?</a:t>
            </a:r>
            <a:endParaRPr sz="1800">
              <a:solidFill>
                <a:srgbClr val="701C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2949375" y="4649675"/>
            <a:ext cx="2770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1C7F"/>
                </a:solidFill>
                <a:latin typeface="Open Sans"/>
                <a:ea typeface="Open Sans"/>
                <a:cs typeface="Open Sans"/>
                <a:sym typeface="Open Sans"/>
              </a:rPr>
              <a:t>Enroll student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6732075" y="4649675"/>
            <a:ext cx="2583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1C7F"/>
                </a:solidFill>
                <a:latin typeface="Open Sans"/>
                <a:ea typeface="Open Sans"/>
                <a:cs typeface="Open Sans"/>
                <a:sym typeface="Open Sans"/>
              </a:rPr>
              <a:t>Add to waitlist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47"/>
          <p:cNvGrpSpPr/>
          <p:nvPr/>
        </p:nvGrpSpPr>
        <p:grpSpPr>
          <a:xfrm>
            <a:off x="4334475" y="3932625"/>
            <a:ext cx="1837800" cy="717050"/>
            <a:chOff x="2734275" y="1494225"/>
            <a:chExt cx="1837800" cy="717050"/>
          </a:xfrm>
        </p:grpSpPr>
        <p:cxnSp>
          <p:nvCxnSpPr>
            <p:cNvPr id="313" name="Google Shape;313;p47"/>
            <p:cNvCxnSpPr>
              <a:stCxn id="310" idx="0"/>
              <a:endCxn id="309" idx="2"/>
            </p:cNvCxnSpPr>
            <p:nvPr/>
          </p:nvCxnSpPr>
          <p:spPr>
            <a:xfrm rot="-5400000">
              <a:off x="3348675" y="987875"/>
              <a:ext cx="609000" cy="1837800"/>
            </a:xfrm>
            <a:prstGeom prst="bentConnector3">
              <a:avLst>
                <a:gd fmla="val 49988" name="adj1"/>
              </a:avLst>
            </a:prstGeom>
            <a:noFill/>
            <a:ln cap="flat" cmpd="sng" w="9525">
              <a:solidFill>
                <a:srgbClr val="551561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sp>
          <p:nvSpPr>
            <p:cNvPr id="314" name="Google Shape;314;p47"/>
            <p:cNvSpPr txBox="1"/>
            <p:nvPr/>
          </p:nvSpPr>
          <p:spPr>
            <a:xfrm>
              <a:off x="2749275" y="1494225"/>
              <a:ext cx="1204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99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No (False)</a:t>
              </a:r>
              <a:endParaRPr sz="1600">
                <a:solidFill>
                  <a:srgbClr val="990000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315" name="Google Shape;315;p47"/>
          <p:cNvGrpSpPr/>
          <p:nvPr/>
        </p:nvGrpSpPr>
        <p:grpSpPr>
          <a:xfrm>
            <a:off x="6172200" y="3932625"/>
            <a:ext cx="1851600" cy="717200"/>
            <a:chOff x="4572000" y="1494225"/>
            <a:chExt cx="1851600" cy="717200"/>
          </a:xfrm>
        </p:grpSpPr>
        <p:cxnSp>
          <p:nvCxnSpPr>
            <p:cNvPr id="316" name="Google Shape;316;p47"/>
            <p:cNvCxnSpPr>
              <a:stCxn id="309" idx="2"/>
              <a:endCxn id="311" idx="0"/>
            </p:cNvCxnSpPr>
            <p:nvPr/>
          </p:nvCxnSpPr>
          <p:spPr>
            <a:xfrm flipH="1" rot="-5400000">
              <a:off x="5193150" y="980975"/>
              <a:ext cx="609300" cy="1851600"/>
            </a:xfrm>
            <a:prstGeom prst="bentConnector3">
              <a:avLst>
                <a:gd fmla="val 49988" name="adj1"/>
              </a:avLst>
            </a:prstGeom>
            <a:noFill/>
            <a:ln cap="flat" cmpd="sng" w="9525">
              <a:solidFill>
                <a:srgbClr val="551561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sp>
          <p:nvSpPr>
            <p:cNvPr id="317" name="Google Shape;317;p47"/>
            <p:cNvSpPr txBox="1"/>
            <p:nvPr/>
          </p:nvSpPr>
          <p:spPr>
            <a:xfrm>
              <a:off x="5221275" y="1494225"/>
              <a:ext cx="1202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8761D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Yes (True)</a:t>
              </a:r>
              <a:endParaRPr sz="1600">
                <a:solidFill>
                  <a:srgbClr val="38761D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6188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11499810" y="64208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3680125" y="2748600"/>
            <a:ext cx="43239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condition) {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statement 1;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statement 2;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statement 1;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statement 2;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5" name="Google Shape;325;p48"/>
          <p:cNvGrpSpPr/>
          <p:nvPr/>
        </p:nvGrpSpPr>
        <p:grpSpPr>
          <a:xfrm>
            <a:off x="7655480" y="2005027"/>
            <a:ext cx="4489356" cy="1210111"/>
            <a:chOff x="1445168" y="-1805767"/>
            <a:chExt cx="4142619" cy="1010700"/>
          </a:xfrm>
        </p:grpSpPr>
        <p:sp>
          <p:nvSpPr>
            <p:cNvPr id="326" name="Google Shape;326;p48"/>
            <p:cNvSpPr txBox="1"/>
            <p:nvPr/>
          </p:nvSpPr>
          <p:spPr>
            <a:xfrm>
              <a:off x="2280587" y="-1805767"/>
              <a:ext cx="3307200" cy="10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CONDITION</a:t>
              </a:r>
              <a:b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Boolean expression that evaluates to True or False. </a:t>
              </a:r>
              <a:endParaRPr sz="21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48"/>
            <p:cNvSpPr/>
            <p:nvPr/>
          </p:nvSpPr>
          <p:spPr>
            <a:xfrm flipH="1" rot="10800000">
              <a:off x="1445168" y="-1474266"/>
              <a:ext cx="48900" cy="347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48"/>
            <p:cNvCxnSpPr>
              <a:stCxn id="327" idx="2"/>
              <a:endCxn id="326" idx="1"/>
            </p:cNvCxnSpPr>
            <p:nvPr/>
          </p:nvCxnSpPr>
          <p:spPr>
            <a:xfrm>
              <a:off x="1494068" y="-1300416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" name="Google Shape;329;p48"/>
          <p:cNvGrpSpPr/>
          <p:nvPr/>
        </p:nvGrpSpPr>
        <p:grpSpPr>
          <a:xfrm>
            <a:off x="217189" y="2164436"/>
            <a:ext cx="4254936" cy="2663513"/>
            <a:chOff x="-2326824" y="-2344521"/>
            <a:chExt cx="3943041" cy="2377500"/>
          </a:xfrm>
        </p:grpSpPr>
        <p:sp>
          <p:nvSpPr>
            <p:cNvPr id="330" name="Google Shape;330;p48"/>
            <p:cNvSpPr txBox="1"/>
            <p:nvPr/>
          </p:nvSpPr>
          <p:spPr>
            <a:xfrm>
              <a:off x="-2326824" y="-2344521"/>
              <a:ext cx="3235200" cy="23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1600"/>
                </a:spcBef>
                <a:spcAft>
                  <a:spcPts val="2900"/>
                </a:spcAft>
                <a:buNone/>
              </a:pPr>
              <a:b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condition evaluates to True, the first block executes.</a:t>
              </a:r>
              <a:endParaRPr sz="2100">
                <a:solidFill>
                  <a:srgbClr val="252830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331" name="Google Shape;331;p48"/>
            <p:cNvSpPr/>
            <p:nvPr/>
          </p:nvSpPr>
          <p:spPr>
            <a:xfrm rot="10800000">
              <a:off x="1469217" y="-1562121"/>
              <a:ext cx="147000" cy="812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48"/>
            <p:cNvCxnSpPr>
              <a:stCxn id="331" idx="2"/>
              <a:endCxn id="330" idx="3"/>
            </p:cNvCxnSpPr>
            <p:nvPr/>
          </p:nvCxnSpPr>
          <p:spPr>
            <a:xfrm rot="10800000">
              <a:off x="908517" y="-1155771"/>
              <a:ext cx="5607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48"/>
          <p:cNvGrpSpPr/>
          <p:nvPr/>
        </p:nvGrpSpPr>
        <p:grpSpPr>
          <a:xfrm>
            <a:off x="140989" y="3840836"/>
            <a:ext cx="4254936" cy="2663513"/>
            <a:chOff x="-2326824" y="-2344521"/>
            <a:chExt cx="3943041" cy="2377500"/>
          </a:xfrm>
        </p:grpSpPr>
        <p:sp>
          <p:nvSpPr>
            <p:cNvPr id="334" name="Google Shape;334;p48"/>
            <p:cNvSpPr txBox="1"/>
            <p:nvPr/>
          </p:nvSpPr>
          <p:spPr>
            <a:xfrm>
              <a:off x="-2326824" y="-2344521"/>
              <a:ext cx="3235200" cy="23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1600"/>
                </a:spcBef>
                <a:spcAft>
                  <a:spcPts val="2900"/>
                </a:spcAft>
                <a:buNone/>
              </a:pPr>
              <a:b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condition evaluates to False, the second block executes.</a:t>
              </a:r>
              <a:endParaRPr sz="2100">
                <a:solidFill>
                  <a:srgbClr val="252830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335" name="Google Shape;335;p48"/>
            <p:cNvSpPr/>
            <p:nvPr/>
          </p:nvSpPr>
          <p:spPr>
            <a:xfrm rot="10800000">
              <a:off x="1469217" y="-1562121"/>
              <a:ext cx="147000" cy="812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" name="Google Shape;336;p48"/>
            <p:cNvCxnSpPr>
              <a:stCxn id="335" idx="2"/>
              <a:endCxn id="334" idx="3"/>
            </p:cNvCxnSpPr>
            <p:nvPr/>
          </p:nvCxnSpPr>
          <p:spPr>
            <a:xfrm rot="10800000">
              <a:off x="908517" y="-1155771"/>
              <a:ext cx="5607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Operators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=		Assignment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==		Equality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===		Strict Equality (both values and data types match)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!=		Not Equal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&gt;, &gt;=	Greater than; greater than or equal to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&lt;, &lt;=	Less than; Less than or equal to</a:t>
            </a:r>
            <a:endParaRPr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Example: Toggle font size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When the clicked button says “bigger”, make the body’s font bigger and then change the button text to say “smaller”.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When the clicked button says “smaller”, make the body’s font smaller and then change the button text to say “bigger”.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const</a:t>
            </a:r>
            <a:r>
              <a:rPr lang="en-US" sz="1800">
                <a:solidFill>
                  <a:schemeClr val="dk1"/>
                </a:solidFill>
              </a:rPr>
              <a:t> fontSizer = (ev) </a:t>
            </a:r>
            <a:r>
              <a:rPr lang="en-US" sz="1800">
                <a:solidFill>
                  <a:srgbClr val="0000FF"/>
                </a:solidFill>
              </a:rPr>
              <a:t>=&gt;</a:t>
            </a:r>
            <a:r>
              <a:rPr lang="en-US" sz="1800">
                <a:solidFill>
                  <a:schemeClr val="dk1"/>
                </a:solidFill>
              </a:rPr>
              <a:t>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	</a:t>
            </a:r>
            <a:r>
              <a:rPr lang="en-US" sz="1800">
                <a:solidFill>
                  <a:srgbClr val="0000FF"/>
                </a:solidFill>
              </a:rPr>
              <a:t>console.log(</a:t>
            </a:r>
            <a:r>
              <a:rPr lang="en-US" sz="1800">
                <a:solidFill>
                  <a:schemeClr val="dk1"/>
                </a:solidFill>
              </a:rPr>
              <a:t>ev.currentTarget);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};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50"/>
          <p:cNvSpPr txBox="1"/>
          <p:nvPr/>
        </p:nvSpPr>
        <p:spPr>
          <a:xfrm>
            <a:off x="0" y="6396300"/>
            <a:ext cx="93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Demo: 03_conditionals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Example: Code Example Solutions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const</a:t>
            </a:r>
            <a:r>
              <a:rPr lang="en-US" sz="1800">
                <a:solidFill>
                  <a:schemeClr val="dk1"/>
                </a:solidFill>
              </a:rPr>
              <a:t> fontSizer = (ev) </a:t>
            </a:r>
            <a:r>
              <a:rPr lang="en-US" sz="1800">
                <a:solidFill>
                  <a:srgbClr val="0000FF"/>
                </a:solidFill>
              </a:rPr>
              <a:t>=&gt;</a:t>
            </a:r>
            <a:r>
              <a:rPr lang="en-US" sz="1800">
                <a:solidFill>
                  <a:schemeClr val="dk1"/>
                </a:solidFill>
              </a:rPr>
              <a:t>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	</a:t>
            </a:r>
            <a:r>
              <a:rPr lang="en-US" sz="1800">
                <a:solidFill>
                  <a:srgbClr val="0000FF"/>
                </a:solidFill>
              </a:rPr>
              <a:t>const</a:t>
            </a:r>
            <a:r>
              <a:rPr lang="en-US" sz="1800">
                <a:solidFill>
                  <a:schemeClr val="dk1"/>
                </a:solidFill>
              </a:rPr>
              <a:t> btn= ev.currentTarget;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	</a:t>
            </a:r>
            <a:r>
              <a:rPr lang="en-US" sz="1800">
                <a:solidFill>
                  <a:srgbClr val="0000FF"/>
                </a:solidFill>
              </a:rPr>
              <a:t>if</a:t>
            </a:r>
            <a:r>
              <a:rPr lang="en-US" sz="1800">
                <a:solidFill>
                  <a:schemeClr val="dk1"/>
                </a:solidFill>
              </a:rPr>
              <a:t> (btn.innerHTML === </a:t>
            </a:r>
            <a:r>
              <a:rPr lang="en-US" sz="1800">
                <a:solidFill>
                  <a:srgbClr val="A31515"/>
                </a:solidFill>
              </a:rPr>
              <a:t>"bigger"</a:t>
            </a:r>
            <a:r>
              <a:rPr lang="en-US" sz="1800">
                <a:solidFill>
                  <a:schemeClr val="dk1"/>
                </a:solidFill>
              </a:rPr>
              <a:t>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		document.querySelector(</a:t>
            </a:r>
            <a:r>
              <a:rPr lang="en-US" sz="1800">
                <a:solidFill>
                  <a:srgbClr val="A31515"/>
                </a:solidFill>
              </a:rPr>
              <a:t>".content"</a:t>
            </a:r>
            <a:r>
              <a:rPr lang="en-US" sz="1800">
                <a:solidFill>
                  <a:schemeClr val="dk1"/>
                </a:solidFill>
              </a:rPr>
              <a:t>).style.fontSize = </a:t>
            </a:r>
            <a:r>
              <a:rPr lang="en-US" sz="1800">
                <a:solidFill>
                  <a:srgbClr val="A31515"/>
                </a:solidFill>
              </a:rPr>
              <a:t>"3em"</a:t>
            </a:r>
            <a:r>
              <a:rPr lang="en-US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		btn.innerHTML = </a:t>
            </a:r>
            <a:r>
              <a:rPr lang="en-US" sz="1800">
                <a:solidFill>
                  <a:srgbClr val="A31515"/>
                </a:solidFill>
              </a:rPr>
              <a:t>"smaller"</a:t>
            </a:r>
            <a:r>
              <a:rPr lang="en-US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	} </a:t>
            </a:r>
            <a:r>
              <a:rPr lang="en-US" sz="1800">
                <a:solidFill>
                  <a:srgbClr val="0000FF"/>
                </a:solidFill>
              </a:rPr>
              <a:t>else</a:t>
            </a:r>
            <a:r>
              <a:rPr lang="en-US" sz="1800">
                <a:solidFill>
                  <a:schemeClr val="dk1"/>
                </a:solidFill>
              </a:rPr>
              <a:t>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		document.querySelector(</a:t>
            </a:r>
            <a:r>
              <a:rPr lang="en-US" sz="1800">
                <a:solidFill>
                  <a:srgbClr val="A31515"/>
                </a:solidFill>
              </a:rPr>
              <a:t>".content"</a:t>
            </a:r>
            <a:r>
              <a:rPr lang="en-US" sz="1800">
                <a:solidFill>
                  <a:schemeClr val="dk1"/>
                </a:solidFill>
              </a:rPr>
              <a:t>).style.fontSize = </a:t>
            </a:r>
            <a:r>
              <a:rPr lang="en-US" sz="1800">
                <a:solidFill>
                  <a:srgbClr val="A31515"/>
                </a:solidFill>
              </a:rPr>
              <a:t>"1em"</a:t>
            </a:r>
            <a:r>
              <a:rPr lang="en-US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		btn.innerHTML = </a:t>
            </a:r>
            <a:r>
              <a:rPr lang="en-US" sz="1800">
                <a:solidFill>
                  <a:srgbClr val="A31515"/>
                </a:solidFill>
              </a:rPr>
              <a:t>"bigger"</a:t>
            </a:r>
            <a:r>
              <a:rPr lang="en-US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	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};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document.querySelector(</a:t>
            </a:r>
            <a:r>
              <a:rPr lang="en-US" sz="1800">
                <a:solidFill>
                  <a:srgbClr val="A31515"/>
                </a:solidFill>
              </a:rPr>
              <a:t>"#font_sizer"</a:t>
            </a:r>
            <a:r>
              <a:rPr lang="en-US" sz="1800">
                <a:solidFill>
                  <a:schemeClr val="dk1"/>
                </a:solidFill>
              </a:rPr>
              <a:t>).onclick = fontSizer;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51"/>
          <p:cNvSpPr txBox="1"/>
          <p:nvPr/>
        </p:nvSpPr>
        <p:spPr>
          <a:xfrm>
            <a:off x="0" y="6396300"/>
            <a:ext cx="93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Demo: 03_conditionals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Before doing the color mixer demo, logical operators...</a:t>
            </a:r>
            <a:endParaRPr sz="4200"/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7" name="Google Shape;377;p53"/>
          <p:cNvGraphicFramePr/>
          <p:nvPr/>
        </p:nvGraphicFramePr>
        <p:xfrm>
          <a:off x="559175" y="16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{F942164E-C185-47EB-822E-341268701956}</a:tableStyleId>
              </a:tblPr>
              <a:tblGrid>
                <a:gridCol w="1533275"/>
                <a:gridCol w="1514700"/>
                <a:gridCol w="8036125"/>
              </a:tblGrid>
              <a:tr h="6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Operator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Meaning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Explanation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&amp;&amp;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and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both operands are true, then the “and expression” also evaluates to true. Otherwise, the “and expression” evaluates to false.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||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or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either or both of the operands are true, then the “or expression” also evaluates to true. Otherwise, the “or expression” evaluates to false.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!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not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the operand is false, then the “not” of the operand is true (and vice versa).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Mixer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time: revisit exercise from Wednesday</a:t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</a:t>
            </a:r>
            <a:r>
              <a:rPr lang="en-US"/>
              <a:t>ons: provide a way to encapsulate and reuse code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15600" y="1536630"/>
            <a:ext cx="11360700" cy="18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Functions allow you to encapsulate and group lines of code.</a:t>
            </a:r>
            <a:endParaRPr i="1" u="sng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With functions, you can perform the same operations over and over using different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Example from Wednesday: drawing a circle but changing the size, position, and color.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JavaScript has many built-in functions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You can also create your own functions</a:t>
            </a:r>
            <a:endParaRPr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" name="Google Shape;136;p29"/>
          <p:cNvGrpSpPr/>
          <p:nvPr/>
        </p:nvGrpSpPr>
        <p:grpSpPr>
          <a:xfrm>
            <a:off x="1962175" y="4599025"/>
            <a:ext cx="4630300" cy="713400"/>
            <a:chOff x="1962175" y="3075025"/>
            <a:chExt cx="4630300" cy="713400"/>
          </a:xfrm>
        </p:grpSpPr>
        <p:sp>
          <p:nvSpPr>
            <p:cNvPr id="137" name="Google Shape;137;p29"/>
            <p:cNvSpPr txBox="1"/>
            <p:nvPr/>
          </p:nvSpPr>
          <p:spPr>
            <a:xfrm>
              <a:off x="3892925" y="3075025"/>
              <a:ext cx="1552200" cy="713400"/>
            </a:xfrm>
            <a:prstGeom prst="rect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Math.</a:t>
              </a: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max()</a:t>
              </a:r>
              <a:b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???</a:t>
              </a:r>
              <a:endParaRPr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29"/>
            <p:cNvSpPr txBox="1"/>
            <p:nvPr/>
          </p:nvSpPr>
          <p:spPr>
            <a:xfrm>
              <a:off x="1962175" y="3194425"/>
              <a:ext cx="139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1, 99, 123, 3</a:t>
              </a:r>
              <a:endParaRPr sz="18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9" name="Google Shape;139;p29"/>
            <p:cNvCxnSpPr>
              <a:stCxn id="138" idx="3"/>
              <a:endCxn id="137" idx="1"/>
            </p:cNvCxnSpPr>
            <p:nvPr/>
          </p:nvCxnSpPr>
          <p:spPr>
            <a:xfrm flipH="1" rot="10800000">
              <a:off x="3353275" y="3431725"/>
              <a:ext cx="539700" cy="9300"/>
            </a:xfrm>
            <a:prstGeom prst="straightConnector1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" name="Google Shape;140;p29"/>
            <p:cNvSpPr txBox="1"/>
            <p:nvPr/>
          </p:nvSpPr>
          <p:spPr>
            <a:xfrm>
              <a:off x="5984675" y="3234925"/>
              <a:ext cx="60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123</a:t>
              </a:r>
              <a:endParaRPr/>
            </a:p>
          </p:txBody>
        </p:sp>
        <p:cxnSp>
          <p:nvCxnSpPr>
            <p:cNvPr id="141" name="Google Shape;141;p29"/>
            <p:cNvCxnSpPr>
              <a:stCxn id="137" idx="3"/>
              <a:endCxn id="140" idx="1"/>
            </p:cNvCxnSpPr>
            <p:nvPr/>
          </p:nvCxnSpPr>
          <p:spPr>
            <a:xfrm>
              <a:off x="5445125" y="3431725"/>
              <a:ext cx="539700" cy="0"/>
            </a:xfrm>
            <a:prstGeom prst="straightConnector1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2" name="Google Shape;142;p29"/>
          <p:cNvGrpSpPr/>
          <p:nvPr/>
        </p:nvGrpSpPr>
        <p:grpSpPr>
          <a:xfrm>
            <a:off x="1962175" y="5437225"/>
            <a:ext cx="4630300" cy="713400"/>
            <a:chOff x="1962175" y="3075025"/>
            <a:chExt cx="4630300" cy="713400"/>
          </a:xfrm>
        </p:grpSpPr>
        <p:sp>
          <p:nvSpPr>
            <p:cNvPr id="143" name="Google Shape;143;p29"/>
            <p:cNvSpPr txBox="1"/>
            <p:nvPr/>
          </p:nvSpPr>
          <p:spPr>
            <a:xfrm>
              <a:off x="3892925" y="3075025"/>
              <a:ext cx="1552200" cy="713400"/>
            </a:xfrm>
            <a:prstGeom prst="rect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Math.max()</a:t>
              </a:r>
              <a:b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???</a:t>
              </a:r>
              <a:endParaRPr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1962175" y="3194425"/>
              <a:ext cx="139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1, 34, 66, 3</a:t>
              </a:r>
              <a:endParaRPr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5" name="Google Shape;145;p29"/>
            <p:cNvCxnSpPr>
              <a:stCxn id="144" idx="3"/>
              <a:endCxn id="143" idx="1"/>
            </p:cNvCxnSpPr>
            <p:nvPr/>
          </p:nvCxnSpPr>
          <p:spPr>
            <a:xfrm flipH="1" rot="10800000">
              <a:off x="3353275" y="3431725"/>
              <a:ext cx="539700" cy="9300"/>
            </a:xfrm>
            <a:prstGeom prst="straightConnector1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29"/>
            <p:cNvSpPr txBox="1"/>
            <p:nvPr/>
          </p:nvSpPr>
          <p:spPr>
            <a:xfrm>
              <a:off x="5984675" y="3234925"/>
              <a:ext cx="60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F3992"/>
                  </a:solidFill>
                  <a:latin typeface="Rubik"/>
                  <a:ea typeface="Rubik"/>
                  <a:cs typeface="Rubik"/>
                  <a:sym typeface="Rubik"/>
                </a:rPr>
                <a:t>66</a:t>
              </a:r>
              <a:endParaRPr/>
            </a:p>
          </p:txBody>
        </p:sp>
        <p:cxnSp>
          <p:nvCxnSpPr>
            <p:cNvPr id="147" name="Google Shape;147;p29"/>
            <p:cNvCxnSpPr>
              <a:stCxn id="143" idx="3"/>
              <a:endCxn id="146" idx="1"/>
            </p:cNvCxnSpPr>
            <p:nvPr/>
          </p:nvCxnSpPr>
          <p:spPr>
            <a:xfrm>
              <a:off x="5445125" y="3431725"/>
              <a:ext cx="539700" cy="0"/>
            </a:xfrm>
            <a:prstGeom prst="straightConnector1">
              <a:avLst/>
            </a:prstGeom>
            <a:noFill/>
            <a:ln cap="flat" cmpd="sng" w="28575">
              <a:solidFill>
                <a:srgbClr val="5F399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run a function, you have to call or “invoke” it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order to run a function, you have to invoke it and give it the data it needs, using the correct type: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&gt; Math.max;</a:t>
            </a:r>
            <a:r>
              <a:rPr lang="en-US"/>
              <a:t>       						</a:t>
            </a:r>
            <a:r>
              <a:rPr lang="en-US">
                <a:solidFill>
                  <a:srgbClr val="999999"/>
                </a:solidFill>
              </a:rPr>
              <a:t>//</a:t>
            </a:r>
            <a:r>
              <a:rPr lang="en-US">
                <a:solidFill>
                  <a:srgbClr val="999999"/>
                </a:solidFill>
              </a:rPr>
              <a:t> tells you that max is a function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&gt; </a:t>
            </a:r>
            <a:r>
              <a:rPr lang="en-US">
                <a:solidFill>
                  <a:schemeClr val="dk1"/>
                </a:solidFill>
              </a:rPr>
              <a:t>Math.</a:t>
            </a:r>
            <a:r>
              <a:rPr lang="en-US">
                <a:solidFill>
                  <a:srgbClr val="000000"/>
                </a:solidFill>
              </a:rPr>
              <a:t>max(</a:t>
            </a:r>
            <a:r>
              <a:rPr lang="en-US">
                <a:solidFill>
                  <a:srgbClr val="09885A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en-US">
                <a:solidFill>
                  <a:schemeClr val="dk1"/>
                </a:solidFill>
              </a:rPr>
              <a:t>;</a:t>
            </a:r>
            <a:r>
              <a:rPr lang="en-US"/>
              <a:t>    </a:t>
            </a:r>
            <a:r>
              <a:rPr lang="en-US">
                <a:solidFill>
                  <a:srgbClr val="999999"/>
                </a:solidFill>
              </a:rPr>
              <a:t>					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000000"/>
                </a:solidFill>
              </a:rPr>
              <a:t>&gt; </a:t>
            </a:r>
            <a:r>
              <a:rPr lang="en-US">
                <a:solidFill>
                  <a:schemeClr val="dk1"/>
                </a:solidFill>
              </a:rPr>
              <a:t>Math.</a:t>
            </a:r>
            <a:r>
              <a:rPr lang="en-US">
                <a:solidFill>
                  <a:srgbClr val="000000"/>
                </a:solidFill>
              </a:rPr>
              <a:t>max(</a:t>
            </a:r>
            <a:r>
              <a:rPr lang="en-US">
                <a:solidFill>
                  <a:srgbClr val="09885A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lang="en-US">
                <a:solidFill>
                  <a:srgbClr val="09885A"/>
                </a:solidFill>
              </a:rPr>
              <a:t> 55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lang="en-US">
                <a:solidFill>
                  <a:srgbClr val="09885A"/>
                </a:solidFill>
              </a:rPr>
              <a:t> 29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lang="en-US">
                <a:solidFill>
                  <a:srgbClr val="09885A"/>
                </a:solidFill>
              </a:rPr>
              <a:t> 88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lang="en-US">
                <a:solidFill>
                  <a:srgbClr val="09885A"/>
                </a:solidFill>
              </a:rPr>
              <a:t> 7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en-US">
                <a:solidFill>
                  <a:schemeClr val="dk1"/>
                </a:solidFill>
              </a:rPr>
              <a:t>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88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Creating your own functions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1255200" y="1667000"/>
            <a:ext cx="8241600" cy="393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const</a:t>
            </a:r>
            <a:r>
              <a:rPr lang="en-US" sz="2700">
                <a:solidFill>
                  <a:schemeClr val="dk1"/>
                </a:solidFill>
              </a:rPr>
              <a:t> </a:t>
            </a: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nameOfFunction</a:t>
            </a:r>
            <a:r>
              <a:rPr lang="en-US" sz="2700">
                <a:solidFill>
                  <a:schemeClr val="dk1"/>
                </a:solidFill>
              </a:rPr>
              <a:t> = (parameters) =&gt; {</a:t>
            </a:r>
            <a:endParaRPr sz="2700">
              <a:solidFill>
                <a:schemeClr val="dk1"/>
              </a:solidFill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         statement 1;</a:t>
            </a:r>
            <a:endParaRPr sz="2700">
              <a:solidFill>
                <a:schemeClr val="dk1"/>
              </a:solidFill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         statement 2;</a:t>
            </a:r>
            <a:endParaRPr sz="2700">
              <a:solidFill>
                <a:schemeClr val="dk1"/>
              </a:solidFill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         ...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         </a:t>
            </a:r>
            <a:r>
              <a:rPr lang="en-US" sz="2700">
                <a:solidFill>
                  <a:srgbClr val="0000FF"/>
                </a:solidFill>
              </a:rPr>
              <a:t>return</a:t>
            </a:r>
            <a:r>
              <a:rPr lang="en-US" sz="2700">
                <a:solidFill>
                  <a:schemeClr val="dk1"/>
                </a:solidFill>
              </a:rPr>
              <a:t> some_value;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};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8" name="Google Shape;168;p32"/>
          <p:cNvGrpSpPr/>
          <p:nvPr/>
        </p:nvGrpSpPr>
        <p:grpSpPr>
          <a:xfrm>
            <a:off x="8260767" y="882591"/>
            <a:ext cx="3843425" cy="3094063"/>
            <a:chOff x="2435412" y="-2743241"/>
            <a:chExt cx="2923201" cy="2584200"/>
          </a:xfrm>
        </p:grpSpPr>
        <p:sp>
          <p:nvSpPr>
            <p:cNvPr id="169" name="Google Shape;169;p32"/>
            <p:cNvSpPr txBox="1"/>
            <p:nvPr/>
          </p:nvSpPr>
          <p:spPr>
            <a:xfrm>
              <a:off x="3284413" y="-2743241"/>
              <a:ext cx="2074200" cy="2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52830"/>
                </a:solidFill>
                <a:latin typeface="Rubik Medium"/>
                <a:ea typeface="Rubik Medium"/>
                <a:cs typeface="Rubik Medium"/>
                <a:sym typeface="Rubik Medium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2900"/>
                </a:spcBef>
                <a:spcAft>
                  <a:spcPts val="2900"/>
                </a:spcAft>
                <a:buNone/>
              </a:pPr>
              <a:r>
                <a:rPr lang="en-US" sz="18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HEADER</a:t>
              </a:r>
              <a:br>
                <a:rPr lang="en-US" sz="18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n-US" sz="18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Specifies the name of the function and the data that it needs. Also called the </a:t>
              </a:r>
              <a:r>
                <a:rPr lang="en-US" sz="18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SIGNATURE</a:t>
              </a:r>
              <a:endParaRPr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 flipH="1" rot="10800000">
              <a:off x="2435412" y="-1622652"/>
              <a:ext cx="48900" cy="347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32"/>
            <p:cNvCxnSpPr>
              <a:stCxn id="170" idx="2"/>
              <a:endCxn id="169" idx="1"/>
            </p:cNvCxnSpPr>
            <p:nvPr/>
          </p:nvCxnSpPr>
          <p:spPr>
            <a:xfrm flipH="1" rot="10800000">
              <a:off x="2484312" y="-1451202"/>
              <a:ext cx="800100" cy="24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32"/>
          <p:cNvGrpSpPr/>
          <p:nvPr/>
        </p:nvGrpSpPr>
        <p:grpSpPr>
          <a:xfrm>
            <a:off x="53725" y="2804846"/>
            <a:ext cx="2030589" cy="3841381"/>
            <a:chOff x="-2752774" y="-1562070"/>
            <a:chExt cx="2007900" cy="3208370"/>
          </a:xfrm>
        </p:grpSpPr>
        <p:sp>
          <p:nvSpPr>
            <p:cNvPr id="173" name="Google Shape;173;p32"/>
            <p:cNvSpPr txBox="1"/>
            <p:nvPr/>
          </p:nvSpPr>
          <p:spPr>
            <a:xfrm>
              <a:off x="-2752774" y="271100"/>
              <a:ext cx="20079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BODY</a:t>
              </a:r>
              <a:b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</a:b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One or more indented statements that the function will execute when called</a:t>
              </a:r>
              <a:endParaRPr sz="2100">
                <a:solidFill>
                  <a:srgbClr val="252830"/>
                </a:solidFill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rot="10800000">
              <a:off x="-934221" y="-1562070"/>
              <a:ext cx="111900" cy="13752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32"/>
            <p:cNvCxnSpPr>
              <a:stCxn id="174" idx="2"/>
            </p:cNvCxnSpPr>
            <p:nvPr/>
          </p:nvCxnSpPr>
          <p:spPr>
            <a:xfrm flipH="1">
              <a:off x="-1966221" y="-874470"/>
              <a:ext cx="1032000" cy="9423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Functions: header and body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1147900" y="1392475"/>
            <a:ext cx="8569800" cy="463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nameOfFunction = (parameters) =&gt; {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statement(s);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some_value;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1343777" y="309687"/>
            <a:ext cx="4492174" cy="2483138"/>
            <a:chOff x="2970051" y="-607161"/>
            <a:chExt cx="3416622" cy="2073948"/>
          </a:xfrm>
        </p:grpSpPr>
        <p:sp>
          <p:nvSpPr>
            <p:cNvPr id="184" name="Google Shape;184;p33"/>
            <p:cNvSpPr txBox="1"/>
            <p:nvPr/>
          </p:nvSpPr>
          <p:spPr>
            <a:xfrm>
              <a:off x="3287073" y="-607161"/>
              <a:ext cx="30996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Assign your </a:t>
              </a:r>
              <a: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function </a:t>
              </a: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to a variable to name it (camel case) — use const keyword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 flipH="1" rot="5400000">
              <a:off x="4391451" y="-82412"/>
              <a:ext cx="127800" cy="29706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33"/>
            <p:cNvCxnSpPr>
              <a:stCxn id="185" idx="2"/>
              <a:endCxn id="184" idx="2"/>
            </p:cNvCxnSpPr>
            <p:nvPr/>
          </p:nvCxnSpPr>
          <p:spPr>
            <a:xfrm flipH="1" rot="10800000">
              <a:off x="4455351" y="133588"/>
              <a:ext cx="381600" cy="12054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33"/>
          <p:cNvGrpSpPr/>
          <p:nvPr/>
        </p:nvGrpSpPr>
        <p:grpSpPr>
          <a:xfrm>
            <a:off x="5764093" y="828822"/>
            <a:ext cx="5505805" cy="1957751"/>
            <a:chOff x="2849082" y="-173572"/>
            <a:chExt cx="4187561" cy="1635138"/>
          </a:xfrm>
        </p:grpSpPr>
        <p:sp>
          <p:nvSpPr>
            <p:cNvPr id="188" name="Google Shape;188;p33"/>
            <p:cNvSpPr txBox="1"/>
            <p:nvPr/>
          </p:nvSpPr>
          <p:spPr>
            <a:xfrm>
              <a:off x="4282042" y="-173572"/>
              <a:ext cx="27546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parameters</a:t>
              </a: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 (the way we pass data to a function)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 flipH="1" rot="5400000">
              <a:off x="3504282" y="683666"/>
              <a:ext cx="122700" cy="14331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33"/>
            <p:cNvCxnSpPr>
              <a:stCxn id="189" idx="2"/>
              <a:endCxn id="188" idx="1"/>
            </p:cNvCxnSpPr>
            <p:nvPr/>
          </p:nvCxnSpPr>
          <p:spPr>
            <a:xfrm flipH="1" rot="10800000">
              <a:off x="3565632" y="196766"/>
              <a:ext cx="716400" cy="11421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33"/>
          <p:cNvGrpSpPr/>
          <p:nvPr/>
        </p:nvGrpSpPr>
        <p:grpSpPr>
          <a:xfrm>
            <a:off x="8946567" y="2808459"/>
            <a:ext cx="2776850" cy="1195820"/>
            <a:chOff x="3324064" y="-1198375"/>
            <a:chExt cx="2111994" cy="998764"/>
          </a:xfrm>
        </p:grpSpPr>
        <p:sp>
          <p:nvSpPr>
            <p:cNvPr id="192" name="Google Shape;192;p33"/>
            <p:cNvSpPr txBox="1"/>
            <p:nvPr/>
          </p:nvSpPr>
          <p:spPr>
            <a:xfrm>
              <a:off x="3934258" y="-1050112"/>
              <a:ext cx="15018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start of statement block (end of header)</a:t>
              </a:r>
              <a:endParaRPr sz="16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 flipH="1" rot="10800000">
              <a:off x="3324064" y="-1198375"/>
              <a:ext cx="48900" cy="3477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33"/>
            <p:cNvCxnSpPr>
              <a:stCxn id="193" idx="2"/>
              <a:endCxn id="192" idx="1"/>
            </p:cNvCxnSpPr>
            <p:nvPr/>
          </p:nvCxnSpPr>
          <p:spPr>
            <a:xfrm>
              <a:off x="3372964" y="-1024525"/>
              <a:ext cx="561300" cy="3996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33"/>
          <p:cNvGrpSpPr/>
          <p:nvPr/>
        </p:nvGrpSpPr>
        <p:grpSpPr>
          <a:xfrm>
            <a:off x="5542206" y="3363306"/>
            <a:ext cx="4130307" cy="1823090"/>
            <a:chOff x="489273" y="-1095637"/>
            <a:chExt cx="4084156" cy="1522668"/>
          </a:xfrm>
        </p:grpSpPr>
        <p:sp>
          <p:nvSpPr>
            <p:cNvPr id="196" name="Google Shape;196;p33"/>
            <p:cNvSpPr txBox="1"/>
            <p:nvPr/>
          </p:nvSpPr>
          <p:spPr>
            <a:xfrm>
              <a:off x="2096629" y="-846770"/>
              <a:ext cx="2476800" cy="12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function body has 1 or more </a:t>
              </a:r>
              <a: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statements</a:t>
              </a: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, which have same indentation level (usually 4 spaces)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 flipH="1" rot="10800000">
              <a:off x="489273" y="-1095637"/>
              <a:ext cx="156300" cy="6429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" name="Google Shape;198;p33"/>
            <p:cNvCxnSpPr>
              <a:stCxn id="197" idx="2"/>
              <a:endCxn id="196" idx="1"/>
            </p:cNvCxnSpPr>
            <p:nvPr/>
          </p:nvCxnSpPr>
          <p:spPr>
            <a:xfrm>
              <a:off x="645573" y="-774187"/>
              <a:ext cx="1451100" cy="5643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" name="Google Shape;199;p33"/>
          <p:cNvGrpSpPr/>
          <p:nvPr/>
        </p:nvGrpSpPr>
        <p:grpSpPr>
          <a:xfrm>
            <a:off x="5448295" y="3733441"/>
            <a:ext cx="6111168" cy="2502163"/>
            <a:chOff x="4885098" y="-2386349"/>
            <a:chExt cx="5633971" cy="2089838"/>
          </a:xfrm>
        </p:grpSpPr>
        <p:sp>
          <p:nvSpPr>
            <p:cNvPr id="200" name="Google Shape;200;p33"/>
            <p:cNvSpPr txBox="1"/>
            <p:nvPr/>
          </p:nvSpPr>
          <p:spPr>
            <a:xfrm>
              <a:off x="6442069" y="-1127211"/>
              <a:ext cx="4077000" cy="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An optional </a:t>
              </a:r>
              <a:r>
                <a:rPr lang="en-US" sz="1600">
                  <a:solidFill>
                    <a:srgbClr val="25283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return statement</a:t>
              </a: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 to return a value from the function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 flipH="1" rot="10800000">
              <a:off x="4885098" y="-2386349"/>
              <a:ext cx="48900" cy="3477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200" idx="1"/>
            </p:cNvCxnSpPr>
            <p:nvPr/>
          </p:nvCxnSpPr>
          <p:spPr>
            <a:xfrm>
              <a:off x="4933998" y="-2212499"/>
              <a:ext cx="1508100" cy="15006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8010764" y="2012800"/>
            <a:ext cx="2058429" cy="849975"/>
            <a:chOff x="3978280" y="751658"/>
            <a:chExt cx="1565583" cy="709910"/>
          </a:xfrm>
        </p:grpSpPr>
        <p:sp>
          <p:nvSpPr>
            <p:cNvPr id="204" name="Google Shape;204;p33"/>
            <p:cNvSpPr txBox="1"/>
            <p:nvPr/>
          </p:nvSpPr>
          <p:spPr>
            <a:xfrm>
              <a:off x="4506164" y="751658"/>
              <a:ext cx="1037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fat arrow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 flipH="1" rot="5400000">
              <a:off x="4068880" y="1248267"/>
              <a:ext cx="122700" cy="3039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33"/>
            <p:cNvCxnSpPr>
              <a:stCxn id="205" idx="2"/>
              <a:endCxn id="204" idx="1"/>
            </p:cNvCxnSpPr>
            <p:nvPr/>
          </p:nvCxnSpPr>
          <p:spPr>
            <a:xfrm flipH="1" rot="10800000">
              <a:off x="4130230" y="944067"/>
              <a:ext cx="375900" cy="3948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33"/>
          <p:cNvGrpSpPr/>
          <p:nvPr/>
        </p:nvGrpSpPr>
        <p:grpSpPr>
          <a:xfrm>
            <a:off x="1676167" y="4236009"/>
            <a:ext cx="2571425" cy="1233595"/>
            <a:chOff x="3324064" y="-1198375"/>
            <a:chExt cx="1955753" cy="1030314"/>
          </a:xfrm>
        </p:grpSpPr>
        <p:sp>
          <p:nvSpPr>
            <p:cNvPr id="208" name="Google Shape;208;p33"/>
            <p:cNvSpPr txBox="1"/>
            <p:nvPr/>
          </p:nvSpPr>
          <p:spPr>
            <a:xfrm>
              <a:off x="3778017" y="-1018561"/>
              <a:ext cx="15018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end</a:t>
              </a: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 of statement block (end of header)</a:t>
              </a:r>
              <a:endParaRPr sz="16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 flipH="1" rot="10800000">
              <a:off x="3324064" y="-1198375"/>
              <a:ext cx="48900" cy="34770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33"/>
            <p:cNvCxnSpPr>
              <a:stCxn id="209" idx="2"/>
              <a:endCxn id="208" idx="1"/>
            </p:cNvCxnSpPr>
            <p:nvPr/>
          </p:nvCxnSpPr>
          <p:spPr>
            <a:xfrm>
              <a:off x="3372964" y="-1024525"/>
              <a:ext cx="405000" cy="43110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Syntax: Creating your own functions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8000"/>
                </a:solidFill>
              </a:rPr>
              <a:t>// ES6 Syntax: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>
                <a:solidFill>
                  <a:schemeClr val="dk1"/>
                </a:solidFill>
              </a:rPr>
              <a:t> doSomething = (ev) </a:t>
            </a:r>
            <a:r>
              <a:rPr lang="en-US">
                <a:solidFill>
                  <a:srgbClr val="0000FF"/>
                </a:solidFill>
              </a:rPr>
              <a:t>=&gt;</a:t>
            </a:r>
            <a:r>
              <a:rPr lang="en-US">
                <a:solidFill>
                  <a:schemeClr val="dk1"/>
                </a:solidFill>
              </a:rPr>
              <a:t>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	</a:t>
            </a:r>
            <a:r>
              <a:rPr lang="en-US">
                <a:solidFill>
                  <a:srgbClr val="0000FF"/>
                </a:solidFill>
              </a:rPr>
              <a:t>console.log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chemeClr val="dk1"/>
                </a:solidFill>
              </a:rPr>
              <a:t>ev); </a:t>
            </a:r>
            <a:r>
              <a:rPr lang="en-US">
                <a:solidFill>
                  <a:srgbClr val="008000"/>
                </a:solidFill>
              </a:rPr>
              <a:t>//access to the event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document.querySelector(‘button’).onclick = doSomething;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