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gif"/><Relationship Id="rId4" Type="http://schemas.openxmlformats.org/officeDocument/2006/relationships/image" Target="../media/image06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jacmp.org/index.php/jacmp/article/view/3834/278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youtu.be/PuQHD7UCu_g" TargetMode="External"/><Relationship Id="rId4" Type="http://schemas.openxmlformats.org/officeDocument/2006/relationships/hyperlink" Target="https://youtu.be/6B3NpzAabAQ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gif"/><Relationship Id="rId4" Type="http://schemas.openxmlformats.org/officeDocument/2006/relationships/hyperlink" Target="http://www.jacmp.org/index.php/jacmp/article/view/3834/278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CSC621/821 Final Project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Earth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Ye Cheng, Dusan Cvetkovic, Ellison Chan, Hin Lok Chan, Bryan Chen, Thomas Mei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50" y="473762"/>
            <a:ext cx="7534900" cy="41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50" y="879550"/>
            <a:ext cx="3635124" cy="337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652" y="812912"/>
            <a:ext cx="4541249" cy="35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5" y="181225"/>
            <a:ext cx="4299275" cy="438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925" y="936924"/>
            <a:ext cx="4729600" cy="2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83"/>
            <a:ext cx="9144000" cy="512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What method to make the registration done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97750" y="8570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/>
              <a:t>gaussian filter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0" y="1339212"/>
            <a:ext cx="37909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4255600" y="1443625"/>
            <a:ext cx="60219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filter-&gt;SetStandardDeviations( 3.0 );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4502950" y="2323175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 Deviation  = sigma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What method to make the registration done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35200" y="8570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 u="sng"/>
              <a:t>multiresolution scheme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u="sng"/>
              <a:t>	double MaxRmsE[5] = {0.8,  0.75,  0.4,  0.3,  0.2};	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u="sng"/>
              <a:t>multires-&gt;SetNumberOfLevels( 5 );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u="sng"/>
              <a:t> 	  unsigned int nIterations[5] = {40, 40, 32,  32, 32 };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indent="457200" lvl="0">
              <a:spcBef>
                <a:spcPts val="0"/>
              </a:spcBef>
              <a:buNone/>
            </a:pPr>
            <a:r>
              <a:rPr b="1" lang="en" u="sng"/>
              <a:t> 	warper-&gt;SetDisplacementField( multires-&gt;GetOutput() );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 u="sng"/>
              <a:t>root-mean-square deviation (  root-mean-square error)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96" y="2624825"/>
            <a:ext cx="4812025" cy="163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Shape 198"/>
          <p:cNvCxnSpPr>
            <a:stCxn id="199" idx="2"/>
          </p:cNvCxnSpPr>
          <p:nvPr/>
        </p:nvCxnSpPr>
        <p:spPr>
          <a:xfrm>
            <a:off x="879450" y="2577800"/>
            <a:ext cx="252000" cy="2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>
            <a:endCxn id="201" idx="2"/>
          </p:cNvCxnSpPr>
          <p:nvPr/>
        </p:nvCxnSpPr>
        <p:spPr>
          <a:xfrm flipH="1" rot="10800000">
            <a:off x="1166400" y="2681300"/>
            <a:ext cx="1992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2" name="Shape 202"/>
          <p:cNvSpPr txBox="1"/>
          <p:nvPr/>
        </p:nvSpPr>
        <p:spPr>
          <a:xfrm>
            <a:off x="5223050" y="27308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00" y="1017800"/>
            <a:ext cx="2476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645300" y="2154500"/>
            <a:ext cx="46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x1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131450" y="2154500"/>
            <a:ext cx="468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x2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199225" y="1051675"/>
            <a:ext cx="2476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= 0.7// 0 - 1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0421" y="1368800"/>
            <a:ext cx="3311400" cy="331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/>
          <p:nvPr/>
        </p:nvCxnSpPr>
        <p:spPr>
          <a:xfrm flipH="1">
            <a:off x="8227875" y="3358300"/>
            <a:ext cx="2916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" name="Shape 207"/>
          <p:cNvSpPr txBox="1"/>
          <p:nvPr/>
        </p:nvSpPr>
        <p:spPr>
          <a:xfrm>
            <a:off x="7812475" y="2383850"/>
            <a:ext cx="1331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X1 - X2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091825" y="418020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http://www.iephelp.com/2015/02/lions-tigers-test-scores-oh/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75" y="177924"/>
            <a:ext cx="7473844" cy="400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Shape 214"/>
          <p:cNvCxnSpPr/>
          <p:nvPr/>
        </p:nvCxnSpPr>
        <p:spPr>
          <a:xfrm flipH="1">
            <a:off x="6407250" y="1502400"/>
            <a:ext cx="4596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5" name="Shape 215"/>
          <p:cNvSpPr txBox="1"/>
          <p:nvPr/>
        </p:nvSpPr>
        <p:spPr>
          <a:xfrm>
            <a:off x="6946375" y="111355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0.2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2448025" y="1661475"/>
            <a:ext cx="221100" cy="6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7" name="Shape 217"/>
          <p:cNvSpPr txBox="1"/>
          <p:nvPr/>
        </p:nvSpPr>
        <p:spPr>
          <a:xfrm>
            <a:off x="2129875" y="119310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0.8</a:t>
            </a:r>
          </a:p>
        </p:txBody>
      </p:sp>
      <p:cxnSp>
        <p:nvCxnSpPr>
          <p:cNvPr id="218" name="Shape 218"/>
          <p:cNvCxnSpPr/>
          <p:nvPr/>
        </p:nvCxnSpPr>
        <p:spPr>
          <a:xfrm flipH="1" rot="10800000">
            <a:off x="6327750" y="2562775"/>
            <a:ext cx="1857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6363100" y="2660075"/>
            <a:ext cx="3093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/>
          <p:nvPr/>
        </p:nvCxnSpPr>
        <p:spPr>
          <a:xfrm flipH="1" rot="10800000">
            <a:off x="6371925" y="2783850"/>
            <a:ext cx="4065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 flipH="1" rot="10800000">
            <a:off x="6398450" y="2881025"/>
            <a:ext cx="5478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74" y="1044299"/>
            <a:ext cx="3355450" cy="3695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326950" y="412250"/>
            <a:ext cx="371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Before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root-mean-square deviation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424" y="1006237"/>
            <a:ext cx="3761049" cy="37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4675100" y="41225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root-mean-square deviation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cited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87425" y="12107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http://www.jacmp.org/index.php/jacmp/article/view/3834/2789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http://www.writedesignonline.com/resources/design/rules/color.html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Head CT image 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anonymatized clinical medical image database of National Cancer Institute (NCI) in National Institute of Health (NIH)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2D Thirion’s Demons 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Input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2D DICOM images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Taken from same patient at two different time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Apply discrete Gaussian smooth filter (ITK::DiscreteGaussianImageFilter)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Apply 2D Thirion’s Demons Algorithm (ITK::DeformableRegistration2)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Different parameters were tested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number of iterations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standard deviations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Make checkboard from 2D image to compare moving images before and after registration (VTK::CheckBoardWidget)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2D Thirion’s Demons,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7800"/>
            <a:ext cx="2876524" cy="28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675" y="1227799"/>
            <a:ext cx="2876524" cy="2863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398875" y="4145575"/>
            <a:ext cx="2528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Before registration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602150" y="4145575"/>
            <a:ext cx="4642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After registration (100 iteration, 1 std)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2D Thirion’s Demons,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7800"/>
            <a:ext cx="3029950" cy="298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800" y="1229875"/>
            <a:ext cx="3029950" cy="293179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316500" y="4145575"/>
            <a:ext cx="2528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Before registration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910550" y="4201675"/>
            <a:ext cx="4259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After registration (100 iteration, 10 std)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2D Thirion’s Demons, results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Advantage:</a:t>
            </a:r>
          </a:p>
          <a:p>
            <a:pPr indent="-2286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Low time complexity of 2D analysis </a:t>
            </a:r>
          </a:p>
          <a:p>
            <a:pPr indent="-2286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Easy visualization of 2D result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Disadvantage: </a:t>
            </a:r>
          </a:p>
          <a:p>
            <a:pPr indent="-2286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use all the available information (spatial information)</a:t>
            </a:r>
          </a:p>
          <a:p>
            <a:pPr indent="-228600" lvl="1" marL="9144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Difficult to choose the right slices to perform image registration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Segmentation?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-A process to partitioning an image into multiple segments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-Change/simplify the image into something more meaningful and easier to analyze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-Assigns labels to all the pixels of an image so that pixels with similar labels would share similar characteristics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Watershed Segmentation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61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-Grayscale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 drop of water following the gradient of an image flows along the path to reach a local minimum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Watershed Segmentation ITK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-WatershedSegmentation2 ITK from examples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-Takes input 3D medical image and outputs segmented 3D medical image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Watershed Segmentation Input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-Format (from command line)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-InputImage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-outputImage: output file name and location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-lowerTreshold: We tested threshold levels of between 0.01 to 0.05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-outputScaleLevel: We tested levels of between 0.1 to 0.5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    	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" y="1559150"/>
            <a:ext cx="84486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Watershed Segmentation Input 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600" cy="39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-Example input used to test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400" y="1614362"/>
            <a:ext cx="4216625" cy="29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Watershed Segmentation Output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-Example output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48" y="1613799"/>
            <a:ext cx="4274701" cy="3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registration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8586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Response by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Ye Cheng ,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Hin Lok Chan ( senior oral presentation)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Early testing stages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-Was hard to test segmentation prior to learning techniques from class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-Took hours (up to 7) to compile code and get an output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 lot of trial and error to get better results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image processing for quantification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229875"/>
            <a:ext cx="4315500" cy="7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Sometimes, it is better to write code to directly process the .vtk file.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image processing for quantification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11675" y="1057200"/>
            <a:ext cx="3897600" cy="34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new functionality if VTK doesn’t provide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Reimplement functionality but with significant performance improvements.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You can implement a stand-alone program without having to include and build within the vtk framework (cmake , vtk , etc)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880575" y="1057200"/>
            <a:ext cx="3843000" cy="279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Cons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Puts burden on the programmer to process the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Loses some integration with the VTK framework.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.vtk file format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vtk file format begins with header information, then a bunch of 3-bytes information that represent intensity value of each voxel.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.vtk file format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229875"/>
            <a:ext cx="2970600" cy="32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 header contains various metadata, delimited by 9 characters ‘\n’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It contains information such as the dimensions of the file (In this example 512 * 512 * 113).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The dimension tells you how many total voxels are present in the file (29,622,272 voxels).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925" y="61225"/>
            <a:ext cx="5058949" cy="46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009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.vtk file format (binary file)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takes 3 bytes to represent the intensity information of a voxel.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spatial information of a voxel is simply the location of the 3 bytes in the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29,622,272 voxels * 3 bytes per voxel = 88,866,816 bytes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 our example , it takes 88,866,816 bytes to represent the intensity values of all voxels.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.vtk file format (binary file)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229875"/>
            <a:ext cx="4045800" cy="34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88,866,816 bytes to represent all voxels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file itself is 88,867,182 bytes.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is a difference of 366 bytes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366 bytes is actually the header in our example. Other .vtk files might have different amount of bytes for the header.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0" y="1114375"/>
            <a:ext cx="4604849" cy="312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Quantification technique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Based on counting the number of voxels that corresponds to a particular intensity value.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Assumes that voxels with the same intensity values are part of the same region.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Also assumes that voxels with different intensity values are not part of the same region.</a:t>
            </a: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8" y="3300550"/>
            <a:ext cx="6173049" cy="126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Actual processing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229875"/>
            <a:ext cx="3327300" cy="32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Notice that the intensity value 03 05 01 is very high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value 03 05 01 represents empty space.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notice many values with less than 20 voxels.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Due to watershed technique, it tends to over segment the image.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850" y="76324"/>
            <a:ext cx="5080624" cy="475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424" y="274150"/>
            <a:ext cx="4223800" cy="42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74149"/>
            <a:ext cx="4049075" cy="4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Registration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64100" y="6622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demon algorithm work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demon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method to make the registration done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gaussian filter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en" u="sng"/>
              <a:t>multiresolution scheme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n" u="sng">
                <a:solidFill>
                  <a:srgbClr val="222222"/>
                </a:solidFill>
                <a:highlight>
                  <a:srgbClr val="FFFFFF"/>
                </a:highlight>
              </a:rPr>
              <a:t>root-mean-square deviation ( </a:t>
            </a:r>
            <a:r>
              <a:rPr b="1" lang="en" u="sng">
                <a:solidFill>
                  <a:srgbClr val="252525"/>
                </a:solidFill>
                <a:highlight>
                  <a:srgbClr val="FFFFFF"/>
                </a:highlight>
              </a:rPr>
              <a:t> root-mean-square error) // level of tolerance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problems with processing vtk files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Couldn’t figure out how to get the volume of each voxels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tips with processing vtk files.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229875"/>
            <a:ext cx="8520600" cy="32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the map data-structure (also known as dictionary or associative array).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#include &lt;map&gt;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map&lt;int,int&gt; voxel_intensity_values;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iterators to iterate through elements in the map data structure.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std::map&lt;int, int&gt;::iterator it = voxel_intensity_values.begin()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(std::map&lt;int, int&gt;::iterator it = voxel_intensity_values.begin(); it != voxel_intensity_values.end(); ++it)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Render the results of Registration and Segmentation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vtk:SmartVolumeMapper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C2D30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DicomSeriesReadImageWrite2 takes a series of dicom images and makes a 3d volume.</a:t>
            </a:r>
          </a:p>
          <a:p>
            <a:pPr indent="-342900" lvl="1" marL="914400" rtl="0">
              <a:spcBef>
                <a:spcPts val="0"/>
              </a:spcBef>
              <a:buClr>
                <a:srgbClr val="2C2D30"/>
              </a:buClr>
              <a:buSzPct val="100000"/>
              <a:buFont typeface="Arial"/>
            </a:pPr>
            <a:r>
              <a:rPr lang="en" sz="1800">
                <a:solidFill>
                  <a:srgbClr val="2C2D30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SmartVolumeMapper takes a vtk file</a:t>
            </a:r>
          </a:p>
          <a:p>
            <a:pPr indent="-342900" lvl="1" marL="914400" rtl="0">
              <a:spcBef>
                <a:spcPts val="0"/>
              </a:spcBef>
              <a:buClr>
                <a:srgbClr val="2C2D30"/>
              </a:buClr>
              <a:buSzPct val="100000"/>
              <a:buFont typeface="Arial"/>
            </a:pPr>
            <a:r>
              <a:rPr lang="en" sz="1800">
                <a:solidFill>
                  <a:srgbClr val="2C2D30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Then renders it.</a:t>
            </a:r>
          </a:p>
          <a:p>
            <a:pPr indent="-342900" lvl="0" marL="457200" rtl="0">
              <a:spcBef>
                <a:spcPts val="0"/>
              </a:spcBef>
              <a:buClr>
                <a:srgbClr val="2C2D30"/>
              </a:buClr>
              <a:buSzPct val="100000"/>
              <a:buFont typeface="Arial"/>
            </a:pPr>
            <a:r>
              <a:rPr lang="en">
                <a:solidFill>
                  <a:srgbClr val="2C2D30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Color and Opacity mapped using CT Number(Hounsfield Unit) of Skin, Bone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C2D30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C2D30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vtkInteractorStyleImage’s Image 3D mode for Imaging Slicing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Unfortunately controls are awkward, i.e. need to be in coronal view to slice sagittal view.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Changes revert with manual camera adjustment.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Solution, use vtkImplicitPlaneWidget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Bound a plane to the bounds of the volume.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the plane to the volume mapper as a clipping plane.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Rotate and Shift the plane to Slice through the image.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Distance Estimation using vtkDistanceWidget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Measures the distance between two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Videos: Distance -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https://youtu.be/PuQHD7UCu_g</a:t>
            </a:r>
            <a:r>
              <a:rPr lang="en" sz="1200"/>
              <a:t> , Slice - 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https://youtu.be/6B3NpzAabAQ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Thank You!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Demon algorithm works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69700" y="9496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algorithm move the movable image to the location that having the same intensity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62" y="1815075"/>
            <a:ext cx="64674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225700" y="4617675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992375" y="4436025"/>
            <a:ext cx="6365700" cy="64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By </a:t>
            </a:r>
            <a:r>
              <a:rPr lang="en" u="sng">
                <a:latin typeface="Roboto"/>
                <a:ea typeface="Roboto"/>
                <a:cs typeface="Roboto"/>
                <a:sym typeface="Roboto"/>
                <a:hlinkClick r:id="rId4"/>
              </a:rPr>
              <a:t>http://www.jacmp.org/index.php/jacmp/article/view/3834/2789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intensity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201275" y="12499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only have 256 level of intensity since one  voxel is only 8 bits.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50" y="2033950"/>
            <a:ext cx="2819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539100" y="2349975"/>
            <a:ext cx="5436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637200" y="3088000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http://www.writedesignonline.com/resources/design/rules/color.html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151" y="1017803"/>
            <a:ext cx="3007849" cy="331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0" y="1099450"/>
            <a:ext cx="2880349" cy="319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75500" y="383600"/>
            <a:ext cx="5436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image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238275" y="383600"/>
            <a:ext cx="5436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 image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075" y="1038289"/>
            <a:ext cx="3007849" cy="331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212300" y="379400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Movable image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demon algorithm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4150" y="1229875"/>
            <a:ext cx="26310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is a non-rigid, Which image have more freedom to move around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050" y="1300637"/>
            <a:ext cx="2880349" cy="319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450" y="1310239"/>
            <a:ext cx="3007849" cy="331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79" y="152400"/>
            <a:ext cx="9136038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