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892-0913-5C43-B429-69BF45D2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485" y="1964267"/>
            <a:ext cx="8105640" cy="2421464"/>
          </a:xfrm>
        </p:spPr>
        <p:txBody>
          <a:bodyPr>
            <a:normAutofit/>
          </a:bodyPr>
          <a:lstStyle/>
          <a:p>
            <a:r>
              <a:rPr lang="en-US" sz="4000" dirty="0"/>
              <a:t>banknote authentication, part 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B433C-7DF3-4240-83A7-2AB30A06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survey of models, attacks, and defenses</a:t>
            </a:r>
          </a:p>
          <a:p>
            <a:endParaRPr lang="en-US" dirty="0"/>
          </a:p>
          <a:p>
            <a:r>
              <a:rPr lang="en-US" dirty="0"/>
              <a:t>Alice </a:t>
            </a:r>
            <a:r>
              <a:rPr lang="en-US" dirty="0" err="1"/>
              <a:t>chang</a:t>
            </a:r>
            <a:r>
              <a:rPr lang="en-US" dirty="0"/>
              <a:t>, </a:t>
            </a:r>
            <a:r>
              <a:rPr lang="en-US" dirty="0" err="1"/>
              <a:t>yu</a:t>
            </a:r>
            <a:r>
              <a:rPr lang="en-US" dirty="0"/>
              <a:t> </a:t>
            </a:r>
            <a:r>
              <a:rPr lang="en-US" dirty="0" err="1"/>
              <a:t>chen</a:t>
            </a:r>
            <a:r>
              <a:rPr lang="en-US" dirty="0"/>
              <a:t>, Karthik </a:t>
            </a:r>
            <a:r>
              <a:rPr lang="en-US" dirty="0" err="1"/>
              <a:t>umashankar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FD39E-D49A-624B-87AF-B0E876711BCC}"/>
              </a:ext>
            </a:extLst>
          </p:cNvPr>
          <p:cNvCxnSpPr>
            <a:cxnSpLocks/>
          </p:cNvCxnSpPr>
          <p:nvPr/>
        </p:nvCxnSpPr>
        <p:spPr>
          <a:xfrm>
            <a:off x="3336587" y="4385731"/>
            <a:ext cx="7723762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DAA3-EE02-8049-8B23-1FAB0DA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9F6C-0F7A-9142-A9B5-5A536E18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 work done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Processing raw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Our contribution</a:t>
            </a:r>
          </a:p>
          <a:p>
            <a:r>
              <a:rPr lang="en-US" dirty="0"/>
              <a:t>Experimenting with other models</a:t>
            </a:r>
          </a:p>
          <a:p>
            <a:r>
              <a:rPr lang="en-US" dirty="0"/>
              <a:t>Attacking the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EA91D4-54CF-6E4F-BB4F-144095A9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0" y="3174013"/>
            <a:ext cx="6972300" cy="21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D5407-F545-7A45-BB82-F8AF6F5A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AB99-DC93-9F4D-B373-0D8E28CF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Basic premise: use the properties of Intaglio printing to differentiate between genuine bills from high-quality and low-quality forgeries.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fine-grain detail is difficult to emulate, and is thus a good authentication feature.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A58F-50DE-7F44-8955-AA91F05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2938361"/>
            <a:ext cx="4455126" cy="17886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C028F4-64C6-8C4C-80C1-F2243A2B3B15}"/>
              </a:ext>
            </a:extLst>
          </p:cNvPr>
          <p:cNvCxnSpPr>
            <a:cxnSpLocks/>
          </p:cNvCxnSpPr>
          <p:nvPr/>
        </p:nvCxnSpPr>
        <p:spPr>
          <a:xfrm flipH="1" flipV="1">
            <a:off x="2605449" y="3924572"/>
            <a:ext cx="166945" cy="43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C81BC-C81A-EE4C-944A-6D393289CC88}"/>
              </a:ext>
            </a:extLst>
          </p:cNvPr>
          <p:cNvSpPr txBox="1"/>
          <p:nvPr/>
        </p:nvSpPr>
        <p:spPr>
          <a:xfrm>
            <a:off x="2645375" y="43357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B1B75-6A32-6D4D-BA54-36D90A4E8132}"/>
              </a:ext>
            </a:extLst>
          </p:cNvPr>
          <p:cNvCxnSpPr>
            <a:cxnSpLocks/>
          </p:cNvCxnSpPr>
          <p:nvPr/>
        </p:nvCxnSpPr>
        <p:spPr>
          <a:xfrm>
            <a:off x="3235982" y="3323968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B0AE7-8A99-C34B-A9DD-1861C7344277}"/>
              </a:ext>
            </a:extLst>
          </p:cNvPr>
          <p:cNvCxnSpPr>
            <a:cxnSpLocks/>
          </p:cNvCxnSpPr>
          <p:nvPr/>
        </p:nvCxnSpPr>
        <p:spPr>
          <a:xfrm>
            <a:off x="4068003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E646F-2081-1343-BC36-A63A2135C46D}"/>
              </a:ext>
            </a:extLst>
          </p:cNvPr>
          <p:cNvCxnSpPr>
            <a:cxnSpLocks/>
          </p:cNvCxnSpPr>
          <p:nvPr/>
        </p:nvCxnSpPr>
        <p:spPr>
          <a:xfrm>
            <a:off x="4887668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394D2C-3F32-D247-B923-C56E0475BBA5}"/>
              </a:ext>
            </a:extLst>
          </p:cNvPr>
          <p:cNvSpPr txBox="1"/>
          <p:nvPr/>
        </p:nvSpPr>
        <p:spPr>
          <a:xfrm>
            <a:off x="1210448" y="2936911"/>
            <a:ext cx="43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several tons/cm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400" dirty="0">
                <a:solidFill>
                  <a:sysClr val="windowText" lastClr="000000"/>
                </a:solidFill>
              </a:rPr>
              <a:t> presses a </a:t>
            </a:r>
            <a:r>
              <a:rPr lang="en-US" sz="1400" dirty="0" err="1">
                <a:solidFill>
                  <a:sysClr val="windowText" lastClr="000000"/>
                </a:solidFill>
              </a:rPr>
              <a:t>feelable</a:t>
            </a:r>
            <a:r>
              <a:rPr lang="en-US" sz="1400" dirty="0">
                <a:solidFill>
                  <a:sysClr val="windowText" lastClr="000000"/>
                </a:solidFill>
              </a:rPr>
              <a:t> relief into the paper </a:t>
            </a:r>
          </a:p>
        </p:txBody>
      </p:sp>
    </p:spTree>
    <p:extLst>
      <p:ext uri="{BB962C8B-B14F-4D97-AF65-F5344CB8AC3E}">
        <p14:creationId xmlns:p14="http://schemas.microsoft.com/office/powerpoint/2010/main" val="30964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E7EA-11E7-BC4D-A8BD-59C7046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2923" cy="1456267"/>
          </a:xfrm>
        </p:spPr>
        <p:txBody>
          <a:bodyPr/>
          <a:lstStyle/>
          <a:p>
            <a:r>
              <a:rPr lang="en-US" dirty="0"/>
              <a:t>MACHINE LEARNING FOR FORGERY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E796-3A0B-7244-ABF2-DA480D93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08245" cy="3649133"/>
          </a:xfrm>
        </p:spPr>
        <p:txBody>
          <a:bodyPr>
            <a:normAutofit/>
          </a:bodyPr>
          <a:lstStyle/>
          <a:p>
            <a:r>
              <a:rPr lang="en-US" dirty="0"/>
              <a:t>Pioneered by two researchers – Eugen </a:t>
            </a:r>
            <a:r>
              <a:rPr lang="en-US" dirty="0" err="1"/>
              <a:t>Gillich</a:t>
            </a:r>
            <a:r>
              <a:rPr lang="en-US" dirty="0"/>
              <a:t> and Volker </a:t>
            </a:r>
            <a:r>
              <a:rPr lang="en-US" dirty="0" err="1"/>
              <a:t>Lohweg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Leveraged </a:t>
            </a:r>
            <a:r>
              <a:rPr lang="en-US" b="1" dirty="0"/>
              <a:t>Shift Invariant Wavelet Transform (SWT)</a:t>
            </a:r>
            <a:r>
              <a:rPr lang="en-US" dirty="0"/>
              <a:t> + Support Vector Machine </a:t>
            </a:r>
          </a:p>
          <a:p>
            <a:pPr lvl="1"/>
            <a:r>
              <a:rPr lang="en-US" dirty="0"/>
              <a:t>Yielded 100% accuracy rate (threw out two outliers due to them being incomplete data points).</a:t>
            </a:r>
          </a:p>
          <a:p>
            <a:r>
              <a:rPr lang="en-US" dirty="0"/>
              <a:t>Took pictures of Regions of Interest (picked based on domain knowledge).</a:t>
            </a:r>
          </a:p>
          <a:p>
            <a:pPr lvl="1"/>
            <a:r>
              <a:rPr lang="en-US" dirty="0"/>
              <a:t>Averaged their mean gray values, and threw out non-homogeneous areas.</a:t>
            </a:r>
          </a:p>
          <a:p>
            <a:pPr lvl="1"/>
            <a:r>
              <a:rPr lang="en-US" dirty="0"/>
              <a:t>Homogeneity implied level of detail in original print.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BE3B-5821-1445-B459-86A1729D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46" y="2729470"/>
            <a:ext cx="520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BC74-5A46-7E4B-84D7-24EB34B3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EFD-2625-0748-BEBB-BA974346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Banknote image &gt; Vector of RGB pixel values &gt;</a:t>
            </a:r>
          </a:p>
        </p:txBody>
      </p:sp>
    </p:spTree>
    <p:extLst>
      <p:ext uri="{BB962C8B-B14F-4D97-AF65-F5344CB8AC3E}">
        <p14:creationId xmlns:p14="http://schemas.microsoft.com/office/powerpoint/2010/main" val="23477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C99-04E7-D14F-B844-1CE0391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research (INCOMPLETE)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0899-C91F-ED44-ADDB-D558BA2C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models (KNN Classifier and Neural Network multi-layer perceptron classifier)</a:t>
            </a:r>
          </a:p>
          <a:p>
            <a:pPr lvl="1"/>
            <a:r>
              <a:rPr lang="en-US" dirty="0"/>
              <a:t>Performance metrics</a:t>
            </a:r>
          </a:p>
          <a:p>
            <a:pPr lvl="1"/>
            <a:r>
              <a:rPr lang="en-US" dirty="0"/>
              <a:t>Finding bias variance curve</a:t>
            </a:r>
          </a:p>
          <a:p>
            <a:r>
              <a:rPr lang="en-US" dirty="0"/>
              <a:t>Boiling Frog attack (and other drifting attacks)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127-AFF1-A64B-AABA-A8491CAC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753A-FDC4-A54C-A225-9613367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2008</TotalTime>
  <Words>223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banknote authentication, part ii:</vt:lpstr>
      <vt:lpstr>outline</vt:lpstr>
      <vt:lpstr>background</vt:lpstr>
      <vt:lpstr>MACHINE LEARNING FOR FORGERY DETECTION</vt:lpstr>
      <vt:lpstr>Feature processing (INCOMPLETE)</vt:lpstr>
      <vt:lpstr>Our research (INCOMPLETE)</vt:lpstr>
      <vt:lpstr>FUTURE WORK (INCOMPLETE)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banknote</dc:title>
  <dc:creator>Alice Y Chang</dc:creator>
  <cp:lastModifiedBy>Alice Y Chang</cp:lastModifiedBy>
  <cp:revision>16</cp:revision>
  <dcterms:created xsi:type="dcterms:W3CDTF">2018-06-03T17:09:31Z</dcterms:created>
  <dcterms:modified xsi:type="dcterms:W3CDTF">2018-06-05T02:38:25Z</dcterms:modified>
</cp:coreProperties>
</file>