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9" r:id="rId4"/>
    <p:sldId id="257" r:id="rId5"/>
    <p:sldId id="260" r:id="rId6"/>
    <p:sldId id="263" r:id="rId7"/>
    <p:sldId id="261" r:id="rId8"/>
    <p:sldId id="266" r:id="rId9"/>
    <p:sldId id="264" r:id="rId10"/>
    <p:sldId id="267" r:id="rId11"/>
    <p:sldId id="268" r:id="rId12"/>
    <p:sldId id="269" r:id="rId13"/>
    <p:sldId id="270" r:id="rId14"/>
    <p:sldId id="262"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84"/>
    <p:restoredTop sz="94674"/>
  </p:normalViewPr>
  <p:slideViewPr>
    <p:cSldViewPr snapToGrid="0" snapToObjects="1">
      <p:cViewPr varScale="1">
        <p:scale>
          <a:sx n="108" d="100"/>
          <a:sy n="108"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Linear SVC</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Sheet1!$A$2:$A$6</c:f>
              <c:numCache>
                <c:formatCode>General</c:formatCode>
                <c:ptCount val="5"/>
                <c:pt idx="0">
                  <c:v>0</c:v>
                </c:pt>
                <c:pt idx="1">
                  <c:v>50</c:v>
                </c:pt>
                <c:pt idx="2">
                  <c:v>100</c:v>
                </c:pt>
                <c:pt idx="3">
                  <c:v>200</c:v>
                </c:pt>
                <c:pt idx="4">
                  <c:v>500</c:v>
                </c:pt>
              </c:numCache>
            </c:numRef>
          </c:cat>
          <c:val>
            <c:numRef>
              <c:f>Sheet1!$B$2:$B$6</c:f>
              <c:numCache>
                <c:formatCode>0.00%</c:formatCode>
                <c:ptCount val="5"/>
                <c:pt idx="0">
                  <c:v>0.98550000000000004</c:v>
                </c:pt>
                <c:pt idx="1">
                  <c:v>0.98180000000000001</c:v>
                </c:pt>
                <c:pt idx="2">
                  <c:v>0.97450000000000003</c:v>
                </c:pt>
                <c:pt idx="3">
                  <c:v>0.97450000000000003</c:v>
                </c:pt>
                <c:pt idx="4">
                  <c:v>0.96730000000000005</c:v>
                </c:pt>
              </c:numCache>
            </c:numRef>
          </c:val>
          <c:smooth val="0"/>
          <c:extLst>
            <c:ext xmlns:c16="http://schemas.microsoft.com/office/drawing/2014/chart" uri="{C3380CC4-5D6E-409C-BE32-E72D297353CC}">
              <c16:uniqueId val="{00000000-7120-4733-82B4-3D26BBCBB52B}"/>
            </c:ext>
          </c:extLst>
        </c:ser>
        <c:ser>
          <c:idx val="1"/>
          <c:order val="1"/>
          <c:tx>
            <c:strRef>
              <c:f>Sheet1!$C$1</c:f>
              <c:strCache>
                <c:ptCount val="1"/>
                <c:pt idx="0">
                  <c:v>Neural Network</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Sheet1!$A$2:$A$6</c:f>
              <c:numCache>
                <c:formatCode>General</c:formatCode>
                <c:ptCount val="5"/>
                <c:pt idx="0">
                  <c:v>0</c:v>
                </c:pt>
                <c:pt idx="1">
                  <c:v>50</c:v>
                </c:pt>
                <c:pt idx="2">
                  <c:v>100</c:v>
                </c:pt>
                <c:pt idx="3">
                  <c:v>200</c:v>
                </c:pt>
                <c:pt idx="4">
                  <c:v>500</c:v>
                </c:pt>
              </c:numCache>
            </c:numRef>
          </c:cat>
          <c:val>
            <c:numRef>
              <c:f>Sheet1!$C$2:$C$6</c:f>
              <c:numCache>
                <c:formatCode>0%</c:formatCode>
                <c:ptCount val="5"/>
                <c:pt idx="0">
                  <c:v>1</c:v>
                </c:pt>
                <c:pt idx="1">
                  <c:v>1</c:v>
                </c:pt>
                <c:pt idx="2" formatCode="0.00%">
                  <c:v>0.99639999999999995</c:v>
                </c:pt>
                <c:pt idx="3" formatCode="0.00%">
                  <c:v>0.99639999999999995</c:v>
                </c:pt>
                <c:pt idx="4" formatCode="0.00%">
                  <c:v>0.99639999999999995</c:v>
                </c:pt>
              </c:numCache>
            </c:numRef>
          </c:val>
          <c:smooth val="0"/>
          <c:extLst>
            <c:ext xmlns:c16="http://schemas.microsoft.com/office/drawing/2014/chart" uri="{C3380CC4-5D6E-409C-BE32-E72D297353CC}">
              <c16:uniqueId val="{00000001-7120-4733-82B4-3D26BBCBB52B}"/>
            </c:ext>
          </c:extLst>
        </c:ser>
        <c:ser>
          <c:idx val="2"/>
          <c:order val="2"/>
          <c:tx>
            <c:strRef>
              <c:f>Sheet1!$D$1</c:f>
              <c:strCache>
                <c:ptCount val="1"/>
                <c:pt idx="0">
                  <c:v>Gaussian</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Sheet1!$A$2:$A$6</c:f>
              <c:numCache>
                <c:formatCode>General</c:formatCode>
                <c:ptCount val="5"/>
                <c:pt idx="0">
                  <c:v>0</c:v>
                </c:pt>
                <c:pt idx="1">
                  <c:v>50</c:v>
                </c:pt>
                <c:pt idx="2">
                  <c:v>100</c:v>
                </c:pt>
                <c:pt idx="3">
                  <c:v>200</c:v>
                </c:pt>
                <c:pt idx="4">
                  <c:v>500</c:v>
                </c:pt>
              </c:numCache>
            </c:numRef>
          </c:cat>
          <c:val>
            <c:numRef>
              <c:f>Sheet1!$D$2:$D$6</c:f>
              <c:numCache>
                <c:formatCode>0.00%</c:formatCode>
                <c:ptCount val="5"/>
                <c:pt idx="0">
                  <c:v>0.99270000000000003</c:v>
                </c:pt>
                <c:pt idx="1">
                  <c:v>0.99270000000000003</c:v>
                </c:pt>
                <c:pt idx="2">
                  <c:v>0.98180000000000001</c:v>
                </c:pt>
                <c:pt idx="3">
                  <c:v>0.97819999999999996</c:v>
                </c:pt>
                <c:pt idx="4">
                  <c:v>0.97089999999999999</c:v>
                </c:pt>
              </c:numCache>
            </c:numRef>
          </c:val>
          <c:smooth val="0"/>
          <c:extLst>
            <c:ext xmlns:c16="http://schemas.microsoft.com/office/drawing/2014/chart" uri="{C3380CC4-5D6E-409C-BE32-E72D297353CC}">
              <c16:uniqueId val="{00000002-7120-4733-82B4-3D26BBCBB52B}"/>
            </c:ext>
          </c:extLst>
        </c:ser>
        <c:ser>
          <c:idx val="3"/>
          <c:order val="3"/>
          <c:tx>
            <c:strRef>
              <c:f>Sheet1!$E$1</c:f>
              <c:strCache>
                <c:ptCount val="1"/>
                <c:pt idx="0">
                  <c:v>KNN</c:v>
                </c:pt>
              </c:strCache>
            </c:strRef>
          </c:tx>
          <c:spPr>
            <a:ln w="22225" cap="rnd">
              <a:solidFill>
                <a:schemeClr val="accent4"/>
              </a:solidFill>
            </a:ln>
            <a:effectLst>
              <a:glow rad="139700">
                <a:schemeClr val="accent4">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Sheet1!$A$2:$A$6</c:f>
              <c:numCache>
                <c:formatCode>General</c:formatCode>
                <c:ptCount val="5"/>
                <c:pt idx="0">
                  <c:v>0</c:v>
                </c:pt>
                <c:pt idx="1">
                  <c:v>50</c:v>
                </c:pt>
                <c:pt idx="2">
                  <c:v>100</c:v>
                </c:pt>
                <c:pt idx="3">
                  <c:v>200</c:v>
                </c:pt>
                <c:pt idx="4">
                  <c:v>500</c:v>
                </c:pt>
              </c:numCache>
            </c:numRef>
          </c:cat>
          <c:val>
            <c:numRef>
              <c:f>Sheet1!$E$2:$E$6</c:f>
              <c:numCache>
                <c:formatCode>0.00%</c:formatCode>
                <c:ptCount val="5"/>
                <c:pt idx="0" formatCode="0%">
                  <c:v>1</c:v>
                </c:pt>
                <c:pt idx="1">
                  <c:v>0.99639999999999995</c:v>
                </c:pt>
                <c:pt idx="2">
                  <c:v>0.99639999999999995</c:v>
                </c:pt>
                <c:pt idx="3">
                  <c:v>0.99639999999999995</c:v>
                </c:pt>
                <c:pt idx="4">
                  <c:v>0.99639999999999995</c:v>
                </c:pt>
              </c:numCache>
            </c:numRef>
          </c:val>
          <c:smooth val="0"/>
          <c:extLst>
            <c:ext xmlns:c16="http://schemas.microsoft.com/office/drawing/2014/chart" uri="{C3380CC4-5D6E-409C-BE32-E72D297353CC}">
              <c16:uniqueId val="{00000003-7120-4733-82B4-3D26BBCBB52B}"/>
            </c:ext>
          </c:extLst>
        </c:ser>
        <c:ser>
          <c:idx val="4"/>
          <c:order val="4"/>
          <c:tx>
            <c:strRef>
              <c:f>Sheet1!$F$1</c:f>
              <c:strCache>
                <c:ptCount val="1"/>
                <c:pt idx="0">
                  <c:v>Random Forest</c:v>
                </c:pt>
              </c:strCache>
            </c:strRef>
          </c:tx>
          <c:spPr>
            <a:ln w="22225" cap="rnd">
              <a:solidFill>
                <a:schemeClr val="accent5"/>
              </a:solidFill>
            </a:ln>
            <a:effectLst>
              <a:glow rad="139700">
                <a:schemeClr val="accent5">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Sheet1!$A$2:$A$6</c:f>
              <c:numCache>
                <c:formatCode>General</c:formatCode>
                <c:ptCount val="5"/>
                <c:pt idx="0">
                  <c:v>0</c:v>
                </c:pt>
                <c:pt idx="1">
                  <c:v>50</c:v>
                </c:pt>
                <c:pt idx="2">
                  <c:v>100</c:v>
                </c:pt>
                <c:pt idx="3">
                  <c:v>200</c:v>
                </c:pt>
                <c:pt idx="4">
                  <c:v>500</c:v>
                </c:pt>
              </c:numCache>
            </c:numRef>
          </c:cat>
          <c:val>
            <c:numRef>
              <c:f>Sheet1!$F$2:$F$6</c:f>
              <c:numCache>
                <c:formatCode>0.00%</c:formatCode>
                <c:ptCount val="5"/>
                <c:pt idx="0">
                  <c:v>0.99639999999999995</c:v>
                </c:pt>
                <c:pt idx="1">
                  <c:v>0.99639999999999995</c:v>
                </c:pt>
                <c:pt idx="2">
                  <c:v>0.99639999999999995</c:v>
                </c:pt>
                <c:pt idx="3" formatCode="0%">
                  <c:v>1</c:v>
                </c:pt>
                <c:pt idx="4" formatCode="0%">
                  <c:v>1</c:v>
                </c:pt>
              </c:numCache>
            </c:numRef>
          </c:val>
          <c:smooth val="0"/>
          <c:extLst>
            <c:ext xmlns:c16="http://schemas.microsoft.com/office/drawing/2014/chart" uri="{C3380CC4-5D6E-409C-BE32-E72D297353CC}">
              <c16:uniqueId val="{00000005-7120-4733-82B4-3D26BBCBB52B}"/>
            </c:ext>
          </c:extLst>
        </c:ser>
        <c:dLbls>
          <c:dLblPos val="ctr"/>
          <c:showLegendKey val="0"/>
          <c:showVal val="1"/>
          <c:showCatName val="0"/>
          <c:showSerName val="0"/>
          <c:showPercent val="0"/>
          <c:showBubbleSize val="0"/>
        </c:dLbls>
        <c:smooth val="0"/>
        <c:axId val="331620064"/>
        <c:axId val="331622032"/>
      </c:lineChart>
      <c:catAx>
        <c:axId val="3316200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31622032"/>
        <c:crosses val="autoZero"/>
        <c:auto val="1"/>
        <c:lblAlgn val="ctr"/>
        <c:lblOffset val="100"/>
        <c:noMultiLvlLbl val="0"/>
      </c:catAx>
      <c:valAx>
        <c:axId val="331622032"/>
        <c:scaling>
          <c:orientation val="minMax"/>
          <c:max val="1"/>
          <c:min val="0.96500000000000008"/>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31620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noFill/>
    <a:ln w="9525" cap="flat" cmpd="sng" algn="ctr">
      <a:solidFill>
        <a:schemeClr val="accent1">
          <a:alpha val="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AA84A-074F-47D8-AE6E-56CB8016BE64}"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2BF8-98AF-4BE6-8CCD-6CB075B6D8B5}" type="slidenum">
              <a:rPr lang="en-US" smtClean="0"/>
              <a:t>‹#›</a:t>
            </a:fld>
            <a:endParaRPr lang="en-US"/>
          </a:p>
        </p:txBody>
      </p:sp>
    </p:spTree>
    <p:extLst>
      <p:ext uri="{BB962C8B-B14F-4D97-AF65-F5344CB8AC3E}">
        <p14:creationId xmlns:p14="http://schemas.microsoft.com/office/powerpoint/2010/main" val="200495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KNN &amp; NN only misclassified the data point closest to the centroid we drifted towards.</a:t>
            </a:r>
          </a:p>
          <a:p>
            <a:pPr marL="228600" indent="-228600">
              <a:buAutoNum type="arabicPeriod"/>
            </a:pPr>
            <a:r>
              <a:rPr lang="en-US" dirty="0"/>
              <a:t>Linear SVC &amp; Gaussian misclassified several data points around the centroid.</a:t>
            </a:r>
          </a:p>
          <a:p>
            <a:pPr marL="228600" indent="-228600">
              <a:buAutoNum type="arabicPeriod"/>
            </a:pPr>
            <a:r>
              <a:rPr lang="en-US" dirty="0"/>
              <a:t>Random Forest thwarted the attack at each stage.</a:t>
            </a:r>
          </a:p>
        </p:txBody>
      </p:sp>
      <p:sp>
        <p:nvSpPr>
          <p:cNvPr id="4" name="Slide Number Placeholder 3"/>
          <p:cNvSpPr>
            <a:spLocks noGrp="1"/>
          </p:cNvSpPr>
          <p:nvPr>
            <p:ph type="sldNum" sz="quarter" idx="10"/>
          </p:nvPr>
        </p:nvSpPr>
        <p:spPr/>
        <p:txBody>
          <a:bodyPr/>
          <a:lstStyle/>
          <a:p>
            <a:fld id="{F7832BF8-98AF-4BE6-8CCD-6CB075B6D8B5}" type="slidenum">
              <a:rPr lang="en-US" smtClean="0"/>
              <a:t>11</a:t>
            </a:fld>
            <a:endParaRPr lang="en-US"/>
          </a:p>
        </p:txBody>
      </p:sp>
    </p:spTree>
    <p:extLst>
      <p:ext uri="{BB962C8B-B14F-4D97-AF65-F5344CB8AC3E}">
        <p14:creationId xmlns:p14="http://schemas.microsoft.com/office/powerpoint/2010/main" val="184993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Random forest immune to FBA? Possibly because Random forest constructs a bunch of decision trees at training time, and the output classification is the mean prediction of individual trees. Since we started with a data point that was furthest out from the centroid of the positive mean, it didn’t take the decision trees based on feature values closer to the positive centroid to weigh in against the tree on </a:t>
            </a:r>
            <a:r>
              <a:rPr lang="en-US"/>
              <a:t>the edge.</a:t>
            </a:r>
            <a:endParaRPr lang="en-US" dirty="0"/>
          </a:p>
        </p:txBody>
      </p:sp>
      <p:sp>
        <p:nvSpPr>
          <p:cNvPr id="4" name="Slide Number Placeholder 3"/>
          <p:cNvSpPr>
            <a:spLocks noGrp="1"/>
          </p:cNvSpPr>
          <p:nvPr>
            <p:ph type="sldNum" sz="quarter" idx="10"/>
          </p:nvPr>
        </p:nvSpPr>
        <p:spPr/>
        <p:txBody>
          <a:bodyPr/>
          <a:lstStyle/>
          <a:p>
            <a:fld id="{F7832BF8-98AF-4BE6-8CCD-6CB075B6D8B5}" type="slidenum">
              <a:rPr lang="en-US" smtClean="0"/>
              <a:t>12</a:t>
            </a:fld>
            <a:endParaRPr lang="en-US"/>
          </a:p>
        </p:txBody>
      </p:sp>
    </p:spTree>
    <p:extLst>
      <p:ext uri="{BB962C8B-B14F-4D97-AF65-F5344CB8AC3E}">
        <p14:creationId xmlns:p14="http://schemas.microsoft.com/office/powerpoint/2010/main" val="714346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7892-0913-5C43-B429-69BF45D24E6F}"/>
              </a:ext>
            </a:extLst>
          </p:cNvPr>
          <p:cNvSpPr>
            <a:spLocks noGrp="1"/>
          </p:cNvSpPr>
          <p:nvPr>
            <p:ph type="ctrTitle"/>
          </p:nvPr>
        </p:nvSpPr>
        <p:spPr>
          <a:xfrm>
            <a:off x="3054485" y="1964267"/>
            <a:ext cx="8105640" cy="2421464"/>
          </a:xfrm>
        </p:spPr>
        <p:txBody>
          <a:bodyPr>
            <a:normAutofit/>
          </a:bodyPr>
          <a:lstStyle/>
          <a:p>
            <a:r>
              <a:rPr lang="en-US" sz="4000" dirty="0"/>
              <a:t>banknote authentication, part ii:</a:t>
            </a:r>
          </a:p>
        </p:txBody>
      </p:sp>
      <p:sp>
        <p:nvSpPr>
          <p:cNvPr id="3" name="Subtitle 2">
            <a:extLst>
              <a:ext uri="{FF2B5EF4-FFF2-40B4-BE49-F238E27FC236}">
                <a16:creationId xmlns:a16="http://schemas.microsoft.com/office/drawing/2014/main" id="{43AB433C-7DF3-4240-83A7-2AB30A06839E}"/>
              </a:ext>
            </a:extLst>
          </p:cNvPr>
          <p:cNvSpPr>
            <a:spLocks noGrp="1"/>
          </p:cNvSpPr>
          <p:nvPr>
            <p:ph type="subTitle" idx="1"/>
          </p:nvPr>
        </p:nvSpPr>
        <p:spPr/>
        <p:txBody>
          <a:bodyPr>
            <a:normAutofit/>
          </a:bodyPr>
          <a:lstStyle/>
          <a:p>
            <a:r>
              <a:rPr lang="en-US" sz="2800" dirty="0"/>
              <a:t>A survey of models, attacks, and defenses</a:t>
            </a:r>
          </a:p>
          <a:p>
            <a:endParaRPr lang="en-US" dirty="0"/>
          </a:p>
          <a:p>
            <a:r>
              <a:rPr lang="en-US" dirty="0"/>
              <a:t>Alice </a:t>
            </a:r>
            <a:r>
              <a:rPr lang="en-US" dirty="0" err="1"/>
              <a:t>chang</a:t>
            </a:r>
            <a:r>
              <a:rPr lang="en-US" dirty="0"/>
              <a:t>, </a:t>
            </a:r>
            <a:r>
              <a:rPr lang="en-US" dirty="0" err="1"/>
              <a:t>yu</a:t>
            </a:r>
            <a:r>
              <a:rPr lang="en-US" dirty="0"/>
              <a:t> </a:t>
            </a:r>
            <a:r>
              <a:rPr lang="en-US" dirty="0" err="1"/>
              <a:t>chen</a:t>
            </a:r>
            <a:r>
              <a:rPr lang="en-US" dirty="0"/>
              <a:t>, Karthik </a:t>
            </a:r>
            <a:r>
              <a:rPr lang="en-US" dirty="0" err="1"/>
              <a:t>umashankar</a:t>
            </a:r>
            <a:endParaRPr lang="en-US" dirty="0"/>
          </a:p>
        </p:txBody>
      </p:sp>
      <p:cxnSp>
        <p:nvCxnSpPr>
          <p:cNvPr id="5" name="Straight Connector 4">
            <a:extLst>
              <a:ext uri="{FF2B5EF4-FFF2-40B4-BE49-F238E27FC236}">
                <a16:creationId xmlns:a16="http://schemas.microsoft.com/office/drawing/2014/main" id="{646FD39E-D49A-624B-87AF-B0E876711BCC}"/>
              </a:ext>
            </a:extLst>
          </p:cNvPr>
          <p:cNvCxnSpPr>
            <a:cxnSpLocks/>
          </p:cNvCxnSpPr>
          <p:nvPr/>
        </p:nvCxnSpPr>
        <p:spPr>
          <a:xfrm>
            <a:off x="3336587" y="4385731"/>
            <a:ext cx="7723762"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18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2681-2E20-479A-AADA-BEDB38FFAC66}"/>
              </a:ext>
            </a:extLst>
          </p:cNvPr>
          <p:cNvSpPr>
            <a:spLocks noGrp="1"/>
          </p:cNvSpPr>
          <p:nvPr>
            <p:ph type="title"/>
          </p:nvPr>
        </p:nvSpPr>
        <p:spPr/>
        <p:txBody>
          <a:bodyPr/>
          <a:lstStyle/>
          <a:p>
            <a:r>
              <a:rPr lang="en-US" dirty="0"/>
              <a:t>FBA – Our implementation</a:t>
            </a:r>
          </a:p>
        </p:txBody>
      </p:sp>
      <p:sp>
        <p:nvSpPr>
          <p:cNvPr id="3" name="Content Placeholder 2">
            <a:extLst>
              <a:ext uri="{FF2B5EF4-FFF2-40B4-BE49-F238E27FC236}">
                <a16:creationId xmlns:a16="http://schemas.microsoft.com/office/drawing/2014/main" id="{4E949059-08E2-4418-83E9-A142C2F631F6}"/>
              </a:ext>
            </a:extLst>
          </p:cNvPr>
          <p:cNvSpPr>
            <a:spLocks noGrp="1"/>
          </p:cNvSpPr>
          <p:nvPr>
            <p:ph idx="1"/>
          </p:nvPr>
        </p:nvSpPr>
        <p:spPr/>
        <p:txBody>
          <a:bodyPr/>
          <a:lstStyle/>
          <a:p>
            <a:r>
              <a:rPr lang="en-US" dirty="0"/>
              <a:t>Split dataset into training and test.</a:t>
            </a:r>
          </a:p>
          <a:p>
            <a:r>
              <a:rPr lang="en-US" dirty="0"/>
              <a:t>Over N iterations</a:t>
            </a:r>
          </a:p>
          <a:p>
            <a:pPr lvl="1"/>
            <a:r>
              <a:rPr lang="en-US" dirty="0"/>
              <a:t>Calculate new corrupt data record.</a:t>
            </a:r>
          </a:p>
          <a:p>
            <a:pPr lvl="1"/>
            <a:r>
              <a:rPr lang="en-US" dirty="0"/>
              <a:t>Insert into training set.</a:t>
            </a:r>
          </a:p>
          <a:p>
            <a:pPr lvl="1"/>
            <a:r>
              <a:rPr lang="en-US" dirty="0"/>
              <a:t>Fit training data.</a:t>
            </a:r>
          </a:p>
          <a:p>
            <a:pPr lvl="1"/>
            <a:r>
              <a:rPr lang="en-US" dirty="0"/>
              <a:t>Classify the corrupt record.</a:t>
            </a:r>
          </a:p>
          <a:p>
            <a:pPr lvl="1"/>
            <a:r>
              <a:rPr lang="en-US" dirty="0"/>
              <a:t>If detected, stop. Else continue</a:t>
            </a:r>
          </a:p>
          <a:p>
            <a:r>
              <a:rPr lang="en-US" dirty="0"/>
              <a:t>Classify test set, and find differences.</a:t>
            </a:r>
          </a:p>
          <a:p>
            <a:pPr lvl="1"/>
            <a:endParaRPr lang="en-US" dirty="0"/>
          </a:p>
          <a:p>
            <a:endParaRPr lang="en-US" dirty="0"/>
          </a:p>
        </p:txBody>
      </p:sp>
    </p:spTree>
    <p:extLst>
      <p:ext uri="{BB962C8B-B14F-4D97-AF65-F5344CB8AC3E}">
        <p14:creationId xmlns:p14="http://schemas.microsoft.com/office/powerpoint/2010/main" val="239945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4770-5BC6-4E66-9E2A-408BEB05B200}"/>
              </a:ext>
            </a:extLst>
          </p:cNvPr>
          <p:cNvSpPr>
            <a:spLocks noGrp="1"/>
          </p:cNvSpPr>
          <p:nvPr>
            <p:ph type="title"/>
          </p:nvPr>
        </p:nvSpPr>
        <p:spPr/>
        <p:txBody>
          <a:bodyPr/>
          <a:lstStyle/>
          <a:p>
            <a:r>
              <a:rPr lang="en-US" dirty="0"/>
              <a:t>Classifier accuracies post attack</a:t>
            </a:r>
          </a:p>
        </p:txBody>
      </p:sp>
      <p:graphicFrame>
        <p:nvGraphicFramePr>
          <p:cNvPr id="6" name="Content Placeholder 5">
            <a:extLst>
              <a:ext uri="{FF2B5EF4-FFF2-40B4-BE49-F238E27FC236}">
                <a16:creationId xmlns:a16="http://schemas.microsoft.com/office/drawing/2014/main" id="{C68AEBAF-770B-470F-BF69-223AF1307F7D}"/>
              </a:ext>
            </a:extLst>
          </p:cNvPr>
          <p:cNvGraphicFramePr>
            <a:graphicFrameLocks noGrp="1"/>
          </p:cNvGraphicFramePr>
          <p:nvPr>
            <p:ph idx="1"/>
            <p:extLst>
              <p:ext uri="{D42A27DB-BD31-4B8C-83A1-F6EECF244321}">
                <p14:modId xmlns:p14="http://schemas.microsoft.com/office/powerpoint/2010/main" val="1924092469"/>
              </p:ext>
            </p:extLst>
          </p:nvPr>
        </p:nvGraphicFramePr>
        <p:xfrm>
          <a:off x="685800" y="1868129"/>
          <a:ext cx="10131425" cy="43950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805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24F7-71C8-4F6A-95C0-BFB8E175B79D}"/>
              </a:ext>
            </a:extLst>
          </p:cNvPr>
          <p:cNvSpPr>
            <a:spLocks noGrp="1"/>
          </p:cNvSpPr>
          <p:nvPr>
            <p:ph type="title"/>
          </p:nvPr>
        </p:nvSpPr>
        <p:spPr/>
        <p:txBody>
          <a:bodyPr/>
          <a:lstStyle/>
          <a:p>
            <a:r>
              <a:rPr lang="en-US" dirty="0"/>
              <a:t>The random forest anomaly</a:t>
            </a:r>
          </a:p>
        </p:txBody>
      </p:sp>
      <p:sp>
        <p:nvSpPr>
          <p:cNvPr id="3" name="Content Placeholder 2">
            <a:extLst>
              <a:ext uri="{FF2B5EF4-FFF2-40B4-BE49-F238E27FC236}">
                <a16:creationId xmlns:a16="http://schemas.microsoft.com/office/drawing/2014/main" id="{1A94CA07-9C91-4ACA-8D14-84613D1D6020}"/>
              </a:ext>
            </a:extLst>
          </p:cNvPr>
          <p:cNvSpPr>
            <a:spLocks noGrp="1"/>
          </p:cNvSpPr>
          <p:nvPr>
            <p:ph idx="1"/>
          </p:nvPr>
        </p:nvSpPr>
        <p:spPr/>
        <p:txBody>
          <a:bodyPr/>
          <a:lstStyle/>
          <a:p>
            <a:r>
              <a:rPr lang="en-US" dirty="0"/>
              <a:t>Our FBA didn’t work when we chose Random Forest</a:t>
            </a:r>
          </a:p>
          <a:p>
            <a:r>
              <a:rPr lang="en-US" dirty="0"/>
              <a:t>In fact </a:t>
            </a:r>
          </a:p>
          <a:p>
            <a:pPr lvl="1"/>
            <a:r>
              <a:rPr lang="en-US" dirty="0"/>
              <a:t>Accuracy increased.</a:t>
            </a:r>
          </a:p>
          <a:p>
            <a:pPr lvl="1"/>
            <a:r>
              <a:rPr lang="en-US" dirty="0"/>
              <a:t>Didn’t complete full iteration count.</a:t>
            </a:r>
          </a:p>
          <a:p>
            <a:r>
              <a:rPr lang="en-US" dirty="0"/>
              <a:t>Why?</a:t>
            </a:r>
          </a:p>
          <a:p>
            <a:endParaRPr lang="en-US" dirty="0"/>
          </a:p>
        </p:txBody>
      </p:sp>
    </p:spTree>
    <p:extLst>
      <p:ext uri="{BB962C8B-B14F-4D97-AF65-F5344CB8AC3E}">
        <p14:creationId xmlns:p14="http://schemas.microsoft.com/office/powerpoint/2010/main" val="357323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CCF1-C858-4271-9A3C-BDF207984FC5}"/>
              </a:ext>
            </a:extLst>
          </p:cNvPr>
          <p:cNvSpPr>
            <a:spLocks noGrp="1"/>
          </p:cNvSpPr>
          <p:nvPr>
            <p:ph type="title"/>
          </p:nvPr>
        </p:nvSpPr>
        <p:spPr/>
        <p:txBody>
          <a:bodyPr/>
          <a:lstStyle/>
          <a:p>
            <a:r>
              <a:rPr lang="en-US" dirty="0"/>
              <a:t>Counter-measures to </a:t>
            </a:r>
            <a:r>
              <a:rPr lang="en-US" dirty="0" err="1"/>
              <a:t>fba</a:t>
            </a:r>
            <a:endParaRPr lang="en-US" dirty="0"/>
          </a:p>
        </p:txBody>
      </p:sp>
      <p:sp>
        <p:nvSpPr>
          <p:cNvPr id="3" name="Content Placeholder 2">
            <a:extLst>
              <a:ext uri="{FF2B5EF4-FFF2-40B4-BE49-F238E27FC236}">
                <a16:creationId xmlns:a16="http://schemas.microsoft.com/office/drawing/2014/main" id="{126F3F66-CA80-4B67-8386-2AACE5096DF2}"/>
              </a:ext>
            </a:extLst>
          </p:cNvPr>
          <p:cNvSpPr>
            <a:spLocks noGrp="1"/>
          </p:cNvSpPr>
          <p:nvPr>
            <p:ph idx="1"/>
          </p:nvPr>
        </p:nvSpPr>
        <p:spPr/>
        <p:txBody>
          <a:bodyPr/>
          <a:lstStyle/>
          <a:p>
            <a:r>
              <a:rPr lang="en-US" dirty="0"/>
              <a:t>Freeze online training</a:t>
            </a:r>
          </a:p>
          <a:p>
            <a:r>
              <a:rPr lang="en-US" dirty="0"/>
              <a:t>Autocorrelation detection</a:t>
            </a:r>
          </a:p>
          <a:p>
            <a:r>
              <a:rPr lang="en-US" dirty="0"/>
              <a:t>Batched model updates</a:t>
            </a:r>
          </a:p>
        </p:txBody>
      </p:sp>
    </p:spTree>
    <p:extLst>
      <p:ext uri="{BB962C8B-B14F-4D97-AF65-F5344CB8AC3E}">
        <p14:creationId xmlns:p14="http://schemas.microsoft.com/office/powerpoint/2010/main" val="229611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B127-AFF1-A64B-AABA-A8491CAC4D99}"/>
              </a:ext>
            </a:extLst>
          </p:cNvPr>
          <p:cNvSpPr>
            <a:spLocks noGrp="1"/>
          </p:cNvSpPr>
          <p:nvPr>
            <p:ph type="title"/>
          </p:nvPr>
        </p:nvSpPr>
        <p:spPr/>
        <p:txBody>
          <a:bodyPr/>
          <a:lstStyle/>
          <a:p>
            <a:r>
              <a:rPr lang="en-US"/>
              <a:t>FUTURE WORK (INCOMPLETE)</a:t>
            </a:r>
          </a:p>
        </p:txBody>
      </p:sp>
      <p:sp>
        <p:nvSpPr>
          <p:cNvPr id="3" name="Content Placeholder 2">
            <a:extLst>
              <a:ext uri="{FF2B5EF4-FFF2-40B4-BE49-F238E27FC236}">
                <a16:creationId xmlns:a16="http://schemas.microsoft.com/office/drawing/2014/main" id="{AA79753A-FDC4-A54C-A225-9613367BD217}"/>
              </a:ext>
            </a:extLst>
          </p:cNvPr>
          <p:cNvSpPr>
            <a:spLocks noGrp="1"/>
          </p:cNvSpPr>
          <p:nvPr>
            <p:ph idx="1"/>
          </p:nvPr>
        </p:nvSpPr>
        <p:spPr/>
        <p:txBody>
          <a:bodyPr/>
          <a:lstStyle/>
          <a:p>
            <a:r>
              <a:rPr lang="en-US" dirty="0"/>
              <a:t>Ability to reproduce using iPhone / mobile device?</a:t>
            </a:r>
          </a:p>
          <a:p>
            <a:endParaRPr lang="en-US" dirty="0"/>
          </a:p>
          <a:p>
            <a:endParaRPr lang="en-US" dirty="0"/>
          </a:p>
          <a:p>
            <a:endParaRPr lang="en-US" dirty="0"/>
          </a:p>
          <a:p>
            <a:r>
              <a:rPr lang="en-US" dirty="0"/>
              <a:t>Would the accuracy of classifiers improve with additional feature detection?</a:t>
            </a:r>
          </a:p>
          <a:p>
            <a:endParaRPr lang="en-US" dirty="0"/>
          </a:p>
        </p:txBody>
      </p:sp>
    </p:spTree>
    <p:extLst>
      <p:ext uri="{BB962C8B-B14F-4D97-AF65-F5344CB8AC3E}">
        <p14:creationId xmlns:p14="http://schemas.microsoft.com/office/powerpoint/2010/main" val="334958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166A-82EC-624F-A122-7AAF29FE057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5E37B6C-99AD-8A48-B1A0-D9CE11748E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471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DAA3-EE02-8049-8B23-1FAB0DA173B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F8F9F6C-0F7A-9142-A9B5-5A536E18A68B}"/>
              </a:ext>
            </a:extLst>
          </p:cNvPr>
          <p:cNvSpPr>
            <a:spLocks noGrp="1"/>
          </p:cNvSpPr>
          <p:nvPr>
            <p:ph idx="1"/>
          </p:nvPr>
        </p:nvSpPr>
        <p:spPr/>
        <p:txBody>
          <a:bodyPr>
            <a:normAutofit lnSpcReduction="10000"/>
          </a:bodyPr>
          <a:lstStyle/>
          <a:p>
            <a:pPr marL="0" indent="0">
              <a:buNone/>
            </a:pPr>
            <a:r>
              <a:rPr lang="en-US" b="1" dirty="0"/>
              <a:t>Previous work done</a:t>
            </a:r>
          </a:p>
          <a:p>
            <a:r>
              <a:rPr lang="en-US" dirty="0"/>
              <a:t>Background</a:t>
            </a:r>
          </a:p>
          <a:p>
            <a:r>
              <a:rPr lang="en-US" dirty="0"/>
              <a:t>Processing raw data</a:t>
            </a:r>
          </a:p>
          <a:p>
            <a:endParaRPr lang="en-US" dirty="0"/>
          </a:p>
          <a:p>
            <a:pPr marL="0" indent="0">
              <a:buNone/>
            </a:pPr>
            <a:r>
              <a:rPr lang="en-US" b="1" dirty="0"/>
              <a:t>Our contribution</a:t>
            </a:r>
          </a:p>
          <a:p>
            <a:r>
              <a:rPr lang="en-US" dirty="0"/>
              <a:t>Experimenting with other models</a:t>
            </a:r>
          </a:p>
          <a:p>
            <a:r>
              <a:rPr lang="en-US" dirty="0"/>
              <a:t>Attacking the model</a:t>
            </a:r>
          </a:p>
          <a:p>
            <a:endParaRPr lang="en-US" dirty="0"/>
          </a:p>
          <a:p>
            <a:pPr marL="0" indent="0">
              <a:buNone/>
            </a:pPr>
            <a:r>
              <a:rPr lang="en-US" b="1" dirty="0"/>
              <a:t>Next steps</a:t>
            </a:r>
          </a:p>
          <a:p>
            <a:endParaRPr lang="en-US" dirty="0"/>
          </a:p>
        </p:txBody>
      </p:sp>
    </p:spTree>
    <p:extLst>
      <p:ext uri="{BB962C8B-B14F-4D97-AF65-F5344CB8AC3E}">
        <p14:creationId xmlns:p14="http://schemas.microsoft.com/office/powerpoint/2010/main" val="82909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CEA91D4-54CF-6E4F-BB4F-144095A9E210}"/>
              </a:ext>
            </a:extLst>
          </p:cNvPr>
          <p:cNvPicPr>
            <a:picLocks noChangeAspect="1"/>
          </p:cNvPicPr>
          <p:nvPr/>
        </p:nvPicPr>
        <p:blipFill>
          <a:blip r:embed="rId2"/>
          <a:stretch>
            <a:fillRect/>
          </a:stretch>
        </p:blipFill>
        <p:spPr>
          <a:xfrm>
            <a:off x="3741370" y="3174013"/>
            <a:ext cx="6972300" cy="2120900"/>
          </a:xfrm>
          <a:prstGeom prst="rect">
            <a:avLst/>
          </a:prstGeom>
        </p:spPr>
      </p:pic>
      <p:sp>
        <p:nvSpPr>
          <p:cNvPr id="2" name="Title 1">
            <a:extLst>
              <a:ext uri="{FF2B5EF4-FFF2-40B4-BE49-F238E27FC236}">
                <a16:creationId xmlns:a16="http://schemas.microsoft.com/office/drawing/2014/main" id="{AD3D5407-F545-7A45-BB82-F8AF6F5AD1D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084AB99-DC93-9F4D-B373-0D8E28CFDC76}"/>
              </a:ext>
            </a:extLst>
          </p:cNvPr>
          <p:cNvSpPr>
            <a:spLocks noGrp="1"/>
          </p:cNvSpPr>
          <p:nvPr>
            <p:ph idx="1"/>
          </p:nvPr>
        </p:nvSpPr>
        <p:spPr/>
        <p:txBody>
          <a:bodyPr anchor="t">
            <a:normAutofit fontScale="92500" lnSpcReduction="20000"/>
          </a:bodyPr>
          <a:lstStyle/>
          <a:p>
            <a:r>
              <a:rPr lang="en-US" dirty="0"/>
              <a:t>Basic premise: use the properties of Intaglio printing to differentiate between genuine bills from high-quality and low-quality forgeries.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level of fine-grain detail is difficult to emulate, and is thus a good authentication feature. </a:t>
            </a:r>
          </a:p>
        </p:txBody>
      </p:sp>
      <p:pic>
        <p:nvPicPr>
          <p:cNvPr id="5" name="Picture 4">
            <a:extLst>
              <a:ext uri="{FF2B5EF4-FFF2-40B4-BE49-F238E27FC236}">
                <a16:creationId xmlns:a16="http://schemas.microsoft.com/office/drawing/2014/main" id="{E13EA58F-50DE-7F44-8955-AA91F0517188}"/>
              </a:ext>
            </a:extLst>
          </p:cNvPr>
          <p:cNvPicPr>
            <a:picLocks noChangeAspect="1"/>
          </p:cNvPicPr>
          <p:nvPr/>
        </p:nvPicPr>
        <p:blipFill>
          <a:blip r:embed="rId3"/>
          <a:stretch>
            <a:fillRect/>
          </a:stretch>
        </p:blipFill>
        <p:spPr>
          <a:xfrm>
            <a:off x="895351" y="2938361"/>
            <a:ext cx="4455126" cy="1788650"/>
          </a:xfrm>
          <a:prstGeom prst="rect">
            <a:avLst/>
          </a:prstGeom>
          <a:ln>
            <a:solidFill>
              <a:schemeClr val="bg1"/>
            </a:solidFill>
          </a:ln>
        </p:spPr>
      </p:pic>
      <p:cxnSp>
        <p:nvCxnSpPr>
          <p:cNvPr id="7" name="Straight Arrow Connector 6">
            <a:extLst>
              <a:ext uri="{FF2B5EF4-FFF2-40B4-BE49-F238E27FC236}">
                <a16:creationId xmlns:a16="http://schemas.microsoft.com/office/drawing/2014/main" id="{89C028F4-64C6-8C4C-80C1-F2243A2B3B15}"/>
              </a:ext>
            </a:extLst>
          </p:cNvPr>
          <p:cNvCxnSpPr>
            <a:cxnSpLocks/>
          </p:cNvCxnSpPr>
          <p:nvPr/>
        </p:nvCxnSpPr>
        <p:spPr>
          <a:xfrm flipH="1" flipV="1">
            <a:off x="2605449" y="3924572"/>
            <a:ext cx="166945" cy="433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9AC81BC-C81A-EE4C-944A-6D393289CC88}"/>
              </a:ext>
            </a:extLst>
          </p:cNvPr>
          <p:cNvSpPr txBox="1"/>
          <p:nvPr/>
        </p:nvSpPr>
        <p:spPr>
          <a:xfrm>
            <a:off x="2645375" y="4335775"/>
            <a:ext cx="463588" cy="369332"/>
          </a:xfrm>
          <a:prstGeom prst="rect">
            <a:avLst/>
          </a:prstGeom>
          <a:noFill/>
        </p:spPr>
        <p:txBody>
          <a:bodyPr wrap="none" rtlCol="0">
            <a:spAutoFit/>
          </a:bodyPr>
          <a:lstStyle/>
          <a:p>
            <a:r>
              <a:rPr lang="en-US" dirty="0">
                <a:solidFill>
                  <a:schemeClr val="bg1"/>
                </a:solidFill>
              </a:rPr>
              <a:t>ink</a:t>
            </a:r>
          </a:p>
        </p:txBody>
      </p:sp>
      <p:cxnSp>
        <p:nvCxnSpPr>
          <p:cNvPr id="13" name="Straight Arrow Connector 12">
            <a:extLst>
              <a:ext uri="{FF2B5EF4-FFF2-40B4-BE49-F238E27FC236}">
                <a16:creationId xmlns:a16="http://schemas.microsoft.com/office/drawing/2014/main" id="{A5BB1B75-6A32-6D4D-BA54-36D90A4E8132}"/>
              </a:ext>
            </a:extLst>
          </p:cNvPr>
          <p:cNvCxnSpPr>
            <a:cxnSpLocks/>
          </p:cNvCxnSpPr>
          <p:nvPr/>
        </p:nvCxnSpPr>
        <p:spPr>
          <a:xfrm>
            <a:off x="3235982" y="3323968"/>
            <a:ext cx="0" cy="454097"/>
          </a:xfrm>
          <a:prstGeom prst="straightConnector1">
            <a:avLst/>
          </a:prstGeom>
          <a:ln w="53975">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2EEB0AE7-8A99-C34B-A9DD-1861C7344277}"/>
              </a:ext>
            </a:extLst>
          </p:cNvPr>
          <p:cNvCxnSpPr>
            <a:cxnSpLocks/>
          </p:cNvCxnSpPr>
          <p:nvPr/>
        </p:nvCxnSpPr>
        <p:spPr>
          <a:xfrm>
            <a:off x="4068003" y="3323967"/>
            <a:ext cx="0" cy="454097"/>
          </a:xfrm>
          <a:prstGeom prst="straightConnector1">
            <a:avLst/>
          </a:prstGeom>
          <a:ln w="53975">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B2E646F-2081-1343-BC36-A63A2135C46D}"/>
              </a:ext>
            </a:extLst>
          </p:cNvPr>
          <p:cNvCxnSpPr>
            <a:cxnSpLocks/>
          </p:cNvCxnSpPr>
          <p:nvPr/>
        </p:nvCxnSpPr>
        <p:spPr>
          <a:xfrm>
            <a:off x="4887668" y="3323967"/>
            <a:ext cx="0" cy="454097"/>
          </a:xfrm>
          <a:prstGeom prst="straightConnector1">
            <a:avLst/>
          </a:prstGeom>
          <a:ln w="53975">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75394D2C-3F32-D247-B923-C56E0475BBA5}"/>
              </a:ext>
            </a:extLst>
          </p:cNvPr>
          <p:cNvSpPr txBox="1"/>
          <p:nvPr/>
        </p:nvSpPr>
        <p:spPr>
          <a:xfrm>
            <a:off x="1210448" y="2936911"/>
            <a:ext cx="4349579" cy="307777"/>
          </a:xfrm>
          <a:prstGeom prst="rect">
            <a:avLst/>
          </a:prstGeom>
          <a:noFill/>
        </p:spPr>
        <p:txBody>
          <a:bodyPr wrap="square" rtlCol="0">
            <a:spAutoFit/>
          </a:bodyPr>
          <a:lstStyle/>
          <a:p>
            <a:r>
              <a:rPr lang="en-US" sz="1400" dirty="0">
                <a:solidFill>
                  <a:sysClr val="windowText" lastClr="000000"/>
                </a:solidFill>
              </a:rPr>
              <a:t>several tons/cm</a:t>
            </a:r>
            <a:r>
              <a:rPr lang="en-US" sz="1400" baseline="30000" dirty="0">
                <a:solidFill>
                  <a:sysClr val="windowText" lastClr="000000"/>
                </a:solidFill>
              </a:rPr>
              <a:t>2</a:t>
            </a:r>
            <a:r>
              <a:rPr lang="en-US" sz="1400" dirty="0">
                <a:solidFill>
                  <a:sysClr val="windowText" lastClr="000000"/>
                </a:solidFill>
              </a:rPr>
              <a:t> presses a </a:t>
            </a:r>
            <a:r>
              <a:rPr lang="en-US" sz="1400" dirty="0" err="1">
                <a:solidFill>
                  <a:sysClr val="windowText" lastClr="000000"/>
                </a:solidFill>
              </a:rPr>
              <a:t>feelable</a:t>
            </a:r>
            <a:r>
              <a:rPr lang="en-US" sz="1400" dirty="0">
                <a:solidFill>
                  <a:sysClr val="windowText" lastClr="000000"/>
                </a:solidFill>
              </a:rPr>
              <a:t> relief into the paper </a:t>
            </a:r>
          </a:p>
        </p:txBody>
      </p:sp>
    </p:spTree>
    <p:extLst>
      <p:ext uri="{BB962C8B-B14F-4D97-AF65-F5344CB8AC3E}">
        <p14:creationId xmlns:p14="http://schemas.microsoft.com/office/powerpoint/2010/main" val="309648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E7EA-11E7-BC4D-A8BD-59C7046DB161}"/>
              </a:ext>
            </a:extLst>
          </p:cNvPr>
          <p:cNvSpPr>
            <a:spLocks noGrp="1"/>
          </p:cNvSpPr>
          <p:nvPr>
            <p:ph type="title"/>
          </p:nvPr>
        </p:nvSpPr>
        <p:spPr>
          <a:xfrm>
            <a:off x="685801" y="609600"/>
            <a:ext cx="10422923" cy="1456267"/>
          </a:xfrm>
        </p:spPr>
        <p:txBody>
          <a:bodyPr/>
          <a:lstStyle/>
          <a:p>
            <a:r>
              <a:rPr lang="en-US" dirty="0"/>
              <a:t>MACHINE LEARNING FOR FORGERY DETECTION</a:t>
            </a:r>
          </a:p>
        </p:txBody>
      </p:sp>
      <p:sp>
        <p:nvSpPr>
          <p:cNvPr id="3" name="Content Placeholder 2">
            <a:extLst>
              <a:ext uri="{FF2B5EF4-FFF2-40B4-BE49-F238E27FC236}">
                <a16:creationId xmlns:a16="http://schemas.microsoft.com/office/drawing/2014/main" id="{FA82E796-3A0B-7244-ABF2-DA480D93977A}"/>
              </a:ext>
            </a:extLst>
          </p:cNvPr>
          <p:cNvSpPr>
            <a:spLocks noGrp="1"/>
          </p:cNvSpPr>
          <p:nvPr>
            <p:ph idx="1"/>
          </p:nvPr>
        </p:nvSpPr>
        <p:spPr>
          <a:xfrm>
            <a:off x="685801" y="2142067"/>
            <a:ext cx="5908245" cy="3649133"/>
          </a:xfrm>
        </p:spPr>
        <p:txBody>
          <a:bodyPr>
            <a:normAutofit fontScale="92500"/>
          </a:bodyPr>
          <a:lstStyle/>
          <a:p>
            <a:r>
              <a:rPr lang="en-US" dirty="0"/>
              <a:t>Pioneered by two researchers – Eugen </a:t>
            </a:r>
            <a:r>
              <a:rPr lang="en-US" dirty="0" err="1"/>
              <a:t>Gillich</a:t>
            </a:r>
            <a:r>
              <a:rPr lang="en-US" dirty="0"/>
              <a:t> and Volker </a:t>
            </a:r>
            <a:r>
              <a:rPr lang="en-US" dirty="0" err="1"/>
              <a:t>Lohweg</a:t>
            </a:r>
            <a:r>
              <a:rPr lang="en-US" dirty="0"/>
              <a:t>:</a:t>
            </a:r>
          </a:p>
          <a:p>
            <a:pPr lvl="1"/>
            <a:r>
              <a:rPr lang="en-US" dirty="0"/>
              <a:t>Leveraged </a:t>
            </a:r>
            <a:r>
              <a:rPr lang="en-US" b="1" dirty="0"/>
              <a:t>Shift Invariant Wavelet Transform (SWT)</a:t>
            </a:r>
            <a:r>
              <a:rPr lang="en-US" dirty="0"/>
              <a:t> + Support Vector Machine </a:t>
            </a:r>
          </a:p>
          <a:p>
            <a:pPr lvl="1"/>
            <a:r>
              <a:rPr lang="en-US" dirty="0"/>
              <a:t>Yielded 100% accuracy rate (threw out two outliers due to them being incomplete data points).</a:t>
            </a:r>
          </a:p>
          <a:p>
            <a:r>
              <a:rPr lang="en-US" dirty="0"/>
              <a:t>Four step process:</a:t>
            </a:r>
          </a:p>
          <a:p>
            <a:pPr lvl="1"/>
            <a:r>
              <a:rPr lang="en-US" dirty="0"/>
              <a:t>Image digitization using areas of homogeneous grayscale mean.</a:t>
            </a:r>
          </a:p>
          <a:p>
            <a:pPr lvl="1"/>
            <a:r>
              <a:rPr lang="en-US" dirty="0"/>
              <a:t>Preprocessing </a:t>
            </a:r>
          </a:p>
          <a:p>
            <a:pPr lvl="1"/>
            <a:r>
              <a:rPr lang="en-US" dirty="0"/>
              <a:t>Feature extraction</a:t>
            </a:r>
          </a:p>
          <a:p>
            <a:pPr lvl="1"/>
            <a:r>
              <a:rPr lang="en-US" dirty="0"/>
              <a:t>Classification</a:t>
            </a:r>
          </a:p>
        </p:txBody>
      </p:sp>
      <p:pic>
        <p:nvPicPr>
          <p:cNvPr id="5" name="Picture 4">
            <a:extLst>
              <a:ext uri="{FF2B5EF4-FFF2-40B4-BE49-F238E27FC236}">
                <a16:creationId xmlns:a16="http://schemas.microsoft.com/office/drawing/2014/main" id="{3D3CBE3B-5821-1445-B459-86A1729DD57C}"/>
              </a:ext>
            </a:extLst>
          </p:cNvPr>
          <p:cNvPicPr>
            <a:picLocks noChangeAspect="1"/>
          </p:cNvPicPr>
          <p:nvPr/>
        </p:nvPicPr>
        <p:blipFill>
          <a:blip r:embed="rId2"/>
          <a:stretch>
            <a:fillRect/>
          </a:stretch>
        </p:blipFill>
        <p:spPr>
          <a:xfrm>
            <a:off x="6594046" y="2729470"/>
            <a:ext cx="5207000" cy="1473200"/>
          </a:xfrm>
          <a:prstGeom prst="rect">
            <a:avLst/>
          </a:prstGeom>
        </p:spPr>
      </p:pic>
    </p:spTree>
    <p:extLst>
      <p:ext uri="{BB962C8B-B14F-4D97-AF65-F5344CB8AC3E}">
        <p14:creationId xmlns:p14="http://schemas.microsoft.com/office/powerpoint/2010/main" val="58462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C74-5A46-7E4B-84D7-24EB34B31A02}"/>
              </a:ext>
            </a:extLst>
          </p:cNvPr>
          <p:cNvSpPr>
            <a:spLocks noGrp="1"/>
          </p:cNvSpPr>
          <p:nvPr>
            <p:ph type="title"/>
          </p:nvPr>
        </p:nvSpPr>
        <p:spPr/>
        <p:txBody>
          <a:bodyPr/>
          <a:lstStyle/>
          <a:p>
            <a:r>
              <a:rPr lang="en-US" dirty="0"/>
              <a:t>Feature processing (INCOMPLETE)</a:t>
            </a:r>
          </a:p>
        </p:txBody>
      </p:sp>
      <p:sp>
        <p:nvSpPr>
          <p:cNvPr id="3" name="Content Placeholder 2">
            <a:extLst>
              <a:ext uri="{FF2B5EF4-FFF2-40B4-BE49-F238E27FC236}">
                <a16:creationId xmlns:a16="http://schemas.microsoft.com/office/drawing/2014/main" id="{F8CECEFD-2625-0748-BEBB-BA9743467D6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4778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36D4-E471-F944-B348-66E33387CF43}"/>
              </a:ext>
            </a:extLst>
          </p:cNvPr>
          <p:cNvSpPr>
            <a:spLocks noGrp="1"/>
          </p:cNvSpPr>
          <p:nvPr>
            <p:ph type="title"/>
          </p:nvPr>
        </p:nvSpPr>
        <p:spPr/>
        <p:txBody>
          <a:bodyPr/>
          <a:lstStyle/>
          <a:p>
            <a:r>
              <a:rPr lang="en-US" dirty="0"/>
              <a:t>THEIR FINDINGS (INCOMPLETE)</a:t>
            </a:r>
          </a:p>
        </p:txBody>
      </p:sp>
      <p:sp>
        <p:nvSpPr>
          <p:cNvPr id="3" name="Content Placeholder 2">
            <a:extLst>
              <a:ext uri="{FF2B5EF4-FFF2-40B4-BE49-F238E27FC236}">
                <a16:creationId xmlns:a16="http://schemas.microsoft.com/office/drawing/2014/main" id="{8F3E59D1-6098-B043-8F22-F177550ACB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308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2C99-04E7-D14F-B844-1CE039178D94}"/>
              </a:ext>
            </a:extLst>
          </p:cNvPr>
          <p:cNvSpPr>
            <a:spLocks noGrp="1"/>
          </p:cNvSpPr>
          <p:nvPr>
            <p:ph type="title"/>
          </p:nvPr>
        </p:nvSpPr>
        <p:spPr/>
        <p:txBody>
          <a:bodyPr/>
          <a:lstStyle/>
          <a:p>
            <a:r>
              <a:rPr lang="en-US" dirty="0"/>
              <a:t>Our FINDINGS: COMPARING CLASSIFIER MODELS</a:t>
            </a:r>
          </a:p>
        </p:txBody>
      </p:sp>
      <p:sp>
        <p:nvSpPr>
          <p:cNvPr id="3" name="Content Placeholder 2">
            <a:extLst>
              <a:ext uri="{FF2B5EF4-FFF2-40B4-BE49-F238E27FC236}">
                <a16:creationId xmlns:a16="http://schemas.microsoft.com/office/drawing/2014/main" id="{28F60899-C91F-ED44-ADDB-D558BA2CD3B5}"/>
              </a:ext>
            </a:extLst>
          </p:cNvPr>
          <p:cNvSpPr>
            <a:spLocks noGrp="1"/>
          </p:cNvSpPr>
          <p:nvPr>
            <p:ph idx="1"/>
          </p:nvPr>
        </p:nvSpPr>
        <p:spPr/>
        <p:txBody>
          <a:bodyPr/>
          <a:lstStyle/>
          <a:p>
            <a:r>
              <a:rPr lang="en-US" dirty="0"/>
              <a:t>Comparison of models (KNN Classifier and Neural Network multi-layer perceptron classifier)</a:t>
            </a:r>
          </a:p>
          <a:p>
            <a:pPr lvl="1"/>
            <a:r>
              <a:rPr lang="en-US" dirty="0"/>
              <a:t>Performance metrics</a:t>
            </a:r>
          </a:p>
          <a:p>
            <a:pPr lvl="1"/>
            <a:endParaRPr lang="en-US" dirty="0"/>
          </a:p>
          <a:p>
            <a:pPr lvl="1"/>
            <a:endParaRPr lang="en-US" dirty="0"/>
          </a:p>
          <a:p>
            <a:pPr lvl="1"/>
            <a:r>
              <a:rPr lang="en-US" dirty="0"/>
              <a:t>Bias variance curves</a:t>
            </a:r>
          </a:p>
          <a:p>
            <a:endParaRPr lang="en-US" dirty="0"/>
          </a:p>
        </p:txBody>
      </p:sp>
    </p:spTree>
    <p:extLst>
      <p:ext uri="{BB962C8B-B14F-4D97-AF65-F5344CB8AC3E}">
        <p14:creationId xmlns:p14="http://schemas.microsoft.com/office/powerpoint/2010/main" val="18018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DDFB-452C-F74C-8B06-29462C074661}"/>
              </a:ext>
            </a:extLst>
          </p:cNvPr>
          <p:cNvSpPr>
            <a:spLocks noGrp="1"/>
          </p:cNvSpPr>
          <p:nvPr>
            <p:ph type="title"/>
          </p:nvPr>
        </p:nvSpPr>
        <p:spPr/>
        <p:txBody>
          <a:bodyPr/>
          <a:lstStyle/>
          <a:p>
            <a:r>
              <a:rPr lang="en-US" dirty="0"/>
              <a:t>Bias Variance Curve</a:t>
            </a:r>
          </a:p>
        </p:txBody>
      </p:sp>
      <p:pic>
        <p:nvPicPr>
          <p:cNvPr id="4" name="Picture 3">
            <a:extLst>
              <a:ext uri="{FF2B5EF4-FFF2-40B4-BE49-F238E27FC236}">
                <a16:creationId xmlns:a16="http://schemas.microsoft.com/office/drawing/2014/main" id="{1917AD77-3673-004F-AA15-71C99DDFA09D}"/>
              </a:ext>
            </a:extLst>
          </p:cNvPr>
          <p:cNvPicPr>
            <a:picLocks noChangeAspect="1"/>
          </p:cNvPicPr>
          <p:nvPr/>
        </p:nvPicPr>
        <p:blipFill>
          <a:blip r:embed="rId2"/>
          <a:stretch>
            <a:fillRect/>
          </a:stretch>
        </p:blipFill>
        <p:spPr>
          <a:xfrm>
            <a:off x="1706889" y="3728133"/>
            <a:ext cx="2836575" cy="2127431"/>
          </a:xfrm>
          <a:prstGeom prst="rect">
            <a:avLst/>
          </a:prstGeom>
        </p:spPr>
      </p:pic>
      <p:pic>
        <p:nvPicPr>
          <p:cNvPr id="5" name="Picture 4">
            <a:extLst>
              <a:ext uri="{FF2B5EF4-FFF2-40B4-BE49-F238E27FC236}">
                <a16:creationId xmlns:a16="http://schemas.microsoft.com/office/drawing/2014/main" id="{BD7FC03F-C886-A147-8EF8-44AE9AAC071C}"/>
              </a:ext>
            </a:extLst>
          </p:cNvPr>
          <p:cNvPicPr>
            <a:picLocks noChangeAspect="1"/>
          </p:cNvPicPr>
          <p:nvPr/>
        </p:nvPicPr>
        <p:blipFill>
          <a:blip r:embed="rId3"/>
          <a:stretch>
            <a:fillRect/>
          </a:stretch>
        </p:blipFill>
        <p:spPr>
          <a:xfrm>
            <a:off x="5177129" y="986565"/>
            <a:ext cx="2864432" cy="2162591"/>
          </a:xfrm>
          <a:prstGeom prst="rect">
            <a:avLst/>
          </a:prstGeom>
        </p:spPr>
      </p:pic>
      <p:pic>
        <p:nvPicPr>
          <p:cNvPr id="6" name="Picture 5">
            <a:extLst>
              <a:ext uri="{FF2B5EF4-FFF2-40B4-BE49-F238E27FC236}">
                <a16:creationId xmlns:a16="http://schemas.microsoft.com/office/drawing/2014/main" id="{22E59AC2-C48F-3A4C-815C-F233B08B1EC0}"/>
              </a:ext>
            </a:extLst>
          </p:cNvPr>
          <p:cNvPicPr>
            <a:picLocks noChangeAspect="1"/>
          </p:cNvPicPr>
          <p:nvPr/>
        </p:nvPicPr>
        <p:blipFill>
          <a:blip r:embed="rId4"/>
          <a:stretch>
            <a:fillRect/>
          </a:stretch>
        </p:blipFill>
        <p:spPr>
          <a:xfrm>
            <a:off x="8635775" y="986566"/>
            <a:ext cx="2883455" cy="2162591"/>
          </a:xfrm>
          <a:prstGeom prst="rect">
            <a:avLst/>
          </a:prstGeom>
        </p:spPr>
      </p:pic>
      <p:pic>
        <p:nvPicPr>
          <p:cNvPr id="7" name="Picture 6">
            <a:extLst>
              <a:ext uri="{FF2B5EF4-FFF2-40B4-BE49-F238E27FC236}">
                <a16:creationId xmlns:a16="http://schemas.microsoft.com/office/drawing/2014/main" id="{0625A1C7-2A38-7E4D-9773-E31659724E4F}"/>
              </a:ext>
            </a:extLst>
          </p:cNvPr>
          <p:cNvPicPr>
            <a:picLocks noChangeAspect="1"/>
          </p:cNvPicPr>
          <p:nvPr/>
        </p:nvPicPr>
        <p:blipFill>
          <a:blip r:embed="rId5"/>
          <a:stretch>
            <a:fillRect/>
          </a:stretch>
        </p:blipFill>
        <p:spPr>
          <a:xfrm>
            <a:off x="5137678" y="3728133"/>
            <a:ext cx="2903883" cy="2127431"/>
          </a:xfrm>
          <a:prstGeom prst="rect">
            <a:avLst/>
          </a:prstGeom>
        </p:spPr>
      </p:pic>
      <p:pic>
        <p:nvPicPr>
          <p:cNvPr id="8" name="Picture 7">
            <a:extLst>
              <a:ext uri="{FF2B5EF4-FFF2-40B4-BE49-F238E27FC236}">
                <a16:creationId xmlns:a16="http://schemas.microsoft.com/office/drawing/2014/main" id="{E2781005-F747-2348-AC8E-C634E7FDC43C}"/>
              </a:ext>
            </a:extLst>
          </p:cNvPr>
          <p:cNvPicPr>
            <a:picLocks noChangeAspect="1"/>
          </p:cNvPicPr>
          <p:nvPr/>
        </p:nvPicPr>
        <p:blipFill>
          <a:blip r:embed="rId6"/>
          <a:stretch>
            <a:fillRect/>
          </a:stretch>
        </p:blipFill>
        <p:spPr>
          <a:xfrm>
            <a:off x="8635775" y="3687691"/>
            <a:ext cx="2890497" cy="2167873"/>
          </a:xfrm>
          <a:prstGeom prst="rect">
            <a:avLst/>
          </a:prstGeom>
        </p:spPr>
      </p:pic>
      <p:sp>
        <p:nvSpPr>
          <p:cNvPr id="9" name="TextBox 8">
            <a:extLst>
              <a:ext uri="{FF2B5EF4-FFF2-40B4-BE49-F238E27FC236}">
                <a16:creationId xmlns:a16="http://schemas.microsoft.com/office/drawing/2014/main" id="{D4C6F7DA-32E2-7448-B0A3-750DB7320E5C}"/>
              </a:ext>
            </a:extLst>
          </p:cNvPr>
          <p:cNvSpPr txBox="1"/>
          <p:nvPr/>
        </p:nvSpPr>
        <p:spPr>
          <a:xfrm>
            <a:off x="2307911" y="5855564"/>
            <a:ext cx="1567224" cy="369332"/>
          </a:xfrm>
          <a:prstGeom prst="rect">
            <a:avLst/>
          </a:prstGeom>
          <a:noFill/>
        </p:spPr>
        <p:txBody>
          <a:bodyPr wrap="none" rtlCol="0">
            <a:spAutoFit/>
          </a:bodyPr>
          <a:lstStyle/>
          <a:p>
            <a:r>
              <a:rPr lang="en-US" dirty="0"/>
              <a:t>Random forest</a:t>
            </a:r>
          </a:p>
        </p:txBody>
      </p:sp>
      <p:sp>
        <p:nvSpPr>
          <p:cNvPr id="11" name="TextBox 10">
            <a:extLst>
              <a:ext uri="{FF2B5EF4-FFF2-40B4-BE49-F238E27FC236}">
                <a16:creationId xmlns:a16="http://schemas.microsoft.com/office/drawing/2014/main" id="{9D2B4BC3-AA67-C74E-AC0A-9FF4786C29C6}"/>
              </a:ext>
            </a:extLst>
          </p:cNvPr>
          <p:cNvSpPr txBox="1"/>
          <p:nvPr/>
        </p:nvSpPr>
        <p:spPr>
          <a:xfrm>
            <a:off x="5751513" y="3149156"/>
            <a:ext cx="1644937" cy="369332"/>
          </a:xfrm>
          <a:prstGeom prst="rect">
            <a:avLst/>
          </a:prstGeom>
          <a:noFill/>
        </p:spPr>
        <p:txBody>
          <a:bodyPr wrap="none" rtlCol="0">
            <a:spAutoFit/>
          </a:bodyPr>
          <a:lstStyle/>
          <a:p>
            <a:r>
              <a:rPr lang="en-US" dirty="0"/>
              <a:t>Neural network</a:t>
            </a:r>
          </a:p>
        </p:txBody>
      </p:sp>
      <p:sp>
        <p:nvSpPr>
          <p:cNvPr id="12" name="TextBox 11">
            <a:extLst>
              <a:ext uri="{FF2B5EF4-FFF2-40B4-BE49-F238E27FC236}">
                <a16:creationId xmlns:a16="http://schemas.microsoft.com/office/drawing/2014/main" id="{E543AF96-EA75-1F45-B8CE-72C67381F6CB}"/>
              </a:ext>
            </a:extLst>
          </p:cNvPr>
          <p:cNvSpPr txBox="1"/>
          <p:nvPr/>
        </p:nvSpPr>
        <p:spPr>
          <a:xfrm>
            <a:off x="9695826" y="3124842"/>
            <a:ext cx="763351" cy="369332"/>
          </a:xfrm>
          <a:prstGeom prst="rect">
            <a:avLst/>
          </a:prstGeom>
          <a:noFill/>
        </p:spPr>
        <p:txBody>
          <a:bodyPr wrap="none" rtlCol="0">
            <a:spAutoFit/>
          </a:bodyPr>
          <a:lstStyle/>
          <a:p>
            <a:r>
              <a:rPr lang="en-US" dirty="0"/>
              <a:t>Linear</a:t>
            </a:r>
          </a:p>
        </p:txBody>
      </p:sp>
      <p:sp>
        <p:nvSpPr>
          <p:cNvPr id="13" name="TextBox 12">
            <a:extLst>
              <a:ext uri="{FF2B5EF4-FFF2-40B4-BE49-F238E27FC236}">
                <a16:creationId xmlns:a16="http://schemas.microsoft.com/office/drawing/2014/main" id="{B9111381-A111-EE4B-9183-A1F19C601733}"/>
              </a:ext>
            </a:extLst>
          </p:cNvPr>
          <p:cNvSpPr txBox="1"/>
          <p:nvPr/>
        </p:nvSpPr>
        <p:spPr>
          <a:xfrm>
            <a:off x="5671125" y="5840436"/>
            <a:ext cx="2059603" cy="369332"/>
          </a:xfrm>
          <a:prstGeom prst="rect">
            <a:avLst/>
          </a:prstGeom>
          <a:noFill/>
        </p:spPr>
        <p:txBody>
          <a:bodyPr wrap="none" rtlCol="0">
            <a:spAutoFit/>
          </a:bodyPr>
          <a:lstStyle/>
          <a:p>
            <a:r>
              <a:rPr lang="en-US" dirty="0"/>
              <a:t>K-nearest neighbors</a:t>
            </a:r>
          </a:p>
        </p:txBody>
      </p:sp>
      <p:sp>
        <p:nvSpPr>
          <p:cNvPr id="14" name="TextBox 13">
            <a:extLst>
              <a:ext uri="{FF2B5EF4-FFF2-40B4-BE49-F238E27FC236}">
                <a16:creationId xmlns:a16="http://schemas.microsoft.com/office/drawing/2014/main" id="{476699AD-3F1C-5145-9314-C5BEC721FECC}"/>
              </a:ext>
            </a:extLst>
          </p:cNvPr>
          <p:cNvSpPr txBox="1"/>
          <p:nvPr/>
        </p:nvSpPr>
        <p:spPr>
          <a:xfrm>
            <a:off x="9575964" y="5840325"/>
            <a:ext cx="1027845" cy="369332"/>
          </a:xfrm>
          <a:prstGeom prst="rect">
            <a:avLst/>
          </a:prstGeom>
          <a:noFill/>
        </p:spPr>
        <p:txBody>
          <a:bodyPr wrap="none" rtlCol="0">
            <a:spAutoFit/>
          </a:bodyPr>
          <a:lstStyle/>
          <a:p>
            <a:r>
              <a:rPr lang="en-US" dirty="0"/>
              <a:t>Gaussian</a:t>
            </a:r>
          </a:p>
        </p:txBody>
      </p:sp>
      <p:sp>
        <p:nvSpPr>
          <p:cNvPr id="15" name="Triangle 14">
            <a:extLst>
              <a:ext uri="{FF2B5EF4-FFF2-40B4-BE49-F238E27FC236}">
                <a16:creationId xmlns:a16="http://schemas.microsoft.com/office/drawing/2014/main" id="{1F704C72-3A53-A549-B67C-A8C7535DDA65}"/>
              </a:ext>
            </a:extLst>
          </p:cNvPr>
          <p:cNvSpPr/>
          <p:nvPr/>
        </p:nvSpPr>
        <p:spPr>
          <a:xfrm>
            <a:off x="1889090" y="1951335"/>
            <a:ext cx="251209" cy="216559"/>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D4AFD5A-1AA7-714D-BB23-E360C8A60CEB}"/>
              </a:ext>
            </a:extLst>
          </p:cNvPr>
          <p:cNvSpPr txBox="1"/>
          <p:nvPr/>
        </p:nvSpPr>
        <p:spPr>
          <a:xfrm>
            <a:off x="2140299" y="1883194"/>
            <a:ext cx="1260858" cy="369332"/>
          </a:xfrm>
          <a:prstGeom prst="rect">
            <a:avLst/>
          </a:prstGeom>
          <a:noFill/>
        </p:spPr>
        <p:txBody>
          <a:bodyPr wrap="none" rtlCol="0">
            <a:spAutoFit/>
          </a:bodyPr>
          <a:lstStyle/>
          <a:p>
            <a:r>
              <a:rPr lang="en-US" dirty="0"/>
              <a:t>Training set</a:t>
            </a:r>
          </a:p>
        </p:txBody>
      </p:sp>
      <p:sp>
        <p:nvSpPr>
          <p:cNvPr id="17" name="Oval 16">
            <a:extLst>
              <a:ext uri="{FF2B5EF4-FFF2-40B4-BE49-F238E27FC236}">
                <a16:creationId xmlns:a16="http://schemas.microsoft.com/office/drawing/2014/main" id="{5E767268-105F-5945-9B76-73027EB5397B}"/>
              </a:ext>
            </a:extLst>
          </p:cNvPr>
          <p:cNvSpPr/>
          <p:nvPr/>
        </p:nvSpPr>
        <p:spPr>
          <a:xfrm>
            <a:off x="1868993" y="2461810"/>
            <a:ext cx="291402" cy="2914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6D9222-4133-1649-A269-4467046F09E5}"/>
              </a:ext>
            </a:extLst>
          </p:cNvPr>
          <p:cNvSpPr txBox="1"/>
          <p:nvPr/>
        </p:nvSpPr>
        <p:spPr>
          <a:xfrm>
            <a:off x="2160395" y="2383880"/>
            <a:ext cx="889731" cy="369332"/>
          </a:xfrm>
          <a:prstGeom prst="rect">
            <a:avLst/>
          </a:prstGeom>
          <a:noFill/>
        </p:spPr>
        <p:txBody>
          <a:bodyPr wrap="none" rtlCol="0">
            <a:spAutoFit/>
          </a:bodyPr>
          <a:lstStyle/>
          <a:p>
            <a:r>
              <a:rPr lang="en-US" dirty="0"/>
              <a:t>Test set</a:t>
            </a:r>
          </a:p>
        </p:txBody>
      </p:sp>
    </p:spTree>
    <p:extLst>
      <p:ext uri="{BB962C8B-B14F-4D97-AF65-F5344CB8AC3E}">
        <p14:creationId xmlns:p14="http://schemas.microsoft.com/office/powerpoint/2010/main" val="74456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62F-E7B8-DB4C-9875-B61EBCB2D979}"/>
              </a:ext>
            </a:extLst>
          </p:cNvPr>
          <p:cNvSpPr>
            <a:spLocks noGrp="1"/>
          </p:cNvSpPr>
          <p:nvPr>
            <p:ph type="title"/>
          </p:nvPr>
        </p:nvSpPr>
        <p:spPr/>
        <p:txBody>
          <a:bodyPr>
            <a:normAutofit/>
          </a:bodyPr>
          <a:lstStyle/>
          <a:p>
            <a:r>
              <a:rPr lang="en-US" dirty="0"/>
              <a:t>FROG BOILING ATTACK (FBA)</a:t>
            </a:r>
          </a:p>
        </p:txBody>
      </p:sp>
      <p:sp>
        <p:nvSpPr>
          <p:cNvPr id="3" name="Content Placeholder 2">
            <a:extLst>
              <a:ext uri="{FF2B5EF4-FFF2-40B4-BE49-F238E27FC236}">
                <a16:creationId xmlns:a16="http://schemas.microsoft.com/office/drawing/2014/main" id="{65FFF0A8-BEA6-FC4E-8D64-7572F4A9431D}"/>
              </a:ext>
            </a:extLst>
          </p:cNvPr>
          <p:cNvSpPr>
            <a:spLocks noGrp="1"/>
          </p:cNvSpPr>
          <p:nvPr>
            <p:ph idx="1"/>
          </p:nvPr>
        </p:nvSpPr>
        <p:spPr/>
        <p:txBody>
          <a:bodyPr/>
          <a:lstStyle/>
          <a:p>
            <a:r>
              <a:rPr lang="en-US" dirty="0"/>
              <a:t>Only feasible when model is adaptive.</a:t>
            </a:r>
          </a:p>
          <a:p>
            <a:r>
              <a:rPr lang="en-US" dirty="0"/>
              <a:t>Works on concept of template drift.</a:t>
            </a:r>
          </a:p>
          <a:p>
            <a:pPr marL="0" indent="0">
              <a:buNone/>
            </a:pPr>
            <a:r>
              <a:rPr lang="nn-NO" i="1" dirty="0"/>
              <a:t>				F</a:t>
            </a:r>
            <a:r>
              <a:rPr lang="nn-NO" i="1" baseline="-25000" dirty="0"/>
              <a:t>new</a:t>
            </a:r>
            <a:r>
              <a:rPr lang="nn-NO" i="1" dirty="0"/>
              <a:t> = F</a:t>
            </a:r>
            <a:r>
              <a:rPr lang="nn-NO" i="1" baseline="-25000" dirty="0"/>
              <a:t>old</a:t>
            </a:r>
            <a:r>
              <a:rPr lang="nn-NO" i="1" dirty="0"/>
              <a:t> + (i − 1)δ(x)</a:t>
            </a:r>
            <a:endParaRPr lang="en-US" i="1" dirty="0"/>
          </a:p>
          <a:p>
            <a:endParaRPr lang="en-US" dirty="0"/>
          </a:p>
        </p:txBody>
      </p:sp>
    </p:spTree>
    <p:extLst>
      <p:ext uri="{BB962C8B-B14F-4D97-AF65-F5344CB8AC3E}">
        <p14:creationId xmlns:p14="http://schemas.microsoft.com/office/powerpoint/2010/main" val="2046097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3741</TotalTime>
  <Words>458</Words>
  <Application>Microsoft Office PowerPoint</Application>
  <PresentationFormat>Widescreen</PresentationFormat>
  <Paragraphs>89</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banknote authentication, part ii:</vt:lpstr>
      <vt:lpstr>outline</vt:lpstr>
      <vt:lpstr>background</vt:lpstr>
      <vt:lpstr>MACHINE LEARNING FOR FORGERY DETECTION</vt:lpstr>
      <vt:lpstr>Feature processing (INCOMPLETE)</vt:lpstr>
      <vt:lpstr>THEIR FINDINGS (INCOMPLETE)</vt:lpstr>
      <vt:lpstr>Our FINDINGS: COMPARING CLASSIFIER MODELS</vt:lpstr>
      <vt:lpstr>Bias Variance Curve</vt:lpstr>
      <vt:lpstr>FROG BOILING ATTACK (FBA)</vt:lpstr>
      <vt:lpstr>FBA – Our implementation</vt:lpstr>
      <vt:lpstr>Classifier accuracies post attack</vt:lpstr>
      <vt:lpstr>The random forest anomaly</vt:lpstr>
      <vt:lpstr>Counter-measures to fba</vt:lpstr>
      <vt:lpstr>FUTURE WORK (INCOMPLETE)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banknote</dc:title>
  <dc:creator>Alice Y Chang</dc:creator>
  <cp:lastModifiedBy>Umashankar, Karthik</cp:lastModifiedBy>
  <cp:revision>34</cp:revision>
  <dcterms:created xsi:type="dcterms:W3CDTF">2018-06-03T17:09:31Z</dcterms:created>
  <dcterms:modified xsi:type="dcterms:W3CDTF">2018-06-14T05:17:54Z</dcterms:modified>
</cp:coreProperties>
</file>