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2"/>
    <p:sldId id="268" r:id="rId3"/>
    <p:sldId id="282" r:id="rId4"/>
    <p:sldId id="284" r:id="rId5"/>
    <p:sldId id="285" r:id="rId6"/>
    <p:sldId id="286" r:id="rId7"/>
    <p:sldId id="287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D55663-CF3B-4D55-A4BB-39D55B52E8C6}">
          <p14:sldIdLst>
            <p14:sldId id="279"/>
            <p14:sldId id="268"/>
            <p14:sldId id="282"/>
            <p14:sldId id="284"/>
            <p14:sldId id="285"/>
            <p14:sldId id="286"/>
            <p14:sldId id="28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B9E"/>
    <a:srgbClr val="DA74D8"/>
    <a:srgbClr val="FFFF00"/>
    <a:srgbClr val="FFFFFF"/>
    <a:srgbClr val="CA9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0FFE23F-2A8D-4A45-94E6-69A84AA49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3495E-7473-422A-B98F-B223EE419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4F39-6713-4FE3-B8A8-5D4C1194DF93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3F375-B33C-4860-A272-211D48F195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DF0A0E-3FE5-44BA-A90A-FD2D805E4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4AE-BA0E-437C-B784-A25CD5C86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3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F070-C832-4A4D-A306-0F56A88D4ADF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D968-BBCF-4A63-94F4-701C8C2F3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33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長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8" y="1460296"/>
            <a:ext cx="9101081" cy="8150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2389548"/>
            <a:ext cx="8217160" cy="70607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163265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8DCA820D-8D36-4E7D-B95F-857B9F6A0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6" y="5350216"/>
            <a:ext cx="6933998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endParaRPr lang="zh-TW" altLang="en-US" dirty="0"/>
          </a:p>
        </p:txBody>
      </p:sp>
      <p:sp>
        <p:nvSpPr>
          <p:cNvPr id="25" name="文字版面配置區 20">
            <a:extLst>
              <a:ext uri="{FF2B5EF4-FFF2-40B4-BE49-F238E27FC236}">
                <a16:creationId xmlns:a16="http://schemas.microsoft.com/office/drawing/2014/main" id="{21972DA5-939A-464D-9D6E-B3823F2C6B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6" name="文字版面配置區 20">
            <a:extLst>
              <a:ext uri="{FF2B5EF4-FFF2-40B4-BE49-F238E27FC236}">
                <a16:creationId xmlns:a16="http://schemas.microsoft.com/office/drawing/2014/main" id="{A31A25B2-7292-44EA-9AC1-10B375CC21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4779" y="4812020"/>
            <a:ext cx="6933999" cy="488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短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6D703F-26FC-4738-9AD9-16E905570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1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55" y="1540299"/>
            <a:ext cx="8474864" cy="8414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 userDrawn="1"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374653-55EF-46E8-9774-A7358B6CC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965" y="5519407"/>
            <a:ext cx="6933998" cy="562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</a:pPr>
            <a:endParaRPr lang="zh-TW" altLang="en-US" dirty="0"/>
          </a:p>
        </p:txBody>
      </p:sp>
      <p:sp>
        <p:nvSpPr>
          <p:cNvPr id="22" name="文字版面配置區 20">
            <a:extLst>
              <a:ext uri="{FF2B5EF4-FFF2-40B4-BE49-F238E27FC236}">
                <a16:creationId xmlns:a16="http://schemas.microsoft.com/office/drawing/2014/main" id="{2C4F0E02-63E3-4EEE-A927-467A31DF55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dirty="0">
                <a:solidFill>
                  <a:schemeClr val="bg1"/>
                </a:solidFill>
                <a:latin typeface="Tempus Sans ITC" panose="04020404030D07020202" pitchFamily="82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24" name="文字版面配置區 20">
            <a:extLst>
              <a:ext uri="{FF2B5EF4-FFF2-40B4-BE49-F238E27FC236}">
                <a16:creationId xmlns:a16="http://schemas.microsoft.com/office/drawing/2014/main" id="{DDF7CF6E-B52E-4800-AE0B-05B73A6B88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726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3211-A757-4C69-B7C8-FFD4D92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72" y="2380431"/>
            <a:ext cx="8294255" cy="7686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73C76-3849-4572-A3B0-FDB41726CC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09799" y="3545406"/>
            <a:ext cx="7772399" cy="172863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sz="2800" i="1" kern="1200" cap="none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920C3A-733B-420D-8225-529D056EA65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2020/1/17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D603A-AE7E-4F8D-8828-E9EC15DD57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3D47E1C-2805-4BC0-822C-EFC0C956AB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1780" y="3331069"/>
            <a:ext cx="8848436" cy="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9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20AD8-4FCE-4BE4-AC68-49607A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AE30ACE6-74C0-41B9-BF40-C8E6634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08066"/>
            <a:ext cx="1046988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5" y="744838"/>
            <a:ext cx="3261349" cy="15449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19" y="744838"/>
            <a:ext cx="6817358" cy="542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E986B4-2D07-4B21-ABFD-1B32AD2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24727" y="6261559"/>
            <a:ext cx="108995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2020/1/17</a:t>
            </a:r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8EEE4E2-0B0C-4FB0-90B1-07EFC31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49" y="6292136"/>
            <a:ext cx="7772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Analysis and Interpretation Lab, NTHU ESS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13DBB79-96D3-46AD-8782-2DAD36FD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0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雙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7E79C-9DE5-4267-8EFD-C31F9AA2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6307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CCB91D-B1FA-4F96-9CA4-B4FAB1B1DB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960" y="1727200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/>
            </a:lvl1pPr>
            <a:lvl2pPr>
              <a:lnSpc>
                <a:spcPct val="125000"/>
              </a:lnSpc>
              <a:defRPr sz="18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FFFE1F74-E9D8-4303-BCAB-8AB96E7211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 userDrawn="1"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>
            <a:extLst>
              <a:ext uri="{FF2B5EF4-FFF2-40B4-BE49-F238E27FC236}">
                <a16:creationId xmlns:a16="http://schemas.microsoft.com/office/drawing/2014/main" id="{33674984-3817-49A6-93D4-804C6D0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3242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4362F70-0130-4548-BA38-7E6E9FF19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69583"/>
          <a:stretch/>
        </p:blipFill>
        <p:spPr>
          <a:xfrm>
            <a:off x="8483600" y="0"/>
            <a:ext cx="370839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E016E2-0677-4BE5-8876-11DF2E46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Data Analysis and Interpretation Lab, NTHU ESS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72386C-381A-4D10-988A-78BA6B4EE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52514" y="6262018"/>
            <a:ext cx="10899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F7C24-4248-4895-B40C-4B6DE5BFBABA}" type="datetime1">
              <a:rPr lang="zh-TW" altLang="en-US" smtClean="0"/>
              <a:pPr/>
              <a:t>2023/3/16</a:t>
            </a:fld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BC2F26-5AC1-4DE0-A153-1CADF46B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DA395128-4063-43BC-B65B-316839E493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0" r:id="rId4"/>
    <p:sldLayoutId id="2147483654" r:id="rId5"/>
    <p:sldLayoutId id="2147483652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Calibri" panose="020F0502020204030204" pitchFamily="34" charset="0"/>
        <a:buChar char="●"/>
        <a:defRPr sz="2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○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◌"/>
        <a:defRPr sz="1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u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n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34">
            <a:extLst>
              <a:ext uri="{FF2B5EF4-FFF2-40B4-BE49-F238E27FC236}">
                <a16:creationId xmlns:a16="http://schemas.microsoft.com/office/drawing/2014/main" id="{D1837C6D-A78F-4588-8A79-6E596D2ED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965" y="1302539"/>
            <a:ext cx="8474864" cy="831300"/>
          </a:xfrm>
        </p:spPr>
        <p:txBody>
          <a:bodyPr>
            <a:noAutofit/>
          </a:bodyPr>
          <a:lstStyle/>
          <a:p>
            <a:r>
              <a:rPr lang="en-US" altLang="zh-TW" sz="4000" b="1" dirty="0"/>
              <a:t>Reinforcement learning Example</a:t>
            </a:r>
            <a:endParaRPr lang="zh-TW" altLang="en-US" sz="4000" b="1" dirty="0"/>
          </a:p>
        </p:txBody>
      </p:sp>
      <p:sp>
        <p:nvSpPr>
          <p:cNvPr id="33" name="文字版面配置區 32">
            <a:extLst>
              <a:ext uri="{FF2B5EF4-FFF2-40B4-BE49-F238E27FC236}">
                <a16:creationId xmlns:a16="http://schemas.microsoft.com/office/drawing/2014/main" id="{636E4C53-6CE0-4D18-A3F3-023F9CBF68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00BC96C-A2B4-46D7-9737-4BC22E545566}" type="datetime2">
              <a:rPr lang="en-US" altLang="zh-TW" smtClean="0"/>
              <a:pPr>
                <a:lnSpc>
                  <a:spcPct val="100000"/>
                </a:lnSpc>
              </a:pPr>
              <a:t>Thursday, March 16, 2023</a:t>
            </a:fld>
            <a:endParaRPr lang="zh-TW" altLang="en-US" dirty="0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05CE3D56-56A2-4E6D-BFB2-346BBAFF7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Speaker: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鄭又嘉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FD5C14D2-3055-4217-94E7-AF439B893F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National Tsing Hua University, Taiwan </a:t>
            </a:r>
          </a:p>
        </p:txBody>
      </p:sp>
    </p:spTree>
    <p:extLst>
      <p:ext uri="{BB962C8B-B14F-4D97-AF65-F5344CB8AC3E}">
        <p14:creationId xmlns:p14="http://schemas.microsoft.com/office/powerpoint/2010/main" val="385921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B1DE93B-B25E-4F23-9789-6C77AE73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66" y="1860810"/>
            <a:ext cx="10528880" cy="4080074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from bone-like modulus paper</a:t>
            </a:r>
          </a:p>
          <a:p>
            <a:r>
              <a:rPr lang="en-US" altLang="zh-TW" sz="2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Young’s modulus data(164)</a:t>
            </a:r>
          </a:p>
          <a:p>
            <a:pPr lvl="1"/>
            <a:endParaRPr lang="en-US" altLang="zh-TW" sz="2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295C1-DD42-407B-8891-E4573E90E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1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EE7C5A4-52EF-4D23-9037-DBF0DBB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000" b="1" dirty="0"/>
              <a:t>Dataset</a:t>
            </a:r>
            <a:endParaRPr lang="zh-TW" altLang="en-US" sz="4000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2CCC3A0-5888-4992-B50B-81E898CB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42" y="3412067"/>
            <a:ext cx="6538527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295C1-DD42-407B-8891-E4573E90E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EE7C5A4-52EF-4D23-9037-DBF0DBB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000" b="1" dirty="0"/>
              <a:t>Data Preprocessing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585E5F-B071-40E1-84F7-2F5E14BA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Tensile test (105)</a:t>
            </a:r>
          </a:p>
          <a:p>
            <a:r>
              <a:rPr lang="en-US" altLang="zh-TW" dirty="0"/>
              <a:t>Split data (84 for training/ 21 for testing)</a:t>
            </a:r>
          </a:p>
          <a:p>
            <a:r>
              <a:rPr lang="en-US" altLang="zh-TW" dirty="0"/>
              <a:t>Normalize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68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B1DE93B-B25E-4F23-9789-6C77AE73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66" y="1860810"/>
            <a:ext cx="10528880" cy="4080074"/>
          </a:xfrm>
        </p:spPr>
        <p:txBody>
          <a:bodyPr>
            <a:normAutofit/>
          </a:bodyPr>
          <a:lstStyle/>
          <a:p>
            <a:pPr lvl="1"/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 : 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 :</a:t>
            </a:r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[feature1, feature2, actions] = [4, 4, 4]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: [feature1, feature2]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Action :</a:t>
            </a:r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[0, 1], [0, -1], [-1, 0], [1, 0]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Reward : ex. Out of world : -100/ Target: 100</a:t>
            </a:r>
          </a:p>
          <a:p>
            <a:pPr lvl="2"/>
            <a:endParaRPr lang="en-US" altLang="zh-TW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295C1-DD42-407B-8891-E4573E90E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EE7C5A4-52EF-4D23-9037-DBF0DBB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000" b="1" dirty="0"/>
              <a:t>Reinforcement Learning Process</a:t>
            </a:r>
            <a:endParaRPr lang="zh-TW" altLang="en-US" sz="4000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B65C9F-1463-44E5-B73A-C06B57BF2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77"/>
          <a:stretch/>
        </p:blipFill>
        <p:spPr>
          <a:xfrm>
            <a:off x="6646264" y="2413000"/>
            <a:ext cx="4754451" cy="26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B1DE93B-B25E-4F23-9789-6C77AE73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66" y="1860810"/>
            <a:ext cx="10528880" cy="4080074"/>
          </a:xfrm>
        </p:spPr>
        <p:txBody>
          <a:bodyPr>
            <a:normAutofit/>
          </a:bodyPr>
          <a:lstStyle/>
          <a:p>
            <a:pPr lvl="1"/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 : 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 :</a:t>
            </a:r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Zr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Sn, Mo, Ta, actions] = [20, 20, 20, 20, 20, 20,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(Wrong here)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: [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Zr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Sn, Mo, Ta] </a:t>
            </a: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Action :</a:t>
            </a:r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element [5, 0, -5] 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729 actions</a:t>
            </a:r>
            <a:endParaRPr lang="en-US" altLang="zh-TW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Reward : - Youngs modulus (from 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RandomForestRegressor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295C1-DD42-407B-8891-E4573E90E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EE7C5A4-52EF-4D23-9037-DBF0DBB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000" b="1" dirty="0"/>
              <a:t>Reinforcement Learning Process</a:t>
            </a:r>
            <a:endParaRPr lang="zh-TW" altLang="en-US" sz="4000" b="1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E3E3DCA-014E-4E82-BB30-881E769F48CA}"/>
              </a:ext>
            </a:extLst>
          </p:cNvPr>
          <p:cNvGrpSpPr/>
          <p:nvPr/>
        </p:nvGrpSpPr>
        <p:grpSpPr>
          <a:xfrm>
            <a:off x="6281068" y="4659134"/>
            <a:ext cx="5190066" cy="1281750"/>
            <a:chOff x="6629401" y="2996446"/>
            <a:chExt cx="5190066" cy="128175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3FEA60C-D413-47A6-B7C4-B3199364B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21" r="9202" b="72517"/>
            <a:stretch/>
          </p:blipFill>
          <p:spPr>
            <a:xfrm>
              <a:off x="6629401" y="2996446"/>
              <a:ext cx="5190066" cy="64087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6C83C3D-B12C-43FA-8442-B80F30E54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21" t="72517" r="9202"/>
            <a:stretch/>
          </p:blipFill>
          <p:spPr>
            <a:xfrm>
              <a:off x="6629401" y="3637321"/>
              <a:ext cx="5190066" cy="640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56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295C1-DD42-407B-8891-E4573E90E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EE7C5A4-52EF-4D23-9037-DBF0DBB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000" b="1" dirty="0"/>
              <a:t>Reinforcement Learning Results</a:t>
            </a:r>
            <a:endParaRPr lang="zh-TW" altLang="en-US" sz="4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50F7657-6A1E-4345-B58D-8C8BADBD477B}"/>
              </a:ext>
            </a:extLst>
          </p:cNvPr>
          <p:cNvSpPr txBox="1"/>
          <p:nvPr/>
        </p:nvSpPr>
        <p:spPr>
          <a:xfrm>
            <a:off x="1927445" y="5579533"/>
            <a:ext cx="306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Young’s modulus regression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D291087-542B-45DF-9F63-FA77F042C8A2}"/>
              </a:ext>
            </a:extLst>
          </p:cNvPr>
          <p:cNvSpPr txBox="1"/>
          <p:nvPr/>
        </p:nvSpPr>
        <p:spPr>
          <a:xfrm>
            <a:off x="7535332" y="5584798"/>
            <a:ext cx="28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Q-learning rewards return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3" name="內容版面配置區 32">
            <a:extLst>
              <a:ext uri="{FF2B5EF4-FFF2-40B4-BE49-F238E27FC236}">
                <a16:creationId xmlns:a16="http://schemas.microsoft.com/office/drawing/2014/main" id="{6F910738-0936-4EBB-BE2D-79AABC15A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69237"/>
            <a:ext cx="5041270" cy="3326984"/>
          </a:xfr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2B98B9F7-9983-403E-BE54-5B22BC6B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70" y="1766062"/>
            <a:ext cx="485079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295C1-DD42-407B-8891-E4573E90E6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EE7C5A4-52EF-4D23-9037-DBF0DBB3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000" b="1" dirty="0"/>
              <a:t>Reinforcement Learning Results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B52DD-E2B4-48F6-9421-46693849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36307"/>
            <a:ext cx="10625667" cy="4080074"/>
          </a:xfrm>
        </p:spPr>
        <p:txBody>
          <a:bodyPr/>
          <a:lstStyle/>
          <a:p>
            <a:r>
              <a:rPr lang="en-US" altLang="zh-TW" dirty="0"/>
              <a:t>Youngs modulus : 66.096</a:t>
            </a:r>
          </a:p>
          <a:p>
            <a:r>
              <a:rPr lang="en-US" altLang="zh-TW" dirty="0"/>
              <a:t>Alloy : [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Nb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Sn, Mo, Ta</a:t>
            </a:r>
            <a:r>
              <a:rPr lang="en-US" altLang="zh-TW" dirty="0"/>
              <a:t>] = [5, 5, 5, 5, 5, 5]</a:t>
            </a:r>
          </a:p>
          <a:p>
            <a:endParaRPr lang="en-US" altLang="zh-TW" dirty="0"/>
          </a:p>
          <a:p>
            <a:r>
              <a:rPr lang="en-US" altLang="zh-TW" dirty="0"/>
              <a:t>Problem: </a:t>
            </a:r>
          </a:p>
          <a:p>
            <a:pPr lvl="1"/>
            <a:r>
              <a:rPr lang="en-US" altLang="zh-TW" dirty="0"/>
              <a:t>1. Q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Q learning is not a great method for this problem.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The action step needs to be more precise.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05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D8F60-1C61-4C40-82F1-46ABA065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70" y="2408143"/>
            <a:ext cx="8294255" cy="768624"/>
          </a:xfrm>
        </p:spPr>
        <p:txBody>
          <a:bodyPr/>
          <a:lstStyle/>
          <a:p>
            <a:r>
              <a:rPr lang="en-US" altLang="zh-TW" dirty="0"/>
              <a:t>Thanks!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F8716-7EA5-4520-8BEA-491D066630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395128-4063-43BC-B65B-316839E4939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5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飛機雲">
  <a:themeElements>
    <a:clrScheme name="自訂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755DD9"/>
      </a:accent1>
      <a:accent2>
        <a:srgbClr val="9B57D3"/>
      </a:accent2>
      <a:accent3>
        <a:srgbClr val="92278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9604</TotalTime>
  <Words>277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Cambria</vt:lpstr>
      <vt:lpstr>Tempus Sans ITC</vt:lpstr>
      <vt:lpstr>Times New Roman</vt:lpstr>
      <vt:lpstr>Wingdings</vt:lpstr>
      <vt:lpstr>飛機雲</vt:lpstr>
      <vt:lpstr>Reinforcement learning Example</vt:lpstr>
      <vt:lpstr>Dataset</vt:lpstr>
      <vt:lpstr>Data Preprocessing</vt:lpstr>
      <vt:lpstr>Reinforcement Learning Process</vt:lpstr>
      <vt:lpstr>Reinforcement Learning Process</vt:lpstr>
      <vt:lpstr>Reinforcement Learning Results</vt:lpstr>
      <vt:lpstr>Reinforcement Learning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Munus Shih</dc:creator>
  <cp:lastModifiedBy>鄭又嘉</cp:lastModifiedBy>
  <cp:revision>110</cp:revision>
  <dcterms:created xsi:type="dcterms:W3CDTF">2020-01-17T08:58:37Z</dcterms:created>
  <dcterms:modified xsi:type="dcterms:W3CDTF">2023-03-16T08:41:58Z</dcterms:modified>
</cp:coreProperties>
</file>