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5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7" r:id="rId9"/>
    <p:sldId id="268" r:id="rId10"/>
    <p:sldId id="269" r:id="rId11"/>
    <p:sldId id="271" r:id="rId12"/>
    <p:sldId id="274" r:id="rId13"/>
    <p:sldId id="272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Wingdings 2" pitchFamily="2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0517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9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05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467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120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08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7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0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9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8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1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993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15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ctrTitle"/>
          </p:nvPr>
        </p:nvSpPr>
        <p:spPr>
          <a:xfrm>
            <a:off x="1729240" y="-1338942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/>
              <a:t>ME 4405 – FINAL PROJECT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2240869" y="2166258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Hand motion mimicking RRR robot</a:t>
            </a:r>
            <a:endParaRPr/>
          </a:p>
          <a:p>
            <a:pPr marL="0" lvl="0" indent="0" algn="l" rtl="0">
              <a:spcBef>
                <a:spcPts val="8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Juan Munoz and Yuen Bak CHING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4585" y="2600239"/>
            <a:ext cx="3760507" cy="364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>
            <a:spLocks noGrp="1"/>
          </p:cNvSpPr>
          <p:nvPr>
            <p:ph type="title"/>
          </p:nvPr>
        </p:nvSpPr>
        <p:spPr>
          <a:xfrm>
            <a:off x="1141413" y="208908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CIRCUIT DIAGRAM (MODIFIED)</a:t>
            </a:r>
            <a:endParaRPr/>
          </a:p>
        </p:txBody>
      </p:sp>
      <p:pic>
        <p:nvPicPr>
          <p:cNvPr id="231" name="Google Shape;231;p32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59302" y="1480751"/>
            <a:ext cx="8470219" cy="5009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1141413" y="883379"/>
            <a:ext cx="9905998" cy="673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dirty="0"/>
              <a:t>Things to Improve (1)</a:t>
            </a:r>
            <a:endParaRPr dirty="0"/>
          </a:p>
        </p:txBody>
      </p:sp>
      <p:sp>
        <p:nvSpPr>
          <p:cNvPr id="242" name="Google Shape;242;p34"/>
          <p:cNvSpPr txBox="1">
            <a:spLocks noGrp="1"/>
          </p:cNvSpPr>
          <p:nvPr>
            <p:ph idx="1"/>
          </p:nvPr>
        </p:nvSpPr>
        <p:spPr>
          <a:xfrm>
            <a:off x="878311" y="1833627"/>
            <a:ext cx="10169100" cy="5663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Motor burnt out after hours of testing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dirty="0"/>
              <a:t>Servo Motor should be way easier in this project (too ambitious)</a:t>
            </a:r>
            <a:endParaRPr dirty="0"/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Code did not prevent possible singular configurations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SzPts val="2000"/>
            </a:pPr>
            <a:r>
              <a:rPr lang="en-US" dirty="0"/>
              <a:t>Some hard stop in code can be implemented but time ran out</a:t>
            </a:r>
            <a:endParaRPr dirty="0"/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Cannot control pathing of robot arm (limitation of RDA)</a:t>
            </a:r>
          </a:p>
          <a:p>
            <a:pPr marL="285750" lvl="0" indent="-2857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Code did not prevent possible singular configurations</a:t>
            </a:r>
          </a:p>
          <a:p>
            <a:pPr lvl="1">
              <a:lnSpc>
                <a:spcPct val="150000"/>
              </a:lnSpc>
              <a:spcBef>
                <a:spcPts val="1000"/>
              </a:spcBef>
              <a:buSzPts val="2000"/>
            </a:pPr>
            <a:r>
              <a:rPr lang="en-US" dirty="0"/>
              <a:t>Some hard stop in code can be implemented but time ran out</a:t>
            </a:r>
          </a:p>
          <a:p>
            <a:pPr marL="742950" lvl="1" indent="-285750">
              <a:spcBef>
                <a:spcPts val="1000"/>
              </a:spcBef>
              <a:buSzPts val="2000"/>
            </a:pPr>
            <a:endParaRPr lang="en-US"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1141413" y="883379"/>
            <a:ext cx="9905998" cy="673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dirty="0"/>
              <a:t>Things to Improve (</a:t>
            </a:r>
            <a:r>
              <a:rPr lang="en-US" altLang="zh-TW" dirty="0"/>
              <a:t>2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242" name="Google Shape;242;p34"/>
          <p:cNvSpPr txBox="1">
            <a:spLocks noGrp="1"/>
          </p:cNvSpPr>
          <p:nvPr>
            <p:ph idx="1"/>
          </p:nvPr>
        </p:nvSpPr>
        <p:spPr>
          <a:xfrm>
            <a:off x="878311" y="2148937"/>
            <a:ext cx="10169100" cy="5663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Accelerometer data grows out of bounds (robot ends to restart from time to time)</a:t>
            </a:r>
          </a:p>
          <a:p>
            <a:pPr lvl="1">
              <a:spcBef>
                <a:spcPts val="1000"/>
              </a:spcBef>
              <a:buSzPts val="2000"/>
            </a:pPr>
            <a:r>
              <a:rPr lang="en-US" dirty="0"/>
              <a:t>Data integrated, thus error is accumulating</a:t>
            </a:r>
          </a:p>
          <a:p>
            <a:pPr lvl="1">
              <a:spcBef>
                <a:spcPts val="1000"/>
              </a:spcBef>
              <a:buSzPts val="2000"/>
            </a:pPr>
            <a:r>
              <a:rPr lang="en-US" dirty="0"/>
              <a:t>Should use gyroscope as well and use a filter to combine both data</a:t>
            </a:r>
          </a:p>
          <a:p>
            <a:pPr marL="285750" lvl="0" indent="-28575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I2C data corrupted by motor’s magnetic interference</a:t>
            </a:r>
          </a:p>
          <a:p>
            <a:pPr lvl="1">
              <a:spcBef>
                <a:spcPts val="1000"/>
              </a:spcBef>
              <a:buSzPts val="2000"/>
            </a:pPr>
            <a:r>
              <a:rPr lang="en-US" dirty="0"/>
              <a:t>Either use shielded cables or introduce a grounded metal shield</a:t>
            </a:r>
          </a:p>
          <a:p>
            <a:pPr marL="457200" lvl="1" indent="0">
              <a:spcBef>
                <a:spcPts val="1000"/>
              </a:spcBef>
              <a:buSzPts val="2000"/>
              <a:buNone/>
            </a:pPr>
            <a:endParaRPr lang="en-US" dirty="0"/>
          </a:p>
          <a:p>
            <a:pPr lvl="1">
              <a:spcBef>
                <a:spcPts val="1000"/>
              </a:spcBef>
              <a:buSzPts val="2000"/>
            </a:pPr>
            <a:endParaRPr lang="en-US" dirty="0"/>
          </a:p>
          <a:p>
            <a:pPr lvl="1">
              <a:spcBef>
                <a:spcPts val="1000"/>
              </a:spcBef>
              <a:buSzPts val="2000"/>
            </a:pPr>
            <a:endParaRPr lang="en-US" dirty="0"/>
          </a:p>
          <a:p>
            <a:pPr marL="457200" lvl="1" indent="0">
              <a:spcBef>
                <a:spcPts val="1000"/>
              </a:spcBef>
              <a:buSzPts val="2000"/>
              <a:buNone/>
            </a:pPr>
            <a:endParaRPr lang="en-US" dirty="0"/>
          </a:p>
          <a:p>
            <a:pPr marL="742950" lvl="1" indent="-285750">
              <a:spcBef>
                <a:spcPts val="1000"/>
              </a:spcBef>
              <a:buSzPts val="2000"/>
            </a:pPr>
            <a:endParaRPr lang="en-US"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870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>
            <a:spLocks noGrp="1"/>
          </p:cNvSpPr>
          <p:nvPr>
            <p:ph type="title"/>
          </p:nvPr>
        </p:nvSpPr>
        <p:spPr>
          <a:xfrm>
            <a:off x="1141413" y="395287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WHAT IT ACHIEVED?</a:t>
            </a:r>
            <a:endParaRPr/>
          </a:p>
        </p:txBody>
      </p:sp>
      <p:sp>
        <p:nvSpPr>
          <p:cNvPr id="248" name="Google Shape;248;p35"/>
          <p:cNvSpPr txBox="1">
            <a:spLocks noGrp="1"/>
          </p:cNvSpPr>
          <p:nvPr>
            <p:ph idx="1"/>
          </p:nvPr>
        </p:nvSpPr>
        <p:spPr>
          <a:xfrm>
            <a:off x="872063" y="2175785"/>
            <a:ext cx="10444698" cy="2680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P controller working and constantly adjusting and holding arm in place</a:t>
            </a:r>
            <a:endParaRPr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Successfully obtain accurate positions from accelerometer (by integration)</a:t>
            </a:r>
            <a:endParaRPr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Using such position to calculate joint angles (robotics -&gt; RDA)</a:t>
            </a:r>
            <a:endParaRPr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Robot motion greatly resembles arm motion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282927" y="206829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dirty="0"/>
              <a:t>IDEATION</a:t>
            </a:r>
            <a:endParaRPr dirty="0"/>
          </a:p>
        </p:txBody>
      </p:sp>
      <p:sp>
        <p:nvSpPr>
          <p:cNvPr id="147" name="Google Shape;147;p21"/>
          <p:cNvSpPr txBox="1">
            <a:spLocks noGrp="1"/>
          </p:cNvSpPr>
          <p:nvPr>
            <p:ph idx="1"/>
          </p:nvPr>
        </p:nvSpPr>
        <p:spPr>
          <a:xfrm>
            <a:off x="1003073" y="893379"/>
            <a:ext cx="9906000" cy="437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A robot arm with 3-dof modelled after the human arm</a:t>
            </a:r>
            <a:endParaRPr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Human arm with sensors (accelerometer) to detect arm movements</a:t>
            </a:r>
            <a:endParaRPr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Robot Mimic the human arm’s final position</a:t>
            </a:r>
            <a:endParaRPr dirty="0"/>
          </a:p>
          <a:p>
            <a:pPr marL="285750" lvl="0" indent="-15875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PERFORMANCE REQUIREMENT</a:t>
            </a:r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idx="1"/>
          </p:nvPr>
        </p:nvSpPr>
        <p:spPr>
          <a:xfrm>
            <a:off x="1141413" y="1197427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Accurately mimics the position of the wrist of the person</a:t>
            </a:r>
            <a:endParaRPr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Relatively stable, can counteract disturbances(PID controller)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2458585" y="2198915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/>
              <a:t>SYSTEM DESIGN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1141413" y="174171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dirty="0"/>
              <a:t>SYSTEM ALGORITHM</a:t>
            </a:r>
            <a:endParaRPr dirty="0"/>
          </a:p>
        </p:txBody>
      </p:sp>
      <p:sp>
        <p:nvSpPr>
          <p:cNvPr id="174" name="Google Shape;174;p25"/>
          <p:cNvSpPr txBox="1"/>
          <p:nvPr/>
        </p:nvSpPr>
        <p:spPr>
          <a:xfrm>
            <a:off x="1823359" y="2500675"/>
            <a:ext cx="27867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Sensor: Accelerometer</a:t>
            </a:r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1141413" y="3219130"/>
            <a:ext cx="43325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Compute positions (by integration)</a:t>
            </a:r>
            <a:endParaRPr dirty="0"/>
          </a:p>
        </p:txBody>
      </p:sp>
      <p:sp>
        <p:nvSpPr>
          <p:cNvPr id="176" name="Google Shape;176;p25"/>
          <p:cNvSpPr txBox="1"/>
          <p:nvPr/>
        </p:nvSpPr>
        <p:spPr>
          <a:xfrm>
            <a:off x="1440769" y="3937585"/>
            <a:ext cx="37337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Compute joint angles (by RDA)</a:t>
            </a:r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2111829" y="4656040"/>
            <a:ext cx="2209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Send to Motors</a:t>
            </a:r>
            <a:endParaRPr/>
          </a:p>
        </p:txBody>
      </p:sp>
      <p:sp>
        <p:nvSpPr>
          <p:cNvPr id="178" name="Google Shape;178;p25"/>
          <p:cNvSpPr txBox="1"/>
          <p:nvPr/>
        </p:nvSpPr>
        <p:spPr>
          <a:xfrm>
            <a:off x="5473926" y="4656040"/>
            <a:ext cx="51342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Obtain actual angle (from motor encoder)</a:t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2960914" y="2870007"/>
            <a:ext cx="255815" cy="34912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2F2F2"/>
          </a:solidFill>
          <a:ln w="19050" cap="rnd" cmpd="sng">
            <a:solidFill>
              <a:srgbClr val="5151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2960914" y="3588462"/>
            <a:ext cx="255815" cy="34912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2F2F2"/>
          </a:solidFill>
          <a:ln w="19050" cap="rnd" cmpd="sng">
            <a:solidFill>
              <a:srgbClr val="5151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2960913" y="4318582"/>
            <a:ext cx="255815" cy="34912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2F2F2"/>
          </a:solidFill>
          <a:ln w="19050" cap="rnd" cmpd="sng">
            <a:solidFill>
              <a:srgbClr val="5151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25"/>
          <p:cNvSpPr/>
          <p:nvPr/>
        </p:nvSpPr>
        <p:spPr>
          <a:xfrm rot="-5400000">
            <a:off x="4482192" y="4733782"/>
            <a:ext cx="255815" cy="34912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2F2F2"/>
          </a:solidFill>
          <a:ln w="19050" cap="rnd" cmpd="sng">
            <a:solidFill>
              <a:srgbClr val="5151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3824739" y="5614370"/>
            <a:ext cx="1649187" cy="36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PID controller</a:t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 rot="3169770">
            <a:off x="5868923" y="5288008"/>
            <a:ext cx="255815" cy="34912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2F2F2"/>
          </a:solidFill>
          <a:ln w="19050" cap="rnd" cmpd="sng">
            <a:solidFill>
              <a:srgbClr val="5151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25"/>
          <p:cNvSpPr/>
          <p:nvPr/>
        </p:nvSpPr>
        <p:spPr>
          <a:xfrm rot="7746533">
            <a:off x="3285312" y="5230447"/>
            <a:ext cx="255815" cy="34912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2F2F2"/>
          </a:solidFill>
          <a:ln w="19050" cap="rnd" cmpd="sng">
            <a:solidFill>
              <a:srgbClr val="5151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title"/>
          </p:nvPr>
        </p:nvSpPr>
        <p:spPr>
          <a:xfrm>
            <a:off x="1141413" y="36302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P CONTROLLER FOR BRUSHLESS MOTOR</a:t>
            </a:r>
            <a:endParaRPr/>
          </a:p>
        </p:txBody>
      </p:sp>
      <p:pic>
        <p:nvPicPr>
          <p:cNvPr id="191" name="Google Shape;191;p26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64483" y="3263780"/>
            <a:ext cx="9982928" cy="291859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1141413" y="2268020"/>
            <a:ext cx="9905998" cy="973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cap="small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Reason: I and D control introduce too many delays causes system to behave 			     erratically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CONTROLLER GAIN</a:t>
            </a:r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idx="1"/>
          </p:nvPr>
        </p:nvSpPr>
        <p:spPr>
          <a:xfrm>
            <a:off x="846443" y="1005840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Calculate motor constant experimentally</a:t>
            </a:r>
            <a:endParaRPr dirty="0"/>
          </a:p>
        </p:txBody>
      </p:sp>
      <p:pic>
        <p:nvPicPr>
          <p:cNvPr id="199" name="Google Shape;19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6862" y="609600"/>
            <a:ext cx="4252429" cy="1795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3F269AA2-3FAF-634D-8782-8E4B5CE78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792" y="2984500"/>
            <a:ext cx="5575300" cy="3263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1141413" y="130629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dirty="0"/>
              <a:t>HOME-MADE ROBOT ARM</a:t>
            </a:r>
            <a:endParaRPr dirty="0"/>
          </a:p>
        </p:txBody>
      </p:sp>
      <p:sp>
        <p:nvSpPr>
          <p:cNvPr id="216" name="Google Shape;216;p30"/>
          <p:cNvSpPr txBox="1">
            <a:spLocks noGrp="1"/>
          </p:cNvSpPr>
          <p:nvPr>
            <p:ph idx="1"/>
          </p:nvPr>
        </p:nvSpPr>
        <p:spPr>
          <a:xfrm>
            <a:off x="1141413" y="2134650"/>
            <a:ext cx="99060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Reason: Want to try use Brush-Less motor instead of servo, more challenging</a:t>
            </a:r>
            <a:endParaRPr dirty="0"/>
          </a:p>
        </p:txBody>
      </p:sp>
      <p:sp>
        <p:nvSpPr>
          <p:cNvPr id="217" name="Google Shape;217;p30"/>
          <p:cNvSpPr txBox="1"/>
          <p:nvPr/>
        </p:nvSpPr>
        <p:spPr>
          <a:xfrm>
            <a:off x="7130143" y="2035629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p30"/>
          <p:cNvSpPr txBox="1"/>
          <p:nvPr/>
        </p:nvSpPr>
        <p:spPr>
          <a:xfrm>
            <a:off x="841263" y="3206572"/>
            <a:ext cx="10506300" cy="16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Built using oak (cheap, sturdy, lightweight)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Home-made motor mount and hub to reduce weight and cost(less sturdy but working)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Pulley system to avoid fastening motor to joints, thus decreasing required torque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>
            <a:spLocks noGrp="1"/>
          </p:cNvSpPr>
          <p:nvPr>
            <p:ph type="title"/>
          </p:nvPr>
        </p:nvSpPr>
        <p:spPr>
          <a:xfrm>
            <a:off x="991693" y="177113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CIRCUIT DIAGRAM (ORIGINAL)</a:t>
            </a:r>
            <a:endParaRPr/>
          </a:p>
        </p:txBody>
      </p:sp>
      <p:pic>
        <p:nvPicPr>
          <p:cNvPr id="224" name="Google Shape;224;p3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25254" y="1837290"/>
            <a:ext cx="7238876" cy="452963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 txBox="1"/>
          <p:nvPr/>
        </p:nvSpPr>
        <p:spPr>
          <a:xfrm>
            <a:off x="991693" y="1129613"/>
            <a:ext cx="9905998" cy="973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Too complex, too ambitious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{0F7C94A4-3FDA-B542-97DC-69D08D693574}tf10001121</Template>
  <TotalTime>8</TotalTime>
  <Words>379</Words>
  <Application>Microsoft Macintosh PowerPoint</Application>
  <PresentationFormat>Widescreen</PresentationFormat>
  <Paragraphs>54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Century Gothic</vt:lpstr>
      <vt:lpstr>Calibri</vt:lpstr>
      <vt:lpstr>Wingdings 2</vt:lpstr>
      <vt:lpstr>Arial</vt:lpstr>
      <vt:lpstr>Quotable</vt:lpstr>
      <vt:lpstr>ME 4405 – FINAL PROJECT</vt:lpstr>
      <vt:lpstr>IDEATION</vt:lpstr>
      <vt:lpstr>PERFORMANCE REQUIREMENT</vt:lpstr>
      <vt:lpstr>SYSTEM DESIGN</vt:lpstr>
      <vt:lpstr>SYSTEM ALGORITHM</vt:lpstr>
      <vt:lpstr>P CONTROLLER FOR BRUSHLESS MOTOR</vt:lpstr>
      <vt:lpstr>CONTROLLER GAIN</vt:lpstr>
      <vt:lpstr>HOME-MADE ROBOT ARM</vt:lpstr>
      <vt:lpstr>CIRCUIT DIAGRAM (ORIGINAL)</vt:lpstr>
      <vt:lpstr>CIRCUIT DIAGRAM (MODIFIED)</vt:lpstr>
      <vt:lpstr>Things to Improve (1)</vt:lpstr>
      <vt:lpstr>Things to Improve (2)</vt:lpstr>
      <vt:lpstr>WHAT IT ACHIEVED?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4405 – FINAL PROJECT</dc:title>
  <cp:lastModifiedBy>Ching, Yuen Bak</cp:lastModifiedBy>
  <cp:revision>2</cp:revision>
  <dcterms:modified xsi:type="dcterms:W3CDTF">2019-12-17T05:49:02Z</dcterms:modified>
</cp:coreProperties>
</file>