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5ad07a9a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5ad07a9a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5ad07a9a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5ad07a9a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5ad07a9a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a5ad07a9a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5ad07a9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5ad07a9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5ad07a9a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5ad07a9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633daac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633daac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5ad07a9a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5ad07a9a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5ad07a9a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5ad07a9a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5ad07a9a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5ad07a9a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5ad07a9a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5ad07a9a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5ad07a9a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5ad07a9a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11" Type="http://schemas.openxmlformats.org/officeDocument/2006/relationships/image" Target="../media/image33.png"/><Relationship Id="rId10" Type="http://schemas.openxmlformats.org/officeDocument/2006/relationships/image" Target="../media/image37.png"/><Relationship Id="rId12" Type="http://schemas.openxmlformats.org/officeDocument/2006/relationships/image" Target="../media/image35.png"/><Relationship Id="rId9" Type="http://schemas.openxmlformats.org/officeDocument/2006/relationships/image" Target="../media/image30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Relationship Id="rId7" Type="http://schemas.openxmlformats.org/officeDocument/2006/relationships/image" Target="../media/image21.png"/><Relationship Id="rId8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72450" y="1506850"/>
            <a:ext cx="5678400" cy="2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Protein Contact Prediction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Protein Structure Prediction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Protein Structure Classification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Image Segmentation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GAN Data Generation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Tracking and Pose Detection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</a:t>
            </a:r>
            <a:r>
              <a:rPr lang="en"/>
              <a:t>Segmentation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Given a satellite map, produced land category segmentation of the satellite map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Used a variety of architectures: DeeplabV3+, Deep Aggregate Net, Fully Dense Net, U-Net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738" y="2081448"/>
            <a:ext cx="5868525" cy="29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Data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-181925" y="1162300"/>
            <a:ext cx="540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Architecture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Discriminator: Blocks of conv2d with batch norm and activation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Generator: Unet, encoder decoder with skip concat links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Loss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Disc: MSE(disc(gen_img+real_img), labels 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Gen: - MSE(disc(gen_img), labels) + L1(gen_img, real_img)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5114025" y="807625"/>
            <a:ext cx="3971033" cy="4125755"/>
            <a:chOff x="4802650" y="633011"/>
            <a:chExt cx="4341350" cy="4510501"/>
          </a:xfrm>
        </p:grpSpPr>
        <p:grpSp>
          <p:nvGrpSpPr>
            <p:cNvPr id="193" name="Google Shape;193;p23"/>
            <p:cNvGrpSpPr/>
            <p:nvPr/>
          </p:nvGrpSpPr>
          <p:grpSpPr>
            <a:xfrm>
              <a:off x="7082625" y="997150"/>
              <a:ext cx="2061375" cy="4145550"/>
              <a:chOff x="125300" y="746225"/>
              <a:chExt cx="2061375" cy="4145550"/>
            </a:xfrm>
          </p:grpSpPr>
          <p:pic>
            <p:nvPicPr>
              <p:cNvPr id="194" name="Google Shape;194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5303" y="746225"/>
                <a:ext cx="1036399" cy="10363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150276" y="746225"/>
                <a:ext cx="1036399" cy="10363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25303" y="1782615"/>
                <a:ext cx="1036399" cy="10363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2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150276" y="1782615"/>
                <a:ext cx="1036399" cy="10363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8" name="Google Shape;198;p2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25300" y="2818995"/>
                <a:ext cx="1036399" cy="10363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2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150267" y="2818994"/>
                <a:ext cx="1036403" cy="1036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23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125300" y="3855385"/>
                <a:ext cx="1036399" cy="10363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2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1150270" y="3855382"/>
                <a:ext cx="1036399" cy="10363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2" name="Google Shape;202;p23"/>
            <p:cNvPicPr preferRelativeResize="0"/>
            <p:nvPr/>
          </p:nvPicPr>
          <p:blipFill rotWithShape="1">
            <a:blip r:embed="rId11">
              <a:alphaModFix/>
            </a:blip>
            <a:srcRect b="0" l="0" r="20178" t="0"/>
            <a:stretch/>
          </p:blipFill>
          <p:spPr>
            <a:xfrm rot="5400000">
              <a:off x="3807338" y="2040437"/>
              <a:ext cx="4147175" cy="205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23"/>
            <p:cNvSpPr txBox="1"/>
            <p:nvPr/>
          </p:nvSpPr>
          <p:spPr>
            <a:xfrm>
              <a:off x="4802650" y="676200"/>
              <a:ext cx="9219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pix2pix</a:t>
              </a:r>
              <a:endParaRPr/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7030046" y="633011"/>
              <a:ext cx="121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GauGan</a:t>
              </a:r>
              <a:endParaRPr/>
            </a:p>
          </p:txBody>
        </p:sp>
      </p:grpSp>
      <p:pic>
        <p:nvPicPr>
          <p:cNvPr id="205" name="Google Shape;205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9400" y="2424500"/>
            <a:ext cx="4081125" cy="27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racking and Pose Detection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6426"/>
            <a:ext cx="5089074" cy="37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4">
            <a:alphaModFix/>
          </a:blip>
          <a:srcRect b="0" l="0" r="61832" t="0"/>
          <a:stretch/>
        </p:blipFill>
        <p:spPr>
          <a:xfrm>
            <a:off x="5912725" y="1017725"/>
            <a:ext cx="2479426" cy="43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Protein Contact Prediction</a:t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08875" y="2216175"/>
            <a:ext cx="1440900" cy="716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Prediction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024125" y="2216175"/>
            <a:ext cx="1440900" cy="716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Structure Prediction: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DConStruct &amp; MDS</a:t>
            </a:r>
            <a:endParaRPr sz="800"/>
          </a:p>
        </p:txBody>
      </p:sp>
      <p:sp>
        <p:nvSpPr>
          <p:cNvPr id="62" name="Google Shape;62;p14"/>
          <p:cNvSpPr txBox="1"/>
          <p:nvPr/>
        </p:nvSpPr>
        <p:spPr>
          <a:xfrm>
            <a:off x="169850" y="3740050"/>
            <a:ext cx="8109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Contact Prediction network transforms the 1D input into 2D input by stacking the dataset row-wise and column-wise.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Dimension reduction, axial attention, and residual cnn is applied to get the contact map across binned distances.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DConStruct: </a:t>
            </a:r>
            <a:r>
              <a:rPr lang="en" sz="1100"/>
              <a:t>Hybridized-distance and contact-based hierarchical structure modeling for folding soluble and membrane proteins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MDS: Multidimensional Scaling</a:t>
            </a:r>
            <a:endParaRPr sz="1100"/>
          </a:p>
        </p:txBody>
      </p:sp>
      <p:cxnSp>
        <p:nvCxnSpPr>
          <p:cNvPr id="63" name="Google Shape;63;p14"/>
          <p:cNvCxnSpPr>
            <a:stCxn id="60" idx="3"/>
          </p:cNvCxnSpPr>
          <p:nvPr/>
        </p:nvCxnSpPr>
        <p:spPr>
          <a:xfrm>
            <a:off x="5049775" y="2574525"/>
            <a:ext cx="9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" name="Google Shape;64;p14"/>
          <p:cNvGrpSpPr/>
          <p:nvPr/>
        </p:nvGrpSpPr>
        <p:grpSpPr>
          <a:xfrm>
            <a:off x="5145225" y="2268450"/>
            <a:ext cx="753900" cy="1028575"/>
            <a:chOff x="3164025" y="1582650"/>
            <a:chExt cx="753900" cy="1028575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33142" l="52636" r="14132" t="3991"/>
            <a:stretch/>
          </p:blipFill>
          <p:spPr>
            <a:xfrm>
              <a:off x="3213987" y="1582650"/>
              <a:ext cx="607326" cy="612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3164025" y="2118625"/>
              <a:ext cx="753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contact map</a:t>
              </a:r>
              <a:endParaRPr sz="1000"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637900" y="1786902"/>
            <a:ext cx="1440900" cy="1634998"/>
            <a:chOff x="6336675" y="891052"/>
            <a:chExt cx="1440900" cy="1634998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36675" y="891052"/>
              <a:ext cx="1440900" cy="14070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6566800" y="2187350"/>
              <a:ext cx="1000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</a:t>
              </a:r>
              <a:r>
                <a:rPr lang="en" sz="1000"/>
                <a:t>tructure</a:t>
              </a:r>
              <a:endParaRPr sz="1000"/>
            </a:p>
          </p:txBody>
        </p:sp>
      </p:grpSp>
      <p:cxnSp>
        <p:nvCxnSpPr>
          <p:cNvPr id="70" name="Google Shape;70;p14"/>
          <p:cNvCxnSpPr/>
          <p:nvPr/>
        </p:nvCxnSpPr>
        <p:spPr>
          <a:xfrm>
            <a:off x="7494988" y="2574525"/>
            <a:ext cx="33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1037200" y="2213400"/>
            <a:ext cx="1440900" cy="716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MSA Embedding: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ESM</a:t>
            </a:r>
            <a:endParaRPr/>
          </a:p>
        </p:txBody>
      </p:sp>
      <p:cxnSp>
        <p:nvCxnSpPr>
          <p:cNvPr id="72" name="Google Shape;72;p14"/>
          <p:cNvCxnSpPr>
            <a:stCxn id="71" idx="3"/>
            <a:endCxn id="60" idx="1"/>
          </p:cNvCxnSpPr>
          <p:nvPr/>
        </p:nvCxnSpPr>
        <p:spPr>
          <a:xfrm>
            <a:off x="2478100" y="2571750"/>
            <a:ext cx="1130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 flipH="1" rot="10800000">
            <a:off x="644875" y="2571150"/>
            <a:ext cx="341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2638825" y="2268450"/>
            <a:ext cx="753900" cy="6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MSA Embedding &amp; Protein Sequence</a:t>
            </a:r>
            <a:endParaRPr sz="800"/>
          </a:p>
        </p:txBody>
      </p:sp>
      <p:sp>
        <p:nvSpPr>
          <p:cNvPr id="75" name="Google Shape;75;p14"/>
          <p:cNvSpPr txBox="1"/>
          <p:nvPr/>
        </p:nvSpPr>
        <p:spPr>
          <a:xfrm>
            <a:off x="59700" y="2355900"/>
            <a:ext cx="649500" cy="4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Protein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Sequence</a:t>
            </a:r>
            <a:endParaRPr sz="800"/>
          </a:p>
        </p:txBody>
      </p:sp>
      <p:cxnSp>
        <p:nvCxnSpPr>
          <p:cNvPr id="76" name="Google Shape;76;p14"/>
          <p:cNvCxnSpPr>
            <a:stCxn id="65" idx="0"/>
          </p:cNvCxnSpPr>
          <p:nvPr/>
        </p:nvCxnSpPr>
        <p:spPr>
          <a:xfrm rot="10800000">
            <a:off x="5498850" y="1858950"/>
            <a:ext cx="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5021250" y="1370650"/>
            <a:ext cx="9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Cross entropy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loss function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>
            <a:stCxn id="83" idx="2"/>
          </p:cNvCxnSpPr>
          <p:nvPr/>
        </p:nvCxnSpPr>
        <p:spPr>
          <a:xfrm>
            <a:off x="8308425" y="2730200"/>
            <a:ext cx="0" cy="17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Protein Structure Prediction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549175" y="1524475"/>
            <a:ext cx="1440900" cy="716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Protein Angle Prediction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0" y="2945025"/>
            <a:ext cx="71517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1D Protein Angle Prediction: LSTM based model that outputs to a space of 1D angle alphabet.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NERF: Natural Extension of Reference Frame is used to construct the 3D model from the 1D protein angles.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 differentiable 2D distance and dihedral angle maps are constructed and a L2 loss is applied.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87" name="Google Shape;87;p15"/>
          <p:cNvCxnSpPr>
            <a:stCxn id="85" idx="3"/>
          </p:cNvCxnSpPr>
          <p:nvPr/>
        </p:nvCxnSpPr>
        <p:spPr>
          <a:xfrm>
            <a:off x="4990075" y="1882825"/>
            <a:ext cx="9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8" name="Google Shape;88;p15"/>
          <p:cNvGrpSpPr/>
          <p:nvPr/>
        </p:nvGrpSpPr>
        <p:grpSpPr>
          <a:xfrm>
            <a:off x="7578200" y="1095202"/>
            <a:ext cx="1440900" cy="1634998"/>
            <a:chOff x="6336675" y="891052"/>
            <a:chExt cx="1440900" cy="1634998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36675" y="891052"/>
              <a:ext cx="1440900" cy="14070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6566800" y="2187350"/>
              <a:ext cx="1000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structure</a:t>
              </a:r>
              <a:endParaRPr sz="1000"/>
            </a:p>
          </p:txBody>
        </p:sp>
      </p:grpSp>
      <p:cxnSp>
        <p:nvCxnSpPr>
          <p:cNvPr id="90" name="Google Shape;90;p15"/>
          <p:cNvCxnSpPr/>
          <p:nvPr/>
        </p:nvCxnSpPr>
        <p:spPr>
          <a:xfrm>
            <a:off x="7435288" y="1882825"/>
            <a:ext cx="33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977500" y="1521700"/>
            <a:ext cx="1440900" cy="716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MSA Embedding: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ESM</a:t>
            </a:r>
            <a:endParaRPr/>
          </a:p>
        </p:txBody>
      </p:sp>
      <p:cxnSp>
        <p:nvCxnSpPr>
          <p:cNvPr id="92" name="Google Shape;92;p15"/>
          <p:cNvCxnSpPr>
            <a:stCxn id="91" idx="3"/>
            <a:endCxn id="85" idx="1"/>
          </p:cNvCxnSpPr>
          <p:nvPr/>
        </p:nvCxnSpPr>
        <p:spPr>
          <a:xfrm>
            <a:off x="2418400" y="1880050"/>
            <a:ext cx="11307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 flipH="1" rot="10800000">
            <a:off x="585175" y="1879450"/>
            <a:ext cx="341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2579125" y="1500550"/>
            <a:ext cx="753900" cy="9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MSA Embedding &amp; Protein Sequence &amp; Positional Embedding</a:t>
            </a:r>
            <a:endParaRPr sz="800"/>
          </a:p>
        </p:txBody>
      </p:sp>
      <p:sp>
        <p:nvSpPr>
          <p:cNvPr id="95" name="Google Shape;95;p15"/>
          <p:cNvSpPr txBox="1"/>
          <p:nvPr/>
        </p:nvSpPr>
        <p:spPr>
          <a:xfrm>
            <a:off x="0" y="1664200"/>
            <a:ext cx="649500" cy="4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Protein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Sequence</a:t>
            </a:r>
            <a:endParaRPr sz="800"/>
          </a:p>
        </p:txBody>
      </p:sp>
      <p:sp>
        <p:nvSpPr>
          <p:cNvPr id="96" name="Google Shape;96;p15"/>
          <p:cNvSpPr txBox="1"/>
          <p:nvPr/>
        </p:nvSpPr>
        <p:spPr>
          <a:xfrm>
            <a:off x="5130863" y="1602700"/>
            <a:ext cx="649500" cy="55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1D Protein Angles</a:t>
            </a:r>
            <a:endParaRPr sz="800"/>
          </a:p>
        </p:txBody>
      </p:sp>
      <p:sp>
        <p:nvSpPr>
          <p:cNvPr id="97" name="Google Shape;97;p15"/>
          <p:cNvSpPr/>
          <p:nvPr/>
        </p:nvSpPr>
        <p:spPr>
          <a:xfrm>
            <a:off x="5921175" y="1521400"/>
            <a:ext cx="1440900" cy="716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Natural Extension of Reference Frame</a:t>
            </a:r>
            <a:endParaRPr sz="1100"/>
          </a:p>
        </p:txBody>
      </p:sp>
      <p:grpSp>
        <p:nvGrpSpPr>
          <p:cNvPr id="98" name="Google Shape;98;p15"/>
          <p:cNvGrpSpPr/>
          <p:nvPr/>
        </p:nvGrpSpPr>
        <p:grpSpPr>
          <a:xfrm>
            <a:off x="7771000" y="2824125"/>
            <a:ext cx="1061400" cy="1096500"/>
            <a:chOff x="7771000" y="2747925"/>
            <a:chExt cx="1061400" cy="1096500"/>
          </a:xfrm>
        </p:grpSpPr>
        <p:sp>
          <p:nvSpPr>
            <p:cNvPr id="99" name="Google Shape;99;p15"/>
            <p:cNvSpPr/>
            <p:nvPr/>
          </p:nvSpPr>
          <p:spPr>
            <a:xfrm>
              <a:off x="7771000" y="2747925"/>
              <a:ext cx="1061400" cy="1096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" name="Google Shape;100;p15"/>
            <p:cNvGrpSpPr/>
            <p:nvPr/>
          </p:nvGrpSpPr>
          <p:grpSpPr>
            <a:xfrm>
              <a:off x="7830835" y="2807681"/>
              <a:ext cx="955188" cy="961021"/>
              <a:chOff x="4689424" y="3001125"/>
              <a:chExt cx="1410288" cy="1418900"/>
            </a:xfrm>
          </p:grpSpPr>
          <p:pic>
            <p:nvPicPr>
              <p:cNvPr id="101" name="Google Shape;101;p15"/>
              <p:cNvPicPr preferRelativeResize="0"/>
              <p:nvPr/>
            </p:nvPicPr>
            <p:blipFill rotWithShape="1">
              <a:blip r:embed="rId4">
                <a:alphaModFix/>
              </a:blip>
              <a:srcRect b="34636" l="52638" r="13344" t="5654"/>
              <a:stretch/>
            </p:blipFill>
            <p:spPr>
              <a:xfrm>
                <a:off x="4689424" y="3001125"/>
                <a:ext cx="670090" cy="6755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15"/>
              <p:cNvPicPr preferRelativeResize="0"/>
              <p:nvPr/>
            </p:nvPicPr>
            <p:blipFill rotWithShape="1">
              <a:blip r:embed="rId5">
                <a:alphaModFix/>
              </a:blip>
              <a:srcRect b="64955" l="54319" r="13720" t="1467"/>
              <a:stretch/>
            </p:blipFill>
            <p:spPr>
              <a:xfrm>
                <a:off x="4689431" y="3744425"/>
                <a:ext cx="670090" cy="6755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15"/>
              <p:cNvPicPr preferRelativeResize="0"/>
              <p:nvPr/>
            </p:nvPicPr>
            <p:blipFill rotWithShape="1">
              <a:blip r:embed="rId6">
                <a:alphaModFix/>
              </a:blip>
              <a:srcRect b="33866" l="52582" r="14787" t="6655"/>
              <a:stretch/>
            </p:blipFill>
            <p:spPr>
              <a:xfrm>
                <a:off x="5429622" y="3744433"/>
                <a:ext cx="670090" cy="6755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15"/>
              <p:cNvPicPr preferRelativeResize="0"/>
              <p:nvPr/>
            </p:nvPicPr>
            <p:blipFill rotWithShape="1">
              <a:blip r:embed="rId5">
                <a:alphaModFix/>
              </a:blip>
              <a:srcRect b="17913" l="54319" r="13720" t="49158"/>
              <a:stretch/>
            </p:blipFill>
            <p:spPr>
              <a:xfrm>
                <a:off x="5429614" y="3001125"/>
                <a:ext cx="670090" cy="6755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5" name="Google Shape;105;p15"/>
          <p:cNvSpPr txBox="1"/>
          <p:nvPr/>
        </p:nvSpPr>
        <p:spPr>
          <a:xfrm>
            <a:off x="7771008" y="3890125"/>
            <a:ext cx="1061400" cy="3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Differentiable Distance, Dihedral Angle Maps</a:t>
            </a:r>
            <a:endParaRPr sz="600"/>
          </a:p>
        </p:txBody>
      </p:sp>
      <p:sp>
        <p:nvSpPr>
          <p:cNvPr id="106" name="Google Shape;106;p15"/>
          <p:cNvSpPr txBox="1"/>
          <p:nvPr/>
        </p:nvSpPr>
        <p:spPr>
          <a:xfrm>
            <a:off x="7830825" y="4392175"/>
            <a:ext cx="95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L2 </a:t>
            </a:r>
            <a:r>
              <a:rPr lang="en" sz="1000"/>
              <a:t>loss function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266316" cy="120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67" y="2735971"/>
            <a:ext cx="2227595" cy="2189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5052" y="1321479"/>
            <a:ext cx="2296437" cy="122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5200" y="1207539"/>
            <a:ext cx="2606301" cy="2545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78400" y="1234190"/>
            <a:ext cx="2606301" cy="2545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0" y="1126275"/>
            <a:ext cx="226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Distance Map: Left: GT Right: Prediction</a:t>
            </a:r>
            <a:endParaRPr sz="700"/>
          </a:p>
        </p:txBody>
      </p:sp>
      <p:sp>
        <p:nvSpPr>
          <p:cNvPr id="117" name="Google Shape;117;p16"/>
          <p:cNvSpPr txBox="1"/>
          <p:nvPr/>
        </p:nvSpPr>
        <p:spPr>
          <a:xfrm>
            <a:off x="19375" y="2479500"/>
            <a:ext cx="226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Phi </a:t>
            </a:r>
            <a:r>
              <a:rPr lang="en" sz="700"/>
              <a:t>Map: Left: GT Right: Prediction</a:t>
            </a:r>
            <a:endParaRPr sz="700"/>
          </a:p>
        </p:txBody>
      </p:sp>
      <p:sp>
        <p:nvSpPr>
          <p:cNvPr id="118" name="Google Shape;118;p16"/>
          <p:cNvSpPr txBox="1"/>
          <p:nvPr/>
        </p:nvSpPr>
        <p:spPr>
          <a:xfrm>
            <a:off x="4533175" y="3819815"/>
            <a:ext cx="226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Structure Prediction</a:t>
            </a:r>
            <a:r>
              <a:rPr lang="en" sz="700"/>
              <a:t>: Left: GT Right: Prediction</a:t>
            </a:r>
            <a:endParaRPr sz="700"/>
          </a:p>
        </p:txBody>
      </p:sp>
      <p:sp>
        <p:nvSpPr>
          <p:cNvPr id="119" name="Google Shape;119;p16"/>
          <p:cNvSpPr txBox="1"/>
          <p:nvPr/>
        </p:nvSpPr>
        <p:spPr>
          <a:xfrm>
            <a:off x="3284675" y="335925"/>
            <a:ext cx="458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Protein Structure Prediction: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Predictions from Sidechainnet Dataset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(lengths 70~150)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8038" y="4806225"/>
            <a:ext cx="22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Psi Map: Left: GT Right: Prediction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Omega Map: Left: GT Right: Prediction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0" y="1126275"/>
            <a:ext cx="226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Distance Map: Left: GT Right: Prediction</a:t>
            </a:r>
            <a:endParaRPr sz="700"/>
          </a:p>
        </p:txBody>
      </p:sp>
      <p:sp>
        <p:nvSpPr>
          <p:cNvPr id="126" name="Google Shape;126;p17"/>
          <p:cNvSpPr txBox="1"/>
          <p:nvPr/>
        </p:nvSpPr>
        <p:spPr>
          <a:xfrm>
            <a:off x="19375" y="2479500"/>
            <a:ext cx="226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Phi Map: Left: GT Right: Prediction</a:t>
            </a:r>
            <a:endParaRPr sz="700"/>
          </a:p>
        </p:txBody>
      </p:sp>
      <p:sp>
        <p:nvSpPr>
          <p:cNvPr id="127" name="Google Shape;127;p17"/>
          <p:cNvSpPr txBox="1"/>
          <p:nvPr/>
        </p:nvSpPr>
        <p:spPr>
          <a:xfrm>
            <a:off x="4398800" y="3907675"/>
            <a:ext cx="226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Structure Prediction: Left: GT Right: Prediction</a:t>
            </a:r>
            <a:endParaRPr sz="700"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266200" cy="120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7" y="1350627"/>
            <a:ext cx="2266200" cy="120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75" y="2701250"/>
            <a:ext cx="2266200" cy="222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5839" y="1295400"/>
            <a:ext cx="2665786" cy="260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6050" y="1358600"/>
            <a:ext cx="2536326" cy="24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3284675" y="335925"/>
            <a:ext cx="458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Protein Structure Prediction: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Various Predictions from Sidechainnet Dataset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(lengths 70~150)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68038" y="4806225"/>
            <a:ext cx="22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Psi Map: Left: GT Right: Prediction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Omega Map: Left: GT Right: Prediction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0" y="1126275"/>
            <a:ext cx="226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Distance Map: Left: GT Right: Prediction</a:t>
            </a:r>
            <a:endParaRPr sz="700"/>
          </a:p>
        </p:txBody>
      </p:sp>
      <p:sp>
        <p:nvSpPr>
          <p:cNvPr id="140" name="Google Shape;140;p18"/>
          <p:cNvSpPr txBox="1"/>
          <p:nvPr/>
        </p:nvSpPr>
        <p:spPr>
          <a:xfrm>
            <a:off x="19375" y="2479500"/>
            <a:ext cx="226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Phi Map: Left: GT Right: Prediction</a:t>
            </a:r>
            <a:endParaRPr sz="700"/>
          </a:p>
        </p:txBody>
      </p:sp>
      <p:sp>
        <p:nvSpPr>
          <p:cNvPr id="141" name="Google Shape;141;p18"/>
          <p:cNvSpPr txBox="1"/>
          <p:nvPr/>
        </p:nvSpPr>
        <p:spPr>
          <a:xfrm>
            <a:off x="4436150" y="3627525"/>
            <a:ext cx="226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Structure Prediction: Left: GT Right: Prediction</a:t>
            </a:r>
            <a:endParaRPr sz="700"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8" y="1328800"/>
            <a:ext cx="2246825" cy="118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319025" cy="121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37" y="2772008"/>
            <a:ext cx="2113074" cy="20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6025" y="1015250"/>
            <a:ext cx="2685575" cy="262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0924" y="1015249"/>
            <a:ext cx="2573636" cy="25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3284675" y="335925"/>
            <a:ext cx="458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Protein Structure Prediction: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Various Predictions from Sidechainnet Dataset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(lengths 70~150)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68038" y="4806225"/>
            <a:ext cx="22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Psi Map: Left: GT Right: Prediction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Omega Map: Left: GT Right: Prediction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0" y="1126275"/>
            <a:ext cx="226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Distance Map: Left: GT Right: Prediction</a:t>
            </a:r>
            <a:endParaRPr sz="700"/>
          </a:p>
        </p:txBody>
      </p:sp>
      <p:sp>
        <p:nvSpPr>
          <p:cNvPr id="154" name="Google Shape;154;p19"/>
          <p:cNvSpPr txBox="1"/>
          <p:nvPr/>
        </p:nvSpPr>
        <p:spPr>
          <a:xfrm>
            <a:off x="19375" y="2479500"/>
            <a:ext cx="226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Phi Map: Left: GT Right: Prediction</a:t>
            </a:r>
            <a:endParaRPr sz="700"/>
          </a:p>
        </p:txBody>
      </p:sp>
      <p:sp>
        <p:nvSpPr>
          <p:cNvPr id="155" name="Google Shape;155;p19"/>
          <p:cNvSpPr txBox="1"/>
          <p:nvPr/>
        </p:nvSpPr>
        <p:spPr>
          <a:xfrm>
            <a:off x="68038" y="4806225"/>
            <a:ext cx="22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Psi Map: Left: GT Right: Prediction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Omega Map: Left: GT Right: Prediction</a:t>
            </a:r>
            <a:endParaRPr sz="700"/>
          </a:p>
        </p:txBody>
      </p:sp>
      <p:sp>
        <p:nvSpPr>
          <p:cNvPr id="156" name="Google Shape;156;p19"/>
          <p:cNvSpPr txBox="1"/>
          <p:nvPr/>
        </p:nvSpPr>
        <p:spPr>
          <a:xfrm>
            <a:off x="4436125" y="3702175"/>
            <a:ext cx="226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Structure Prediction: Left: GT Right: Prediction</a:t>
            </a:r>
            <a:endParaRPr sz="700"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5" y="0"/>
            <a:ext cx="2363525" cy="12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24500"/>
            <a:ext cx="2363525" cy="124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50" y="2648975"/>
            <a:ext cx="2323024" cy="2287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0750" y="1089911"/>
            <a:ext cx="2747121" cy="268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3130" y="1021129"/>
            <a:ext cx="2747121" cy="268260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3284675" y="335925"/>
            <a:ext cx="458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Protein Structure Prediction: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Various Predictions from Sidechainnet Dataset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(lengths 70~150)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Protein Structure Classification: Persistent Homology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Edges and 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Homology of a Simplex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Vector space whose dimensions measure the hole’s in a simplex.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Simplicial Complex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Chain of simplexes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Vietoris-Rips-Complex</a:t>
            </a:r>
            <a:endParaRPr b="1"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700" y="1182860"/>
            <a:ext cx="4527175" cy="2777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Protein Structure Classification: Feature Extraction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50" y="1107350"/>
            <a:ext cx="2736175" cy="21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000" y="1060888"/>
            <a:ext cx="2736175" cy="230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125" y="1093925"/>
            <a:ext cx="2736175" cy="206334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455375" y="3501175"/>
            <a:ext cx="79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features are used to classify a 3D protein into one of 1200 SCOPe categories.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