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1" r:id="rId5"/>
    <p:sldId id="262" r:id="rId6"/>
    <p:sldId id="260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66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8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03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9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6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48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4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482C-1375-483E-BD76-112BAA27FE89}" type="datetimeFigureOut">
              <a:rPr lang="zh-TW" altLang="en-US" smtClean="0"/>
              <a:t>2022/1/4/Tue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790AF5-94BC-46F3-99BF-C7C310BF4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75760" cy="164630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 </a:t>
            </a:r>
            <a:r>
              <a:rPr lang="en-US" altLang="zh-TW" sz="5300" dirty="0"/>
              <a:t>110</a:t>
            </a:r>
            <a:r>
              <a:rPr lang="zh-TW" altLang="en-US" sz="5300" dirty="0"/>
              <a:t>學年度科技教育創意競賽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居家防蚊通知系統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110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登革熱病媒蚊</a:t>
            </a:r>
            <a:r>
              <a:rPr lang="zh-TW" altLang="en-US" dirty="0" smtClean="0"/>
              <a:t>指數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防患未然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2400" dirty="0" smtClean="0"/>
              <a:t>依據布</a:t>
            </a:r>
            <a:r>
              <a:rPr lang="zh-TW" altLang="zh-TW" sz="2400" dirty="0"/>
              <a:t>氏</a:t>
            </a:r>
            <a:r>
              <a:rPr lang="zh-TW" altLang="zh-TW" sz="2400" dirty="0" smtClean="0"/>
              <a:t>指數</a:t>
            </a:r>
            <a:r>
              <a:rPr lang="en-US" altLang="zh-TW" sz="2400" dirty="0" smtClean="0"/>
              <a:t>(2</a:t>
            </a:r>
            <a:r>
              <a:rPr lang="zh-TW" altLang="en-US" sz="2400" dirty="0" smtClean="0"/>
              <a:t>級以上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開啟</a:t>
            </a:r>
            <a:r>
              <a:rPr lang="zh-TW" altLang="zh-TW" sz="2400" dirty="0"/>
              <a:t>家中滅蚊燈。</a:t>
            </a:r>
            <a:r>
              <a:rPr lang="en-US" altLang="zh-TW" sz="2400" dirty="0"/>
              <a:t>(</a:t>
            </a:r>
            <a:r>
              <a:rPr lang="zh-TW" altLang="zh-TW" sz="2400" dirty="0"/>
              <a:t>數據事先寫入</a:t>
            </a:r>
            <a:r>
              <a:rPr lang="en-US" altLang="zh-TW" sz="2400" dirty="0"/>
              <a:t>SD</a:t>
            </a:r>
            <a:r>
              <a:rPr lang="zh-TW" altLang="zh-TW" sz="2400" dirty="0"/>
              <a:t>卡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r>
              <a:rPr lang="zh-TW" altLang="zh-TW" sz="2400" dirty="0"/>
              <a:t>啟動家中的家電用品，如滅蚊燈。</a:t>
            </a:r>
            <a:r>
              <a:rPr lang="en-US" altLang="zh-TW" sz="2400" dirty="0"/>
              <a:t>(</a:t>
            </a:r>
            <a:r>
              <a:rPr lang="zh-TW" altLang="zh-TW" sz="2400" dirty="0"/>
              <a:t>以繼電器啟動</a:t>
            </a:r>
            <a:r>
              <a:rPr lang="en-US" altLang="zh-TW" sz="2400" dirty="0"/>
              <a:t>LED</a:t>
            </a:r>
            <a:r>
              <a:rPr lang="zh-TW" altLang="zh-TW" sz="2400" dirty="0"/>
              <a:t>為模擬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0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362" y="1"/>
            <a:ext cx="5636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登革熱病媒蚊指數代表登革熱病媒蚊之密度，其定義及計算方法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登革熱病媒蚊指數代表登革熱病媒蚊之密度，其定義及計算方法如下： </a:t>
            </a:r>
          </a:p>
          <a:p>
            <a:pPr lvl="0"/>
            <a:r>
              <a:rPr lang="zh-TW" altLang="zh-TW" dirty="0"/>
              <a:t>容器指數：調查</a:t>
            </a:r>
            <a:r>
              <a:rPr lang="en-US" altLang="zh-TW" dirty="0"/>
              <a:t> 100 </a:t>
            </a:r>
            <a:r>
              <a:rPr lang="zh-TW" altLang="zh-TW" dirty="0"/>
              <a:t>個容器，發現登革熱病媒蚊幼蟲孳生容器之百分比。 計算方法：陽性容器數／調查容器數</a:t>
            </a:r>
            <a:r>
              <a:rPr lang="en-US" altLang="zh-TW" dirty="0"/>
              <a:t> × 100 % </a:t>
            </a:r>
            <a:endParaRPr lang="zh-TW" altLang="zh-TW" dirty="0"/>
          </a:p>
          <a:p>
            <a:r>
              <a:rPr lang="zh-TW" altLang="zh-TW" dirty="0"/>
              <a:t>例如：有</a:t>
            </a:r>
            <a:r>
              <a:rPr lang="en-US" altLang="zh-TW" dirty="0"/>
              <a:t> 3 </a:t>
            </a:r>
            <a:r>
              <a:rPr lang="zh-TW" altLang="zh-TW" dirty="0"/>
              <a:t>人至大安森林公園調查，發現積水容器</a:t>
            </a:r>
            <a:r>
              <a:rPr lang="en-US" altLang="zh-TW" dirty="0"/>
              <a:t> 50 </a:t>
            </a:r>
            <a:r>
              <a:rPr lang="zh-TW" altLang="zh-TW" dirty="0"/>
              <a:t>個，其中有白線斑蚊幼蟲孳生的陽性容器</a:t>
            </a:r>
            <a:r>
              <a:rPr lang="en-US" altLang="zh-TW" dirty="0"/>
              <a:t> 10 </a:t>
            </a:r>
            <a:r>
              <a:rPr lang="zh-TW" altLang="zh-TW" dirty="0"/>
              <a:t>個，則斑蚊容器指數為</a:t>
            </a:r>
            <a:r>
              <a:rPr lang="en-US" altLang="zh-TW" dirty="0"/>
              <a:t> 20%</a:t>
            </a:r>
            <a:r>
              <a:rPr lang="zh-TW" altLang="zh-TW" dirty="0"/>
              <a:t>，</a:t>
            </a:r>
            <a:r>
              <a:rPr lang="en-US" altLang="zh-TW" dirty="0"/>
              <a:t>5 </a:t>
            </a:r>
            <a:r>
              <a:rPr lang="zh-TW" altLang="zh-TW" dirty="0"/>
              <a:t>級（見下表）。 </a:t>
            </a:r>
          </a:p>
          <a:p>
            <a:pPr lvl="0"/>
            <a:r>
              <a:rPr lang="zh-TW" altLang="zh-TW" dirty="0"/>
              <a:t>布氏指數：調查</a:t>
            </a:r>
            <a:r>
              <a:rPr lang="en-US" altLang="zh-TW" dirty="0"/>
              <a:t> 100 </a:t>
            </a:r>
            <a:r>
              <a:rPr lang="zh-TW" altLang="zh-TW" dirty="0"/>
              <a:t>戶住宅，發現登革熱病媒蚊幼蟲孳生陽性容器數。 計算方法：陽性容器數／調查戶數</a:t>
            </a:r>
            <a:r>
              <a:rPr lang="en-US" altLang="zh-TW" dirty="0"/>
              <a:t> × 100 </a:t>
            </a:r>
            <a:endParaRPr lang="zh-TW" altLang="zh-TW" dirty="0"/>
          </a:p>
          <a:p>
            <a:r>
              <a:rPr lang="zh-TW" altLang="zh-TW" dirty="0"/>
              <a:t>例如：調查</a:t>
            </a:r>
            <a:r>
              <a:rPr lang="en-US" altLang="zh-TW" dirty="0"/>
              <a:t> 50 </a:t>
            </a:r>
            <a:r>
              <a:rPr lang="zh-TW" altLang="zh-TW" dirty="0"/>
              <a:t>戶住宅，發現有斑蚊幼蟲孳生之容器數為</a:t>
            </a:r>
            <a:r>
              <a:rPr lang="en-US" altLang="zh-TW" dirty="0"/>
              <a:t> 10 </a:t>
            </a:r>
            <a:r>
              <a:rPr lang="zh-TW" altLang="zh-TW" dirty="0"/>
              <a:t>個，則斑蚊布氏指數為</a:t>
            </a:r>
            <a:r>
              <a:rPr lang="en-US" altLang="zh-TW" dirty="0"/>
              <a:t> 20</a:t>
            </a:r>
            <a:r>
              <a:rPr lang="zh-TW" altLang="zh-TW" dirty="0"/>
              <a:t>，</a:t>
            </a:r>
            <a:r>
              <a:rPr lang="en-US" altLang="zh-TW" dirty="0"/>
              <a:t>4 </a:t>
            </a:r>
            <a:r>
              <a:rPr lang="zh-TW" altLang="zh-TW" dirty="0"/>
              <a:t>級（見下表）。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2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登革熱病媒蚊指數代表登革熱病媒蚊之密度，其定義及計算方法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25298"/>
              </p:ext>
            </p:extLst>
          </p:nvPr>
        </p:nvGraphicFramePr>
        <p:xfrm>
          <a:off x="677864" y="2455102"/>
          <a:ext cx="8596310" cy="3344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31">
                  <a:extLst>
                    <a:ext uri="{9D8B030D-6E8A-4147-A177-3AD203B41FA5}">
                      <a16:colId xmlns:a16="http://schemas.microsoft.com/office/drawing/2014/main" val="1543928711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57101127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3553225726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3337715542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2934408745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2596272368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2990766644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1728556889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3225820038"/>
                    </a:ext>
                  </a:extLst>
                </a:gridCol>
                <a:gridCol w="859631">
                  <a:extLst>
                    <a:ext uri="{9D8B030D-6E8A-4147-A177-3AD203B41FA5}">
                      <a16:colId xmlns:a16="http://schemas.microsoft.com/office/drawing/2014/main" val="907150109"/>
                    </a:ext>
                  </a:extLst>
                </a:gridCol>
              </a:tblGrid>
              <a:tr h="836112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zh-TW" sz="2400" kern="0" spc="60">
                          <a:effectLst/>
                        </a:rPr>
                        <a:t>等 級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TW" sz="24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1918901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zh-TW" sz="2400" kern="0" spc="60">
                          <a:effectLst/>
                        </a:rPr>
                        <a:t>住宅指數﹪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1-3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4-7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8-17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18-28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29-37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38-49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50-59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60-76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≧77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5356328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zh-TW" sz="2400" kern="0" spc="60">
                          <a:effectLst/>
                        </a:rPr>
                        <a:t>容器指數﹪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1-2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3-5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6-9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10-14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15-20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effectLst/>
                        </a:rPr>
                        <a:t>21-27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28-31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32-40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≧41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8935555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zh-TW" sz="2400" kern="0" spc="60">
                          <a:effectLst/>
                        </a:rPr>
                        <a:t>布氏指數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1-4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5-9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10-19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20-34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35-49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50-74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75-99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>
                          <a:effectLst/>
                        </a:rPr>
                        <a:t>100-199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750"/>
                        </a:spcAft>
                      </a:pPr>
                      <a:r>
                        <a:rPr lang="en-US" sz="2400" kern="0" spc="60" dirty="0">
                          <a:effectLst/>
                        </a:rPr>
                        <a:t>≧200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32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4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遠端控制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3541"/>
            <a:ext cx="8596668" cy="4337822"/>
          </a:xfrm>
        </p:spPr>
        <p:txBody>
          <a:bodyPr/>
          <a:lstStyle/>
          <a:p>
            <a:pPr lvl="0"/>
            <a:r>
              <a:rPr lang="zh-TW" altLang="en-US" sz="2400" dirty="0" smtClean="0"/>
              <a:t>利用</a:t>
            </a:r>
            <a:r>
              <a:rPr lang="zh-TW" altLang="zh-TW" sz="2400" dirty="0" smtClean="0"/>
              <a:t>網頁</a:t>
            </a:r>
            <a:r>
              <a:rPr lang="zh-TW" altLang="en-US" sz="2400" dirty="0" smtClean="0"/>
              <a:t>。</a:t>
            </a:r>
            <a:endParaRPr lang="zh-TW" altLang="zh-TW" sz="2400" dirty="0"/>
          </a:p>
          <a:p>
            <a:r>
              <a:rPr lang="zh-TW" altLang="zh-TW" sz="2400" dirty="0"/>
              <a:t>遠端控制家中的家電用品，如滅蚊燈。</a:t>
            </a:r>
            <a:r>
              <a:rPr lang="en-US" altLang="zh-TW" sz="2400" dirty="0"/>
              <a:t>(</a:t>
            </a:r>
            <a:r>
              <a:rPr lang="zh-TW" altLang="zh-TW" sz="2400" dirty="0"/>
              <a:t>以繼電器啟動</a:t>
            </a:r>
            <a:r>
              <a:rPr lang="en-US" altLang="zh-TW" sz="2400" dirty="0"/>
              <a:t>LED</a:t>
            </a:r>
            <a:r>
              <a:rPr lang="zh-TW" altLang="zh-TW" sz="2400" dirty="0"/>
              <a:t>為模擬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84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雨滴感測</a:t>
            </a:r>
            <a:r>
              <a:rPr lang="zh-TW" altLang="zh-TW" smtClean="0"/>
              <a:t>器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當感測器偵測到下雨時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pPr lvl="0"/>
            <a:r>
              <a:rPr lang="zh-TW" altLang="zh-TW" sz="2400" dirty="0"/>
              <a:t>會發出</a:t>
            </a:r>
            <a:r>
              <a:rPr lang="en-US" altLang="zh-TW" sz="2400" dirty="0"/>
              <a:t>line</a:t>
            </a:r>
            <a:r>
              <a:rPr lang="zh-TW" altLang="zh-TW" sz="2400" dirty="0"/>
              <a:t>訊息，提醒用戶有下雨要注意是否容器積水情形。</a:t>
            </a:r>
          </a:p>
          <a:p>
            <a:pPr lvl="0"/>
            <a:r>
              <a:rPr lang="zh-TW" altLang="zh-TW" sz="2400" dirty="0"/>
              <a:t>會推播訊息至代理人（</a:t>
            </a:r>
            <a:r>
              <a:rPr lang="en-US" altLang="zh-TW" sz="2400" dirty="0"/>
              <a:t>broker</a:t>
            </a:r>
            <a:r>
              <a:rPr lang="zh-TW" altLang="zh-TW" sz="2400" dirty="0"/>
              <a:t>），訂閱用戶可收到推播訊息。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07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水位偵測器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 smtClean="0"/>
              <a:t>當</a:t>
            </a:r>
            <a:r>
              <a:rPr lang="zh-TW" altLang="zh-TW" sz="2400" dirty="0"/>
              <a:t>偵測器偵測到容器積水時：</a:t>
            </a:r>
          </a:p>
          <a:p>
            <a:pPr lvl="0"/>
            <a:r>
              <a:rPr lang="zh-TW" altLang="zh-TW" sz="2400" dirty="0"/>
              <a:t>會發出</a:t>
            </a:r>
            <a:r>
              <a:rPr lang="en-US" altLang="zh-TW" sz="2400" dirty="0"/>
              <a:t>line</a:t>
            </a:r>
            <a:r>
              <a:rPr lang="zh-TW" altLang="zh-TW" sz="2400" dirty="0"/>
              <a:t>訊息，提醒用戶有容器積水要清理積水容器。</a:t>
            </a:r>
          </a:p>
          <a:p>
            <a:pPr lvl="0"/>
            <a:r>
              <a:rPr lang="zh-TW" altLang="zh-TW" sz="2400" dirty="0"/>
              <a:t>會推播訊息至代理人（</a:t>
            </a:r>
            <a:r>
              <a:rPr lang="en-US" altLang="zh-TW" sz="2400" dirty="0"/>
              <a:t>broker</a:t>
            </a:r>
            <a:r>
              <a:rPr lang="zh-TW" altLang="zh-TW" sz="2400" dirty="0"/>
              <a:t>），訂閱用戶可收到推播訊息。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61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檢討改進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及時讀取政府公開平台資訊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登革熱</a:t>
            </a:r>
            <a:r>
              <a:rPr lang="zh-TW" altLang="en-US" sz="2400" dirty="0"/>
              <a:t>病媒</a:t>
            </a:r>
            <a:r>
              <a:rPr lang="zh-TW" altLang="en-US" sz="2400"/>
              <a:t>蚊</a:t>
            </a:r>
            <a:r>
              <a:rPr lang="zh-TW" altLang="en-US" sz="2400" smtClean="0"/>
              <a:t>指數。</a:t>
            </a:r>
            <a:endParaRPr lang="en-US" altLang="zh-TW" sz="2400" dirty="0" smtClean="0"/>
          </a:p>
          <a:p>
            <a:r>
              <a:rPr lang="zh-TW" altLang="en-US" sz="2400" dirty="0" smtClean="0"/>
              <a:t>感測器</a:t>
            </a:r>
            <a:r>
              <a:rPr lang="en-US" altLang="zh-TW" sz="2400" dirty="0" smtClean="0"/>
              <a:t>line</a:t>
            </a:r>
            <a:r>
              <a:rPr lang="zh-TW" altLang="en-US" sz="2400" dirty="0" smtClean="0"/>
              <a:t>訊息發送，以天為計數單位，一天發送一次。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9726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446</Words>
  <Application>Microsoft Office PowerPoint</Application>
  <PresentationFormat>寬螢幕</PresentationFormat>
  <Paragraphs>66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Trebuchet MS</vt:lpstr>
      <vt:lpstr>Wingdings 3</vt:lpstr>
      <vt:lpstr>多面向</vt:lpstr>
      <vt:lpstr>  110學年度科技教育創意競賽</vt:lpstr>
      <vt:lpstr>登革熱病媒蚊指數-防患未然</vt:lpstr>
      <vt:lpstr>PowerPoint 簡報</vt:lpstr>
      <vt:lpstr>登革熱病媒蚊指數代表登革熱病媒蚊之密度，其定義及計算方法</vt:lpstr>
      <vt:lpstr>登革熱病媒蚊指數代表登革熱病媒蚊之密度，其定義及計算方法</vt:lpstr>
      <vt:lpstr>遠端控制</vt:lpstr>
      <vt:lpstr>雨滴感測器</vt:lpstr>
      <vt:lpstr>水位偵測器 </vt:lpstr>
      <vt:lpstr>檢討改進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110學年度科技教育創意競賽</dc:title>
  <dc:creator>User</dc:creator>
  <cp:lastModifiedBy>User</cp:lastModifiedBy>
  <cp:revision>5</cp:revision>
  <dcterms:created xsi:type="dcterms:W3CDTF">2022-01-03T14:05:56Z</dcterms:created>
  <dcterms:modified xsi:type="dcterms:W3CDTF">2022-01-04T14:06:38Z</dcterms:modified>
</cp:coreProperties>
</file>