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5" autoAdjust="0"/>
    <p:restoredTop sz="94660"/>
  </p:normalViewPr>
  <p:slideViewPr>
    <p:cSldViewPr snapToGrid="0">
      <p:cViewPr>
        <p:scale>
          <a:sx n="125" d="100"/>
          <a:sy n="125" d="100"/>
        </p:scale>
        <p:origin x="3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D87FB-6427-469E-A1DB-3B4EEB157D5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579E108-5E12-4624-B791-6F665EFE5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640C303-5844-4D38-BE35-C3B4327C0964}"/>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5" name="頁尾版面配置區 4">
            <a:extLst>
              <a:ext uri="{FF2B5EF4-FFF2-40B4-BE49-F238E27FC236}">
                <a16:creationId xmlns:a16="http://schemas.microsoft.com/office/drawing/2014/main" id="{62ED3282-D0C6-4243-B756-86BC93AF61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E8A7EE-4786-42B6-9E57-2BAA34A38A52}"/>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100014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EABB74-7450-4883-A663-9C08CAD9F3A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CE70924-79A8-42D9-A7B0-32D128D1E25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4605FA-DA9C-4C43-9CA3-034F1A67792F}"/>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5" name="頁尾版面配置區 4">
            <a:extLst>
              <a:ext uri="{FF2B5EF4-FFF2-40B4-BE49-F238E27FC236}">
                <a16:creationId xmlns:a16="http://schemas.microsoft.com/office/drawing/2014/main" id="{A7CEBF36-AA47-4809-A443-B936040A631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BF02F5-56D7-41C4-A89B-B4009A006814}"/>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192389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EF42732-4807-4754-B5AC-9D88853BBEC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9F77A39-DBB5-479C-A1CF-C43F286F12E7}"/>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C615CC-5B67-4D95-8F39-80A64EF36D8A}"/>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5" name="頁尾版面配置區 4">
            <a:extLst>
              <a:ext uri="{FF2B5EF4-FFF2-40B4-BE49-F238E27FC236}">
                <a16:creationId xmlns:a16="http://schemas.microsoft.com/office/drawing/2014/main" id="{2AB0E867-2573-4EEF-ACB5-9F526198FF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43D5E4-172A-4A84-B4C0-062DBC1241FE}"/>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381685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8DC36-A52B-4847-B389-810DA868A4B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9EA6616-05EB-482A-807F-106A5C498271}"/>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FDCEA1-A3A9-41C5-AE7A-2097BA98569D}"/>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5" name="頁尾版面配置區 4">
            <a:extLst>
              <a:ext uri="{FF2B5EF4-FFF2-40B4-BE49-F238E27FC236}">
                <a16:creationId xmlns:a16="http://schemas.microsoft.com/office/drawing/2014/main" id="{10627584-77F3-4A0E-87AB-628A73BE5F3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8E7753-12DA-4A5D-AA8D-CD785733729A}"/>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411577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D87A5E-F098-4821-8E57-AAAF78047C3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CC050DA-AB6C-4F65-B527-A82590C9C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7320E3F-8D44-47DB-81F0-532F6C2DA295}"/>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5" name="頁尾版面配置區 4">
            <a:extLst>
              <a:ext uri="{FF2B5EF4-FFF2-40B4-BE49-F238E27FC236}">
                <a16:creationId xmlns:a16="http://schemas.microsoft.com/office/drawing/2014/main" id="{0DAE90FD-7EE1-4A1A-A3B8-08E0B5778C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EAE2E1B-838A-41A5-9A9F-AA0858A3F926}"/>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210382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728409-3850-4E13-9BB8-825063E40A6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D251B8-7C9E-45C6-ADF0-42902C99F1BE}"/>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D372764-9A1B-4F7B-9DEE-7C25C4693F8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4D50236-42C7-4E5B-8E76-D5081D32D695}"/>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6" name="頁尾版面配置區 5">
            <a:extLst>
              <a:ext uri="{FF2B5EF4-FFF2-40B4-BE49-F238E27FC236}">
                <a16:creationId xmlns:a16="http://schemas.microsoft.com/office/drawing/2014/main" id="{F74D51B1-7CA7-48E6-91A5-1FE5D19115E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EB5ADD-33C6-4DE0-B87B-7E8A964D8EF7}"/>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31323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861DE1-109C-4B6B-A357-55B31C4F005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CC11801-C15D-4E7D-A146-C49FA5206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43D0E81-38C6-4440-8845-65475F8E680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91BBAAB-71E3-49B6-8B4A-4B410068B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1AAA4C7B-E7FE-45B5-9448-738D4160C7B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EDA1BC4-31E3-45ED-B7F3-C88A761FFE7B}"/>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8" name="頁尾版面配置區 7">
            <a:extLst>
              <a:ext uri="{FF2B5EF4-FFF2-40B4-BE49-F238E27FC236}">
                <a16:creationId xmlns:a16="http://schemas.microsoft.com/office/drawing/2014/main" id="{A4A9A428-BC95-41F9-8C33-3849E65C678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1960DDE-D4A9-47BB-8F03-E10DF6757F6B}"/>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413248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EF12E2-BE5B-45C2-826C-012EB3066E3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19C623A-7D29-4BF2-BFFE-C43FE8BB8D9F}"/>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4" name="頁尾版面配置區 3">
            <a:extLst>
              <a:ext uri="{FF2B5EF4-FFF2-40B4-BE49-F238E27FC236}">
                <a16:creationId xmlns:a16="http://schemas.microsoft.com/office/drawing/2014/main" id="{E406352C-96E8-404D-9D61-DEC01B3E2E7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4CB90CA-2C35-407D-99F5-6290EFAE7F75}"/>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125611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697873F-5DFE-4D02-98C1-FDEF94A0F3CE}"/>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3" name="頁尾版面配置區 2">
            <a:extLst>
              <a:ext uri="{FF2B5EF4-FFF2-40B4-BE49-F238E27FC236}">
                <a16:creationId xmlns:a16="http://schemas.microsoft.com/office/drawing/2014/main" id="{A403171D-F27F-4206-9A93-8B6EDF1B2B2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B24AD87-BF60-48B6-B25C-EE2EA3F3B749}"/>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240225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1F28E4-9CF0-4A83-8A35-627051B7C58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11BF43F-6423-4876-B798-E6D1EA9A3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240D40B-7009-42D9-AFB8-7887D8798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898E914-0CBB-427C-9023-57CF5BA2AC7C}"/>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6" name="頁尾版面配置區 5">
            <a:extLst>
              <a:ext uri="{FF2B5EF4-FFF2-40B4-BE49-F238E27FC236}">
                <a16:creationId xmlns:a16="http://schemas.microsoft.com/office/drawing/2014/main" id="{E1B25D18-EB29-4F46-BCD1-3EAD1FBE45A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DAFD52A-6776-4776-B8C6-1DA0FBA614F1}"/>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227138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634C2-1BA3-4EE0-80F5-4727B808766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2532BC-6394-46F6-8DF6-E6C38F0C6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B7407E5-0546-488C-B92F-B320F5927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81B2C5A-0C6B-4855-AF7D-7D2C3A61F19F}"/>
              </a:ext>
            </a:extLst>
          </p:cNvPr>
          <p:cNvSpPr>
            <a:spLocks noGrp="1"/>
          </p:cNvSpPr>
          <p:nvPr>
            <p:ph type="dt" sz="half" idx="10"/>
          </p:nvPr>
        </p:nvSpPr>
        <p:spPr/>
        <p:txBody>
          <a:bodyPr/>
          <a:lstStyle/>
          <a:p>
            <a:fld id="{48642D88-51B8-4DFD-AE03-7724CAE82927}" type="datetimeFigureOut">
              <a:rPr lang="zh-TW" altLang="en-US" smtClean="0"/>
              <a:t>2018/8/17</a:t>
            </a:fld>
            <a:endParaRPr lang="zh-TW" altLang="en-US"/>
          </a:p>
        </p:txBody>
      </p:sp>
      <p:sp>
        <p:nvSpPr>
          <p:cNvPr id="6" name="頁尾版面配置區 5">
            <a:extLst>
              <a:ext uri="{FF2B5EF4-FFF2-40B4-BE49-F238E27FC236}">
                <a16:creationId xmlns:a16="http://schemas.microsoft.com/office/drawing/2014/main" id="{FCAB9713-E14C-4B3B-838B-8FCAB308DE8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F3DB28-50BA-46A3-927A-F94CD8F43074}"/>
              </a:ext>
            </a:extLst>
          </p:cNvPr>
          <p:cNvSpPr>
            <a:spLocks noGrp="1"/>
          </p:cNvSpPr>
          <p:nvPr>
            <p:ph type="sldNum" sz="quarter" idx="12"/>
          </p:nvPr>
        </p:nvSpPr>
        <p:spPr/>
        <p:txBody>
          <a:body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29809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DAFB971-3774-423A-B131-EFC51A18F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3AFF5D3-FBC3-4311-A109-2A720C3DA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314F00D-2635-4B08-849A-6EC825FEE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42D88-51B8-4DFD-AE03-7724CAE82927}" type="datetimeFigureOut">
              <a:rPr lang="zh-TW" altLang="en-US" smtClean="0"/>
              <a:t>2018/8/17</a:t>
            </a:fld>
            <a:endParaRPr lang="zh-TW" altLang="en-US"/>
          </a:p>
        </p:txBody>
      </p:sp>
      <p:sp>
        <p:nvSpPr>
          <p:cNvPr id="5" name="頁尾版面配置區 4">
            <a:extLst>
              <a:ext uri="{FF2B5EF4-FFF2-40B4-BE49-F238E27FC236}">
                <a16:creationId xmlns:a16="http://schemas.microsoft.com/office/drawing/2014/main" id="{110D8FE2-D467-464F-B9B1-AE9291E9B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3F52C2C-0C67-4F24-AFDE-8451CF4C3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3B3D9-582E-4F53-9D1B-B544921BCC73}" type="slidenum">
              <a:rPr lang="zh-TW" altLang="en-US" smtClean="0"/>
              <a:t>‹#›</a:t>
            </a:fld>
            <a:endParaRPr lang="zh-TW" altLang="en-US"/>
          </a:p>
        </p:txBody>
      </p:sp>
    </p:spTree>
    <p:extLst>
      <p:ext uri="{BB962C8B-B14F-4D97-AF65-F5344CB8AC3E}">
        <p14:creationId xmlns:p14="http://schemas.microsoft.com/office/powerpoint/2010/main" val="6741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C0F1B4-3935-48E7-984E-995B2F8AE02B}"/>
              </a:ext>
            </a:extLst>
          </p:cNvPr>
          <p:cNvSpPr>
            <a:spLocks noGrp="1"/>
          </p:cNvSpPr>
          <p:nvPr>
            <p:ph type="ctrTitle"/>
          </p:nvPr>
        </p:nvSpPr>
        <p:spPr>
          <a:xfrm>
            <a:off x="-1" y="0"/>
            <a:ext cx="12111487" cy="792701"/>
          </a:xfrm>
        </p:spPr>
        <p:txBody>
          <a:bodyPr>
            <a:noAutofit/>
          </a:bodyPr>
          <a:lstStyle/>
          <a:p>
            <a:r>
              <a:rPr lang="en-US" altLang="zh-TW" sz="4000" dirty="0"/>
              <a:t>Quiz 1-2: Common Senses</a:t>
            </a:r>
            <a:endParaRPr lang="zh-TW" altLang="en-US" sz="4000" dirty="0"/>
          </a:p>
        </p:txBody>
      </p:sp>
      <p:sp>
        <p:nvSpPr>
          <p:cNvPr id="3" name="副標題 2">
            <a:extLst>
              <a:ext uri="{FF2B5EF4-FFF2-40B4-BE49-F238E27FC236}">
                <a16:creationId xmlns:a16="http://schemas.microsoft.com/office/drawing/2014/main" id="{E96B3341-7CCE-4917-8D2E-DC5E56FD315B}"/>
              </a:ext>
            </a:extLst>
          </p:cNvPr>
          <p:cNvSpPr>
            <a:spLocks noGrp="1"/>
          </p:cNvSpPr>
          <p:nvPr>
            <p:ph type="subTitle" idx="1"/>
          </p:nvPr>
        </p:nvSpPr>
        <p:spPr>
          <a:xfrm>
            <a:off x="600974" y="867464"/>
            <a:ext cx="11113698" cy="5740369"/>
          </a:xfrm>
        </p:spPr>
        <p:txBody>
          <a:bodyPr>
            <a:noAutofit/>
          </a:bodyPr>
          <a:lstStyle/>
          <a:p>
            <a:pPr marL="342900" indent="-342900" algn="l">
              <a:buFont typeface="Arial" panose="020B0604020202020204" pitchFamily="34" charset="0"/>
              <a:buChar char="•"/>
            </a:pPr>
            <a:r>
              <a:rPr lang="en-US" altLang="zh-TW" sz="1600" dirty="0"/>
              <a:t>When will we use F1-score instead of precision(accuracy)?</a:t>
            </a:r>
          </a:p>
          <a:p>
            <a:pPr lvl="1" algn="l"/>
            <a:r>
              <a:rPr lang="en-US" altLang="zh-TW" sz="1600" dirty="0"/>
              <a:t>Answer : </a:t>
            </a:r>
            <a:r>
              <a:rPr lang="zh-TW" altLang="en-US" sz="1600" dirty="0"/>
              <a:t>一般情況下，我們 </a:t>
            </a:r>
            <a:r>
              <a:rPr lang="en-US" altLang="zh-TW" sz="1600" dirty="0"/>
              <a:t>Precision and Recall </a:t>
            </a:r>
            <a:r>
              <a:rPr lang="zh-TW" altLang="en-US" sz="1600" dirty="0"/>
              <a:t>越高越好，但事實上某些情況下這兩者會是互相矛盾的，所以要綜合考慮倆的指標的方法就是使用</a:t>
            </a:r>
            <a:r>
              <a:rPr lang="en-US" altLang="zh-TW" sz="1600" dirty="0"/>
              <a:t>F1-score.</a:t>
            </a:r>
            <a:endParaRPr lang="en-US" altLang="zh-CN" sz="1600" b="1" dirty="0"/>
          </a:p>
          <a:p>
            <a:pPr marL="342900" indent="-342900" algn="l">
              <a:buFont typeface="Arial" panose="020B0604020202020204" pitchFamily="34" charset="0"/>
              <a:buChar char="•"/>
            </a:pPr>
            <a:r>
              <a:rPr lang="en-US" altLang="zh-TW" sz="1600" dirty="0"/>
              <a:t>Why don’t we use binary classification function as the activation function in neural networks?</a:t>
            </a:r>
          </a:p>
          <a:p>
            <a:pPr lvl="1" algn="l"/>
            <a:r>
              <a:rPr lang="en-US" altLang="zh-CN" sz="1600" dirty="0"/>
              <a:t>Answer:  </a:t>
            </a:r>
            <a:r>
              <a:rPr lang="zh-TW" altLang="en-US" sz="1600" dirty="0"/>
              <a:t>解決低度消失的問題。</a:t>
            </a:r>
            <a:endParaRPr lang="en-US" altLang="zh-TW" sz="1600" dirty="0"/>
          </a:p>
          <a:p>
            <a:pPr marL="342900" indent="-342900" algn="l">
              <a:buFont typeface="Arial" panose="020B0604020202020204" pitchFamily="34" charset="0"/>
              <a:buChar char="•"/>
            </a:pPr>
            <a:r>
              <a:rPr lang="en-US" altLang="zh-TW" sz="1600" dirty="0"/>
              <a:t>What is the bias and variance of a machine learning algorithm?</a:t>
            </a:r>
          </a:p>
          <a:p>
            <a:pPr lvl="1" algn="l"/>
            <a:r>
              <a:rPr lang="en-US" altLang="zh-TW" sz="1600" dirty="0"/>
              <a:t>Answer: bias</a:t>
            </a:r>
            <a:r>
              <a:rPr lang="zh-TW" altLang="en-US" sz="1600" dirty="0"/>
              <a:t>描述的是根據樣本擬合出的模型的輸出預測結果的期望與樣本真實結果的差距； </a:t>
            </a:r>
            <a:r>
              <a:rPr lang="en-US" altLang="zh-TW" sz="1600" dirty="0"/>
              <a:t>variance</a:t>
            </a:r>
            <a:r>
              <a:rPr lang="zh-TW" altLang="en-US" sz="1600" dirty="0"/>
              <a:t>描述的是樣本上訓練出來的模型在測試集上的表現</a:t>
            </a:r>
            <a:r>
              <a:rPr lang="en-US" altLang="zh-TW" sz="1600" dirty="0"/>
              <a:t>.</a:t>
            </a:r>
          </a:p>
          <a:p>
            <a:pPr marL="342900" indent="-342900" algn="l">
              <a:buFont typeface="Arial" panose="020B0604020202020204" pitchFamily="34" charset="0"/>
              <a:buChar char="•"/>
            </a:pPr>
            <a:r>
              <a:rPr lang="en-US" altLang="zh-TW" sz="1600" dirty="0"/>
              <a:t>When training a single tree in random forest, we don’t prune the tree, why?</a:t>
            </a:r>
          </a:p>
          <a:p>
            <a:pPr lvl="1" algn="l"/>
            <a:r>
              <a:rPr lang="en-US" altLang="zh-TW" sz="1600" dirty="0"/>
              <a:t>Answer:</a:t>
            </a:r>
            <a:r>
              <a:rPr lang="zh-TW" altLang="en-US" sz="1600" dirty="0"/>
              <a:t> 讓隨機森林的單一棵樹能成為完整數</a:t>
            </a:r>
            <a:r>
              <a:rPr lang="en-US" altLang="zh-TW" sz="1600" dirty="0"/>
              <a:t>(</a:t>
            </a:r>
            <a:r>
              <a:rPr lang="zh-TW" altLang="en-US" sz="1600" dirty="0"/>
              <a:t> </a:t>
            </a:r>
            <a:r>
              <a:rPr lang="en-US" altLang="zh-TW" sz="1600" dirty="0"/>
              <a:t>Completed Tree)</a:t>
            </a:r>
          </a:p>
          <a:p>
            <a:pPr marL="342900" indent="-342900" algn="l">
              <a:buFont typeface="Arial" panose="020B0604020202020204" pitchFamily="34" charset="0"/>
              <a:buChar char="•"/>
            </a:pPr>
            <a:r>
              <a:rPr lang="en-US" altLang="zh-TW" sz="1600" dirty="0"/>
              <a:t>What is one-hot encoding?</a:t>
            </a:r>
          </a:p>
          <a:p>
            <a:pPr lvl="1" algn="l"/>
            <a:r>
              <a:rPr lang="en-US" altLang="zh-CN" sz="1600" dirty="0"/>
              <a:t>Answer : </a:t>
            </a:r>
            <a:r>
              <a:rPr lang="zh-TW" altLang="en-US" sz="1600" dirty="0"/>
              <a:t>用一個或多個數值為</a:t>
            </a:r>
            <a:r>
              <a:rPr lang="en-US" altLang="zh-TW" sz="1600" dirty="0"/>
              <a:t>0</a:t>
            </a:r>
            <a:r>
              <a:rPr lang="zh-TW" altLang="en-US" sz="1600" dirty="0"/>
              <a:t>或</a:t>
            </a:r>
            <a:r>
              <a:rPr lang="en-US" altLang="zh-TW" sz="1600" dirty="0"/>
              <a:t>1</a:t>
            </a:r>
            <a:r>
              <a:rPr lang="zh-TW" altLang="en-US" sz="1600" dirty="0"/>
              <a:t>的新特徵來取代類別型變數</a:t>
            </a:r>
            <a:endParaRPr lang="en-US" altLang="zh-TW" sz="1600" dirty="0"/>
          </a:p>
          <a:p>
            <a:pPr marL="342900" indent="-342900" algn="l">
              <a:buFont typeface="Arial" panose="020B0604020202020204" pitchFamily="34" charset="0"/>
              <a:buChar char="•"/>
            </a:pPr>
            <a:r>
              <a:rPr lang="en-US" altLang="zh-TW" sz="1600" dirty="0"/>
              <a:t>How to prevent overfitting in neural networks</a:t>
            </a:r>
          </a:p>
          <a:p>
            <a:pPr lvl="1" algn="l"/>
            <a:r>
              <a:rPr lang="en-US" altLang="zh-TW" sz="1200" dirty="0"/>
              <a:t>Answer :</a:t>
            </a:r>
            <a:r>
              <a:rPr lang="zh-TW" altLang="en-US" sz="1200" dirty="0"/>
              <a:t>訓練模型的時候  </a:t>
            </a:r>
            <a:r>
              <a:rPr lang="en-US" altLang="zh-TW" sz="1200" dirty="0"/>
              <a:t>: </a:t>
            </a:r>
          </a:p>
          <a:p>
            <a:pPr lvl="1" algn="l"/>
            <a:r>
              <a:rPr lang="en-US" altLang="zh-TW" sz="1200" dirty="0"/>
              <a:t> 1. </a:t>
            </a:r>
            <a:r>
              <a:rPr lang="zh-TW" altLang="en-US" sz="1200" dirty="0"/>
              <a:t>增加數據量、</a:t>
            </a:r>
            <a:endParaRPr lang="en-US" altLang="zh-TW" sz="1200" dirty="0"/>
          </a:p>
          <a:p>
            <a:pPr lvl="1" algn="l"/>
            <a:r>
              <a:rPr lang="en-US" altLang="zh-TW" sz="1200" dirty="0"/>
              <a:t>2. cross-validation</a:t>
            </a:r>
            <a:r>
              <a:rPr lang="zh-TW" altLang="en-US" sz="1200" dirty="0"/>
              <a:t>的方法，將訓練數據分為三部分：</a:t>
            </a:r>
            <a:r>
              <a:rPr lang="en-US" altLang="zh-TW" sz="1200" dirty="0"/>
              <a:t>training set</a:t>
            </a:r>
            <a:r>
              <a:rPr lang="zh-TW" altLang="en-US" sz="1200" dirty="0"/>
              <a:t>、</a:t>
            </a:r>
            <a:r>
              <a:rPr lang="en-US" altLang="zh-TW" sz="1200" dirty="0"/>
              <a:t>testing set</a:t>
            </a:r>
            <a:r>
              <a:rPr lang="zh-TW" altLang="en-US" sz="1200" dirty="0"/>
              <a:t>和</a:t>
            </a:r>
            <a:r>
              <a:rPr lang="en-US" altLang="zh-TW" sz="1200" dirty="0"/>
              <a:t>validation set</a:t>
            </a:r>
            <a:r>
              <a:rPr lang="zh-TW" altLang="en-US" sz="1200" dirty="0"/>
              <a:t> </a:t>
            </a:r>
            <a:endParaRPr lang="en-US" altLang="zh-TW" sz="1200" dirty="0"/>
          </a:p>
          <a:p>
            <a:pPr lvl="1" algn="l"/>
            <a:r>
              <a:rPr lang="en-US" altLang="zh-TW" sz="1200" dirty="0"/>
              <a:t>3. </a:t>
            </a:r>
            <a:r>
              <a:rPr lang="zh-TW" altLang="en-US" sz="1200" dirty="0"/>
              <a:t>保持輸入和輸出層不變，在隱層隨機刪除一半的節點，然後使用修改後的網絡進行前向和後向的計算。</a:t>
            </a:r>
          </a:p>
          <a:p>
            <a:pPr lvl="1" algn="l"/>
            <a:endParaRPr lang="en-US" altLang="zh-TW" sz="1200" dirty="0"/>
          </a:p>
        </p:txBody>
      </p:sp>
    </p:spTree>
    <p:extLst>
      <p:ext uri="{BB962C8B-B14F-4D97-AF65-F5344CB8AC3E}">
        <p14:creationId xmlns:p14="http://schemas.microsoft.com/office/powerpoint/2010/main" val="33789338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270</Words>
  <Application>Microsoft Office PowerPoint</Application>
  <PresentationFormat>寬螢幕</PresentationFormat>
  <Paragraphs>16</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等线</vt:lpstr>
      <vt:lpstr>新細明體</vt:lpstr>
      <vt:lpstr>Arial</vt:lpstr>
      <vt:lpstr>Calibri</vt:lpstr>
      <vt:lpstr>Calibri Light</vt:lpstr>
      <vt:lpstr>Office 佈景主題</vt:lpstr>
      <vt:lpstr>Quiz 1-2: Common Senses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怡誠 黃</dc:creator>
  <cp:lastModifiedBy>怡誠 黃</cp:lastModifiedBy>
  <cp:revision>6</cp:revision>
  <dcterms:created xsi:type="dcterms:W3CDTF">2018-08-17T03:15:33Z</dcterms:created>
  <dcterms:modified xsi:type="dcterms:W3CDTF">2018-08-17T04:10:08Z</dcterms:modified>
</cp:coreProperties>
</file>