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EF8E9"/>
    <a:srgbClr val="F3C89B"/>
    <a:srgbClr val="B4DAFD"/>
    <a:srgbClr val="0C4084"/>
    <a:srgbClr val="F3BF7B"/>
    <a:srgbClr val="163C53"/>
    <a:srgbClr val="010716"/>
    <a:srgbClr val="4B2502"/>
    <a:srgbClr val="E9C3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B281-43E9-43B9-8985-857331C65E3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057D-61A3-48BD-910B-5C022A75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4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B281-43E9-43B9-8985-857331C65E3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057D-61A3-48BD-910B-5C022A75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7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B281-43E9-43B9-8985-857331C65E3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057D-61A3-48BD-910B-5C022A75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4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6092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638"/>
            <a:ext cx="12192000" cy="5530361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Arial" panose="020B060402020202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0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B281-43E9-43B9-8985-857331C65E3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057D-61A3-48BD-910B-5C022A75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2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B281-43E9-43B9-8985-857331C65E3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057D-61A3-48BD-910B-5C022A75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9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B281-43E9-43B9-8985-857331C65E3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057D-61A3-48BD-910B-5C022A75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7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B281-43E9-43B9-8985-857331C65E3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057D-61A3-48BD-910B-5C022A75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8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B281-43E9-43B9-8985-857331C65E3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057D-61A3-48BD-910B-5C022A75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4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B281-43E9-43B9-8985-857331C65E3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057D-61A3-48BD-910B-5C022A75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1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B281-43E9-43B9-8985-857331C65E3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057D-61A3-48BD-910B-5C022A75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4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3000">
              <a:schemeClr val="bg1"/>
            </a:gs>
            <a:gs pos="100000">
              <a:schemeClr val="accent5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fld id="{70D8B281-43E9-43B9-8985-857331C65E33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fld id="{5645057D-61A3-48BD-910B-5C022A75A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39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chuang@ct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?lang=zh_Han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CSS-HTML</a:t>
            </a:r>
            <a:r>
              <a:rPr lang="zh-TW" altLang="en-US" dirty="0"/>
              <a:t>架構</a:t>
            </a:r>
            <a:r>
              <a:rPr lang="en-US" altLang="zh-TW" dirty="0"/>
              <a:t>-1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Y. C. Huang (</a:t>
            </a:r>
            <a:r>
              <a:rPr lang="zh-TW" altLang="en-US" dirty="0"/>
              <a:t>黃永欽</a:t>
            </a:r>
            <a:r>
              <a:rPr lang="en-US" dirty="0"/>
              <a:t>)</a:t>
            </a:r>
          </a:p>
          <a:p>
            <a:r>
              <a:rPr lang="en-US" dirty="0">
                <a:hlinkClick r:id="rId2"/>
              </a:rPr>
              <a:t>ychuang@ctu.edu.tw</a:t>
            </a:r>
            <a:endParaRPr lang="en-US" dirty="0"/>
          </a:p>
          <a:p>
            <a:r>
              <a:rPr lang="en-US" dirty="0"/>
              <a:t>Mobile:0928963431</a:t>
            </a:r>
          </a:p>
          <a:p>
            <a:r>
              <a:rPr lang="en-US" dirty="0"/>
              <a:t>Line ID</a:t>
            </a:r>
            <a:r>
              <a:rPr lang="zh-TW" altLang="en-US" dirty="0"/>
              <a:t>：</a:t>
            </a:r>
            <a:r>
              <a:rPr lang="en-US" altLang="zh-TW" dirty="0" err="1"/>
              <a:t>yong</a:t>
            </a:r>
            <a:r>
              <a:rPr lang="en-US" altLang="zh-TW" dirty="0"/>
              <a:t>-chin-</a:t>
            </a:r>
            <a:r>
              <a:rPr lang="en-US" altLang="zh-TW" dirty="0" err="1"/>
              <a:t>huang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2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416579-8C31-4803-B44C-EBFA30FB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&lt;</a:t>
            </a:r>
            <a:r>
              <a:rPr lang="en-US" altLang="zh-TW" dirty="0" err="1"/>
              <a:t>img</a:t>
            </a:r>
            <a:r>
              <a:rPr lang="en-US" altLang="zh-TW" dirty="0"/>
              <a:t>&gt;</a:t>
            </a:r>
            <a:r>
              <a:rPr lang="zh-TW" altLang="en-US" dirty="0"/>
              <a:t>從行內標籤轉為區塊標籤並置中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55F499-71A8-4413-B1BA-7F775EC99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html </a:t>
            </a:r>
            <a:r>
              <a:rPr lang="zh-TW" altLang="en-US" dirty="0"/>
              <a:t>檔中加入類別</a:t>
            </a:r>
            <a:r>
              <a:rPr lang="en-US" altLang="zh-TW" dirty="0"/>
              <a:t>(class)</a:t>
            </a:r>
            <a:r>
              <a:rPr lang="zh-TW" altLang="en-US" dirty="0"/>
              <a:t>，如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="paris.jpg"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="Paris"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="center"&gt;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CSS</a:t>
            </a:r>
            <a:r>
              <a:rPr lang="zh-TW" altLang="en-US" dirty="0"/>
              <a:t>檔中設定 </a:t>
            </a:r>
            <a:r>
              <a:rPr lang="en-US" altLang="zh-TW" dirty="0"/>
              <a:t>center </a:t>
            </a:r>
            <a:r>
              <a:rPr lang="zh-TW" altLang="en-US" dirty="0"/>
              <a:t>類別的屬性</a:t>
            </a:r>
            <a:endParaRPr lang="en-US" altLang="zh-TW" dirty="0"/>
          </a:p>
          <a:p>
            <a:pPr marL="0" indent="0">
              <a:buNone/>
            </a:pPr>
            <a:endParaRPr lang="en-US" altLang="zh-TW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i="0" dirty="0">
                <a:effectLst/>
                <a:latin typeface="Consolas" panose="020B0609020204030204" pitchFamily="49" charset="0"/>
              </a:rPr>
              <a:t>.center {</a:t>
            </a:r>
            <a:br>
              <a:rPr lang="en-US" altLang="zh-TW" b="0" i="0" dirty="0"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effectLst/>
                <a:latin typeface="Consolas" panose="020B0609020204030204" pitchFamily="49" charset="0"/>
              </a:rPr>
              <a:t>  display: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zh-TW" b="0" i="0" dirty="0"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effectLst/>
                <a:latin typeface="Consolas" panose="020B0609020204030204" pitchFamily="49" charset="0"/>
              </a:rPr>
              <a:t>  margin-left: auto;</a:t>
            </a:r>
            <a:br>
              <a:rPr lang="en-US" altLang="zh-TW" b="0" i="0" dirty="0"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effectLst/>
                <a:latin typeface="Consolas" panose="020B0609020204030204" pitchFamily="49" charset="0"/>
              </a:rPr>
              <a:t>  margin-right: auto;</a:t>
            </a:r>
            <a:br>
              <a:rPr lang="en-US" altLang="zh-TW" b="0" i="0" dirty="0"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effectLst/>
                <a:latin typeface="Consolas" panose="020B0609020204030204" pitchFamily="49" charset="0"/>
              </a:rPr>
              <a:t>  width: 50%;</a:t>
            </a:r>
            <a:br>
              <a:rPr lang="en-US" altLang="zh-TW" b="0" i="0" dirty="0"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effectLst/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766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B4B476-5EAF-4F06-94B3-46A93603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文字段落 </a:t>
            </a:r>
            <a:r>
              <a:rPr lang="en-US" altLang="zh-TW" dirty="0"/>
              <a:t>&lt;p class="center"&gt; </a:t>
            </a:r>
            <a:r>
              <a:rPr lang="zh-TW" altLang="en-US" dirty="0"/>
              <a:t>對齊方式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BE11FF-0820-419E-8E95-AF64A1B1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.center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margin-right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justify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9229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BB358-7614-4E6A-9CDB-BDB11A69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找出主色調</a:t>
            </a:r>
            <a:br>
              <a:rPr lang="en-US" altLang="zh-TW" dirty="0"/>
            </a:br>
            <a:r>
              <a:rPr lang="en-US" altLang="zh-TW" sz="2700" dirty="0"/>
              <a:t>https://tw.toolser.net/complementary-color-generator</a:t>
            </a:r>
            <a:endParaRPr lang="zh-TW" altLang="en-US" sz="27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4CFA918-159A-47FD-9A89-EEB3D4F24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686" y="1265763"/>
            <a:ext cx="7329989" cy="5592237"/>
          </a:xfrm>
          <a:solidFill>
            <a:srgbClr val="FBF1D9"/>
          </a:solidFill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1B976BF-0BE3-4A34-B633-1B9D9489566F}"/>
              </a:ext>
            </a:extLst>
          </p:cNvPr>
          <p:cNvSpPr/>
          <p:nvPr/>
        </p:nvSpPr>
        <p:spPr>
          <a:xfrm>
            <a:off x="9305925" y="1266092"/>
            <a:ext cx="1981200" cy="1019908"/>
          </a:xfrm>
          <a:prstGeom prst="rect">
            <a:avLst/>
          </a:prstGeom>
          <a:solidFill>
            <a:srgbClr val="FEF8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010716"/>
                </a:solidFill>
              </a:rPr>
              <a:t>#010716</a:t>
            </a:r>
            <a:endParaRPr lang="zh-TW" altLang="en-US" sz="2800" dirty="0">
              <a:solidFill>
                <a:srgbClr val="010716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5AEE3F-E43A-4417-B3D9-C16D3D5A3800}"/>
              </a:ext>
            </a:extLst>
          </p:cNvPr>
          <p:cNvSpPr/>
          <p:nvPr/>
        </p:nvSpPr>
        <p:spPr>
          <a:xfrm>
            <a:off x="9305925" y="2409092"/>
            <a:ext cx="1981200" cy="1019908"/>
          </a:xfrm>
          <a:prstGeom prst="rect">
            <a:avLst/>
          </a:prstGeom>
          <a:solidFill>
            <a:srgbClr val="E9C3AC"/>
          </a:solidFill>
          <a:ln>
            <a:solidFill>
              <a:srgbClr val="4B25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163C53"/>
                </a:solidFill>
              </a:rPr>
              <a:t>#163C53</a:t>
            </a:r>
            <a:endParaRPr lang="zh-TW" altLang="en-US" sz="2800" dirty="0">
              <a:solidFill>
                <a:srgbClr val="163C53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F4307D-CB5F-4A9D-AC47-831E4A0505D7}"/>
              </a:ext>
            </a:extLst>
          </p:cNvPr>
          <p:cNvSpPr/>
          <p:nvPr/>
        </p:nvSpPr>
        <p:spPr>
          <a:xfrm>
            <a:off x="9305925" y="3551927"/>
            <a:ext cx="1981200" cy="1019908"/>
          </a:xfrm>
          <a:prstGeom prst="rect">
            <a:avLst/>
          </a:prstGeom>
          <a:solidFill>
            <a:srgbClr val="F3BF7B"/>
          </a:solidFill>
          <a:ln>
            <a:solidFill>
              <a:srgbClr val="4B25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0C4084"/>
                </a:solidFill>
              </a:rPr>
              <a:t>#0C4084</a:t>
            </a:r>
            <a:endParaRPr lang="zh-TW" altLang="en-US" sz="2800" dirty="0">
              <a:solidFill>
                <a:srgbClr val="0C4084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AF4D51-6255-485F-80EB-8CAFF321CE6F}"/>
              </a:ext>
            </a:extLst>
          </p:cNvPr>
          <p:cNvSpPr/>
          <p:nvPr/>
        </p:nvSpPr>
        <p:spPr>
          <a:xfrm>
            <a:off x="9305925" y="4695094"/>
            <a:ext cx="1981200" cy="1019908"/>
          </a:xfrm>
          <a:prstGeom prst="rect">
            <a:avLst/>
          </a:prstGeom>
          <a:solidFill>
            <a:srgbClr val="4B2502"/>
          </a:solidFill>
          <a:ln>
            <a:solidFill>
              <a:srgbClr val="4B25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B4DAFD"/>
                </a:solidFill>
              </a:rPr>
              <a:t>#B4DAFD</a:t>
            </a:r>
            <a:endParaRPr lang="zh-TW" altLang="en-US" sz="2800" dirty="0">
              <a:solidFill>
                <a:srgbClr val="B4DAFD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7BC27BD-C99E-4270-AD2B-CB57065CE3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00" y="2286000"/>
            <a:ext cx="917450" cy="81991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89547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5B11FE82-FEC9-4342-A004-2F2EA9110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904" y="1266092"/>
            <a:ext cx="7374466" cy="5530850"/>
          </a:xfrm>
          <a:solidFill>
            <a:srgbClr val="FFFFFF"/>
          </a:solidFill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0CBB358-7614-4E6A-9CDB-BDB11A69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找出主色調</a:t>
            </a:r>
            <a:br>
              <a:rPr lang="en-US" altLang="zh-TW" dirty="0"/>
            </a:br>
            <a:r>
              <a:rPr lang="en-US" altLang="zh-TW" sz="2700" dirty="0"/>
              <a:t>https://tw.toolser.net/complementary-color-generator</a:t>
            </a:r>
            <a:endParaRPr lang="zh-TW" altLang="en-US" sz="27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B976BF-0BE3-4A34-B633-1B9D9489566F}"/>
              </a:ext>
            </a:extLst>
          </p:cNvPr>
          <p:cNvSpPr/>
          <p:nvPr/>
        </p:nvSpPr>
        <p:spPr>
          <a:xfrm>
            <a:off x="9305925" y="1266092"/>
            <a:ext cx="1981200" cy="1019908"/>
          </a:xfrm>
          <a:prstGeom prst="rect">
            <a:avLst/>
          </a:prstGeom>
          <a:solidFill>
            <a:srgbClr val="FEF8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010716"/>
                </a:solidFill>
              </a:rPr>
              <a:t>#010716</a:t>
            </a:r>
            <a:endParaRPr lang="zh-TW" altLang="en-US" sz="2800" dirty="0">
              <a:solidFill>
                <a:srgbClr val="010716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5AEE3F-E43A-4417-B3D9-C16D3D5A3800}"/>
              </a:ext>
            </a:extLst>
          </p:cNvPr>
          <p:cNvSpPr/>
          <p:nvPr/>
        </p:nvSpPr>
        <p:spPr>
          <a:xfrm>
            <a:off x="9305925" y="2409092"/>
            <a:ext cx="1981200" cy="1019908"/>
          </a:xfrm>
          <a:prstGeom prst="rect">
            <a:avLst/>
          </a:prstGeom>
          <a:solidFill>
            <a:srgbClr val="E9C3AC"/>
          </a:solidFill>
          <a:ln>
            <a:solidFill>
              <a:srgbClr val="4B25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163C53"/>
                </a:solidFill>
              </a:rPr>
              <a:t>#163C53</a:t>
            </a:r>
            <a:endParaRPr lang="zh-TW" altLang="en-US" sz="2800" dirty="0">
              <a:solidFill>
                <a:srgbClr val="163C53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F4307D-CB5F-4A9D-AC47-831E4A0505D7}"/>
              </a:ext>
            </a:extLst>
          </p:cNvPr>
          <p:cNvSpPr/>
          <p:nvPr/>
        </p:nvSpPr>
        <p:spPr>
          <a:xfrm>
            <a:off x="9305925" y="3551927"/>
            <a:ext cx="1981200" cy="1019908"/>
          </a:xfrm>
          <a:prstGeom prst="rect">
            <a:avLst/>
          </a:prstGeom>
          <a:solidFill>
            <a:srgbClr val="F3BF7B"/>
          </a:solidFill>
          <a:ln>
            <a:solidFill>
              <a:srgbClr val="4B25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0C4084"/>
                </a:solidFill>
              </a:rPr>
              <a:t>#0C4084</a:t>
            </a:r>
            <a:endParaRPr lang="zh-TW" altLang="en-US" sz="2800" dirty="0">
              <a:solidFill>
                <a:srgbClr val="0C4084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AF4D51-6255-485F-80EB-8CAFF321CE6F}"/>
              </a:ext>
            </a:extLst>
          </p:cNvPr>
          <p:cNvSpPr/>
          <p:nvPr/>
        </p:nvSpPr>
        <p:spPr>
          <a:xfrm>
            <a:off x="9305925" y="4695094"/>
            <a:ext cx="1981200" cy="1019908"/>
          </a:xfrm>
          <a:prstGeom prst="rect">
            <a:avLst/>
          </a:prstGeom>
          <a:solidFill>
            <a:srgbClr val="4B2502"/>
          </a:solidFill>
          <a:ln>
            <a:solidFill>
              <a:srgbClr val="4B25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B4DAFD"/>
                </a:solidFill>
              </a:rPr>
              <a:t>#B4DAFD</a:t>
            </a:r>
            <a:endParaRPr lang="zh-TW" altLang="en-US" sz="2800" dirty="0">
              <a:solidFill>
                <a:srgbClr val="B4DAFD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7BC27BD-C99E-4270-AD2B-CB57065CE3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00" y="2286000"/>
            <a:ext cx="917450" cy="81991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01448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9BD0DA6C-7A4E-41ED-8379-2D5ED8851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904" y="1266092"/>
            <a:ext cx="7374466" cy="5530850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0CBB358-7614-4E6A-9CDB-BDB11A69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去背</a:t>
            </a:r>
            <a:br>
              <a:rPr lang="en-US" altLang="zh-TW" dirty="0"/>
            </a:br>
            <a:r>
              <a:rPr lang="en-US" altLang="zh-TW" sz="2700" dirty="0"/>
              <a:t>https://tw.toolser.net/complementary-color-generator</a:t>
            </a:r>
            <a:endParaRPr lang="zh-TW" altLang="en-US" sz="27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B976BF-0BE3-4A34-B633-1B9D9489566F}"/>
              </a:ext>
            </a:extLst>
          </p:cNvPr>
          <p:cNvSpPr/>
          <p:nvPr/>
        </p:nvSpPr>
        <p:spPr>
          <a:xfrm>
            <a:off x="9305925" y="1266092"/>
            <a:ext cx="1981200" cy="1019908"/>
          </a:xfrm>
          <a:prstGeom prst="rect">
            <a:avLst/>
          </a:prstGeom>
          <a:solidFill>
            <a:srgbClr val="FEF8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010716"/>
                </a:solidFill>
              </a:rPr>
              <a:t>#010716</a:t>
            </a:r>
            <a:endParaRPr lang="zh-TW" altLang="en-US" sz="2800" dirty="0">
              <a:solidFill>
                <a:srgbClr val="010716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5AEE3F-E43A-4417-B3D9-C16D3D5A3800}"/>
              </a:ext>
            </a:extLst>
          </p:cNvPr>
          <p:cNvSpPr/>
          <p:nvPr/>
        </p:nvSpPr>
        <p:spPr>
          <a:xfrm>
            <a:off x="9305925" y="2409092"/>
            <a:ext cx="1981200" cy="1019908"/>
          </a:xfrm>
          <a:prstGeom prst="rect">
            <a:avLst/>
          </a:prstGeom>
          <a:solidFill>
            <a:srgbClr val="E9C3AC"/>
          </a:solidFill>
          <a:ln>
            <a:solidFill>
              <a:srgbClr val="4B25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163C53"/>
                </a:solidFill>
              </a:rPr>
              <a:t>#163C53</a:t>
            </a:r>
            <a:endParaRPr lang="zh-TW" altLang="en-US" sz="2800" dirty="0">
              <a:solidFill>
                <a:srgbClr val="163C53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F4307D-CB5F-4A9D-AC47-831E4A0505D7}"/>
              </a:ext>
            </a:extLst>
          </p:cNvPr>
          <p:cNvSpPr/>
          <p:nvPr/>
        </p:nvSpPr>
        <p:spPr>
          <a:xfrm>
            <a:off x="9305925" y="3551927"/>
            <a:ext cx="1981200" cy="1019908"/>
          </a:xfrm>
          <a:prstGeom prst="rect">
            <a:avLst/>
          </a:prstGeom>
          <a:solidFill>
            <a:srgbClr val="F3BF7B"/>
          </a:solidFill>
          <a:ln>
            <a:solidFill>
              <a:srgbClr val="4B25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0C4084"/>
                </a:solidFill>
              </a:rPr>
              <a:t>#0C4084</a:t>
            </a:r>
            <a:endParaRPr lang="zh-TW" altLang="en-US" sz="2800" dirty="0">
              <a:solidFill>
                <a:srgbClr val="0C4084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AF4D51-6255-485F-80EB-8CAFF321CE6F}"/>
              </a:ext>
            </a:extLst>
          </p:cNvPr>
          <p:cNvSpPr/>
          <p:nvPr/>
        </p:nvSpPr>
        <p:spPr>
          <a:xfrm>
            <a:off x="9305925" y="4695094"/>
            <a:ext cx="1981200" cy="1019908"/>
          </a:xfrm>
          <a:prstGeom prst="rect">
            <a:avLst/>
          </a:prstGeom>
          <a:solidFill>
            <a:srgbClr val="4B2502"/>
          </a:solidFill>
          <a:ln>
            <a:solidFill>
              <a:srgbClr val="4B25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B4DAFD"/>
                </a:solidFill>
              </a:rPr>
              <a:t>#B4DAFD</a:t>
            </a:r>
            <a:endParaRPr lang="zh-TW" altLang="en-US" sz="2800" dirty="0">
              <a:solidFill>
                <a:srgbClr val="B4DAFD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7BC27BD-C99E-4270-AD2B-CB57065CE3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00" y="2286000"/>
            <a:ext cx="917450" cy="81991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07749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94A46716-19A3-4B2C-98AC-DC5EE18F2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35218" cy="6858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E1CF4A5-0642-405C-92A3-4C729A706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391" y="0"/>
            <a:ext cx="5335218" cy="6858000"/>
          </a:xfrm>
          <a:prstGeom prst="rect">
            <a:avLst/>
          </a:prstGeom>
        </p:spPr>
      </p:pic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9BD0DA6C-7A4E-41ED-8379-2D5ED8851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904" y="1266092"/>
            <a:ext cx="7374466" cy="5530850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0CBB358-7614-4E6A-9CDB-BDB11A69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去背</a:t>
            </a:r>
            <a:br>
              <a:rPr lang="en-US" altLang="zh-TW" dirty="0"/>
            </a:br>
            <a:r>
              <a:rPr lang="en-US" altLang="zh-TW" sz="2700" dirty="0"/>
              <a:t>https://tw.toolser.net/complementary-color-generator</a:t>
            </a:r>
            <a:endParaRPr lang="zh-TW" altLang="en-US" sz="27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B976BF-0BE3-4A34-B633-1B9D9489566F}"/>
              </a:ext>
            </a:extLst>
          </p:cNvPr>
          <p:cNvSpPr/>
          <p:nvPr/>
        </p:nvSpPr>
        <p:spPr>
          <a:xfrm>
            <a:off x="9305924" y="1776046"/>
            <a:ext cx="1981200" cy="1019908"/>
          </a:xfrm>
          <a:prstGeom prst="rect">
            <a:avLst/>
          </a:prstGeom>
          <a:solidFill>
            <a:srgbClr val="FEF8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010716"/>
                </a:solidFill>
              </a:rPr>
              <a:t>#010716</a:t>
            </a:r>
            <a:endParaRPr lang="zh-TW" altLang="en-US" sz="2800" dirty="0">
              <a:solidFill>
                <a:srgbClr val="010716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5AEE3F-E43A-4417-B3D9-C16D3D5A3800}"/>
              </a:ext>
            </a:extLst>
          </p:cNvPr>
          <p:cNvSpPr/>
          <p:nvPr/>
        </p:nvSpPr>
        <p:spPr>
          <a:xfrm>
            <a:off x="9305924" y="2919046"/>
            <a:ext cx="1981200" cy="1019908"/>
          </a:xfrm>
          <a:prstGeom prst="rect">
            <a:avLst/>
          </a:prstGeom>
          <a:solidFill>
            <a:srgbClr val="E9C3AC"/>
          </a:solidFill>
          <a:ln>
            <a:solidFill>
              <a:srgbClr val="4B25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163C53"/>
                </a:solidFill>
              </a:rPr>
              <a:t>#163C53</a:t>
            </a:r>
            <a:endParaRPr lang="zh-TW" altLang="en-US" sz="2800" dirty="0">
              <a:solidFill>
                <a:srgbClr val="163C53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F4307D-CB5F-4A9D-AC47-831E4A0505D7}"/>
              </a:ext>
            </a:extLst>
          </p:cNvPr>
          <p:cNvSpPr/>
          <p:nvPr/>
        </p:nvSpPr>
        <p:spPr>
          <a:xfrm>
            <a:off x="9305924" y="4061881"/>
            <a:ext cx="1981200" cy="1019908"/>
          </a:xfrm>
          <a:prstGeom prst="rect">
            <a:avLst/>
          </a:prstGeom>
          <a:solidFill>
            <a:srgbClr val="F3BF7B"/>
          </a:solidFill>
          <a:ln>
            <a:solidFill>
              <a:srgbClr val="4B25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0C4084"/>
                </a:solidFill>
              </a:rPr>
              <a:t>#0C4084</a:t>
            </a:r>
            <a:endParaRPr lang="zh-TW" altLang="en-US" sz="2800" dirty="0">
              <a:solidFill>
                <a:srgbClr val="0C4084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AF4D51-6255-485F-80EB-8CAFF321CE6F}"/>
              </a:ext>
            </a:extLst>
          </p:cNvPr>
          <p:cNvSpPr/>
          <p:nvPr/>
        </p:nvSpPr>
        <p:spPr>
          <a:xfrm>
            <a:off x="9305924" y="5205048"/>
            <a:ext cx="1981200" cy="1019908"/>
          </a:xfrm>
          <a:prstGeom prst="rect">
            <a:avLst/>
          </a:prstGeom>
          <a:solidFill>
            <a:srgbClr val="4B2502"/>
          </a:solidFill>
          <a:ln>
            <a:solidFill>
              <a:srgbClr val="4B25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B4DAFD"/>
                </a:solidFill>
              </a:rPr>
              <a:t>#B4DAFD</a:t>
            </a:r>
            <a:endParaRPr lang="zh-TW" altLang="en-US" sz="2800" dirty="0">
              <a:solidFill>
                <a:srgbClr val="B4DAFD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7BC27BD-C99E-4270-AD2B-CB57065CE3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00" y="2286000"/>
            <a:ext cx="917450" cy="81991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9778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CF4130D2-735A-4F51-9D3F-AEE0228576DE}"/>
              </a:ext>
            </a:extLst>
          </p:cNvPr>
          <p:cNvGrpSpPr/>
          <p:nvPr/>
        </p:nvGrpSpPr>
        <p:grpSpPr>
          <a:xfrm>
            <a:off x="1398" y="1162695"/>
            <a:ext cx="12070360" cy="5598832"/>
            <a:chOff x="1398" y="105847"/>
            <a:chExt cx="12070360" cy="665568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CED88F1-3038-4FAE-A2D0-95361D2D17FA}"/>
                </a:ext>
              </a:extLst>
            </p:cNvPr>
            <p:cNvSpPr/>
            <p:nvPr/>
          </p:nvSpPr>
          <p:spPr>
            <a:xfrm>
              <a:off x="58723" y="553673"/>
              <a:ext cx="12013035" cy="6207854"/>
            </a:xfrm>
            <a:prstGeom prst="rect">
              <a:avLst/>
            </a:prstGeom>
            <a:solidFill>
              <a:schemeClr val="tx1">
                <a:lumMod val="65000"/>
                <a:alpha val="41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78B5FEC-8A11-4CA8-8614-30AD8DACB628}"/>
                </a:ext>
              </a:extLst>
            </p:cNvPr>
            <p:cNvSpPr txBox="1"/>
            <p:nvPr/>
          </p:nvSpPr>
          <p:spPr>
            <a:xfrm>
              <a:off x="1398" y="105847"/>
              <a:ext cx="60946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HTML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D4C0834-045A-47D4-AC80-BBF4581A6072}"/>
              </a:ext>
            </a:extLst>
          </p:cNvPr>
          <p:cNvGrpSpPr/>
          <p:nvPr/>
        </p:nvGrpSpPr>
        <p:grpSpPr>
          <a:xfrm>
            <a:off x="153471" y="3683810"/>
            <a:ext cx="11823537" cy="2888439"/>
            <a:chOff x="101763" y="695663"/>
            <a:chExt cx="11823537" cy="584801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682745C-9799-4C31-B01A-FA6CC8C0E165}"/>
                </a:ext>
              </a:extLst>
            </p:cNvPr>
            <p:cNvSpPr/>
            <p:nvPr/>
          </p:nvSpPr>
          <p:spPr>
            <a:xfrm>
              <a:off x="120242" y="1540728"/>
              <a:ext cx="11805058" cy="5002946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41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1CB34D1-DF1F-44A9-BFBE-7AB52A6F6405}"/>
                </a:ext>
              </a:extLst>
            </p:cNvPr>
            <p:cNvSpPr txBox="1"/>
            <p:nvPr/>
          </p:nvSpPr>
          <p:spPr>
            <a:xfrm>
              <a:off x="101763" y="695663"/>
              <a:ext cx="6119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BODY</a:t>
              </a: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FFC4723-4A29-48D1-8035-2C52BAF5E16B}"/>
              </a:ext>
            </a:extLst>
          </p:cNvPr>
          <p:cNvGrpSpPr/>
          <p:nvPr/>
        </p:nvGrpSpPr>
        <p:grpSpPr>
          <a:xfrm>
            <a:off x="154278" y="1661923"/>
            <a:ext cx="11706138" cy="1743150"/>
            <a:chOff x="76547" y="594078"/>
            <a:chExt cx="11848753" cy="594959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9FE081-FA87-4FCA-B93B-A24A2E499891}"/>
                </a:ext>
              </a:extLst>
            </p:cNvPr>
            <p:cNvSpPr/>
            <p:nvPr/>
          </p:nvSpPr>
          <p:spPr>
            <a:xfrm>
              <a:off x="120242" y="2024520"/>
              <a:ext cx="11805058" cy="451915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1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6F673D67-196F-4098-8FBF-7A749165041F}"/>
                </a:ext>
              </a:extLst>
            </p:cNvPr>
            <p:cNvSpPr txBox="1"/>
            <p:nvPr/>
          </p:nvSpPr>
          <p:spPr>
            <a:xfrm>
              <a:off x="76547" y="594078"/>
              <a:ext cx="6119812" cy="4292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HEAD</a:t>
              </a:r>
              <a:endPara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071FF8B-5C94-4C69-B107-0A3B1FAC5114}"/>
              </a:ext>
            </a:extLst>
          </p:cNvPr>
          <p:cNvGrpSpPr/>
          <p:nvPr/>
        </p:nvGrpSpPr>
        <p:grpSpPr>
          <a:xfrm>
            <a:off x="331584" y="2217327"/>
            <a:ext cx="11306175" cy="1055584"/>
            <a:chOff x="120242" y="268069"/>
            <a:chExt cx="11805058" cy="637490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B18E903-B2F9-4475-86F9-BD0DEF9712A5}"/>
                </a:ext>
              </a:extLst>
            </p:cNvPr>
            <p:cNvSpPr/>
            <p:nvPr/>
          </p:nvSpPr>
          <p:spPr>
            <a:xfrm>
              <a:off x="120242" y="2694097"/>
              <a:ext cx="11805058" cy="3948878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1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A4FA925-87FE-4389-BAF9-92FC0EB69EC9}"/>
                </a:ext>
              </a:extLst>
            </p:cNvPr>
            <p:cNvSpPr txBox="1"/>
            <p:nvPr/>
          </p:nvSpPr>
          <p:spPr>
            <a:xfrm>
              <a:off x="120242" y="268069"/>
              <a:ext cx="6119811" cy="4810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TITLE</a:t>
              </a:r>
              <a:endParaRPr lang="zh-TW" altLang="en-US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8" name="標題 1">
            <a:extLst>
              <a:ext uri="{FF2B5EF4-FFF2-40B4-BE49-F238E27FC236}">
                <a16:creationId xmlns:a16="http://schemas.microsoft.com/office/drawing/2014/main" id="{F7EEB415-4A46-4912-82AE-BE3379FA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5850"/>
          </a:xfrm>
        </p:spPr>
        <p:txBody>
          <a:bodyPr/>
          <a:lstStyle/>
          <a:p>
            <a:r>
              <a:rPr lang="en-US" altLang="zh-TW" dirty="0"/>
              <a:t>HTML </a:t>
            </a:r>
            <a:r>
              <a:rPr lang="zh-TW" altLang="en-US" dirty="0"/>
              <a:t>套層架構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92F7B22F-D238-4FC2-B0EE-CB2ECDCE6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332" y="4553856"/>
            <a:ext cx="4010585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4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CF4130D2-735A-4F51-9D3F-AEE0228576DE}"/>
              </a:ext>
            </a:extLst>
          </p:cNvPr>
          <p:cNvGrpSpPr/>
          <p:nvPr/>
        </p:nvGrpSpPr>
        <p:grpSpPr>
          <a:xfrm>
            <a:off x="1398" y="1162695"/>
            <a:ext cx="12070360" cy="5598832"/>
            <a:chOff x="1398" y="105847"/>
            <a:chExt cx="12070360" cy="665568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CED88F1-3038-4FAE-A2D0-95361D2D17FA}"/>
                </a:ext>
              </a:extLst>
            </p:cNvPr>
            <p:cNvSpPr/>
            <p:nvPr/>
          </p:nvSpPr>
          <p:spPr>
            <a:xfrm>
              <a:off x="58723" y="553673"/>
              <a:ext cx="12013035" cy="6207854"/>
            </a:xfrm>
            <a:prstGeom prst="rect">
              <a:avLst/>
            </a:prstGeom>
            <a:solidFill>
              <a:schemeClr val="tx1">
                <a:lumMod val="65000"/>
                <a:alpha val="41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78B5FEC-8A11-4CA8-8614-30AD8DACB628}"/>
                </a:ext>
              </a:extLst>
            </p:cNvPr>
            <p:cNvSpPr txBox="1"/>
            <p:nvPr/>
          </p:nvSpPr>
          <p:spPr>
            <a:xfrm>
              <a:off x="1398" y="105847"/>
              <a:ext cx="60946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HTML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D4C0834-045A-47D4-AC80-BBF4581A6072}"/>
              </a:ext>
            </a:extLst>
          </p:cNvPr>
          <p:cNvGrpSpPr/>
          <p:nvPr/>
        </p:nvGrpSpPr>
        <p:grpSpPr>
          <a:xfrm>
            <a:off x="153471" y="1707306"/>
            <a:ext cx="11823537" cy="4886326"/>
            <a:chOff x="101763" y="695663"/>
            <a:chExt cx="11823537" cy="584801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682745C-9799-4C31-B01A-FA6CC8C0E165}"/>
                </a:ext>
              </a:extLst>
            </p:cNvPr>
            <p:cNvSpPr/>
            <p:nvPr/>
          </p:nvSpPr>
          <p:spPr>
            <a:xfrm>
              <a:off x="120242" y="1240348"/>
              <a:ext cx="11805058" cy="5303328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41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1CB34D1-DF1F-44A9-BFBE-7AB52A6F6405}"/>
                </a:ext>
              </a:extLst>
            </p:cNvPr>
            <p:cNvSpPr txBox="1"/>
            <p:nvPr/>
          </p:nvSpPr>
          <p:spPr>
            <a:xfrm>
              <a:off x="101763" y="695663"/>
              <a:ext cx="6119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BODY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071FF8B-5C94-4C69-B107-0A3B1FAC5114}"/>
              </a:ext>
            </a:extLst>
          </p:cNvPr>
          <p:cNvGrpSpPr/>
          <p:nvPr/>
        </p:nvGrpSpPr>
        <p:grpSpPr>
          <a:xfrm>
            <a:off x="331584" y="2217326"/>
            <a:ext cx="11306175" cy="1992803"/>
            <a:chOff x="120242" y="268069"/>
            <a:chExt cx="11805058" cy="637490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B18E903-B2F9-4475-86F9-BD0DEF9712A5}"/>
                </a:ext>
              </a:extLst>
            </p:cNvPr>
            <p:cNvSpPr/>
            <p:nvPr/>
          </p:nvSpPr>
          <p:spPr>
            <a:xfrm>
              <a:off x="120242" y="1418532"/>
              <a:ext cx="11805058" cy="522444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1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A4FA925-87FE-4389-BAF9-92FC0EB69EC9}"/>
                </a:ext>
              </a:extLst>
            </p:cNvPr>
            <p:cNvSpPr txBox="1"/>
            <p:nvPr/>
          </p:nvSpPr>
          <p:spPr>
            <a:xfrm>
              <a:off x="120242" y="268069"/>
              <a:ext cx="6119811" cy="22304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HEADER</a:t>
              </a:r>
              <a:endParaRPr lang="zh-TW" altLang="en-US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8" name="標題 1">
            <a:extLst>
              <a:ext uri="{FF2B5EF4-FFF2-40B4-BE49-F238E27FC236}">
                <a16:creationId xmlns:a16="http://schemas.microsoft.com/office/drawing/2014/main" id="{F7EEB415-4A46-4912-82AE-BE3379FA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5850"/>
          </a:xfrm>
        </p:spPr>
        <p:txBody>
          <a:bodyPr/>
          <a:lstStyle/>
          <a:p>
            <a:r>
              <a:rPr lang="en-US" altLang="zh-TW" dirty="0"/>
              <a:t>HTML5 BODY </a:t>
            </a:r>
            <a:r>
              <a:rPr lang="zh-TW" altLang="en-US" dirty="0"/>
              <a:t>套層架構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ADBA9D7D-AD6B-4850-B633-6C5ED2A88078}"/>
              </a:ext>
            </a:extLst>
          </p:cNvPr>
          <p:cNvGrpSpPr/>
          <p:nvPr/>
        </p:nvGrpSpPr>
        <p:grpSpPr>
          <a:xfrm>
            <a:off x="331582" y="4338034"/>
            <a:ext cx="11306175" cy="1055584"/>
            <a:chOff x="120242" y="268069"/>
            <a:chExt cx="11805058" cy="637490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B31749F-F6B1-4961-A605-73162A6AB9E6}"/>
                </a:ext>
              </a:extLst>
            </p:cNvPr>
            <p:cNvSpPr/>
            <p:nvPr/>
          </p:nvSpPr>
          <p:spPr>
            <a:xfrm>
              <a:off x="120242" y="2694097"/>
              <a:ext cx="11805058" cy="3948878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1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EFD7699-5386-4AE3-8A3B-7FC81AEE200C}"/>
                </a:ext>
              </a:extLst>
            </p:cNvPr>
            <p:cNvSpPr txBox="1"/>
            <p:nvPr/>
          </p:nvSpPr>
          <p:spPr>
            <a:xfrm>
              <a:off x="120242" y="268069"/>
              <a:ext cx="6119811" cy="22304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MAIN</a:t>
              </a:r>
              <a:endPara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210692EE-C37A-429A-ACD1-BC650837808B}"/>
              </a:ext>
            </a:extLst>
          </p:cNvPr>
          <p:cNvGrpSpPr/>
          <p:nvPr/>
        </p:nvGrpSpPr>
        <p:grpSpPr>
          <a:xfrm>
            <a:off x="331581" y="5488834"/>
            <a:ext cx="11306175" cy="1055584"/>
            <a:chOff x="120242" y="268069"/>
            <a:chExt cx="11805058" cy="6374906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DD93178-C42C-40A8-8516-B4434A84CAC7}"/>
                </a:ext>
              </a:extLst>
            </p:cNvPr>
            <p:cNvSpPr/>
            <p:nvPr/>
          </p:nvSpPr>
          <p:spPr>
            <a:xfrm>
              <a:off x="120242" y="2694097"/>
              <a:ext cx="11805058" cy="3948878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41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159DDAD6-EF6E-482E-9A66-18F78D3BBC38}"/>
                </a:ext>
              </a:extLst>
            </p:cNvPr>
            <p:cNvSpPr txBox="1"/>
            <p:nvPr/>
          </p:nvSpPr>
          <p:spPr>
            <a:xfrm>
              <a:off x="120242" y="268069"/>
              <a:ext cx="6119811" cy="22304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FOOTER</a:t>
              </a:r>
              <a:endParaRPr lang="zh-TW" altLang="en-US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CF09A22-578E-4AC0-94A7-3C969480A842}"/>
              </a:ext>
            </a:extLst>
          </p:cNvPr>
          <p:cNvGrpSpPr/>
          <p:nvPr/>
        </p:nvGrpSpPr>
        <p:grpSpPr>
          <a:xfrm>
            <a:off x="442913" y="2805339"/>
            <a:ext cx="11091862" cy="1055584"/>
            <a:chOff x="120242" y="268069"/>
            <a:chExt cx="11917632" cy="6374906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C222ECC-6997-4881-8EEB-22410F6B8B24}"/>
                </a:ext>
              </a:extLst>
            </p:cNvPr>
            <p:cNvSpPr/>
            <p:nvPr/>
          </p:nvSpPr>
          <p:spPr>
            <a:xfrm>
              <a:off x="120242" y="2694097"/>
              <a:ext cx="11917632" cy="3948878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1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E23AFF8-3AC9-4664-B56F-78A128BBE0AD}"/>
                </a:ext>
              </a:extLst>
            </p:cNvPr>
            <p:cNvSpPr txBox="1"/>
            <p:nvPr/>
          </p:nvSpPr>
          <p:spPr>
            <a:xfrm>
              <a:off x="120242" y="268069"/>
              <a:ext cx="6119811" cy="22304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NAV</a:t>
              </a:r>
              <a:endParaRPr lang="zh-TW" altLang="en-US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FB1F1954-DCBE-48DB-8A86-6191D7CFE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968" y="2946956"/>
            <a:ext cx="5053257" cy="282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1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A8A6E5-9B98-495B-8417-9C875990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HTML</a:t>
            </a:r>
            <a:r>
              <a:rPr lang="zh-TW" altLang="en-US" dirty="0"/>
              <a:t>檔中引入</a:t>
            </a:r>
            <a:r>
              <a:rPr lang="en-US" altLang="zh-TW" dirty="0"/>
              <a:t>CSS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DDC58C-72E6-453E-B58D-4F004D38D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的</a:t>
            </a:r>
            <a:r>
              <a:rPr lang="en-US" altLang="zh-TW" dirty="0"/>
              <a:t>&lt;head&gt;</a:t>
            </a:r>
            <a:r>
              <a:rPr lang="zh-TW" altLang="en-US" dirty="0"/>
              <a:t>區段中加入</a:t>
            </a:r>
            <a:r>
              <a:rPr lang="en-US" altLang="zh-TW" dirty="0"/>
              <a:t>&lt;link&gt;</a:t>
            </a:r>
            <a:r>
              <a:rPr lang="zh-TW" altLang="en-US" dirty="0"/>
              <a:t>標籤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&lt;link </a:t>
            </a:r>
            <a:r>
              <a:rPr lang="en-US" altLang="zh-TW" dirty="0" err="1"/>
              <a:t>rel</a:t>
            </a:r>
            <a:r>
              <a:rPr lang="en-US" altLang="zh-TW" dirty="0"/>
              <a:t>="stylesheet" </a:t>
            </a:r>
            <a:r>
              <a:rPr lang="en-US" altLang="zh-TW" dirty="0" err="1"/>
              <a:t>href</a:t>
            </a:r>
            <a:r>
              <a:rPr lang="en-US" altLang="zh-TW" dirty="0"/>
              <a:t>="style.css"&gt;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DD278A-9CFD-41AE-A4B9-A509EF63C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88" y="2876345"/>
            <a:ext cx="9669224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5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FCE56-5481-4BDB-93EF-B7FA71EE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中更改預設值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958683-C2EB-4CEC-92AF-DBB162E6D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  {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#6B3A46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#dde9df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18px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標楷體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微軟正黑體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設定文字顏色、背景顏色、預設字體大小、預設字型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A8260B2-9F89-4DC2-8916-986D40896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0" y="4923083"/>
            <a:ext cx="5143500" cy="193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2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AFEFB5-2986-437E-8AB7-3682C3A1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使用網路字型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4C73B-9FC7-4CD7-B881-E916900DB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Google Font </a:t>
            </a:r>
            <a:r>
              <a:rPr lang="zh-TW" altLang="en-US" dirty="0"/>
              <a:t>服務：</a:t>
            </a:r>
            <a:r>
              <a:rPr lang="en-US" altLang="zh-TW" b="0" i="0" u="none" strike="noStrike" dirty="0">
                <a:solidFill>
                  <a:srgbClr val="337AB7"/>
                </a:solidFill>
                <a:effectLst/>
                <a:latin typeface="Helvetica Neue"/>
                <a:hlinkClick r:id="rId2"/>
              </a:rPr>
              <a:t>https://fonts.google.com/?lang=zh_Hant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</a:p>
          <a:p>
            <a:r>
              <a:rPr lang="zh-TW" altLang="en-US" dirty="0"/>
              <a:t>可以跨平台皆顯示相同字型</a:t>
            </a:r>
            <a:endParaRPr lang="en-US" altLang="zh-TW" dirty="0"/>
          </a:p>
          <a:p>
            <a:r>
              <a:rPr lang="zh-TW" altLang="en-US" dirty="0"/>
              <a:t>以霞鶩文楷</a:t>
            </a:r>
            <a:r>
              <a:rPr lang="en-US" altLang="zh-TW" dirty="0"/>
              <a:t>-</a:t>
            </a:r>
            <a:r>
              <a:rPr lang="zh-TW" altLang="en-US" dirty="0"/>
              <a:t>仿宋體</a:t>
            </a:r>
            <a:r>
              <a:rPr lang="en-US" altLang="zh-TW" dirty="0"/>
              <a:t>(</a:t>
            </a:r>
            <a:r>
              <a:rPr lang="en-US" altLang="zh-TW" dirty="0" err="1"/>
              <a:t>WenKai</a:t>
            </a:r>
            <a:r>
              <a:rPr lang="en-US" altLang="zh-TW" dirty="0"/>
              <a:t>)</a:t>
            </a:r>
            <a:r>
              <a:rPr lang="zh-TW" altLang="en-US" dirty="0"/>
              <a:t>為例</a:t>
            </a:r>
          </a:p>
        </p:txBody>
      </p:sp>
    </p:spTree>
    <p:extLst>
      <p:ext uri="{BB962C8B-B14F-4D97-AF65-F5344CB8AC3E}">
        <p14:creationId xmlns:p14="http://schemas.microsoft.com/office/powerpoint/2010/main" val="395587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80675-7CF5-4C73-920B-9696345E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Web Font(</a:t>
            </a:r>
            <a:r>
              <a:rPr lang="en-US" altLang="zh-TW" dirty="0" err="1"/>
              <a:t>WenKai</a:t>
            </a:r>
            <a:r>
              <a:rPr lang="en-US" altLang="zh-TW" dirty="0"/>
              <a:t>)</a:t>
            </a:r>
            <a:r>
              <a:rPr lang="zh-TW" altLang="en-US" dirty="0"/>
              <a:t>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2AAB64-D966-4392-877D-6246D8336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style.css </a:t>
            </a:r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行加入以下文字：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0" i="0" dirty="0">
                <a:effectLst/>
                <a:latin typeface="Google Sans Mono"/>
              </a:rPr>
              <a:t>@import </a:t>
            </a:r>
            <a:r>
              <a:rPr lang="en-US" altLang="zh-TW" b="0" i="0" dirty="0" err="1">
                <a:effectLst/>
                <a:latin typeface="Google Sans Mono"/>
              </a:rPr>
              <a:t>url</a:t>
            </a:r>
            <a:r>
              <a:rPr lang="en-US" altLang="zh-TW" b="0" i="0" dirty="0">
                <a:effectLst/>
                <a:latin typeface="Google Sans Mono"/>
              </a:rPr>
              <a:t>('https://fonts.googleapis.com/css2?family=LXGW+WenKai+TC:wght@300;400;700&amp;display=swap');</a:t>
            </a:r>
          </a:p>
          <a:p>
            <a:r>
              <a:rPr lang="zh-TW" altLang="en-US" dirty="0"/>
              <a:t>可以指定的字型屬性：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b="0" i="0" dirty="0">
                <a:effectLst/>
                <a:latin typeface="Google Sans Mono"/>
              </a:rPr>
              <a:t>font-family: "LXGW </a:t>
            </a:r>
            <a:r>
              <a:rPr lang="en-US" altLang="zh-TW" b="0" i="0" dirty="0" err="1">
                <a:effectLst/>
                <a:latin typeface="Google Sans Mono"/>
              </a:rPr>
              <a:t>WenKai</a:t>
            </a:r>
            <a:r>
              <a:rPr lang="en-US" altLang="zh-TW" b="0" i="0" dirty="0">
                <a:effectLst/>
                <a:latin typeface="Google Sans Mono"/>
              </a:rPr>
              <a:t> TC", cursive; (</a:t>
            </a:r>
            <a:r>
              <a:rPr lang="zh-TW" altLang="en-US" b="0" i="0" dirty="0">
                <a:effectLst/>
                <a:latin typeface="Google Sans Mono"/>
              </a:rPr>
              <a:t>字型</a:t>
            </a:r>
            <a:r>
              <a:rPr lang="en-US" altLang="zh-TW" b="0" i="0" dirty="0">
                <a:effectLst/>
                <a:latin typeface="Google Sans Mono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b="0" i="0" dirty="0">
                <a:effectLst/>
                <a:latin typeface="Google Sans Mono"/>
              </a:rPr>
              <a:t>font-weight: 300/400/700; </a:t>
            </a:r>
            <a:r>
              <a:rPr lang="en-US" altLang="zh-TW" dirty="0">
                <a:latin typeface="Google Sans Mono"/>
              </a:rPr>
              <a:t>(</a:t>
            </a:r>
            <a:r>
              <a:rPr lang="zh-TW" altLang="en-US" dirty="0">
                <a:latin typeface="Google Sans Mono"/>
              </a:rPr>
              <a:t>字體粗細</a:t>
            </a:r>
            <a:r>
              <a:rPr lang="en-US" altLang="zh-TW" dirty="0">
                <a:latin typeface="Google Sans Mono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b="0" i="0" dirty="0">
                <a:effectLst/>
                <a:latin typeface="Google Sans Mono"/>
              </a:rPr>
              <a:t>font-style: normal;</a:t>
            </a:r>
          </a:p>
          <a:p>
            <a:pPr marL="914400" lvl="1" indent="-4572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255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1A3BD-33FE-47D2-9914-85784A3F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套用 </a:t>
            </a:r>
            <a:r>
              <a:rPr lang="en-US" altLang="zh-TW" dirty="0"/>
              <a:t>Google Web Font (</a:t>
            </a:r>
            <a:r>
              <a:rPr lang="en-US" altLang="zh-TW" dirty="0" err="1"/>
              <a:t>WenKai</a:t>
            </a:r>
            <a:r>
              <a:rPr lang="en-US" altLang="zh-TW" dirty="0"/>
              <a:t>) </a:t>
            </a:r>
            <a:r>
              <a:rPr lang="zh-TW" altLang="en-US" dirty="0"/>
              <a:t>結果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492017A-8241-4C4F-883F-57405E2DE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012" y="1266092"/>
            <a:ext cx="10755226" cy="235300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8EC783C-1FD1-41E9-B683-47517590D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038" y="3634016"/>
            <a:ext cx="9401962" cy="322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4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A60DA-9196-4016-9970-72A58877C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滑鼠懸停屬性：</a:t>
            </a:r>
            <a:r>
              <a:rPr lang="en-US" altLang="zh-TW" dirty="0"/>
              <a:t>hover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2C44AC-CCCE-4C31-96D9-BFC61493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用在圖片：設定透明度</a:t>
            </a:r>
            <a:endParaRPr lang="en-US" altLang="zh-TW" dirty="0"/>
          </a:p>
          <a:p>
            <a:r>
              <a:rPr lang="zh-TW" altLang="en-US" dirty="0"/>
              <a:t>用在連結文字：設定文字裝飾，如底線</a:t>
            </a:r>
            <a:r>
              <a:rPr lang="en-US" altLang="zh-TW" dirty="0"/>
              <a:t>underline</a:t>
            </a:r>
            <a:r>
              <a:rPr lang="zh-TW" altLang="en-US" dirty="0"/>
              <a:t>或頂線</a:t>
            </a:r>
            <a:r>
              <a:rPr lang="en-US" altLang="zh-TW" dirty="0"/>
              <a:t>overline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01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5669</TotalTime>
  <Words>507</Words>
  <Application>Microsoft Office PowerPoint</Application>
  <PresentationFormat>寬螢幕</PresentationFormat>
  <Paragraphs>77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Google Sans Mono</vt:lpstr>
      <vt:lpstr>Helvetica Neue</vt:lpstr>
      <vt:lpstr>Arial</vt:lpstr>
      <vt:lpstr>Consolas</vt:lpstr>
      <vt:lpstr>Office Theme</vt:lpstr>
      <vt:lpstr>CSS-HTML架構-1</vt:lpstr>
      <vt:lpstr>HTML 套層架構</vt:lpstr>
      <vt:lpstr>HTML5 BODY 套層架構</vt:lpstr>
      <vt:lpstr>在HTML檔中引入CSS</vt:lpstr>
      <vt:lpstr>CSS中更改預設值</vt:lpstr>
      <vt:lpstr>使用網路字型</vt:lpstr>
      <vt:lpstr>Google Web Font(WenKai)設定</vt:lpstr>
      <vt:lpstr>套用 Google Web Font (WenKai) 結果 </vt:lpstr>
      <vt:lpstr>滑鼠懸停屬性：hover</vt:lpstr>
      <vt:lpstr>將&lt;img&gt;從行內標籤轉為區塊標籤並置中</vt:lpstr>
      <vt:lpstr>文字段落 &lt;p class="center"&gt; 對齊方式</vt:lpstr>
      <vt:lpstr>找出主色調 https://tw.toolser.net/complementary-color-generator</vt:lpstr>
      <vt:lpstr>找出主色調 https://tw.toolser.net/complementary-color-generator</vt:lpstr>
      <vt:lpstr>去背 https://tw.toolser.net/complementary-color-generator</vt:lpstr>
      <vt:lpstr>去背 https://tw.toolser.net/complementary-color-generator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永欽 黃</dc:creator>
  <cp:lastModifiedBy>Yung-Chin Huang</cp:lastModifiedBy>
  <cp:revision>67</cp:revision>
  <dcterms:created xsi:type="dcterms:W3CDTF">2020-03-05T16:16:06Z</dcterms:created>
  <dcterms:modified xsi:type="dcterms:W3CDTF">2024-11-15T12:32:08Z</dcterms:modified>
</cp:coreProperties>
</file>