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2012/10/30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899592" y="116632"/>
            <a:ext cx="7488832" cy="6646339"/>
            <a:chOff x="1619672" y="1340768"/>
            <a:chExt cx="5760640" cy="5112568"/>
          </a:xfrm>
        </p:grpSpPr>
        <p:sp>
          <p:nvSpPr>
            <p:cNvPr id="4" name="正方形/長方形 3"/>
            <p:cNvSpPr/>
            <p:nvPr/>
          </p:nvSpPr>
          <p:spPr>
            <a:xfrm>
              <a:off x="1619672" y="1700808"/>
              <a:ext cx="5760640" cy="17281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 smtClean="0"/>
                <a:t>ユーザ企業</a:t>
              </a:r>
              <a:endParaRPr kumimoji="1" lang="ja-JP" altLang="en-US" sz="3600" dirty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3347864" y="2891709"/>
              <a:ext cx="2448272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情報システム部門</a:t>
              </a:r>
              <a:endParaRPr kumimoji="1" lang="ja-JP" altLang="en-US" dirty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3347864" y="1340768"/>
              <a:ext cx="2448272" cy="72008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エンドユーザ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619672" y="3861048"/>
              <a:ext cx="5760640" cy="172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 smtClean="0"/>
                <a:t>ベンダ企業</a:t>
              </a:r>
              <a:endParaRPr kumimoji="1" lang="ja-JP" altLang="en-US" sz="3600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3347864" y="4005064"/>
              <a:ext cx="2448272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営業部門</a:t>
              </a:r>
              <a:endParaRPr kumimoji="1" lang="ja-JP" altLang="en-US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347864" y="5085184"/>
              <a:ext cx="2448272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開発部門</a:t>
              </a:r>
              <a:endParaRPr kumimoji="1" lang="ja-JP" altLang="en-US" dirty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3347864" y="6093296"/>
              <a:ext cx="2448272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アウトソース</a:t>
              </a:r>
              <a:endParaRPr kumimoji="1" lang="ja-JP" altLang="en-US" dirty="0"/>
            </a:p>
          </p:txBody>
        </p:sp>
        <p:sp>
          <p:nvSpPr>
            <p:cNvPr id="11" name="上下矢印 10"/>
            <p:cNvSpPr/>
            <p:nvPr/>
          </p:nvSpPr>
          <p:spPr>
            <a:xfrm>
              <a:off x="4355976" y="3323756"/>
              <a:ext cx="432048" cy="64807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上下矢印 11"/>
            <p:cNvSpPr/>
            <p:nvPr/>
          </p:nvSpPr>
          <p:spPr>
            <a:xfrm>
              <a:off x="4355976" y="5445224"/>
              <a:ext cx="432048" cy="64807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40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0" y="492242"/>
            <a:ext cx="9024491" cy="5887550"/>
            <a:chOff x="971600" y="1089844"/>
            <a:chExt cx="7254885" cy="4733065"/>
          </a:xfrm>
        </p:grpSpPr>
        <p:sp>
          <p:nvSpPr>
            <p:cNvPr id="2" name="角丸四角形 1"/>
            <p:cNvSpPr/>
            <p:nvPr/>
          </p:nvSpPr>
          <p:spPr>
            <a:xfrm>
              <a:off x="1907704" y="2060848"/>
              <a:ext cx="5472608" cy="187220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028" name="Picture 4" descr="http://sozaishu.up.seesaa.net/image/34920A5DEA5A4A5AFA1BFMike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8532" y="2093690"/>
              <a:ext cx="758809" cy="874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http://sozaishu.up.seesaa.net/image/34920A5DEA5A4A5AFA1BFMike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2060848"/>
              <a:ext cx="758809" cy="874119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正方形/長方形 2"/>
            <p:cNvSpPr/>
            <p:nvPr/>
          </p:nvSpPr>
          <p:spPr>
            <a:xfrm>
              <a:off x="2047040" y="2368874"/>
              <a:ext cx="1012792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+mj-lt"/>
                </a:rPr>
                <a:t>Audio</a:t>
              </a:r>
            </a:p>
            <a:p>
              <a:pPr algn="ctr"/>
              <a:r>
                <a:rPr kumimoji="1" lang="en-US" altLang="ja-JP" sz="2400" dirty="0" smtClean="0">
                  <a:latin typeface="+mj-lt"/>
                </a:rPr>
                <a:t>Mixer</a:t>
              </a:r>
              <a:endParaRPr kumimoji="1" lang="ja-JP" altLang="en-US" sz="2400" dirty="0">
                <a:latin typeface="+mj-lt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327804" y="2926640"/>
              <a:ext cx="701296" cy="371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/>
                <a:t>Mic</a:t>
              </a:r>
              <a:r>
                <a:rPr kumimoji="1" lang="en-US" altLang="ja-JP" sz="2400" dirty="0" smtClean="0"/>
                <a:t> 1</a:t>
              </a:r>
              <a:endParaRPr kumimoji="1" lang="ja-JP" altLang="en-US" sz="24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5508104" y="2926640"/>
              <a:ext cx="701296" cy="371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/>
                <a:t>Mic</a:t>
              </a:r>
              <a:r>
                <a:rPr kumimoji="1" lang="en-US" altLang="ja-JP" sz="2400" dirty="0" smtClean="0"/>
                <a:t> 2</a:t>
              </a:r>
              <a:endParaRPr kumimoji="1" lang="ja-JP" altLang="en-US" sz="2400" dirty="0"/>
            </a:p>
          </p:txBody>
        </p:sp>
        <p:pic>
          <p:nvPicPr>
            <p:cNvPr id="1030" name="Picture 6" descr="http://www.clipartpal.com/_thumbs/pd/VCR_icon_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92955">
              <a:off x="3009077" y="4479309"/>
              <a:ext cx="1080120" cy="536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http://www.clipartpal.com/_thumbs/pd/VCR_icon_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179193">
              <a:off x="5431373" y="4479309"/>
              <a:ext cx="1080120" cy="536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円/楕円 6"/>
            <p:cNvSpPr/>
            <p:nvPr/>
          </p:nvSpPr>
          <p:spPr>
            <a:xfrm>
              <a:off x="3256528" y="1124744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5463278" y="1089844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047040" y="3111306"/>
              <a:ext cx="1012792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+mj-lt"/>
                </a:rPr>
                <a:t>Video</a:t>
              </a:r>
            </a:p>
            <a:p>
              <a:pPr algn="ctr"/>
              <a:r>
                <a:rPr lang="en-US" altLang="ja-JP" sz="2400" dirty="0" smtClean="0">
                  <a:latin typeface="+mj-lt"/>
                </a:rPr>
                <a:t>Switcher</a:t>
              </a:r>
              <a:endParaRPr kumimoji="1" lang="ja-JP" altLang="en-US" sz="2400" dirty="0">
                <a:latin typeface="+mj-lt"/>
              </a:endParaRPr>
            </a:p>
          </p:txBody>
        </p:sp>
        <p:grpSp>
          <p:nvGrpSpPr>
            <p:cNvPr id="17" name="グループ化 16"/>
            <p:cNvGrpSpPr/>
            <p:nvPr/>
          </p:nvGrpSpPr>
          <p:grpSpPr>
            <a:xfrm rot="1943326">
              <a:off x="1153840" y="4380764"/>
              <a:ext cx="1008112" cy="600821"/>
              <a:chOff x="683568" y="4437112"/>
              <a:chExt cx="1512168" cy="901232"/>
            </a:xfrm>
          </p:grpSpPr>
          <p:sp>
            <p:nvSpPr>
              <p:cNvPr id="8" name="正方形/長方形 7"/>
              <p:cNvSpPr/>
              <p:nvPr/>
            </p:nvSpPr>
            <p:spPr>
              <a:xfrm>
                <a:off x="683568" y="4437112"/>
                <a:ext cx="1512168" cy="9012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" name="直線コネクタ 11"/>
              <p:cNvCxnSpPr>
                <a:endCxn id="8" idx="2"/>
              </p:cNvCxnSpPr>
              <p:nvPr/>
            </p:nvCxnSpPr>
            <p:spPr>
              <a:xfrm flipH="1">
                <a:off x="1439652" y="4437112"/>
                <a:ext cx="756084" cy="901232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>
                <a:stCxn id="8" idx="2"/>
              </p:cNvCxnSpPr>
              <p:nvPr/>
            </p:nvCxnSpPr>
            <p:spPr>
              <a:xfrm flipH="1" flipV="1">
                <a:off x="683568" y="4437112"/>
                <a:ext cx="756084" cy="901232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1" name="グループ化 20"/>
            <p:cNvGrpSpPr/>
            <p:nvPr/>
          </p:nvGrpSpPr>
          <p:grpSpPr>
            <a:xfrm rot="19573850">
              <a:off x="7170804" y="4309334"/>
              <a:ext cx="1008112" cy="600821"/>
              <a:chOff x="683568" y="4437112"/>
              <a:chExt cx="1512168" cy="901232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683568" y="4437112"/>
                <a:ext cx="1512168" cy="9012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コネクタ 22"/>
              <p:cNvCxnSpPr>
                <a:endCxn id="22" idx="2"/>
              </p:cNvCxnSpPr>
              <p:nvPr/>
            </p:nvCxnSpPr>
            <p:spPr>
              <a:xfrm flipH="1">
                <a:off x="1439652" y="4437112"/>
                <a:ext cx="756084" cy="901232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>
                <a:stCxn id="22" idx="2"/>
              </p:cNvCxnSpPr>
              <p:nvPr/>
            </p:nvCxnSpPr>
            <p:spPr>
              <a:xfrm flipH="1" flipV="1">
                <a:off x="683568" y="4437112"/>
                <a:ext cx="756084" cy="901232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5" name="テキスト ボックス 24"/>
            <p:cNvSpPr txBox="1"/>
            <p:nvPr/>
          </p:nvSpPr>
          <p:spPr>
            <a:xfrm>
              <a:off x="3131840" y="5445224"/>
              <a:ext cx="776038" cy="371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Cam </a:t>
              </a:r>
              <a:r>
                <a:rPr kumimoji="1" lang="en-US" altLang="ja-JP" sz="2400" dirty="0" smtClean="0"/>
                <a:t>1</a:t>
              </a:r>
              <a:endParaRPr kumimoji="1" lang="ja-JP" altLang="en-US" sz="2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5682601" y="5451772"/>
              <a:ext cx="776038" cy="371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Cam 2</a:t>
              </a:r>
              <a:endParaRPr kumimoji="1" lang="ja-JP" altLang="en-US" sz="24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971600" y="5157750"/>
              <a:ext cx="816245" cy="371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Light 1</a:t>
              </a:r>
              <a:endParaRPr kumimoji="1" lang="ja-JP" altLang="en-US" sz="24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410240" y="5157750"/>
              <a:ext cx="816245" cy="371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Light 2</a:t>
              </a:r>
              <a:endParaRPr kumimoji="1" lang="ja-JP" altLang="en-US" sz="2400" dirty="0"/>
            </a:p>
          </p:txBody>
        </p:sp>
      </p:grpSp>
      <p:sp>
        <p:nvSpPr>
          <p:cNvPr id="19" name="角丸四角形 18"/>
          <p:cNvSpPr/>
          <p:nvPr/>
        </p:nvSpPr>
        <p:spPr>
          <a:xfrm>
            <a:off x="3738899" y="3573016"/>
            <a:ext cx="82928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Mon 1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644008" y="3573016"/>
            <a:ext cx="82928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Mon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561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ryuzee.com/contents/blog/wp-content/uploads/2012/03/th_scrum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76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35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7505" y="3789040"/>
            <a:ext cx="9000998" cy="2700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6" name="円/楕円 5"/>
          <p:cNvSpPr/>
          <p:nvPr/>
        </p:nvSpPr>
        <p:spPr>
          <a:xfrm>
            <a:off x="3526153" y="4091958"/>
            <a:ext cx="2336798" cy="23367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780759" y="4346564"/>
            <a:ext cx="1827586" cy="1827586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2781840" y="4176312"/>
            <a:ext cx="3825425" cy="675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マーケティング</a:t>
            </a:r>
            <a:endParaRPr kumimoji="1" lang="ja-JP" altLang="en-US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1206286" y="5260357"/>
            <a:ext cx="3029182" cy="5625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デベロップメント</a:t>
            </a:r>
            <a:endParaRPr kumimoji="1" lang="ja-JP" altLang="en-US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5473485" y="5260357"/>
            <a:ext cx="3375374" cy="5625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ファシリテーション</a:t>
            </a:r>
            <a:endParaRPr kumimoji="1" lang="ja-JP" altLang="en-US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雲形吹き出し 11"/>
          <p:cNvSpPr/>
          <p:nvPr/>
        </p:nvSpPr>
        <p:spPr>
          <a:xfrm>
            <a:off x="408928" y="188640"/>
            <a:ext cx="8424936" cy="3068658"/>
          </a:xfrm>
          <a:prstGeom prst="cloudCallout">
            <a:avLst>
              <a:gd name="adj1" fmla="val 15676"/>
              <a:gd name="adj2" fmla="val 91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形吹き出し 7"/>
          <p:cNvSpPr/>
          <p:nvPr/>
        </p:nvSpPr>
        <p:spPr>
          <a:xfrm>
            <a:off x="1907704" y="980728"/>
            <a:ext cx="1368152" cy="720080"/>
          </a:xfrm>
          <a:prstGeom prst="wedgeEllipseCallout">
            <a:avLst>
              <a:gd name="adj1" fmla="val 31563"/>
              <a:gd name="adj2" fmla="val 8789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顧客</a:t>
            </a:r>
            <a:endParaRPr kumimoji="1" lang="ja-JP" altLang="en-US" dirty="0"/>
          </a:p>
        </p:txBody>
      </p:sp>
      <p:sp>
        <p:nvSpPr>
          <p:cNvPr id="9" name="円形吹き出し 8"/>
          <p:cNvSpPr/>
          <p:nvPr/>
        </p:nvSpPr>
        <p:spPr>
          <a:xfrm>
            <a:off x="2709983" y="1791967"/>
            <a:ext cx="1368152" cy="720080"/>
          </a:xfrm>
          <a:prstGeom prst="wedgeEllipseCallout">
            <a:avLst>
              <a:gd name="adj1" fmla="val 40677"/>
              <a:gd name="adj2" fmla="val 7866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顧客</a:t>
            </a:r>
            <a:endParaRPr kumimoji="1" lang="ja-JP" altLang="en-US" dirty="0"/>
          </a:p>
        </p:txBody>
      </p:sp>
      <p:sp>
        <p:nvSpPr>
          <p:cNvPr id="10" name="円形吹き出し 9"/>
          <p:cNvSpPr/>
          <p:nvPr/>
        </p:nvSpPr>
        <p:spPr>
          <a:xfrm>
            <a:off x="1619672" y="1645568"/>
            <a:ext cx="1368152" cy="720080"/>
          </a:xfrm>
          <a:prstGeom prst="wedgeEllipseCallout">
            <a:avLst>
              <a:gd name="adj1" fmla="val 31563"/>
              <a:gd name="adj2" fmla="val 8789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顧客</a:t>
            </a:r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>
          <a:xfrm>
            <a:off x="3276497" y="1071887"/>
            <a:ext cx="1368152" cy="720080"/>
          </a:xfrm>
          <a:prstGeom prst="wedgeEllipseCallout">
            <a:avLst>
              <a:gd name="adj1" fmla="val -639"/>
              <a:gd name="adj2" fmla="val 9136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顧客</a:t>
            </a:r>
            <a:endParaRPr kumimoji="1" lang="ja-JP" altLang="en-US" dirty="0"/>
          </a:p>
        </p:txBody>
      </p:sp>
      <p:sp>
        <p:nvSpPr>
          <p:cNvPr id="13" name="円形吹き出し 12"/>
          <p:cNvSpPr/>
          <p:nvPr/>
        </p:nvSpPr>
        <p:spPr>
          <a:xfrm>
            <a:off x="5803540" y="1746888"/>
            <a:ext cx="1368152" cy="720080"/>
          </a:xfrm>
          <a:prstGeom prst="wedgeEllipseCallout">
            <a:avLst>
              <a:gd name="adj1" fmla="val 34601"/>
              <a:gd name="adj2" fmla="val 7750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見込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顧客</a:t>
            </a:r>
            <a:endParaRPr kumimoji="1" lang="ja-JP" altLang="en-US" dirty="0"/>
          </a:p>
        </p:txBody>
      </p:sp>
      <p:sp>
        <p:nvSpPr>
          <p:cNvPr id="14" name="円形吹き出し 13"/>
          <p:cNvSpPr/>
          <p:nvPr/>
        </p:nvSpPr>
        <p:spPr>
          <a:xfrm>
            <a:off x="5312416" y="1124744"/>
            <a:ext cx="1368152" cy="720080"/>
          </a:xfrm>
          <a:prstGeom prst="wedgeEllipseCallout">
            <a:avLst>
              <a:gd name="adj1" fmla="val -59575"/>
              <a:gd name="adj2" fmla="val -818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見込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顧客</a:t>
            </a:r>
            <a:endParaRPr kumimoji="1" lang="ja-JP" altLang="en-US" dirty="0"/>
          </a:p>
        </p:txBody>
      </p:sp>
      <p:sp>
        <p:nvSpPr>
          <p:cNvPr id="15" name="円形吹き出し 14"/>
          <p:cNvSpPr/>
          <p:nvPr/>
        </p:nvSpPr>
        <p:spPr>
          <a:xfrm>
            <a:off x="6271503" y="925488"/>
            <a:ext cx="1368152" cy="720080"/>
          </a:xfrm>
          <a:prstGeom prst="wedgeEllipseCallout">
            <a:avLst>
              <a:gd name="adj1" fmla="val 72879"/>
              <a:gd name="adj2" fmla="val 555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見込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顧客</a:t>
            </a:r>
            <a:endParaRPr kumimoji="1" lang="ja-JP" altLang="en-US" dirty="0"/>
          </a:p>
        </p:txBody>
      </p:sp>
      <p:sp>
        <p:nvSpPr>
          <p:cNvPr id="17" name="左カーブ矢印 16"/>
          <p:cNvSpPr/>
          <p:nvPr/>
        </p:nvSpPr>
        <p:spPr>
          <a:xfrm>
            <a:off x="6207930" y="2780928"/>
            <a:ext cx="889669" cy="16354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左カーブ矢印 17"/>
          <p:cNvSpPr/>
          <p:nvPr/>
        </p:nvSpPr>
        <p:spPr>
          <a:xfrm rot="10800000">
            <a:off x="2674211" y="2657640"/>
            <a:ext cx="889669" cy="16354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21642" y="3257298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フィード・フォワード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171692" y="325729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フィード・バック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06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49</Words>
  <Application>Microsoft Office PowerPoint</Application>
  <PresentationFormat>画面に合わせる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yc</dc:creator>
  <cp:lastModifiedBy>yc</cp:lastModifiedBy>
  <cp:revision>16</cp:revision>
  <dcterms:created xsi:type="dcterms:W3CDTF">2012-10-24T09:00:21Z</dcterms:created>
  <dcterms:modified xsi:type="dcterms:W3CDTF">2012-10-30T05:27:23Z</dcterms:modified>
</cp:coreProperties>
</file>