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58" r:id="rId3"/>
    <p:sldId id="259" r:id="rId4"/>
    <p:sldId id="262" r:id="rId5"/>
    <p:sldId id="270" r:id="rId6"/>
    <p:sldId id="265" r:id="rId7"/>
    <p:sldId id="266" r:id="rId8"/>
    <p:sldId id="268" r:id="rId9"/>
    <p:sldId id="264" r:id="rId10"/>
    <p:sldId id="267" r:id="rId11"/>
    <p:sldId id="269"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33"/>
  </p:normalViewPr>
  <p:slideViewPr>
    <p:cSldViewPr snapToGrid="0" snapToObjects="1">
      <p:cViewPr>
        <p:scale>
          <a:sx n="128" d="100"/>
          <a:sy n="128" d="100"/>
        </p:scale>
        <p:origin x="-272" y="-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1/22/23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rIns="45720"/>
          <a:lstStyle/>
          <a:p>
            <a:fld id="{6D22F896-40B5-4ADD-8801-0D06FADFA095}" type="slidenum">
              <a:rPr lang="en-US" smtClean="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78835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1/22/23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6245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1/22/23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6692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1/22/23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317276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1/22/23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6406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1/22/23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7376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1/22/23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95951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1/22/23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353760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smtClean="0"/>
              <a:t>1/22/23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9054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1/22/23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2262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1/22/23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0239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smtClean="0"/>
              <a:t>1/22/23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2992319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public.tableau.com/app/profile/yeji.chun/viz/Rockbustercharts-highestrevenue/Highestrevenue?publish=yes" TargetMode="External"/><Relationship Id="rId7" Type="http://schemas.openxmlformats.org/officeDocument/2006/relationships/hyperlink" Target="https://public.tableau.com/app/profile/yeji.chun/viz/Rockbustercharts-allcustomermap/Mapofcustomerandprofit?publish=yes" TargetMode="External"/><Relationship Id="rId2" Type="http://schemas.openxmlformats.org/officeDocument/2006/relationships/hyperlink" Target="https://public.tableau.com/app/profile/yeji.chun/viz/Rockbustercharts/Genre?publish=yes" TargetMode="External"/><Relationship Id="rId1" Type="http://schemas.openxmlformats.org/officeDocument/2006/relationships/slideLayout" Target="../slideLayouts/slideLayout6.xml"/><Relationship Id="rId6" Type="http://schemas.openxmlformats.org/officeDocument/2006/relationships/hyperlink" Target="https://public.tableau.com/app/profile/yeji.chun/viz/Rockbustercharts-countriesoftopcustomers/top10country?publish=yes" TargetMode="External"/><Relationship Id="rId5" Type="http://schemas.openxmlformats.org/officeDocument/2006/relationships/hyperlink" Target="https://public.tableau.com/app/profile/yeji.chun/viz/Rockbustercharts-topprofitofgenres/TopGenrebasedonRevenue?publish=yes" TargetMode="External"/><Relationship Id="rId4" Type="http://schemas.openxmlformats.org/officeDocument/2006/relationships/hyperlink" Target="https://public.tableau.com/app/profile/yeji.chun/viz/Rockbustercharts-lowestrevenue/lowestrevenue?publish=y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D3AE5-8A55-1646-A942-5F7795244308}"/>
              </a:ext>
            </a:extLst>
          </p:cNvPr>
          <p:cNvSpPr>
            <a:spLocks noGrp="1"/>
          </p:cNvSpPr>
          <p:nvPr>
            <p:ph type="ctrTitle"/>
          </p:nvPr>
        </p:nvSpPr>
        <p:spPr>
          <a:xfrm>
            <a:off x="1530626" y="3344916"/>
            <a:ext cx="7384773" cy="2268559"/>
          </a:xfrm>
        </p:spPr>
        <p:txBody>
          <a:bodyPr>
            <a:normAutofit/>
          </a:bodyPr>
          <a:lstStyle/>
          <a:p>
            <a:r>
              <a:rPr lang="en-US" sz="5000" b="1" dirty="0" err="1">
                <a:latin typeface="Helvetica" pitchFamily="2" charset="0"/>
              </a:rPr>
              <a:t>Rockbuster</a:t>
            </a:r>
            <a:r>
              <a:rPr lang="en-US" sz="5000" b="1" dirty="0">
                <a:latin typeface="Helvetica" pitchFamily="2" charset="0"/>
              </a:rPr>
              <a:t> Stealth Data Analysis</a:t>
            </a:r>
          </a:p>
        </p:txBody>
      </p:sp>
      <p:sp>
        <p:nvSpPr>
          <p:cNvPr id="3" name="Subtitle 2">
            <a:extLst>
              <a:ext uri="{FF2B5EF4-FFF2-40B4-BE49-F238E27FC236}">
                <a16:creationId xmlns:a16="http://schemas.microsoft.com/office/drawing/2014/main" id="{008DA788-64FE-EF4D-AA91-519FA1E2D3D8}"/>
              </a:ext>
            </a:extLst>
          </p:cNvPr>
          <p:cNvSpPr>
            <a:spLocks noGrp="1"/>
          </p:cNvSpPr>
          <p:nvPr>
            <p:ph type="subTitle" idx="1"/>
          </p:nvPr>
        </p:nvSpPr>
        <p:spPr>
          <a:xfrm>
            <a:off x="3557799" y="3899088"/>
            <a:ext cx="5357600" cy="1160213"/>
          </a:xfrm>
        </p:spPr>
        <p:txBody>
          <a:bodyPr/>
          <a:lstStyle/>
          <a:p>
            <a:r>
              <a:rPr lang="en-US" dirty="0" err="1"/>
              <a:t>Yeji</a:t>
            </a:r>
            <a:r>
              <a:rPr lang="en-US" dirty="0"/>
              <a:t> Chun</a:t>
            </a:r>
          </a:p>
        </p:txBody>
      </p:sp>
    </p:spTree>
    <p:extLst>
      <p:ext uri="{BB962C8B-B14F-4D97-AF65-F5344CB8AC3E}">
        <p14:creationId xmlns:p14="http://schemas.microsoft.com/office/powerpoint/2010/main" val="827930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C06FA2-73CA-524D-B77C-50CBB1B23A72}"/>
              </a:ext>
            </a:extLst>
          </p:cNvPr>
          <p:cNvSpPr txBox="1">
            <a:spLocks/>
          </p:cNvSpPr>
          <p:nvPr/>
        </p:nvSpPr>
        <p:spPr>
          <a:xfrm>
            <a:off x="1533647" y="403701"/>
            <a:ext cx="9124707" cy="490821"/>
          </a:xfrm>
          <a:prstGeom prst="rect">
            <a:avLst/>
          </a:prstGeom>
        </p:spPr>
        <p:txBody>
          <a:bodyPr>
            <a:normAutofit lnSpcReduction="10000"/>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n-US" sz="3000" b="1" dirty="0">
                <a:latin typeface="Helvetica" pitchFamily="2" charset="0"/>
              </a:rPr>
              <a:t>MAP OF ALL CUSTOMERS AND TOTAL PROFIT</a:t>
            </a:r>
          </a:p>
        </p:txBody>
      </p:sp>
      <p:pic>
        <p:nvPicPr>
          <p:cNvPr id="6" name="Picture 5">
            <a:extLst>
              <a:ext uri="{FF2B5EF4-FFF2-40B4-BE49-F238E27FC236}">
                <a16:creationId xmlns:a16="http://schemas.microsoft.com/office/drawing/2014/main" id="{49597BE2-4746-E344-B8DA-14996AA64750}"/>
              </a:ext>
            </a:extLst>
          </p:cNvPr>
          <p:cNvPicPr>
            <a:picLocks noChangeAspect="1"/>
          </p:cNvPicPr>
          <p:nvPr/>
        </p:nvPicPr>
        <p:blipFill rotWithShape="1">
          <a:blip r:embed="rId2"/>
          <a:srcRect b="8914"/>
          <a:stretch/>
        </p:blipFill>
        <p:spPr>
          <a:xfrm>
            <a:off x="2445025" y="894522"/>
            <a:ext cx="7255566" cy="4845132"/>
          </a:xfrm>
          <a:prstGeom prst="rect">
            <a:avLst/>
          </a:prstGeom>
        </p:spPr>
      </p:pic>
      <p:sp>
        <p:nvSpPr>
          <p:cNvPr id="7" name="TextBox 6">
            <a:extLst>
              <a:ext uri="{FF2B5EF4-FFF2-40B4-BE49-F238E27FC236}">
                <a16:creationId xmlns:a16="http://schemas.microsoft.com/office/drawing/2014/main" id="{1CFD7BAF-A190-8343-A806-7B425D3C69CD}"/>
              </a:ext>
            </a:extLst>
          </p:cNvPr>
          <p:cNvSpPr txBox="1"/>
          <p:nvPr/>
        </p:nvSpPr>
        <p:spPr>
          <a:xfrm>
            <a:off x="1643270" y="5861143"/>
            <a:ext cx="8905461" cy="738664"/>
          </a:xfrm>
          <a:prstGeom prst="rect">
            <a:avLst/>
          </a:prstGeom>
          <a:noFill/>
        </p:spPr>
        <p:txBody>
          <a:bodyPr wrap="square" rtlCol="0">
            <a:spAutoFit/>
          </a:bodyPr>
          <a:lstStyle/>
          <a:p>
            <a:r>
              <a:rPr lang="en-US" sz="1400" dirty="0"/>
              <a:t>This map shows the locations of all the customers in gray. Darker gray being more populated and lighter being less.  The orange circle shows total profit with darker shade being higher profit. This map illustrates that countries with higher number of customers also shows higher total profit. </a:t>
            </a:r>
          </a:p>
        </p:txBody>
      </p:sp>
    </p:spTree>
    <p:extLst>
      <p:ext uri="{BB962C8B-B14F-4D97-AF65-F5344CB8AC3E}">
        <p14:creationId xmlns:p14="http://schemas.microsoft.com/office/powerpoint/2010/main" val="3437891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9F088-79D5-FC48-9F28-806B310953F2}"/>
              </a:ext>
            </a:extLst>
          </p:cNvPr>
          <p:cNvSpPr>
            <a:spLocks noGrp="1"/>
          </p:cNvSpPr>
          <p:nvPr>
            <p:ph type="title"/>
          </p:nvPr>
        </p:nvSpPr>
        <p:spPr>
          <a:xfrm>
            <a:off x="2324664" y="788177"/>
            <a:ext cx="7958331" cy="1077229"/>
          </a:xfrm>
        </p:spPr>
        <p:txBody>
          <a:bodyPr/>
          <a:lstStyle/>
          <a:p>
            <a:pPr algn="l"/>
            <a:r>
              <a:rPr lang="en-US" b="1" dirty="0"/>
              <a:t>CONCLUSION&amp;RECOMMENDATION</a:t>
            </a:r>
          </a:p>
        </p:txBody>
      </p:sp>
      <p:sp>
        <p:nvSpPr>
          <p:cNvPr id="3" name="TextBox 2">
            <a:extLst>
              <a:ext uri="{FF2B5EF4-FFF2-40B4-BE49-F238E27FC236}">
                <a16:creationId xmlns:a16="http://schemas.microsoft.com/office/drawing/2014/main" id="{1942F212-6D1E-2440-944E-8A7AC216767B}"/>
              </a:ext>
            </a:extLst>
          </p:cNvPr>
          <p:cNvSpPr txBox="1"/>
          <p:nvPr/>
        </p:nvSpPr>
        <p:spPr>
          <a:xfrm>
            <a:off x="2037522" y="2146851"/>
            <a:ext cx="8532617"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t>Sports, Sci-fi and Animation are the highest earning genre but not the most common genre in stock. More investment should be made on these genres.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Comedy and Drama are the common genres seen in films with highest revenue so these genre should be invested in as well.</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India, China and United States are the highest earning countries. More advertisement and promotion should be made in stores within these countries.</a:t>
            </a:r>
          </a:p>
          <a:p>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412649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9F088-79D5-FC48-9F28-806B310953F2}"/>
              </a:ext>
            </a:extLst>
          </p:cNvPr>
          <p:cNvSpPr>
            <a:spLocks noGrp="1"/>
          </p:cNvSpPr>
          <p:nvPr>
            <p:ph type="title"/>
          </p:nvPr>
        </p:nvSpPr>
        <p:spPr>
          <a:xfrm>
            <a:off x="2324664" y="788177"/>
            <a:ext cx="7958331" cy="1077229"/>
          </a:xfrm>
        </p:spPr>
        <p:txBody>
          <a:bodyPr/>
          <a:lstStyle/>
          <a:p>
            <a:pPr algn="l"/>
            <a:r>
              <a:rPr lang="en-US" b="1" dirty="0"/>
              <a:t>REFERENCES</a:t>
            </a:r>
          </a:p>
        </p:txBody>
      </p:sp>
      <p:sp>
        <p:nvSpPr>
          <p:cNvPr id="3" name="TextBox 2">
            <a:extLst>
              <a:ext uri="{FF2B5EF4-FFF2-40B4-BE49-F238E27FC236}">
                <a16:creationId xmlns:a16="http://schemas.microsoft.com/office/drawing/2014/main" id="{1942F212-6D1E-2440-944E-8A7AC216767B}"/>
              </a:ext>
            </a:extLst>
          </p:cNvPr>
          <p:cNvSpPr txBox="1"/>
          <p:nvPr/>
        </p:nvSpPr>
        <p:spPr>
          <a:xfrm>
            <a:off x="1331844" y="2146851"/>
            <a:ext cx="9660834" cy="4401205"/>
          </a:xfrm>
          <a:prstGeom prst="rect">
            <a:avLst/>
          </a:prstGeom>
          <a:noFill/>
        </p:spPr>
        <p:txBody>
          <a:bodyPr wrap="square" rtlCol="0">
            <a:spAutoFit/>
          </a:bodyPr>
          <a:lstStyle/>
          <a:p>
            <a:r>
              <a:rPr lang="en-US" sz="1600" dirty="0"/>
              <a:t>Tableau public links</a:t>
            </a:r>
          </a:p>
          <a:p>
            <a:endParaRPr lang="en-US" sz="1600" dirty="0"/>
          </a:p>
          <a:p>
            <a:pPr marL="285750" indent="-285750">
              <a:buFont typeface="Arial" panose="020B0604020202020204" pitchFamily="34" charset="0"/>
              <a:buChar char="•"/>
            </a:pPr>
            <a:r>
              <a:rPr lang="en-US" sz="1600" dirty="0"/>
              <a:t>Slide 5 -  </a:t>
            </a:r>
            <a:r>
              <a:rPr lang="en-US" sz="1600" dirty="0">
                <a:hlinkClick r:id="rId2"/>
              </a:rPr>
              <a:t>https://public.tableau.com/app/profile/yeji.chun/viz/Rockbustercharts/Genre?publish=yes</a:t>
            </a:r>
            <a:endParaRPr lang="en-US" sz="1600" dirty="0"/>
          </a:p>
          <a:p>
            <a:pPr marL="285750" indent="-285750">
              <a:buFont typeface="Arial" panose="020B0604020202020204" pitchFamily="34" charset="0"/>
              <a:buChar char="•"/>
            </a:pPr>
            <a:r>
              <a:rPr lang="en-US" sz="1600" dirty="0"/>
              <a:t>Slide 6 - </a:t>
            </a:r>
            <a:r>
              <a:rPr lang="en-US" sz="1600" dirty="0">
                <a:hlinkClick r:id="rId3"/>
              </a:rPr>
              <a:t>https://public.tableau.com/app/profile/yeji.chun/viz/Rockbustercharts-highestrevenue/Highestrevenue?publish=yes</a:t>
            </a:r>
            <a:endParaRPr lang="en-US" sz="1600" dirty="0"/>
          </a:p>
          <a:p>
            <a:pPr marL="285750" indent="-285750">
              <a:buFont typeface="Arial" panose="020B0604020202020204" pitchFamily="34" charset="0"/>
              <a:buChar char="•"/>
            </a:pPr>
            <a:r>
              <a:rPr lang="en-US" sz="1600" dirty="0"/>
              <a:t>Slide 7 - </a:t>
            </a:r>
            <a:r>
              <a:rPr lang="en-US" sz="1600" dirty="0">
                <a:hlinkClick r:id="rId4"/>
              </a:rPr>
              <a:t>https://public.tableau.com/app/profile/yeji.chun/viz/Rockbustercharts-lowestrevenue/lowestrevenue?publish=yes</a:t>
            </a:r>
            <a:endParaRPr lang="en-US" sz="1600" dirty="0"/>
          </a:p>
          <a:p>
            <a:pPr marL="285750" indent="-285750">
              <a:buFont typeface="Arial" panose="020B0604020202020204" pitchFamily="34" charset="0"/>
              <a:buChar char="•"/>
            </a:pPr>
            <a:r>
              <a:rPr lang="en-US" sz="1600" dirty="0"/>
              <a:t>Slide 8 - </a:t>
            </a:r>
            <a:r>
              <a:rPr lang="en-US" sz="1600" dirty="0">
                <a:hlinkClick r:id="rId5"/>
              </a:rPr>
              <a:t>https://public.tableau.com/app/profile/yeji.chun/viz/Rockbustercharts-topprofitofgenres/TopGenrebasedonRevenue?publish=yes</a:t>
            </a:r>
            <a:endParaRPr lang="en-US" sz="1600" dirty="0"/>
          </a:p>
          <a:p>
            <a:pPr marL="285750" indent="-285750">
              <a:buFont typeface="Arial" panose="020B0604020202020204" pitchFamily="34" charset="0"/>
              <a:buChar char="•"/>
            </a:pPr>
            <a:r>
              <a:rPr lang="en-US" sz="1600" dirty="0"/>
              <a:t>Slide 9 - </a:t>
            </a:r>
            <a:r>
              <a:rPr lang="en-US" sz="1600" dirty="0">
                <a:hlinkClick r:id="rId6"/>
              </a:rPr>
              <a:t>https://public.tableau.com/app/profile/yeji.chun/viz/Rockbustercharts-countriesoftopcustomers/top10country?publish=yes</a:t>
            </a:r>
            <a:endParaRPr lang="en-US" sz="1600" dirty="0"/>
          </a:p>
          <a:p>
            <a:pPr marL="285750" indent="-285750">
              <a:buFont typeface="Arial" panose="020B0604020202020204" pitchFamily="34" charset="0"/>
              <a:buChar char="•"/>
            </a:pPr>
            <a:r>
              <a:rPr lang="en-US" sz="1600" dirty="0"/>
              <a:t>Slide 10 - </a:t>
            </a:r>
            <a:r>
              <a:rPr lang="en-US" sz="1600" dirty="0">
                <a:hlinkClick r:id="rId7"/>
              </a:rPr>
              <a:t>https://public.tableau.com/app/profile/yeji.chun/viz/Rockbustercharts-allcustomermap/Mapofcustomerandprofit?publish=yes</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endParaRPr lang="en-US" sz="2000" dirty="0"/>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3367027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D4239-6A02-804A-B64B-E21526984485}"/>
              </a:ext>
            </a:extLst>
          </p:cNvPr>
          <p:cNvSpPr>
            <a:spLocks noGrp="1"/>
          </p:cNvSpPr>
          <p:nvPr>
            <p:ph type="title"/>
          </p:nvPr>
        </p:nvSpPr>
        <p:spPr/>
        <p:txBody>
          <a:bodyPr/>
          <a:lstStyle/>
          <a:p>
            <a:pPr algn="l"/>
            <a:r>
              <a:rPr lang="en-US" b="1" dirty="0">
                <a:latin typeface="Helvetica" pitchFamily="2" charset="0"/>
              </a:rPr>
              <a:t>OBJECTIVE</a:t>
            </a:r>
            <a:r>
              <a:rPr lang="en-US" altLang="ko-KR" b="1" dirty="0">
                <a:latin typeface="Helvetica" pitchFamily="2" charset="0"/>
              </a:rPr>
              <a:t>&amp;</a:t>
            </a:r>
            <a:r>
              <a:rPr lang="en-US" b="1" dirty="0">
                <a:latin typeface="Helvetica" pitchFamily="2" charset="0"/>
              </a:rPr>
              <a:t>GOALS</a:t>
            </a:r>
          </a:p>
        </p:txBody>
      </p:sp>
      <p:sp>
        <p:nvSpPr>
          <p:cNvPr id="3" name="Vertical Text Placeholder 2">
            <a:extLst>
              <a:ext uri="{FF2B5EF4-FFF2-40B4-BE49-F238E27FC236}">
                <a16:creationId xmlns:a16="http://schemas.microsoft.com/office/drawing/2014/main" id="{658FD0BD-3C83-4F46-A279-A9AF348FB373}"/>
              </a:ext>
            </a:extLst>
          </p:cNvPr>
          <p:cNvSpPr>
            <a:spLocks noGrp="1"/>
          </p:cNvSpPr>
          <p:nvPr>
            <p:ph type="body" orient="vert" idx="1"/>
          </p:nvPr>
        </p:nvSpPr>
        <p:spPr>
          <a:xfrm rot="16200000">
            <a:off x="4221870" y="117111"/>
            <a:ext cx="3748260" cy="7662979"/>
          </a:xfrm>
        </p:spPr>
        <p:txBody>
          <a:bodyPr>
            <a:noAutofit/>
          </a:bodyPr>
          <a:lstStyle/>
          <a:p>
            <a:r>
              <a:rPr lang="en-US" sz="2200" dirty="0">
                <a:latin typeface="Helvetica" pitchFamily="2" charset="0"/>
              </a:rPr>
              <a:t>Which movies contributed the most/least to revenue gain?</a:t>
            </a:r>
          </a:p>
          <a:p>
            <a:r>
              <a:rPr lang="en-US" sz="2200" dirty="0">
                <a:latin typeface="Helvetica" pitchFamily="2" charset="0"/>
              </a:rPr>
              <a:t>What was the average rental duration for all videos?</a:t>
            </a:r>
          </a:p>
          <a:p>
            <a:r>
              <a:rPr lang="en-US" sz="2200" dirty="0">
                <a:latin typeface="Helvetica" pitchFamily="2" charset="0"/>
              </a:rPr>
              <a:t>Which countries are </a:t>
            </a:r>
            <a:r>
              <a:rPr lang="en-US" sz="2200" dirty="0" err="1">
                <a:latin typeface="Helvetica" pitchFamily="2" charset="0"/>
              </a:rPr>
              <a:t>Rockbuster</a:t>
            </a:r>
            <a:r>
              <a:rPr lang="en-US" sz="2200" dirty="0">
                <a:latin typeface="Helvetica" pitchFamily="2" charset="0"/>
              </a:rPr>
              <a:t> customers based in?</a:t>
            </a:r>
          </a:p>
          <a:p>
            <a:r>
              <a:rPr lang="en-US" sz="2200" dirty="0">
                <a:latin typeface="Helvetica" pitchFamily="2" charset="0"/>
              </a:rPr>
              <a:t>Where are customers with a high lifetime value based? </a:t>
            </a:r>
          </a:p>
          <a:p>
            <a:r>
              <a:rPr lang="en-US" sz="2200" dirty="0">
                <a:latin typeface="Helvetica" pitchFamily="2" charset="0"/>
              </a:rPr>
              <a:t>Do sales figures vary between geographic regions?</a:t>
            </a:r>
          </a:p>
        </p:txBody>
      </p:sp>
    </p:spTree>
    <p:extLst>
      <p:ext uri="{BB962C8B-B14F-4D97-AF65-F5344CB8AC3E}">
        <p14:creationId xmlns:p14="http://schemas.microsoft.com/office/powerpoint/2010/main" val="2535899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05E82-0F96-C249-88CA-62142AE5F66F}"/>
              </a:ext>
            </a:extLst>
          </p:cNvPr>
          <p:cNvSpPr>
            <a:spLocks noGrp="1"/>
          </p:cNvSpPr>
          <p:nvPr>
            <p:ph type="title"/>
          </p:nvPr>
        </p:nvSpPr>
        <p:spPr>
          <a:xfrm>
            <a:off x="1930303" y="808055"/>
            <a:ext cx="7958331" cy="1077229"/>
          </a:xfrm>
        </p:spPr>
        <p:txBody>
          <a:bodyPr/>
          <a:lstStyle/>
          <a:p>
            <a:pPr algn="ctr"/>
            <a:r>
              <a:rPr lang="en-US" b="1" dirty="0">
                <a:latin typeface="Helvetica" pitchFamily="2" charset="0"/>
              </a:rPr>
              <a:t>CURRENT STANDING</a:t>
            </a:r>
          </a:p>
        </p:txBody>
      </p:sp>
      <p:graphicFrame>
        <p:nvGraphicFramePr>
          <p:cNvPr id="5" name="Table 4">
            <a:extLst>
              <a:ext uri="{FF2B5EF4-FFF2-40B4-BE49-F238E27FC236}">
                <a16:creationId xmlns:a16="http://schemas.microsoft.com/office/drawing/2014/main" id="{29E3FF03-363B-8643-8144-A337AAAB3D6C}"/>
              </a:ext>
            </a:extLst>
          </p:cNvPr>
          <p:cNvGraphicFramePr>
            <a:graphicFrameLocks noGrp="1"/>
          </p:cNvGraphicFramePr>
          <p:nvPr>
            <p:extLst>
              <p:ext uri="{D42A27DB-BD31-4B8C-83A1-F6EECF244321}">
                <p14:modId xmlns:p14="http://schemas.microsoft.com/office/powerpoint/2010/main" val="1613451963"/>
              </p:ext>
            </p:extLst>
          </p:nvPr>
        </p:nvGraphicFramePr>
        <p:xfrm>
          <a:off x="2018506" y="2085642"/>
          <a:ext cx="8154988" cy="2686716"/>
        </p:xfrm>
        <a:graphic>
          <a:graphicData uri="http://schemas.openxmlformats.org/drawingml/2006/table">
            <a:tbl>
              <a:tblPr firstRow="1" bandRow="1">
                <a:tableStyleId>{69CF1AB2-1976-4502-BF36-3FF5EA218861}</a:tableStyleId>
              </a:tblPr>
              <a:tblGrid>
                <a:gridCol w="5268913">
                  <a:extLst>
                    <a:ext uri="{9D8B030D-6E8A-4147-A177-3AD203B41FA5}">
                      <a16:colId xmlns:a16="http://schemas.microsoft.com/office/drawing/2014/main" val="1474908562"/>
                    </a:ext>
                  </a:extLst>
                </a:gridCol>
                <a:gridCol w="2886075">
                  <a:extLst>
                    <a:ext uri="{9D8B030D-6E8A-4147-A177-3AD203B41FA5}">
                      <a16:colId xmlns:a16="http://schemas.microsoft.com/office/drawing/2014/main" val="3435751578"/>
                    </a:ext>
                  </a:extLst>
                </a:gridCol>
              </a:tblGrid>
              <a:tr h="671679">
                <a:tc>
                  <a:txBody>
                    <a:bodyPr/>
                    <a:lstStyle/>
                    <a:p>
                      <a:pPr algn="ctr"/>
                      <a:r>
                        <a:rPr lang="en-US" b="1" dirty="0"/>
                        <a:t>Total Count of Films</a:t>
                      </a:r>
                    </a:p>
                  </a:txBody>
                  <a:tcPr anchor="ctr"/>
                </a:tc>
                <a:tc>
                  <a:txBody>
                    <a:bodyPr/>
                    <a:lstStyle/>
                    <a:p>
                      <a:pPr algn="ctr"/>
                      <a:r>
                        <a:rPr lang="en-US" b="1" dirty="0"/>
                        <a:t>1000</a:t>
                      </a:r>
                    </a:p>
                  </a:txBody>
                  <a:tcPr anchor="ctr"/>
                </a:tc>
                <a:extLst>
                  <a:ext uri="{0D108BD9-81ED-4DB2-BD59-A6C34878D82A}">
                    <a16:rowId xmlns:a16="http://schemas.microsoft.com/office/drawing/2014/main" val="3989287122"/>
                  </a:ext>
                </a:extLst>
              </a:tr>
              <a:tr h="671679">
                <a:tc>
                  <a:txBody>
                    <a:bodyPr/>
                    <a:lstStyle/>
                    <a:p>
                      <a:pPr algn="ctr"/>
                      <a:r>
                        <a:rPr lang="en-US" b="1" dirty="0"/>
                        <a:t>Total Count of Customers</a:t>
                      </a:r>
                    </a:p>
                  </a:txBody>
                  <a:tcPr anchor="ctr"/>
                </a:tc>
                <a:tc>
                  <a:txBody>
                    <a:bodyPr/>
                    <a:lstStyle/>
                    <a:p>
                      <a:pPr algn="ctr"/>
                      <a:r>
                        <a:rPr lang="en-US" b="1" dirty="0"/>
                        <a:t>599</a:t>
                      </a:r>
                    </a:p>
                  </a:txBody>
                  <a:tcPr anchor="ctr"/>
                </a:tc>
                <a:extLst>
                  <a:ext uri="{0D108BD9-81ED-4DB2-BD59-A6C34878D82A}">
                    <a16:rowId xmlns:a16="http://schemas.microsoft.com/office/drawing/2014/main" val="3194017901"/>
                  </a:ext>
                </a:extLst>
              </a:tr>
              <a:tr h="671679">
                <a:tc>
                  <a:txBody>
                    <a:bodyPr/>
                    <a:lstStyle/>
                    <a:p>
                      <a:pPr algn="ctr"/>
                      <a:r>
                        <a:rPr lang="en-US" b="1" dirty="0"/>
                        <a:t>Total Count of Countries</a:t>
                      </a:r>
                    </a:p>
                  </a:txBody>
                  <a:tcPr anchor="ctr"/>
                </a:tc>
                <a:tc>
                  <a:txBody>
                    <a:bodyPr/>
                    <a:lstStyle/>
                    <a:p>
                      <a:pPr algn="ctr"/>
                      <a:r>
                        <a:rPr lang="en-US" b="1" dirty="0"/>
                        <a:t>109</a:t>
                      </a:r>
                    </a:p>
                  </a:txBody>
                  <a:tcPr anchor="ctr"/>
                </a:tc>
                <a:extLst>
                  <a:ext uri="{0D108BD9-81ED-4DB2-BD59-A6C34878D82A}">
                    <a16:rowId xmlns:a16="http://schemas.microsoft.com/office/drawing/2014/main" val="1449272867"/>
                  </a:ext>
                </a:extLst>
              </a:tr>
              <a:tr h="671679">
                <a:tc>
                  <a:txBody>
                    <a:bodyPr/>
                    <a:lstStyle/>
                    <a:p>
                      <a:pPr algn="ctr"/>
                      <a:r>
                        <a:rPr lang="en-US" b="1" dirty="0"/>
                        <a:t>Total Revenue</a:t>
                      </a:r>
                    </a:p>
                  </a:txBody>
                  <a:tcPr anchor="ctr"/>
                </a:tc>
                <a:tc>
                  <a:txBody>
                    <a:bodyPr/>
                    <a:lstStyle/>
                    <a:p>
                      <a:pPr algn="ctr"/>
                      <a:r>
                        <a:rPr lang="en-US" b="1" dirty="0"/>
                        <a:t>61312.04</a:t>
                      </a:r>
                    </a:p>
                  </a:txBody>
                  <a:tcPr anchor="ctr"/>
                </a:tc>
                <a:extLst>
                  <a:ext uri="{0D108BD9-81ED-4DB2-BD59-A6C34878D82A}">
                    <a16:rowId xmlns:a16="http://schemas.microsoft.com/office/drawing/2014/main" val="702965275"/>
                  </a:ext>
                </a:extLst>
              </a:tr>
            </a:tbl>
          </a:graphicData>
        </a:graphic>
      </p:graphicFrame>
    </p:spTree>
    <p:extLst>
      <p:ext uri="{BB962C8B-B14F-4D97-AF65-F5344CB8AC3E}">
        <p14:creationId xmlns:p14="http://schemas.microsoft.com/office/powerpoint/2010/main" val="3384145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6DB45-1168-CF4C-9C9F-8869566DFA4A}"/>
              </a:ext>
            </a:extLst>
          </p:cNvPr>
          <p:cNvSpPr>
            <a:spLocks noGrp="1"/>
          </p:cNvSpPr>
          <p:nvPr>
            <p:ph type="title"/>
          </p:nvPr>
        </p:nvSpPr>
        <p:spPr/>
        <p:txBody>
          <a:bodyPr/>
          <a:lstStyle/>
          <a:p>
            <a:pPr algn="l"/>
            <a:r>
              <a:rPr lang="en-US" b="1" dirty="0"/>
              <a:t>RENTAL DURATION</a:t>
            </a:r>
          </a:p>
        </p:txBody>
      </p:sp>
      <p:graphicFrame>
        <p:nvGraphicFramePr>
          <p:cNvPr id="4" name="Table 3">
            <a:extLst>
              <a:ext uri="{FF2B5EF4-FFF2-40B4-BE49-F238E27FC236}">
                <a16:creationId xmlns:a16="http://schemas.microsoft.com/office/drawing/2014/main" id="{7E0D3101-5147-094F-A653-37B53B109719}"/>
              </a:ext>
            </a:extLst>
          </p:cNvPr>
          <p:cNvGraphicFramePr>
            <a:graphicFrameLocks noGrp="1"/>
          </p:cNvGraphicFramePr>
          <p:nvPr>
            <p:extLst>
              <p:ext uri="{D42A27DB-BD31-4B8C-83A1-F6EECF244321}">
                <p14:modId xmlns:p14="http://schemas.microsoft.com/office/powerpoint/2010/main" val="4257716044"/>
              </p:ext>
            </p:extLst>
          </p:nvPr>
        </p:nvGraphicFramePr>
        <p:xfrm>
          <a:off x="1466193" y="2519856"/>
          <a:ext cx="9259614" cy="1818288"/>
        </p:xfrm>
        <a:graphic>
          <a:graphicData uri="http://schemas.openxmlformats.org/drawingml/2006/table">
            <a:tbl>
              <a:tblPr firstRow="1" bandRow="1">
                <a:tableStyleId>{21E4AEA4-8DFA-4A89-87EB-49C32662AFE0}</a:tableStyleId>
              </a:tblPr>
              <a:tblGrid>
                <a:gridCol w="3086538">
                  <a:extLst>
                    <a:ext uri="{9D8B030D-6E8A-4147-A177-3AD203B41FA5}">
                      <a16:colId xmlns:a16="http://schemas.microsoft.com/office/drawing/2014/main" val="1554241300"/>
                    </a:ext>
                  </a:extLst>
                </a:gridCol>
                <a:gridCol w="3086538">
                  <a:extLst>
                    <a:ext uri="{9D8B030D-6E8A-4147-A177-3AD203B41FA5}">
                      <a16:colId xmlns:a16="http://schemas.microsoft.com/office/drawing/2014/main" val="524159525"/>
                    </a:ext>
                  </a:extLst>
                </a:gridCol>
                <a:gridCol w="3086538">
                  <a:extLst>
                    <a:ext uri="{9D8B030D-6E8A-4147-A177-3AD203B41FA5}">
                      <a16:colId xmlns:a16="http://schemas.microsoft.com/office/drawing/2014/main" val="4167405814"/>
                    </a:ext>
                  </a:extLst>
                </a:gridCol>
              </a:tblGrid>
              <a:tr h="1147165">
                <a:tc>
                  <a:txBody>
                    <a:bodyPr/>
                    <a:lstStyle/>
                    <a:p>
                      <a:pPr algn="ctr"/>
                      <a:r>
                        <a:rPr lang="en-US" dirty="0"/>
                        <a:t>Minimum Rental Duration</a:t>
                      </a:r>
                    </a:p>
                  </a:txBody>
                  <a:tcPr anchor="ctr"/>
                </a:tc>
                <a:tc>
                  <a:txBody>
                    <a:bodyPr/>
                    <a:lstStyle/>
                    <a:p>
                      <a:pPr algn="ctr"/>
                      <a:r>
                        <a:rPr lang="en-US" dirty="0"/>
                        <a:t>Maximum Rental Duration</a:t>
                      </a:r>
                    </a:p>
                  </a:txBody>
                  <a:tcPr anchor="ctr"/>
                </a:tc>
                <a:tc>
                  <a:txBody>
                    <a:bodyPr/>
                    <a:lstStyle/>
                    <a:p>
                      <a:pPr algn="ctr"/>
                      <a:r>
                        <a:rPr lang="en-US" dirty="0"/>
                        <a:t>Average Rental Duration</a:t>
                      </a:r>
                    </a:p>
                  </a:txBody>
                  <a:tcPr anchor="ctr"/>
                </a:tc>
                <a:extLst>
                  <a:ext uri="{0D108BD9-81ED-4DB2-BD59-A6C34878D82A}">
                    <a16:rowId xmlns:a16="http://schemas.microsoft.com/office/drawing/2014/main" val="321685099"/>
                  </a:ext>
                </a:extLst>
              </a:tr>
              <a:tr h="671123">
                <a:tc>
                  <a:txBody>
                    <a:bodyPr/>
                    <a:lstStyle/>
                    <a:p>
                      <a:pPr algn="ctr"/>
                      <a:r>
                        <a:rPr lang="en-US" b="1" dirty="0"/>
                        <a:t>3</a:t>
                      </a:r>
                    </a:p>
                  </a:txBody>
                  <a:tcPr anchor="ctr"/>
                </a:tc>
                <a:tc>
                  <a:txBody>
                    <a:bodyPr/>
                    <a:lstStyle/>
                    <a:p>
                      <a:pPr algn="ctr"/>
                      <a:r>
                        <a:rPr lang="en-US" b="1" dirty="0"/>
                        <a:t>7</a:t>
                      </a:r>
                    </a:p>
                  </a:txBody>
                  <a:tcPr anchor="ctr"/>
                </a:tc>
                <a:tc>
                  <a:txBody>
                    <a:bodyPr/>
                    <a:lstStyle/>
                    <a:p>
                      <a:pPr algn="ctr"/>
                      <a:r>
                        <a:rPr lang="en-US" b="1" dirty="0"/>
                        <a:t>4.985</a:t>
                      </a:r>
                    </a:p>
                  </a:txBody>
                  <a:tcPr anchor="ctr"/>
                </a:tc>
                <a:extLst>
                  <a:ext uri="{0D108BD9-81ED-4DB2-BD59-A6C34878D82A}">
                    <a16:rowId xmlns:a16="http://schemas.microsoft.com/office/drawing/2014/main" val="640016499"/>
                  </a:ext>
                </a:extLst>
              </a:tr>
            </a:tbl>
          </a:graphicData>
        </a:graphic>
      </p:graphicFrame>
      <p:sp>
        <p:nvSpPr>
          <p:cNvPr id="5" name="TextBox 4">
            <a:extLst>
              <a:ext uri="{FF2B5EF4-FFF2-40B4-BE49-F238E27FC236}">
                <a16:creationId xmlns:a16="http://schemas.microsoft.com/office/drawing/2014/main" id="{F896224D-F04C-DA46-860B-C8CE7CB157D3}"/>
              </a:ext>
            </a:extLst>
          </p:cNvPr>
          <p:cNvSpPr txBox="1"/>
          <p:nvPr/>
        </p:nvSpPr>
        <p:spPr>
          <a:xfrm>
            <a:off x="1466193" y="4686754"/>
            <a:ext cx="9599103" cy="400110"/>
          </a:xfrm>
          <a:prstGeom prst="rect">
            <a:avLst/>
          </a:prstGeom>
          <a:noFill/>
        </p:spPr>
        <p:txBody>
          <a:bodyPr wrap="none" rtlCol="0">
            <a:spAutoFit/>
          </a:bodyPr>
          <a:lstStyle/>
          <a:p>
            <a:r>
              <a:rPr lang="en-US" sz="2000" dirty="0"/>
              <a:t>Rental Duration average for 1000 films were 4.985, which is approximately 5 days. </a:t>
            </a:r>
          </a:p>
        </p:txBody>
      </p:sp>
    </p:spTree>
    <p:extLst>
      <p:ext uri="{BB962C8B-B14F-4D97-AF65-F5344CB8AC3E}">
        <p14:creationId xmlns:p14="http://schemas.microsoft.com/office/powerpoint/2010/main" val="3220519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BDD8B-836C-894D-8D4B-80B44CB3A238}"/>
              </a:ext>
            </a:extLst>
          </p:cNvPr>
          <p:cNvSpPr txBox="1">
            <a:spLocks/>
          </p:cNvSpPr>
          <p:nvPr/>
        </p:nvSpPr>
        <p:spPr>
          <a:xfrm>
            <a:off x="4002721" y="301160"/>
            <a:ext cx="4186557" cy="1077229"/>
          </a:xfrm>
          <a:prstGeom prst="rect">
            <a:avLst/>
          </a:prstGeom>
        </p:spPr>
        <p:txBody>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US" b="1" dirty="0">
                <a:latin typeface="Helvetica" pitchFamily="2" charset="0"/>
              </a:rPr>
              <a:t>COUNT OF GENRE</a:t>
            </a:r>
          </a:p>
        </p:txBody>
      </p:sp>
      <p:pic>
        <p:nvPicPr>
          <p:cNvPr id="3" name="Picture 2">
            <a:extLst>
              <a:ext uri="{FF2B5EF4-FFF2-40B4-BE49-F238E27FC236}">
                <a16:creationId xmlns:a16="http://schemas.microsoft.com/office/drawing/2014/main" id="{AAF7B3BF-07E0-4F46-9703-4EA5E338BD89}"/>
              </a:ext>
            </a:extLst>
          </p:cNvPr>
          <p:cNvPicPr>
            <a:picLocks noChangeAspect="1"/>
          </p:cNvPicPr>
          <p:nvPr/>
        </p:nvPicPr>
        <p:blipFill rotWithShape="1">
          <a:blip r:embed="rId2"/>
          <a:srcRect t="5574"/>
          <a:stretch/>
        </p:blipFill>
        <p:spPr>
          <a:xfrm>
            <a:off x="2170015" y="988861"/>
            <a:ext cx="7851970" cy="4915622"/>
          </a:xfrm>
          <a:prstGeom prst="rect">
            <a:avLst/>
          </a:prstGeom>
        </p:spPr>
      </p:pic>
      <p:sp>
        <p:nvSpPr>
          <p:cNvPr id="5" name="TextBox 4">
            <a:extLst>
              <a:ext uri="{FF2B5EF4-FFF2-40B4-BE49-F238E27FC236}">
                <a16:creationId xmlns:a16="http://schemas.microsoft.com/office/drawing/2014/main" id="{350D5903-A62E-5E42-9266-6F1442F6EF29}"/>
              </a:ext>
            </a:extLst>
          </p:cNvPr>
          <p:cNvSpPr txBox="1"/>
          <p:nvPr/>
        </p:nvSpPr>
        <p:spPr>
          <a:xfrm>
            <a:off x="2651564" y="6099741"/>
            <a:ext cx="7041931" cy="523220"/>
          </a:xfrm>
          <a:prstGeom prst="rect">
            <a:avLst/>
          </a:prstGeom>
          <a:noFill/>
        </p:spPr>
        <p:txBody>
          <a:bodyPr wrap="square" rtlCol="0">
            <a:spAutoFit/>
          </a:bodyPr>
          <a:lstStyle/>
          <a:p>
            <a:r>
              <a:rPr lang="en-US" sz="1400" dirty="0">
                <a:latin typeface="Helvetica" pitchFamily="2" charset="0"/>
              </a:rPr>
              <a:t>This shows the total count of each Genre for all the films. Sports, Foreign, Family and Documentary are the most common Genre. Thriller only has 1 film. </a:t>
            </a:r>
          </a:p>
        </p:txBody>
      </p:sp>
    </p:spTree>
    <p:extLst>
      <p:ext uri="{BB962C8B-B14F-4D97-AF65-F5344CB8AC3E}">
        <p14:creationId xmlns:p14="http://schemas.microsoft.com/office/powerpoint/2010/main" val="3153102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05E82-0F96-C249-88CA-62142AE5F66F}"/>
              </a:ext>
            </a:extLst>
          </p:cNvPr>
          <p:cNvSpPr>
            <a:spLocks noGrp="1"/>
          </p:cNvSpPr>
          <p:nvPr>
            <p:ph type="title"/>
          </p:nvPr>
        </p:nvSpPr>
        <p:spPr>
          <a:xfrm>
            <a:off x="1564784" y="114373"/>
            <a:ext cx="9384311" cy="968194"/>
          </a:xfrm>
        </p:spPr>
        <p:txBody>
          <a:bodyPr>
            <a:normAutofit/>
          </a:bodyPr>
          <a:lstStyle/>
          <a:p>
            <a:pPr algn="l"/>
            <a:r>
              <a:rPr lang="en-US" sz="2800" b="1" dirty="0">
                <a:latin typeface="Helvetica" pitchFamily="2" charset="0"/>
              </a:rPr>
              <a:t>FILMS WITH HIGHEST REVENUE</a:t>
            </a:r>
          </a:p>
        </p:txBody>
      </p:sp>
      <p:pic>
        <p:nvPicPr>
          <p:cNvPr id="8" name="Picture 7">
            <a:extLst>
              <a:ext uri="{FF2B5EF4-FFF2-40B4-BE49-F238E27FC236}">
                <a16:creationId xmlns:a16="http://schemas.microsoft.com/office/drawing/2014/main" id="{F788DA23-9DF2-5F4B-8710-612DCCA39ACF}"/>
              </a:ext>
            </a:extLst>
          </p:cNvPr>
          <p:cNvPicPr>
            <a:picLocks noChangeAspect="1"/>
          </p:cNvPicPr>
          <p:nvPr/>
        </p:nvPicPr>
        <p:blipFill rotWithShape="1">
          <a:blip r:embed="rId2"/>
          <a:srcRect r="18347"/>
          <a:stretch/>
        </p:blipFill>
        <p:spPr>
          <a:xfrm>
            <a:off x="1564784" y="641504"/>
            <a:ext cx="5769649" cy="5838248"/>
          </a:xfrm>
          <a:prstGeom prst="rect">
            <a:avLst/>
          </a:prstGeom>
        </p:spPr>
      </p:pic>
      <p:pic>
        <p:nvPicPr>
          <p:cNvPr id="19" name="Picture 18">
            <a:extLst>
              <a:ext uri="{FF2B5EF4-FFF2-40B4-BE49-F238E27FC236}">
                <a16:creationId xmlns:a16="http://schemas.microsoft.com/office/drawing/2014/main" id="{27E4FA8A-D1E8-084C-87CD-8FA917930726}"/>
              </a:ext>
            </a:extLst>
          </p:cNvPr>
          <p:cNvPicPr>
            <a:picLocks noChangeAspect="1"/>
          </p:cNvPicPr>
          <p:nvPr/>
        </p:nvPicPr>
        <p:blipFill rotWithShape="1">
          <a:blip r:embed="rId3"/>
          <a:srcRect r="30462"/>
          <a:stretch/>
        </p:blipFill>
        <p:spPr>
          <a:xfrm>
            <a:off x="6367274" y="641504"/>
            <a:ext cx="848977" cy="1428207"/>
          </a:xfrm>
          <a:prstGeom prst="rect">
            <a:avLst/>
          </a:prstGeom>
        </p:spPr>
      </p:pic>
      <p:sp>
        <p:nvSpPr>
          <p:cNvPr id="3" name="TextBox 2">
            <a:extLst>
              <a:ext uri="{FF2B5EF4-FFF2-40B4-BE49-F238E27FC236}">
                <a16:creationId xmlns:a16="http://schemas.microsoft.com/office/drawing/2014/main" id="{2A3CB27C-D5FF-D341-B3D4-03E388BB4E94}"/>
              </a:ext>
            </a:extLst>
          </p:cNvPr>
          <p:cNvSpPr txBox="1"/>
          <p:nvPr/>
        </p:nvSpPr>
        <p:spPr>
          <a:xfrm>
            <a:off x="7404651" y="2069711"/>
            <a:ext cx="3697357" cy="2585323"/>
          </a:xfrm>
          <a:prstGeom prst="rect">
            <a:avLst/>
          </a:prstGeom>
          <a:noFill/>
        </p:spPr>
        <p:txBody>
          <a:bodyPr wrap="square" rtlCol="0">
            <a:spAutoFit/>
          </a:bodyPr>
          <a:lstStyle/>
          <a:p>
            <a:r>
              <a:rPr lang="en-US" dirty="0"/>
              <a:t>The film with highest revenue was the “Telegraph Voyage”. </a:t>
            </a:r>
          </a:p>
          <a:p>
            <a:endParaRPr lang="en-US" dirty="0"/>
          </a:p>
          <a:p>
            <a:r>
              <a:rPr lang="en-US" dirty="0"/>
              <a:t>This film is the only film in the top 10 list that is a music genre.</a:t>
            </a:r>
          </a:p>
          <a:p>
            <a:endParaRPr lang="en-US" dirty="0"/>
          </a:p>
          <a:p>
            <a:r>
              <a:rPr lang="en-US" dirty="0"/>
              <a:t>Most common genre seen is comedy and drama.</a:t>
            </a:r>
          </a:p>
          <a:p>
            <a:endParaRPr lang="en-US" dirty="0"/>
          </a:p>
        </p:txBody>
      </p:sp>
    </p:spTree>
    <p:extLst>
      <p:ext uri="{BB962C8B-B14F-4D97-AF65-F5344CB8AC3E}">
        <p14:creationId xmlns:p14="http://schemas.microsoft.com/office/powerpoint/2010/main" val="720886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F2BE5C-D836-6E4B-B100-95C9EB248BEC}"/>
              </a:ext>
            </a:extLst>
          </p:cNvPr>
          <p:cNvPicPr>
            <a:picLocks noChangeAspect="1"/>
          </p:cNvPicPr>
          <p:nvPr/>
        </p:nvPicPr>
        <p:blipFill>
          <a:blip r:embed="rId2"/>
          <a:stretch>
            <a:fillRect/>
          </a:stretch>
        </p:blipFill>
        <p:spPr>
          <a:xfrm>
            <a:off x="7391881" y="360927"/>
            <a:ext cx="3557214" cy="6294197"/>
          </a:xfrm>
          <a:prstGeom prst="rect">
            <a:avLst/>
          </a:prstGeom>
        </p:spPr>
      </p:pic>
      <p:pic>
        <p:nvPicPr>
          <p:cNvPr id="3" name="Picture 2">
            <a:extLst>
              <a:ext uri="{FF2B5EF4-FFF2-40B4-BE49-F238E27FC236}">
                <a16:creationId xmlns:a16="http://schemas.microsoft.com/office/drawing/2014/main" id="{8063EE9B-DEF6-2243-AF59-2ADD224FFEEA}"/>
              </a:ext>
            </a:extLst>
          </p:cNvPr>
          <p:cNvPicPr>
            <a:picLocks noChangeAspect="1"/>
          </p:cNvPicPr>
          <p:nvPr/>
        </p:nvPicPr>
        <p:blipFill rotWithShape="1">
          <a:blip r:embed="rId3"/>
          <a:srcRect r="30462" b="55934"/>
          <a:stretch/>
        </p:blipFill>
        <p:spPr>
          <a:xfrm>
            <a:off x="7511744" y="767888"/>
            <a:ext cx="848977" cy="629358"/>
          </a:xfrm>
          <a:prstGeom prst="rect">
            <a:avLst/>
          </a:prstGeom>
        </p:spPr>
      </p:pic>
      <p:pic>
        <p:nvPicPr>
          <p:cNvPr id="4" name="Picture 3">
            <a:extLst>
              <a:ext uri="{FF2B5EF4-FFF2-40B4-BE49-F238E27FC236}">
                <a16:creationId xmlns:a16="http://schemas.microsoft.com/office/drawing/2014/main" id="{59B10317-9D11-AC4A-810F-8F1D2CBA0F39}"/>
              </a:ext>
            </a:extLst>
          </p:cNvPr>
          <p:cNvPicPr>
            <a:picLocks noChangeAspect="1"/>
          </p:cNvPicPr>
          <p:nvPr/>
        </p:nvPicPr>
        <p:blipFill rotWithShape="1">
          <a:blip r:embed="rId4"/>
          <a:srcRect t="60090" b="4737"/>
          <a:stretch/>
        </p:blipFill>
        <p:spPr>
          <a:xfrm>
            <a:off x="7511744" y="1401107"/>
            <a:ext cx="872827" cy="296232"/>
          </a:xfrm>
          <a:prstGeom prst="rect">
            <a:avLst/>
          </a:prstGeom>
        </p:spPr>
      </p:pic>
      <p:sp>
        <p:nvSpPr>
          <p:cNvPr id="5" name="Title 1">
            <a:extLst>
              <a:ext uri="{FF2B5EF4-FFF2-40B4-BE49-F238E27FC236}">
                <a16:creationId xmlns:a16="http://schemas.microsoft.com/office/drawing/2014/main" id="{0AECAD25-AF7B-1544-ACB4-A27C7CB0DAF4}"/>
              </a:ext>
            </a:extLst>
          </p:cNvPr>
          <p:cNvSpPr txBox="1">
            <a:spLocks/>
          </p:cNvSpPr>
          <p:nvPr/>
        </p:nvSpPr>
        <p:spPr>
          <a:xfrm>
            <a:off x="1246731" y="275487"/>
            <a:ext cx="9384311" cy="968194"/>
          </a:xfrm>
          <a:prstGeom prst="rect">
            <a:avLst/>
          </a:prstGeom>
        </p:spPr>
        <p:txBody>
          <a:bodyPr>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US" sz="2800" b="1">
                <a:latin typeface="Helvetica" pitchFamily="2" charset="0"/>
              </a:rPr>
              <a:t>FILMS WITH LOWEST REVENUE</a:t>
            </a:r>
            <a:endParaRPr lang="en-US" sz="2800" b="1" dirty="0">
              <a:latin typeface="Helvetica" pitchFamily="2" charset="0"/>
            </a:endParaRPr>
          </a:p>
        </p:txBody>
      </p:sp>
      <p:sp>
        <p:nvSpPr>
          <p:cNvPr id="6" name="TextBox 5">
            <a:extLst>
              <a:ext uri="{FF2B5EF4-FFF2-40B4-BE49-F238E27FC236}">
                <a16:creationId xmlns:a16="http://schemas.microsoft.com/office/drawing/2014/main" id="{4BB0B2F4-4202-7C41-A015-000E789B7B30}"/>
              </a:ext>
            </a:extLst>
          </p:cNvPr>
          <p:cNvSpPr txBox="1"/>
          <p:nvPr/>
        </p:nvSpPr>
        <p:spPr>
          <a:xfrm>
            <a:off x="1384728" y="1935878"/>
            <a:ext cx="5234733" cy="2585323"/>
          </a:xfrm>
          <a:prstGeom prst="rect">
            <a:avLst/>
          </a:prstGeom>
          <a:noFill/>
        </p:spPr>
        <p:txBody>
          <a:bodyPr wrap="square" rtlCol="0">
            <a:spAutoFit/>
          </a:bodyPr>
          <a:lstStyle/>
          <a:p>
            <a:r>
              <a:rPr lang="en-US" dirty="0"/>
              <a:t>The film with lowest revenue was the “Duffel Apocalypse” </a:t>
            </a:r>
          </a:p>
          <a:p>
            <a:endParaRPr lang="en-US" dirty="0"/>
          </a:p>
          <a:p>
            <a:r>
              <a:rPr lang="en-US" dirty="0"/>
              <a:t>Documentary is the most common genre with the lowest revenue.</a:t>
            </a:r>
          </a:p>
          <a:p>
            <a:endParaRPr lang="en-US" dirty="0"/>
          </a:p>
          <a:p>
            <a:r>
              <a:rPr lang="en-US" dirty="0"/>
              <a:t>Horror and New are also genre that were not so popular. </a:t>
            </a:r>
          </a:p>
          <a:p>
            <a:endParaRPr lang="en-US" dirty="0"/>
          </a:p>
        </p:txBody>
      </p:sp>
    </p:spTree>
    <p:extLst>
      <p:ext uri="{BB962C8B-B14F-4D97-AF65-F5344CB8AC3E}">
        <p14:creationId xmlns:p14="http://schemas.microsoft.com/office/powerpoint/2010/main" val="4176795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AB019-3261-D143-A71D-1DFFBC0C374E}"/>
              </a:ext>
            </a:extLst>
          </p:cNvPr>
          <p:cNvSpPr txBox="1">
            <a:spLocks/>
          </p:cNvSpPr>
          <p:nvPr/>
        </p:nvSpPr>
        <p:spPr>
          <a:xfrm>
            <a:off x="1578494" y="364376"/>
            <a:ext cx="8660523" cy="1077229"/>
          </a:xfrm>
          <a:prstGeom prst="rect">
            <a:avLst/>
          </a:prstGeom>
        </p:spPr>
        <p:txBody>
          <a:bodyPr>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endParaRPr lang="en-US" sz="2800" b="1" dirty="0">
              <a:latin typeface="Helvetica" pitchFamily="2" charset="0"/>
            </a:endParaRPr>
          </a:p>
        </p:txBody>
      </p:sp>
      <p:sp>
        <p:nvSpPr>
          <p:cNvPr id="5" name="TextBox 4">
            <a:extLst>
              <a:ext uri="{FF2B5EF4-FFF2-40B4-BE49-F238E27FC236}">
                <a16:creationId xmlns:a16="http://schemas.microsoft.com/office/drawing/2014/main" id="{52A29AB9-605A-AE46-BECA-D22A34C381B3}"/>
              </a:ext>
            </a:extLst>
          </p:cNvPr>
          <p:cNvSpPr txBox="1"/>
          <p:nvPr/>
        </p:nvSpPr>
        <p:spPr>
          <a:xfrm>
            <a:off x="2324439" y="5857044"/>
            <a:ext cx="7914578" cy="553998"/>
          </a:xfrm>
          <a:prstGeom prst="rect">
            <a:avLst/>
          </a:prstGeom>
          <a:noFill/>
        </p:spPr>
        <p:txBody>
          <a:bodyPr wrap="square" rtlCol="0">
            <a:spAutoFit/>
          </a:bodyPr>
          <a:lstStyle/>
          <a:p>
            <a:r>
              <a:rPr lang="en-US" sz="1500" dirty="0"/>
              <a:t>Genre with the highest revenue are Sports, Sci-Fi and Animation. This differs from the most common Genre seen in the previous slide. </a:t>
            </a:r>
          </a:p>
        </p:txBody>
      </p:sp>
      <p:sp>
        <p:nvSpPr>
          <p:cNvPr id="11" name="Title 1">
            <a:extLst>
              <a:ext uri="{FF2B5EF4-FFF2-40B4-BE49-F238E27FC236}">
                <a16:creationId xmlns:a16="http://schemas.microsoft.com/office/drawing/2014/main" id="{F21D4F3A-3458-914C-9525-DA3A8A9BE45C}"/>
              </a:ext>
            </a:extLst>
          </p:cNvPr>
          <p:cNvSpPr txBox="1">
            <a:spLocks/>
          </p:cNvSpPr>
          <p:nvPr/>
        </p:nvSpPr>
        <p:spPr>
          <a:xfrm>
            <a:off x="1246731" y="275487"/>
            <a:ext cx="9384311" cy="968194"/>
          </a:xfrm>
          <a:prstGeom prst="rect">
            <a:avLst/>
          </a:prstGeom>
        </p:spPr>
        <p:txBody>
          <a:bodyPr>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n-US" sz="2800" b="1" dirty="0">
                <a:latin typeface="Helvetica" pitchFamily="2" charset="0"/>
              </a:rPr>
              <a:t>GENRES WITH TOP REVENUE</a:t>
            </a:r>
          </a:p>
        </p:txBody>
      </p:sp>
      <p:pic>
        <p:nvPicPr>
          <p:cNvPr id="14" name="Picture 13">
            <a:extLst>
              <a:ext uri="{FF2B5EF4-FFF2-40B4-BE49-F238E27FC236}">
                <a16:creationId xmlns:a16="http://schemas.microsoft.com/office/drawing/2014/main" id="{F79E1702-1344-5343-9E10-E2FCCB9C6817}"/>
              </a:ext>
            </a:extLst>
          </p:cNvPr>
          <p:cNvPicPr>
            <a:picLocks noChangeAspect="1"/>
          </p:cNvPicPr>
          <p:nvPr/>
        </p:nvPicPr>
        <p:blipFill>
          <a:blip r:embed="rId2"/>
          <a:stretch>
            <a:fillRect/>
          </a:stretch>
        </p:blipFill>
        <p:spPr>
          <a:xfrm>
            <a:off x="1494531" y="856607"/>
            <a:ext cx="9136511" cy="4877538"/>
          </a:xfrm>
          <a:prstGeom prst="rect">
            <a:avLst/>
          </a:prstGeom>
        </p:spPr>
      </p:pic>
    </p:spTree>
    <p:extLst>
      <p:ext uri="{BB962C8B-B14F-4D97-AF65-F5344CB8AC3E}">
        <p14:creationId xmlns:p14="http://schemas.microsoft.com/office/powerpoint/2010/main" val="2008124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3DBA7DE-EAC6-1746-8BD4-27BEC5AC1C3D}"/>
              </a:ext>
            </a:extLst>
          </p:cNvPr>
          <p:cNvPicPr>
            <a:picLocks noChangeAspect="1"/>
          </p:cNvPicPr>
          <p:nvPr/>
        </p:nvPicPr>
        <p:blipFill>
          <a:blip r:embed="rId2"/>
          <a:stretch>
            <a:fillRect/>
          </a:stretch>
        </p:blipFill>
        <p:spPr>
          <a:xfrm>
            <a:off x="1216879" y="263150"/>
            <a:ext cx="7155596" cy="5464418"/>
          </a:xfrm>
          <a:prstGeom prst="rect">
            <a:avLst/>
          </a:prstGeom>
        </p:spPr>
      </p:pic>
      <p:pic>
        <p:nvPicPr>
          <p:cNvPr id="8" name="Picture 7">
            <a:extLst>
              <a:ext uri="{FF2B5EF4-FFF2-40B4-BE49-F238E27FC236}">
                <a16:creationId xmlns:a16="http://schemas.microsoft.com/office/drawing/2014/main" id="{074CBCC7-1881-AE47-A59D-A67FFEEEA1A1}"/>
              </a:ext>
            </a:extLst>
          </p:cNvPr>
          <p:cNvPicPr>
            <a:picLocks noChangeAspect="1"/>
          </p:cNvPicPr>
          <p:nvPr/>
        </p:nvPicPr>
        <p:blipFill>
          <a:blip r:embed="rId3"/>
          <a:stretch>
            <a:fillRect/>
          </a:stretch>
        </p:blipFill>
        <p:spPr>
          <a:xfrm>
            <a:off x="8643938" y="491750"/>
            <a:ext cx="1993900" cy="1905000"/>
          </a:xfrm>
          <a:prstGeom prst="rect">
            <a:avLst/>
          </a:prstGeom>
        </p:spPr>
      </p:pic>
      <p:sp>
        <p:nvSpPr>
          <p:cNvPr id="10" name="Title 1">
            <a:extLst>
              <a:ext uri="{FF2B5EF4-FFF2-40B4-BE49-F238E27FC236}">
                <a16:creationId xmlns:a16="http://schemas.microsoft.com/office/drawing/2014/main" id="{9C9ECC0B-3F30-B046-BADC-FAADEF7F1A2B}"/>
              </a:ext>
            </a:extLst>
          </p:cNvPr>
          <p:cNvSpPr>
            <a:spLocks noGrp="1"/>
          </p:cNvSpPr>
          <p:nvPr>
            <p:ph type="title"/>
          </p:nvPr>
        </p:nvSpPr>
        <p:spPr>
          <a:xfrm>
            <a:off x="2315232" y="5902292"/>
            <a:ext cx="8660523" cy="1077229"/>
          </a:xfrm>
        </p:spPr>
        <p:txBody>
          <a:bodyPr>
            <a:normAutofit/>
          </a:bodyPr>
          <a:lstStyle/>
          <a:p>
            <a:r>
              <a:rPr lang="en-US" sz="3000" b="1" dirty="0">
                <a:latin typeface="Helvetica" pitchFamily="2" charset="0"/>
              </a:rPr>
              <a:t>MAP OF TOP 10 CUSTOMERS’ LOCATIONS</a:t>
            </a:r>
          </a:p>
        </p:txBody>
      </p:sp>
      <p:sp>
        <p:nvSpPr>
          <p:cNvPr id="11" name="TextBox 10">
            <a:extLst>
              <a:ext uri="{FF2B5EF4-FFF2-40B4-BE49-F238E27FC236}">
                <a16:creationId xmlns:a16="http://schemas.microsoft.com/office/drawing/2014/main" id="{987357B7-66A4-2447-9F7C-9401D503B131}"/>
              </a:ext>
            </a:extLst>
          </p:cNvPr>
          <p:cNvSpPr txBox="1"/>
          <p:nvPr/>
        </p:nvSpPr>
        <p:spPr>
          <a:xfrm>
            <a:off x="8643938" y="2995359"/>
            <a:ext cx="2331817" cy="2308324"/>
          </a:xfrm>
          <a:prstGeom prst="rect">
            <a:avLst/>
          </a:prstGeom>
          <a:noFill/>
        </p:spPr>
        <p:txBody>
          <a:bodyPr wrap="square" rtlCol="0">
            <a:spAutoFit/>
          </a:bodyPr>
          <a:lstStyle/>
          <a:p>
            <a:r>
              <a:rPr lang="en-US" dirty="0"/>
              <a:t>As seen in the map, Top 10 customers are located mostly in Mexico, India, and China, which are locations with higher number of total customers as well. </a:t>
            </a:r>
          </a:p>
        </p:txBody>
      </p:sp>
    </p:spTree>
    <p:extLst>
      <p:ext uri="{BB962C8B-B14F-4D97-AF65-F5344CB8AC3E}">
        <p14:creationId xmlns:p14="http://schemas.microsoft.com/office/powerpoint/2010/main" val="5737214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C2D1F"/>
      </a:dk2>
      <a:lt2>
        <a:srgbClr val="FAF2C5"/>
      </a:lt2>
      <a:accent1>
        <a:srgbClr val="EA9736"/>
      </a:accent1>
      <a:accent2>
        <a:srgbClr val="EACF56"/>
      </a:accent2>
      <a:accent3>
        <a:srgbClr val="77D4D6"/>
      </a:accent3>
      <a:accent4>
        <a:srgbClr val="54AFDC"/>
      </a:accent4>
      <a:accent5>
        <a:srgbClr val="88C363"/>
      </a:accent5>
      <a:accent6>
        <a:srgbClr val="D9D899"/>
      </a:accent6>
      <a:hlink>
        <a:srgbClr val="A7A574"/>
      </a:hlink>
      <a:folHlink>
        <a:srgbClr val="8B887A"/>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9B359FC9-1E88-4883-B31D-CCECAE2A7B38}"/>
    </a:ext>
  </a:extLst>
</a:theme>
</file>

<file path=docProps/app.xml><?xml version="1.0" encoding="utf-8"?>
<Properties xmlns="http://schemas.openxmlformats.org/officeDocument/2006/extended-properties" xmlns:vt="http://schemas.openxmlformats.org/officeDocument/2006/docPropsVTypes">
  <Template>{977C6AEA-E32B-F345-A24F-F104C32FDFD1}tf16401378</Template>
  <TotalTime>10978</TotalTime>
  <Words>596</Words>
  <Application>Microsoft Macintosh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맑은 고딕</vt:lpstr>
      <vt:lpstr>MS Shell Dlg 2</vt:lpstr>
      <vt:lpstr>Arial</vt:lpstr>
      <vt:lpstr>Helvetica</vt:lpstr>
      <vt:lpstr>Wingdings</vt:lpstr>
      <vt:lpstr>Wingdings 3</vt:lpstr>
      <vt:lpstr>Madison</vt:lpstr>
      <vt:lpstr>Rockbuster Stealth Data Analysis</vt:lpstr>
      <vt:lpstr>OBJECTIVE&amp;GOALS</vt:lpstr>
      <vt:lpstr>CURRENT STANDING</vt:lpstr>
      <vt:lpstr>RENTAL DURATION</vt:lpstr>
      <vt:lpstr>PowerPoint Presentation</vt:lpstr>
      <vt:lpstr>FILMS WITH HIGHEST REVENUE</vt:lpstr>
      <vt:lpstr>PowerPoint Presentation</vt:lpstr>
      <vt:lpstr>PowerPoint Presentation</vt:lpstr>
      <vt:lpstr>MAP OF TOP 10 CUSTOMERS’ LOCATIONS</vt:lpstr>
      <vt:lpstr>PowerPoint Presentation</vt:lpstr>
      <vt:lpstr>CONCLUSION&amp;RECOMMENDATION</vt:lpstr>
      <vt:lpstr>REFERENCES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Data Analysis</dc:title>
  <dc:creator>Microsoft Office User</dc:creator>
  <cp:lastModifiedBy>Microsoft Office User</cp:lastModifiedBy>
  <cp:revision>23</cp:revision>
  <dcterms:created xsi:type="dcterms:W3CDTF">2023-01-23T03:10:22Z</dcterms:created>
  <dcterms:modified xsi:type="dcterms:W3CDTF">2023-01-30T18:08:47Z</dcterms:modified>
</cp:coreProperties>
</file>