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5" r:id="rId6"/>
    <p:sldId id="261" r:id="rId7"/>
    <p:sldId id="268" r:id="rId8"/>
    <p:sldId id="266" r:id="rId9"/>
    <p:sldId id="263" r:id="rId10"/>
    <p:sldId id="264" r:id="rId11"/>
    <p:sldId id="267" r:id="rId12"/>
    <p:sldId id="260" r:id="rId13"/>
    <p:sldId id="271" r:id="rId14"/>
    <p:sldId id="262" r:id="rId15"/>
    <p:sldId id="269" r:id="rId16"/>
    <p:sldId id="25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ACA44-69AC-4369-91A2-9C0D5FD3775B}" type="datetimeFigureOut">
              <a:rPr lang="tr-TR" smtClean="0"/>
              <a:t>5.01.2025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7416B-2393-4A9E-8F03-D047C97FB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05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7416B-2393-4A9E-8F03-D047C97FBD0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45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vpng.com/png_view/emoji-clipboard-emoji-png/UZvdb4yb" TargetMode="External"/><Relationship Id="rId3" Type="http://schemas.openxmlformats.org/officeDocument/2006/relationships/hyperlink" Target="https://stock.adobe.com/search?k=grafico" TargetMode="External"/><Relationship Id="rId7" Type="http://schemas.openxmlformats.org/officeDocument/2006/relationships/hyperlink" Target="https://www.pixtastock.com/illustration/87560641" TargetMode="External"/><Relationship Id="rId2" Type="http://schemas.openxmlformats.org/officeDocument/2006/relationships/hyperlink" Target="https://www.futurelearn.com/courses/corporate-finance-a-beginner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free-photos-vectors/bitcoin-symbol" TargetMode="External"/><Relationship Id="rId5" Type="http://schemas.openxmlformats.org/officeDocument/2006/relationships/hyperlink" Target="https://www.freeworldmaps.net/download/map.html" TargetMode="External"/><Relationship Id="rId10" Type="http://schemas.openxmlformats.org/officeDocument/2006/relationships/hyperlink" Target="https://www.slideshare.net/thelma_villaflores/how-to-write-a-research-question" TargetMode="External"/><Relationship Id="rId4" Type="http://schemas.openxmlformats.org/officeDocument/2006/relationships/hyperlink" Target="https://www.emojipng.com/preview/14294558" TargetMode="External"/><Relationship Id="rId9" Type="http://schemas.openxmlformats.org/officeDocument/2006/relationships/hyperlink" Target="https://wealthface.com/blog/whats-your-investment-sty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Multi-Asset Portfolio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(</a:t>
            </a:r>
            <a:r>
              <a:rPr lang="en-US" dirty="0" smtClean="0"/>
              <a:t>Equity</a:t>
            </a:r>
            <a:r>
              <a:rPr lang="tr-TR" dirty="0" smtClean="0"/>
              <a:t> Bond Commodity REIT ETFs and Cryptos)</a:t>
            </a:r>
            <a:endParaRPr lang="tr-TR" dirty="0"/>
          </a:p>
        </p:txBody>
      </p:sp>
      <p:pic>
        <p:nvPicPr>
          <p:cNvPr id="6146" name="Picture 2" descr="Grafico Images – Browse 26,485 Stock Photos, Vectors, and Video | Adobe 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94" y="4173029"/>
            <a:ext cx="2000873" cy="108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rporate Finance: A Beginner's Guide - Online Course - Future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78" y="4173029"/>
            <a:ext cx="1250835" cy="10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Efficient Frontier </a:t>
            </a:r>
            <a:r>
              <a:rPr lang="tr-TR" dirty="0" smtClean="0"/>
              <a:t>with </a:t>
            </a:r>
            <a:r>
              <a:rPr lang="tr-TR" dirty="0" smtClean="0"/>
              <a:t>Monte Carlo Simulation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496" y="2671639"/>
            <a:ext cx="6453356" cy="33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Weight Distribution</a:t>
            </a:r>
            <a:endParaRPr lang="tr-T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046533"/>
              </p:ext>
            </p:extLst>
          </p:nvPr>
        </p:nvGraphicFramePr>
        <p:xfrm>
          <a:off x="1112516" y="2616940"/>
          <a:ext cx="9997443" cy="3463821"/>
        </p:xfrm>
        <a:graphic>
          <a:graphicData uri="http://schemas.openxmlformats.org/drawingml/2006/table">
            <a:tbl>
              <a:tblPr/>
              <a:tblGrid>
                <a:gridCol w="483747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  <a:gridCol w="594606"/>
              </a:tblGrid>
              <a:tr h="86595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Variance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Parity Portfolio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Sharpe Ratio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Equal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Equal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Equal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Minimum Variance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Minimum Variance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Minimum Variance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Risk Parity Portfolio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Risk Parity Portfolio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Risk Parity Portfolio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Maximum Sharpe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Maximum Sharpe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Maximum Sharpe Weights</a:t>
                      </a:r>
                    </a:p>
                  </a:txBody>
                  <a:tcPr marL="5807" marR="5807" marT="58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BTC-USD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0,3385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0,1712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0,5000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0,2047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0,6141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0,2028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0,1978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0,3956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0,5935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0,3184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0,1086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0,1926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0,3851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0,5777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0,0858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0,1287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ETH-USD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0,0305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EWJ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0,0505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0,0757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EZU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0,0583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FXI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0,0507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0,0601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0,1870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0,1236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0,0851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0,1131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0,2262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0,3393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0,0488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0,0976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0,1463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0,0337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0,1010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OIH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PSA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0,0414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0,0621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SCCO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0,0340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0,0978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0,1160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XLC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0,0509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0,0603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XLK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0,0470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0,1716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0,1358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0,2037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XLU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0,0713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0,0282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0,0563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0,0845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91">
                <a:tc>
                  <a:txBody>
                    <a:bodyPr/>
                    <a:lstStyle/>
                    <a:p>
                      <a:pPr algn="ctr" fontAlgn="t"/>
                      <a:r>
                        <a:rPr lang="tr-T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XLV</a:t>
                      </a:r>
                    </a:p>
                  </a:txBody>
                  <a:tcPr marL="5807" marR="5807" marT="58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0,0820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0,0846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0,0197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0,0944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0,1887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0,2831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0,0324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0,0647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0,0971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0,0335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0,0669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0,1004</a:t>
                      </a:r>
                    </a:p>
                  </a:txBody>
                  <a:tcPr marL="5807" marR="5807" marT="5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 of Sample Performance</a:t>
            </a:r>
            <a:endParaRPr lang="tr-TR" dirty="0"/>
          </a:p>
        </p:txBody>
      </p:sp>
      <p:pic>
        <p:nvPicPr>
          <p:cNvPr id="4" name="Content Placeholder 3" descr="C:\Users\cikik\Downloads\sharpe_barplot_model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61" y="2525658"/>
            <a:ext cx="3317875" cy="3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cikik\Downloads\alpha_barplot_model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36" y="2525658"/>
            <a:ext cx="3624274" cy="326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cikik\Downloads\beta_barplot_model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10" y="2519145"/>
            <a:ext cx="3188473" cy="332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683" y="5540917"/>
            <a:ext cx="1390229" cy="605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558" y="5512541"/>
            <a:ext cx="1390229" cy="605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325" y="5528888"/>
            <a:ext cx="1390229" cy="6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 of Sample Performance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83" y="5540917"/>
            <a:ext cx="1390229" cy="605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325" y="5528888"/>
            <a:ext cx="1390229" cy="605229"/>
          </a:xfrm>
          <a:prstGeom prst="rect">
            <a:avLst/>
          </a:prstGeom>
        </p:spPr>
      </p:pic>
      <p:pic>
        <p:nvPicPr>
          <p:cNvPr id="10" name="Picture 9" descr="C:\Users\cikik\Downloads\treynor_barplot_model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2700952"/>
            <a:ext cx="2969894" cy="336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cikik\Downloads\std_barplot_model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4" y="2700952"/>
            <a:ext cx="3225167" cy="336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cikik\Downloads\information_barplot_models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21" y="2700952"/>
            <a:ext cx="3041332" cy="336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4" y="5843531"/>
            <a:ext cx="720752" cy="313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51" y="5832371"/>
            <a:ext cx="720752" cy="313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342" y="5820342"/>
            <a:ext cx="720752" cy="3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Portfolio Allocation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Initial investment: 1.000.000 $</a:t>
            </a:r>
          </a:p>
          <a:p>
            <a:r>
              <a:rPr lang="tr-TR" dirty="0"/>
              <a:t>W</a:t>
            </a:r>
            <a:r>
              <a:rPr lang="tr-TR" dirty="0" smtClean="0"/>
              <a:t>eights </a:t>
            </a:r>
            <a:r>
              <a:rPr lang="tr-TR" dirty="0"/>
              <a:t>* </a:t>
            </a:r>
            <a:r>
              <a:rPr lang="tr-TR" dirty="0" smtClean="0"/>
              <a:t>Investment/Prices in test period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2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Weekly Portfolio Development</a:t>
            </a:r>
            <a:endParaRPr lang="tr-T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78541"/>
              </p:ext>
            </p:extLst>
          </p:nvPr>
        </p:nvGraphicFramePr>
        <p:xfrm>
          <a:off x="3140775" y="2492895"/>
          <a:ext cx="6011175" cy="3669379"/>
        </p:xfrm>
        <a:graphic>
          <a:graphicData uri="http://schemas.openxmlformats.org/drawingml/2006/table">
            <a:tbl>
              <a:tblPr/>
              <a:tblGrid>
                <a:gridCol w="667911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  <a:gridCol w="333954"/>
              </a:tblGrid>
              <a:tr h="521395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Variance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Parity Portfolio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Sharpe Ratio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Equal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Equal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Equal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Minimum Variance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Minimum Variance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Minimum Variance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Risk Parity Portfolio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Risk Parity Portfolio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Risk Parity Portfolio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%5 With Maximum Sharpe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%10 With Maximum Sharpe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 %15 With Maximum Sharpe Weights</a:t>
                      </a:r>
                    </a:p>
                  </a:txBody>
                  <a:tcPr marL="3292" marR="3292" marT="3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995.304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999.828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965.739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983.616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272.948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550.043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823.824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604.613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1.209.227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1.813.946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377.958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760.435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1.142.935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388.867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778.005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1.167.459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1.022.411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1.016.119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983.909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997.382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278.985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562.515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842.348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614.465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1.228.929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1.843.501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384.820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774.566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1.164.336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394.304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788.894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1.183.792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1.031.156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1.027.552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993.013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1.042.944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281.899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568.114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850.855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621.378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1.242.756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1.864.242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388.609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781.886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1.175.186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412.317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824.934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1.237.872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1.038.928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1.041.081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1.004.947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1.060.677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284.644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573.429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858.932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629.559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1.259.119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1.888.787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393.456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791.405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1.189.378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419.328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838.958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1.258.922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1.060.549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1.059.229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1.023.190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1.082.234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289.698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583.738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874.312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640.534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1.281.069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1.921.713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400.496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805.699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1.210.924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427.851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856.011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1.284.502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1.058.807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1.066.893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1.027.059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1.095.978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289.879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583.913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874.668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645.169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1.290.337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1.935.615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402.174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808.857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1.215.561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433.278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866.879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1.300.813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1.040.565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1.065.917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1.018.340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1.105.073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285.760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575.356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861.961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644.578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1.289.156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1.933.843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398.969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802.133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1.205.320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436.879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874.088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1.311.611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1.030.785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1.084.878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1.019.668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1.117.025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283.127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570.068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854.015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656.045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1.312.089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1.968.243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399.513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803.191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1.206.889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441.610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883.553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1.325.783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1.042.866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1.074.845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1.024.806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1.115.588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287.161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578.258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866.241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649.978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1.299.955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1.950.042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401.452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807.190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1.212.947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441.041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882.412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1.324.086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29.04.2024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1.042.640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1.044.187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1.015.051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1.066.562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286.907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577.618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865.347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631.438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1.262.876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1.894.422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397.692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799.552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1.201.430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421.651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843.628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1.265.901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1.055.995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1.065.016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1.035.300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1.093.851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291.739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587.085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879.665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644.034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1.288.067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1.932.210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405.827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815.641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1.225.471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432.440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865.215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1.298.289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1.083.271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1.057.464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1.046.638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1.085.152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298.277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600.316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899.458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639.467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1.278.934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1.918.510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410.175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824.508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1.238.857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428.989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858.325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1.287.969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1.081.359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1.064.221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1.042.314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1.098.654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296.598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597.696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895.129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643.553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1.287.106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1.930.769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407.910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820.710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1.233.526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434.344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869.018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1.303.999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1.080.852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1.070.265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1.045.134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1.106.472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296.697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597.856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895.393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647.208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1.294.416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1.941.734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822.960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1.236.876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437.435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875.201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1.313.275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1.068.107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1.071.182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1.036.506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1.101.542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292.431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589.228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882.482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647.763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1.295.525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1.943.398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405.708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816.187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1.226.682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435.497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871.313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1.307.426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10.06.2024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1.061.402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1.082.505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1.038.305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1.114.232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291.395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587.064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879.280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654.609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1.309.219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1.963.939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406.471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817.647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1.228.842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440.519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881.358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1.322.497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1.061.087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1.067.392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1.035.249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1.096.873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292.438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588.959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882.241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645.470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1.290.941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1.936.522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405.409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815.334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1.225.277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433.647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867.615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1.301.895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24.06.2024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1.057.142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1.051.139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1.027.322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1.076.711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291.402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586.911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879.165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635.642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1.271.285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1.907.036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402.274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809.070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1.215.886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425.668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851.656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1.277.963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1.061.112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1.065.546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1.043.037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1.103.386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294.912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593.423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889.186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644.354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1.288.708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1.933.172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408.850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821.738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1.234.645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436.215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872.765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1.309.630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1.086.089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1.079.096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1.060.633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1.110.857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300.629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605.188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906.693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652.548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1.305.097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1.957.756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415.543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835.460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1.255.395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439.168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878.671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1.318.495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1.074.537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1.062.368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1.040.131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1.071.283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294.844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593.919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889.646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642.433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1.284.866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1.927.408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407.238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819.122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1.231.024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423.514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847.352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1.271.510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22.07.2024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1.069.966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1.069.350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1.040.046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1.076.249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293.621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591.214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885.724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646.655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1.293.310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1.940.076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407.409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819.195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1.230.999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425.477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851.277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1.277.400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1.034.811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1.068.705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1.027.651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1.044.491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286.608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576.578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864.054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646.265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1.292.530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1.938.905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402.953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809.706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1.216.473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412.922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826.167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1.239.692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1.036.219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1.081.703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1.034.200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1.063.966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286.937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577.093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864.893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654.125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1.308.250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1.962.487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405.636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814.943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1.224.265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841.584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1.262.808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1.062.385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1.090.691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1.055.487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1.080.811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294.697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592.687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888.263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659.560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1.319.121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1.978.793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413.977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831.716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1.249.472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427.286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854.907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1.282.812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19.08.2024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1.088.920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1.109.803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1.076.629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1.104.107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300.722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604.880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906.509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671.118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1.342.236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2.013.468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422.198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848.325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1.274.468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436.502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873.339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1.310.463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1.073.750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1.112.474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1.074.887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1.102.204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298.509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600.131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899.548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672.733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1.345.467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2.018.314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421.754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847.117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1.272.496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435.752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871.835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1.308.200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1.036.042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1.097.615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1.046.580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1.058.882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288.200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579.351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868.428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663.748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1.327.495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1.991.356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410.691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824.835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1.238.994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418.626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837.576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1.256.767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1.070.076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1.128.132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1.078.954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1.104.201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296.962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596.903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894.758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682.202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1.364.403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2.046.721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423.424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850.373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1.277.336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436.550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873.435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1.310.568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1.100.904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1.136.616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1.098.876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1.121.936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304.576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612.415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917.910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687.332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1.374.663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2.062.111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431.080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865.961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1.300.855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443.555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887.454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1.331.618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1.135.695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1.153.013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1.126.762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1.166.052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314.241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631.810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946.956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697.247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1.394.494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2.091.859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442.028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887.936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1.333.856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461.001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922.365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1.383.985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1.135.889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1.131.056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1.123.551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1.141.580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315.251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633.631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949.793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683.970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1.367.940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2.052.025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440.939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885.527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1.330.125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451.314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902.989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1.354.941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1.129.238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1.142.371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1.121.253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1.159.444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313.261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629.675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943.841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690.812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1.381.624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2.072.552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440.008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883.698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1.327.399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458.382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917.126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1.376.146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1.132.772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1.139.712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1.118.940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1.140.563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312.331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628.075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941.294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689.205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1.378.409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2.067.729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438.875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881.721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1.324.577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450.919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902.200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1.353.735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1.115.166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1.124.207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1.102.580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1.128.657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307.599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618.360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926.828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679.828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1.359.656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2.039.598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432.610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868.934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1.305.269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446.207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892.782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1.339.607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4"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28.10.2024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1.104.582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1.125.616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1.095.490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1.125.850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304.016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611.190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916.055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680.680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1.361.361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2.042.154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429.820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863.339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1.296.869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445.103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890.567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1.336.268</a:t>
                      </a:r>
                    </a:p>
                  </a:txBody>
                  <a:tcPr marL="3292" marR="3292" marT="32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/>
              <a:t>Thank you for </a:t>
            </a:r>
            <a:r>
              <a:rPr lang="tr-TR" sz="4800" dirty="0" smtClean="0"/>
              <a:t>listening !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r">
              <a:buNone/>
            </a:pPr>
            <a:r>
              <a:rPr lang="tr-TR" dirty="0" smtClean="0"/>
              <a:t>Yasemin Çıkıkçı (S009590)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Links of Images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www.futurelearn.com/courses/corporate-finance-a-beginners-guide</a:t>
            </a:r>
            <a:endParaRPr lang="tr-TR" dirty="0" smtClean="0"/>
          </a:p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stock.adobe.com/search?k=grafico</a:t>
            </a:r>
            <a:endParaRPr lang="tr-TR" dirty="0"/>
          </a:p>
          <a:p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www.emojipng.com/preview/14294558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www.freeworldmaps.net/download/map.html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</a:t>
            </a:r>
            <a:r>
              <a:rPr lang="tr-TR" dirty="0" smtClean="0">
                <a:hlinkClick r:id="rId6"/>
              </a:rPr>
              <a:t>www.freepik.com/free-photos-vectors/bitcoin-symbol</a:t>
            </a:r>
            <a:endParaRPr lang="tr-TR" dirty="0" smtClean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www.pixtastock.com/illustration/87560641</a:t>
            </a:r>
            <a:endParaRPr lang="tr-TR" dirty="0" smtClean="0"/>
          </a:p>
          <a:p>
            <a:r>
              <a:rPr lang="tr-TR" dirty="0">
                <a:hlinkClick r:id="rId8"/>
              </a:rPr>
              <a:t>https://</a:t>
            </a:r>
            <a:r>
              <a:rPr lang="tr-TR" dirty="0" smtClean="0">
                <a:hlinkClick r:id="rId8"/>
              </a:rPr>
              <a:t>favpng.com/png_view/emoji-clipboard-emoji-png/UZvdb4yb</a:t>
            </a:r>
            <a:endParaRPr lang="tr-TR" dirty="0" smtClean="0"/>
          </a:p>
          <a:p>
            <a:r>
              <a:rPr lang="tr-TR" dirty="0">
                <a:hlinkClick r:id="rId9"/>
              </a:rPr>
              <a:t>https://wealthface.com/blog/whats-your-investment-style</a:t>
            </a:r>
            <a:r>
              <a:rPr lang="tr-TR" dirty="0" smtClean="0">
                <a:hlinkClick r:id="rId9"/>
              </a:rPr>
              <a:t>/</a:t>
            </a:r>
            <a:endParaRPr lang="tr-TR" dirty="0" smtClean="0"/>
          </a:p>
          <a:p>
            <a:r>
              <a:rPr lang="tr-TR" dirty="0">
                <a:hlinkClick r:id="rId10"/>
              </a:rPr>
              <a:t>https://</a:t>
            </a:r>
            <a:r>
              <a:rPr lang="tr-TR" dirty="0" smtClean="0">
                <a:hlinkClick r:id="rId10"/>
              </a:rPr>
              <a:t>www.slideshare.net/thelma_villaflores/how-to-write-a-research-question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39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Research Question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How does a multi-asset portfolio that uses Markowitz weights calculated based on data between November 2021-March 2024 perform in the period after March 2024 to November 2024 (out-of-sample analysis) ?</a:t>
            </a:r>
          </a:p>
          <a:p>
            <a:r>
              <a:rPr lang="tr-TR" dirty="0" smtClean="0"/>
              <a:t>1/N Rebalancing</a:t>
            </a:r>
          </a:p>
          <a:p>
            <a:r>
              <a:rPr lang="tr-TR" dirty="0" smtClean="0"/>
              <a:t>Maximum Sharpe Ratio</a:t>
            </a:r>
          </a:p>
          <a:p>
            <a:r>
              <a:rPr lang="tr-TR" dirty="0" smtClean="0"/>
              <a:t>Minimum Variance</a:t>
            </a:r>
          </a:p>
          <a:p>
            <a:r>
              <a:rPr lang="tr-TR" dirty="0" smtClean="0"/>
              <a:t>Risk Parity Portfolio</a:t>
            </a:r>
          </a:p>
        </p:txBody>
      </p:sp>
      <p:pic>
        <p:nvPicPr>
          <p:cNvPr id="5122" name="Picture 2" descr="How to Write a Research Question |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79" y="700562"/>
            <a:ext cx="2113915" cy="158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Weekly data is retrieved from Yahoo </a:t>
            </a:r>
            <a:r>
              <a:rPr lang="en-US" dirty="0" smtClean="0"/>
              <a:t>Finance</a:t>
            </a:r>
            <a:r>
              <a:rPr lang="tr-TR" dirty="0" smtClean="0"/>
              <a:t>. It captures November</a:t>
            </a:r>
            <a:r>
              <a:rPr lang="en-US" dirty="0" smtClean="0"/>
              <a:t> 1</a:t>
            </a:r>
            <a:r>
              <a:rPr lang="en-US" dirty="0"/>
              <a:t>, </a:t>
            </a:r>
            <a:r>
              <a:rPr lang="en-US" dirty="0" smtClean="0"/>
              <a:t>20</a:t>
            </a:r>
            <a:r>
              <a:rPr lang="tr-TR" dirty="0" smtClean="0"/>
              <a:t>21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tr-TR" dirty="0" smtClean="0"/>
              <a:t>February</a:t>
            </a:r>
            <a:r>
              <a:rPr lang="en-US" dirty="0" smtClean="0"/>
              <a:t> </a:t>
            </a:r>
            <a:r>
              <a:rPr lang="tr-TR" dirty="0" smtClean="0"/>
              <a:t>26</a:t>
            </a:r>
            <a:r>
              <a:rPr lang="en-US" dirty="0" smtClean="0"/>
              <a:t>, 2024</a:t>
            </a:r>
            <a:r>
              <a:rPr lang="tr-TR" dirty="0" smtClean="0"/>
              <a:t> period. </a:t>
            </a:r>
          </a:p>
          <a:p>
            <a:r>
              <a:rPr lang="tr-TR" dirty="0" smtClean="0"/>
              <a:t>Checking model performance for </a:t>
            </a:r>
            <a:r>
              <a:rPr lang="en-US" dirty="0" smtClean="0"/>
              <a:t>the </a:t>
            </a:r>
            <a:r>
              <a:rPr lang="en-US" dirty="0"/>
              <a:t>period between </a:t>
            </a:r>
            <a:r>
              <a:rPr lang="tr-TR" dirty="0"/>
              <a:t>February</a:t>
            </a:r>
            <a:r>
              <a:rPr lang="en-US" dirty="0"/>
              <a:t> </a:t>
            </a:r>
            <a:r>
              <a:rPr lang="tr-TR" dirty="0"/>
              <a:t>26</a:t>
            </a:r>
            <a:r>
              <a:rPr lang="en-US" dirty="0" smtClean="0"/>
              <a:t>, </a:t>
            </a:r>
            <a:r>
              <a:rPr lang="en-US" dirty="0"/>
              <a:t>2024 and November 1, </a:t>
            </a:r>
            <a:r>
              <a:rPr lang="en-US" dirty="0" smtClean="0"/>
              <a:t>2024</a:t>
            </a:r>
            <a:endParaRPr lang="tr-TR" dirty="0" smtClean="0"/>
          </a:p>
          <a:p>
            <a:r>
              <a:rPr lang="en-US" dirty="0"/>
              <a:t>Training Data: 80% of 36 months = 0.80 × 36 = 28.8 months → </a:t>
            </a:r>
            <a:r>
              <a:rPr lang="tr-TR" dirty="0" smtClean="0"/>
              <a:t>2</a:t>
            </a:r>
            <a:r>
              <a:rPr lang="tr-TR" dirty="0"/>
              <a:t>8</a:t>
            </a:r>
            <a:r>
              <a:rPr lang="en-US" dirty="0" smtClean="0"/>
              <a:t> months</a:t>
            </a:r>
            <a:r>
              <a:rPr lang="tr-TR" dirty="0"/>
              <a:t> </a:t>
            </a:r>
            <a:r>
              <a:rPr lang="tr-TR" dirty="0" smtClean="0"/>
              <a:t>(121 weeks)</a:t>
            </a:r>
            <a:endParaRPr lang="en-US" dirty="0"/>
          </a:p>
          <a:p>
            <a:r>
              <a:rPr lang="en-US" dirty="0"/>
              <a:t>Test Data: 20% of 36 months = 0.20 × 36 = 7.2 months </a:t>
            </a:r>
            <a:r>
              <a:rPr lang="en-US" dirty="0" smtClean="0"/>
              <a:t>→</a:t>
            </a:r>
            <a:r>
              <a:rPr lang="tr-TR" dirty="0" smtClean="0"/>
              <a:t> 8</a:t>
            </a:r>
            <a:r>
              <a:rPr lang="en-US" dirty="0" smtClean="0"/>
              <a:t> </a:t>
            </a:r>
            <a:r>
              <a:rPr lang="en-US" dirty="0"/>
              <a:t>months </a:t>
            </a:r>
            <a:r>
              <a:rPr lang="tr-TR" dirty="0" smtClean="0"/>
              <a:t>(35 weeks)</a:t>
            </a:r>
          </a:p>
          <a:p>
            <a:r>
              <a:rPr lang="tr-TR" b="1" dirty="0" smtClean="0"/>
              <a:t>80/20</a:t>
            </a:r>
            <a:r>
              <a:rPr lang="tr-TR" dirty="0" smtClean="0"/>
              <a:t> split</a:t>
            </a:r>
          </a:p>
          <a:p>
            <a:endParaRPr lang="tr-TR" dirty="0"/>
          </a:p>
        </p:txBody>
      </p:sp>
      <p:pic>
        <p:nvPicPr>
          <p:cNvPr id="4098" name="Picture 2" descr="Clipboard Emoji, PNG, 1024x1024px, Clipboard, Android, Data, Emoji,  Emojipedia Download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0" y="1126912"/>
            <a:ext cx="1146174" cy="11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emoji - Horizontal,Data Emoji - free transparent emoji - emojipn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98" y="1254335"/>
            <a:ext cx="2275729" cy="10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Asset </a:t>
            </a:r>
            <a:r>
              <a:rPr lang="tr-TR" dirty="0" smtClean="0"/>
              <a:t>Elimination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Variance Inflation Factor</a:t>
            </a:r>
          </a:p>
          <a:p>
            <a:r>
              <a:rPr lang="tr-TR" dirty="0" smtClean="0"/>
              <a:t>Returns</a:t>
            </a:r>
          </a:p>
          <a:p>
            <a:r>
              <a:rPr lang="tr-TR" dirty="0" smtClean="0"/>
              <a:t>Standard Deviations</a:t>
            </a:r>
          </a:p>
          <a:p>
            <a:r>
              <a:rPr lang="tr-TR" dirty="0" smtClean="0"/>
              <a:t>Market Capitalization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32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Portfolio Content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446695"/>
              </p:ext>
            </p:extLst>
          </p:nvPr>
        </p:nvGraphicFramePr>
        <p:xfrm>
          <a:off x="3148718" y="2589266"/>
          <a:ext cx="5876012" cy="3526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509"/>
                <a:gridCol w="2015334"/>
                <a:gridCol w="781846"/>
                <a:gridCol w="1642271"/>
                <a:gridCol w="942052"/>
              </a:tblGrid>
              <a:tr h="238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Ticker</a:t>
                      </a:r>
                      <a:endParaRPr lang="tr-T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Name</a:t>
                      </a:r>
                      <a:endParaRPr lang="tr-T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Country</a:t>
                      </a:r>
                      <a:endParaRPr lang="tr-T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Content</a:t>
                      </a:r>
                      <a:endParaRPr lang="tr-T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effectLst/>
                        </a:rPr>
                        <a:t>Type</a:t>
                      </a:r>
                      <a:endParaRPr lang="tr-T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ctr">
                    <a:solidFill>
                      <a:schemeClr val="accent4"/>
                    </a:solidFill>
                  </a:tcPr>
                </a:tc>
              </a:tr>
              <a:tr h="162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EWJ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iShares MSCI Japan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Japanese equities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EZU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iShares MSCI EMU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Eurozone Countries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Eurozone equities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FXI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iShares China Large-Cap ETF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Chinese large-cap stocks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XLC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Communication Services Select Sector SPDR Fund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Communication </a:t>
                      </a: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services stocks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XLK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Technology Select Sector SPDR Fund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Technology </a:t>
                      </a: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stocks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XLU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Utilities Select Sector SPDR Fund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Utilities </a:t>
                      </a: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sector stocks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XLV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Health Care Select Sector SPDR Fund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Health </a:t>
                      </a: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care sector stocks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Equity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EMB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iShares J.P. Morgan USD Emerging Markets Bond ETF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Global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Emerging market </a:t>
                      </a: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bonds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Bond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DBA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Invesco DB Agriculture Fund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Global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Agriculture commodities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Commodity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SPDR Gold Shares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Global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Gold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Commodity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SCCO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Southern Copper Corporation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Peru-Mexico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Mining-Copper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Commodity Equity </a:t>
                      </a: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Stock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OIH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VanEck Vectors Oil Services ETF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U.S. oil services sector stocks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Commodity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BTC-USD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Bitcoin (BTC)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Global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Cryptocurrencies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Crypto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ETH-USD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Ethereum (ETH)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Global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Cryptocurrencies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 smtClean="0">
                          <a:solidFill>
                            <a:schemeClr val="tx1"/>
                          </a:solidFill>
                          <a:effectLst/>
                        </a:rPr>
                        <a:t>Crypto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PSA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Public Storage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>
                          <a:solidFill>
                            <a:schemeClr val="tx1"/>
                          </a:solidFill>
                          <a:effectLst/>
                        </a:rPr>
                        <a:t>Storage REIT</a:t>
                      </a:r>
                      <a:endParaRPr lang="tr-TR" sz="7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700" dirty="0">
                          <a:solidFill>
                            <a:schemeClr val="tx1"/>
                          </a:solidFill>
                          <a:effectLst/>
                        </a:rPr>
                        <a:t>REIT ETF</a:t>
                      </a:r>
                      <a:endParaRPr lang="tr-TR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73" marR="28973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Physical world map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2" y="1025056"/>
            <a:ext cx="2380614" cy="126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hereum ETH Ethereum cryptocurrency virtual... - Stock Illustration  [87560641] - PIX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2849789"/>
            <a:ext cx="900682" cy="9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hysical world map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6" y="1025056"/>
            <a:ext cx="2380614" cy="126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in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59" y="262128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 Types of Investors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Aggressive</a:t>
            </a:r>
            <a:r>
              <a:rPr lang="tr-TR" dirty="0"/>
              <a:t>, </a:t>
            </a:r>
            <a:r>
              <a:rPr lang="tr-TR" dirty="0" smtClean="0"/>
              <a:t>Balanced and Conservative Investors (Volatility of the Portfolio)</a:t>
            </a:r>
          </a:p>
          <a:p>
            <a:r>
              <a:rPr lang="tr-TR" dirty="0" smtClean="0"/>
              <a:t>Rebalancing (1/N)</a:t>
            </a:r>
          </a:p>
          <a:p>
            <a:r>
              <a:rPr lang="tr-TR" dirty="0" smtClean="0"/>
              <a:t>Maximum </a:t>
            </a:r>
            <a:r>
              <a:rPr lang="tr-TR" dirty="0"/>
              <a:t>Sharpe </a:t>
            </a:r>
            <a:r>
              <a:rPr lang="tr-TR" dirty="0" smtClean="0"/>
              <a:t>Ratio</a:t>
            </a:r>
          </a:p>
          <a:p>
            <a:r>
              <a:rPr lang="tr-TR" dirty="0" smtClean="0"/>
              <a:t>Minimum Variance</a:t>
            </a:r>
          </a:p>
          <a:p>
            <a:r>
              <a:rPr lang="tr-TR" dirty="0" smtClean="0"/>
              <a:t>Risk </a:t>
            </a:r>
            <a:r>
              <a:rPr lang="tr-TR" dirty="0"/>
              <a:t>Parity Portfolio </a:t>
            </a:r>
            <a:r>
              <a:rPr lang="tr-TR" dirty="0" smtClean="0"/>
              <a:t>Models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01" y="3155352"/>
            <a:ext cx="4572396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264" y="2581317"/>
            <a:ext cx="5483471" cy="356504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Annualized Returns vs Standard </a:t>
            </a:r>
            <a:r>
              <a:rPr lang="en-US" dirty="0" smtClean="0"/>
              <a:t>Deviation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33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Correlation Matrix</a:t>
            </a:r>
            <a:endParaRPr lang="tr-T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57" y="2557463"/>
            <a:ext cx="84742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 Data</a:t>
            </a:r>
            <a:endParaRPr lang="tr-TR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492" y="2557463"/>
            <a:ext cx="721301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1197</TotalTime>
  <Words>1496</Words>
  <Application>Microsoft Office PowerPoint</Application>
  <PresentationFormat>Widescreen</PresentationFormat>
  <Paragraphs>1037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Organic</vt:lpstr>
      <vt:lpstr>Multi-Asset Portfolio</vt:lpstr>
      <vt:lpstr>Research Question</vt:lpstr>
      <vt:lpstr>Data</vt:lpstr>
      <vt:lpstr>Asset Elimination</vt:lpstr>
      <vt:lpstr>Portfolio Content</vt:lpstr>
      <vt:lpstr>3 Types of Investors</vt:lpstr>
      <vt:lpstr>Annualized Returns vs Standard Deviation</vt:lpstr>
      <vt:lpstr>Correlation Matrix</vt:lpstr>
      <vt:lpstr>Train Data</vt:lpstr>
      <vt:lpstr>Efficient Frontier with Monte Carlo Simulation</vt:lpstr>
      <vt:lpstr>Weight Distribution</vt:lpstr>
      <vt:lpstr>Out of Sample Performance</vt:lpstr>
      <vt:lpstr>Out of Sample Performance</vt:lpstr>
      <vt:lpstr>Portfolio Allocation</vt:lpstr>
      <vt:lpstr>Weekly Portfolio Development</vt:lpstr>
      <vt:lpstr>PowerPoint Presentation</vt:lpstr>
      <vt:lpstr>Links of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Multi-Asset Portfolio</dc:title>
  <dc:creator>Yasemin Çıkıkçı</dc:creator>
  <cp:lastModifiedBy>Yasemin Çıkıkçı</cp:lastModifiedBy>
  <cp:revision>52</cp:revision>
  <dcterms:created xsi:type="dcterms:W3CDTF">2024-11-10T07:14:06Z</dcterms:created>
  <dcterms:modified xsi:type="dcterms:W3CDTF">2025-01-05T12:10:50Z</dcterms:modified>
</cp:coreProperties>
</file>