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39" r:id="rId2"/>
    <p:sldId id="463" r:id="rId3"/>
    <p:sldId id="486" r:id="rId4"/>
    <p:sldId id="487" r:id="rId5"/>
    <p:sldId id="488" r:id="rId6"/>
    <p:sldId id="491" r:id="rId7"/>
    <p:sldId id="500" r:id="rId8"/>
    <p:sldId id="492" r:id="rId9"/>
    <p:sldId id="501" r:id="rId10"/>
    <p:sldId id="497" r:id="rId11"/>
    <p:sldId id="498" r:id="rId12"/>
  </p:sldIdLst>
  <p:sldSz cx="9144000" cy="6858000" type="screen4x3"/>
  <p:notesSz cx="7104063" cy="10234613"/>
  <p:defaultTextStyle>
    <a:defPPr>
      <a:defRPr lang="fr-FR"/>
    </a:defPPr>
    <a:lvl1pPr marL="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95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4">
          <p15:clr>
            <a:srgbClr val="A4A3A4"/>
          </p15:clr>
        </p15:guide>
        <p15:guide id="3" orient="horz" pos="935">
          <p15:clr>
            <a:srgbClr val="A4A3A4"/>
          </p15:clr>
        </p15:guide>
        <p15:guide id="4" orient="horz" pos="4191">
          <p15:clr>
            <a:srgbClr val="A4A3A4"/>
          </p15:clr>
        </p15:guide>
        <p15:guide id="5" orient="horz" pos="2387">
          <p15:clr>
            <a:srgbClr val="A4A3A4"/>
          </p15:clr>
        </p15:guide>
        <p15:guide id="6" orient="horz" pos="287">
          <p15:clr>
            <a:srgbClr val="A4A3A4"/>
          </p15:clr>
        </p15:guide>
        <p15:guide id="7" pos="2880">
          <p15:clr>
            <a:srgbClr val="A4A3A4"/>
          </p15:clr>
        </p15:guide>
        <p15:guide id="8" pos="5420">
          <p15:clr>
            <a:srgbClr val="A4A3A4"/>
          </p15:clr>
        </p15:guide>
        <p15:guide id="9" pos="344">
          <p15:clr>
            <a:srgbClr val="A4A3A4"/>
          </p15:clr>
        </p15:guide>
        <p15:guide id="10" pos="20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A8B8"/>
    <a:srgbClr val="000000"/>
    <a:srgbClr val="F2F2F2"/>
    <a:srgbClr val="2DAA64"/>
    <a:srgbClr val="FAAA0A"/>
    <a:srgbClr val="A6A6A6"/>
    <a:srgbClr val="4D0B39"/>
    <a:srgbClr val="D99782"/>
    <a:srgbClr val="88A72E"/>
    <a:srgbClr val="4D68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3" autoAdjust="0"/>
    <p:restoredTop sz="67731" autoAdjust="0"/>
  </p:normalViewPr>
  <p:slideViewPr>
    <p:cSldViewPr snapToGrid="0" showGuides="1">
      <p:cViewPr varScale="1">
        <p:scale>
          <a:sx n="81" d="100"/>
          <a:sy n="81" d="100"/>
        </p:scale>
        <p:origin x="102" y="102"/>
      </p:cViewPr>
      <p:guideLst>
        <p:guide orient="horz" pos="2160"/>
        <p:guide orient="horz" pos="3884"/>
        <p:guide orient="horz" pos="935"/>
        <p:guide orient="horz" pos="4191"/>
        <p:guide orient="horz" pos="2387"/>
        <p:guide orient="horz" pos="287"/>
        <p:guide pos="2880"/>
        <p:guide pos="5420"/>
        <p:guide pos="344"/>
        <p:guide pos="201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3" d="100"/>
        <a:sy n="73" d="100"/>
      </p:scale>
      <p:origin x="0" y="0"/>
    </p:cViewPr>
  </p:sorterViewPr>
  <p:notesViewPr>
    <p:cSldViewPr snapToGrid="0" showGuides="1">
      <p:cViewPr varScale="1">
        <p:scale>
          <a:sx n="78" d="100"/>
          <a:sy n="78" d="100"/>
        </p:scale>
        <p:origin x="-3366" y="-96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164233"/>
            <a:ext cx="7104063" cy="70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796" tIns="47398" rIns="94796" bIns="47398" rtlCol="0" anchor="ctr"/>
          <a:lstStyle/>
          <a:p>
            <a:pPr algn="ctr"/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1" y="0"/>
            <a:ext cx="3078427" cy="281519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pPr algn="l"/>
            <a:fld id="{87731427-D242-475D-9180-8940013A50B8}" type="datetimeFigureOut">
              <a:rPr lang="en-GB" smtClean="0"/>
              <a:pPr algn="l"/>
              <a:t>23/11/2016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568366" y="9779636"/>
            <a:ext cx="5918555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l">
              <a:defRPr sz="1200"/>
            </a:lvl1pPr>
          </a:lstStyle>
          <a:p>
            <a:r>
              <a:rPr lang="en-GB" sz="1100" dirty="0"/>
              <a:t>Titre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1" y="9779636"/>
            <a:ext cx="568367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550535" y="9881753"/>
            <a:ext cx="0" cy="110532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660655" y="9820015"/>
            <a:ext cx="311677" cy="2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0955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2" y="0"/>
            <a:ext cx="340284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fld id="{BA521D56-F1F4-41A0-82EB-989F4F6F400D}" type="datetimeFigureOut">
              <a:rPr lang="fr-FR" smtClean="0"/>
              <a:pPr/>
              <a:t>23/11/2016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18156" y="4861442"/>
            <a:ext cx="5267750" cy="4605576"/>
          </a:xfrm>
          <a:prstGeom prst="rect">
            <a:avLst/>
          </a:prstGeom>
        </p:spPr>
        <p:txBody>
          <a:bodyPr vert="horz" lIns="94796" tIns="47398" rIns="94796" bIns="47398" rtlCol="0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Rectangle 9"/>
          <p:cNvSpPr/>
          <p:nvPr/>
        </p:nvSpPr>
        <p:spPr>
          <a:xfrm>
            <a:off x="1" y="10164233"/>
            <a:ext cx="7104063" cy="70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796" tIns="47398" rIns="94796" bIns="47398" rtlCol="0" anchor="ctr"/>
          <a:lstStyle/>
          <a:p>
            <a:pPr algn="ctr"/>
            <a:endParaRPr lang="en-GB"/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4"/>
          </p:nvPr>
        </p:nvSpPr>
        <p:spPr>
          <a:xfrm>
            <a:off x="568366" y="9779636"/>
            <a:ext cx="5072231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l">
              <a:defRPr sz="1200"/>
            </a:lvl1pPr>
          </a:lstStyle>
          <a:p>
            <a:r>
              <a:rPr lang="en-GB" sz="1100" dirty="0"/>
              <a:t>Titre de la présentation</a:t>
            </a:r>
          </a:p>
        </p:txBody>
      </p:sp>
      <p:sp>
        <p:nvSpPr>
          <p:cNvPr id="15" name="Espace réservé du numéro de diapositive 4"/>
          <p:cNvSpPr>
            <a:spLocks noGrp="1"/>
          </p:cNvSpPr>
          <p:nvPr>
            <p:ph type="sldNum" sz="quarter" idx="5"/>
          </p:nvPr>
        </p:nvSpPr>
        <p:spPr>
          <a:xfrm>
            <a:off x="1" y="9779636"/>
            <a:ext cx="568367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550535" y="9881753"/>
            <a:ext cx="0" cy="110532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660655" y="9820015"/>
            <a:ext cx="311677" cy="2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9309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88900" indent="-88900" algn="l" defTabSz="626913" rtl="0" eaLnBrk="1" latinLnBrk="0" hangingPunct="1">
      <a:buClr>
        <a:schemeClr val="accent1"/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177800" indent="-80963" algn="l" defTabSz="626913" rtl="0" eaLnBrk="1" latinLnBrk="0" hangingPunct="1"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260350" indent="-85725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349250" indent="-82550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444500" indent="-80963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67282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80738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94194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507651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/>
              <a:t>Tested</a:t>
            </a:r>
            <a:r>
              <a:rPr lang="fr-FR" dirty="0"/>
              <a:t> </a:t>
            </a:r>
            <a:r>
              <a:rPr lang="fr-FR" dirty="0" err="1"/>
              <a:t>Knowledge</a:t>
            </a:r>
            <a:r>
              <a:rPr lang="fr-FR" dirty="0"/>
              <a:t> : JS </a:t>
            </a:r>
            <a:r>
              <a:rPr lang="fr-FR" dirty="0" err="1"/>
              <a:t>function</a:t>
            </a:r>
            <a:r>
              <a:rPr lang="fr-FR" dirty="0"/>
              <a:t> scope vs</a:t>
            </a:r>
            <a:r>
              <a:rPr lang="fr-FR" baseline="0" dirty="0"/>
              <a:t> java </a:t>
            </a:r>
            <a:r>
              <a:rPr lang="fr-FR" baseline="0" dirty="0" err="1"/>
              <a:t>like</a:t>
            </a:r>
            <a:r>
              <a:rPr lang="fr-FR" baseline="0" dirty="0"/>
              <a:t> block </a:t>
            </a:r>
            <a:r>
              <a:rPr lang="fr-FR" baseline="0" dirty="0" smtClean="0"/>
              <a:t>scope</a:t>
            </a:r>
          </a:p>
          <a:p>
            <a:pPr marL="0" indent="0">
              <a:buNone/>
            </a:pPr>
            <a:endParaRPr lang="fr-FR" baseline="0" dirty="0" smtClean="0"/>
          </a:p>
          <a:p>
            <a:pPr marL="0" indent="0">
              <a:buNone/>
            </a:pPr>
            <a:r>
              <a:rPr lang="en-US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Solution</a:t>
            </a:r>
            <a:br>
              <a:rPr lang="en-US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```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```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Why?</a:t>
            </a:r>
            <a:br>
              <a:rPr lang="en-US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en-US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foo` </a:t>
            </a:r>
            <a:r>
              <a:rPr lang="en-US" dirty="0" smtClean="0"/>
              <a:t>at line 5 is hoisted at the top of the function like so: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```</a:t>
            </a:r>
            <a:r>
              <a:rPr lang="en-US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bar() {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US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foo;      // &lt;-- hoisted declaration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if (!foo) {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foo = 10;  // &lt;-- affectation only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}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US" sz="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.log(foo);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```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Good to know</a:t>
            </a:r>
            <a:br>
              <a:rPr lang="en-US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smtClean="0"/>
              <a:t>If we remove 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en-US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 </a:t>
            </a:r>
            <a:r>
              <a:rPr lang="en-US" dirty="0" smtClean="0"/>
              <a:t>at line 5, the result change to 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`1`</a:t>
            </a:r>
            <a:r>
              <a:rPr lang="en-US" dirty="0" smtClean="0"/>
              <a:t>.  </a:t>
            </a:r>
            <a:br>
              <a:rPr lang="en-US" dirty="0" smtClean="0"/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`foo` </a:t>
            </a:r>
            <a:r>
              <a:rPr lang="en-US" dirty="0" smtClean="0"/>
              <a:t>isn't declared in the function so the 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`foo` </a:t>
            </a:r>
            <a:r>
              <a:rPr lang="en-US" dirty="0" smtClean="0"/>
              <a:t>from line 1 is used.</a:t>
            </a:r>
            <a:br>
              <a:rPr lang="en-US" dirty="0" smtClean="0"/>
            </a:br>
            <a:endParaRPr lang="fr-FR" baseline="0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2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23/11/2016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269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 err="1" smtClean="0"/>
              <a:t>Tested</a:t>
            </a:r>
            <a:r>
              <a:rPr lang="fr-FR" dirty="0" smtClean="0"/>
              <a:t> </a:t>
            </a:r>
            <a:r>
              <a:rPr lang="fr-FR" dirty="0" err="1" smtClean="0"/>
              <a:t>Knowledge</a:t>
            </a:r>
            <a:r>
              <a:rPr lang="fr-FR" dirty="0" smtClean="0"/>
              <a:t> </a:t>
            </a:r>
            <a:r>
              <a:rPr lang="fr-FR" smtClean="0"/>
              <a:t>:</a:t>
            </a:r>
            <a:r>
              <a:rPr lang="fr-FR" baseline="0" smtClean="0"/>
              <a:t>  IIFE</a:t>
            </a:r>
            <a:endParaRPr lang="fr-FR" baseline="0" dirty="0" smtClean="0"/>
          </a:p>
          <a:p>
            <a:pPr marL="0" indent="0">
              <a:buNone/>
            </a:pPr>
            <a:endParaRPr lang="en-US" sz="800" b="1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Solution</a:t>
            </a:r>
            <a:br>
              <a:rPr lang="en-US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smtClean="0"/>
              <a:t>It prevent polluting the 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`global` </a:t>
            </a:r>
            <a:r>
              <a:rPr lang="en-US" dirty="0" smtClean="0"/>
              <a:t>scope.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Why?</a:t>
            </a:r>
            <a:br>
              <a:rPr lang="en-US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smtClean="0"/>
              <a:t>As everything is function-scoped, every variable or function declared inside an IIFE are only valid in this IIFE, keeping 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`global` </a:t>
            </a:r>
            <a:r>
              <a:rPr lang="en-US" dirty="0" smtClean="0"/>
              <a:t>scope pristine.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Good to know</a:t>
            </a:r>
            <a:br>
              <a:rPr lang="en-US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```</a:t>
            </a:r>
            <a:r>
              <a:rPr lang="en-US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(function () {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US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myVar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4;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}());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.log(</a:t>
            </a:r>
            <a:r>
              <a:rPr lang="en-US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myVar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```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smtClean="0"/>
              <a:t>Will result in an error 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en-US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ReferenceError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myVar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not defined`</a:t>
            </a:r>
            <a:r>
              <a:rPr lang="en-US" dirty="0" smtClean="0"/>
              <a:t>, showing that the 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en-US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myVar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 </a:t>
            </a:r>
            <a:r>
              <a:rPr lang="en-US" dirty="0" smtClean="0"/>
              <a:t>declared inside an IIFE is not accessible </a:t>
            </a:r>
            <a:r>
              <a:rPr lang="en-US" dirty="0" err="1" smtClean="0"/>
              <a:t>outise</a:t>
            </a:r>
            <a:r>
              <a:rPr lang="en-US" dirty="0" smtClean="0"/>
              <a:t> the IIFE scope.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11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23/11/2016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 smtClean="0"/>
              <a:t>Tested</a:t>
            </a:r>
            <a:r>
              <a:rPr lang="fr-FR" dirty="0" smtClean="0"/>
              <a:t> </a:t>
            </a:r>
            <a:r>
              <a:rPr lang="fr-FR" dirty="0" err="1"/>
              <a:t>Knowledge</a:t>
            </a:r>
            <a:r>
              <a:rPr lang="fr-FR" dirty="0"/>
              <a:t> :</a:t>
            </a:r>
            <a:r>
              <a:rPr lang="fr-FR" baseline="0" dirty="0"/>
              <a:t>  </a:t>
            </a:r>
            <a:r>
              <a:rPr lang="fr-FR" baseline="0" dirty="0" err="1"/>
              <a:t>method</a:t>
            </a:r>
            <a:r>
              <a:rPr lang="fr-FR" baseline="0" dirty="0"/>
              <a:t> </a:t>
            </a:r>
            <a:r>
              <a:rPr lang="fr-FR" baseline="0" dirty="0" err="1"/>
              <a:t>param</a:t>
            </a:r>
            <a:r>
              <a:rPr lang="fr-FR" baseline="0" dirty="0"/>
              <a:t> are </a:t>
            </a:r>
            <a:r>
              <a:rPr lang="fr-FR" baseline="0" dirty="0" err="1"/>
              <a:t>scoped</a:t>
            </a:r>
            <a:r>
              <a:rPr lang="fr-FR" baseline="0" dirty="0"/>
              <a:t> to the </a:t>
            </a:r>
            <a:r>
              <a:rPr lang="fr-FR" baseline="0" dirty="0" err="1"/>
              <a:t>method</a:t>
            </a:r>
            <a:r>
              <a:rPr lang="fr-FR" baseline="0" dirty="0"/>
              <a:t>,  and primitive </a:t>
            </a:r>
            <a:r>
              <a:rPr lang="fr-FR" baseline="0" dirty="0" err="1"/>
              <a:t>method</a:t>
            </a:r>
            <a:r>
              <a:rPr lang="fr-FR" baseline="0" dirty="0"/>
              <a:t> </a:t>
            </a:r>
            <a:r>
              <a:rPr lang="fr-FR" baseline="0" dirty="0" err="1"/>
              <a:t>param</a:t>
            </a:r>
            <a:r>
              <a:rPr lang="fr-FR" baseline="0" dirty="0"/>
              <a:t> are </a:t>
            </a:r>
            <a:r>
              <a:rPr lang="fr-FR" baseline="0" dirty="0" err="1"/>
              <a:t>passed</a:t>
            </a:r>
            <a:r>
              <a:rPr lang="fr-FR" baseline="0" dirty="0"/>
              <a:t> by </a:t>
            </a:r>
            <a:r>
              <a:rPr lang="fr-FR" baseline="0" dirty="0" smtClean="0"/>
              <a:t>copy</a:t>
            </a:r>
          </a:p>
          <a:p>
            <a:pPr marL="0" indent="0">
              <a:buNone/>
            </a:pPr>
            <a:r>
              <a:rPr lang="en-US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Solution</a:t>
            </a:r>
            <a:br>
              <a:rPr lang="en-US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```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undefined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```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Why?</a:t>
            </a:r>
            <a:br>
              <a:rPr lang="en-US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smtClean="0"/>
              <a:t>An omitted parameter is evaluated as 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`undefined`</a:t>
            </a:r>
            <a:r>
              <a:rPr lang="en-US" dirty="0" smtClean="0"/>
              <a:t>.  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`a` </a:t>
            </a:r>
            <a:r>
              <a:rPr lang="en-US" dirty="0" smtClean="0"/>
              <a:t>variable in the function is a local parameter, so the 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`a` </a:t>
            </a:r>
            <a:r>
              <a:rPr lang="en-US" dirty="0" smtClean="0"/>
              <a:t>variable from line 1 is not updated by the function.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Good to know</a:t>
            </a:r>
            <a:br>
              <a:rPr lang="en-US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smtClean="0"/>
              <a:t>Calling 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`b(a)` </a:t>
            </a:r>
            <a:r>
              <a:rPr lang="en-US" dirty="0" smtClean="0"/>
              <a:t>will display</a:t>
            </a:r>
            <a:br>
              <a:rPr lang="en-US" dirty="0" smtClean="0"/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```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```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smtClean="0"/>
              <a:t>The </a:t>
            </a:r>
            <a:r>
              <a:rPr lang="en-US" dirty="0" err="1" smtClean="0"/>
              <a:t>the</a:t>
            </a:r>
            <a:r>
              <a:rPr lang="en-US" dirty="0" smtClean="0"/>
              <a:t> affectation line 5 does not update the value of the global as functions use call-by-sharing.</a:t>
            </a:r>
            <a:br>
              <a:rPr lang="en-US" dirty="0" smtClean="0"/>
            </a:br>
            <a:r>
              <a:rPr lang="en-US" dirty="0" smtClean="0"/>
              <a:t> </a:t>
            </a:r>
            <a:endParaRPr lang="fr-FR" baseline="0" dirty="0" smtClean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3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23/11/2016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defTabSz="649921">
              <a:buNone/>
              <a:defRPr/>
            </a:pPr>
            <a:r>
              <a:rPr lang="fr-FR" dirty="0" err="1"/>
              <a:t>T</a:t>
            </a:r>
            <a:r>
              <a:rPr lang="fr-FR" dirty="0" err="1" smtClean="0"/>
              <a:t>ested</a:t>
            </a:r>
            <a:r>
              <a:rPr lang="fr-FR" dirty="0" smtClean="0"/>
              <a:t> </a:t>
            </a:r>
            <a:r>
              <a:rPr lang="fr-FR" dirty="0" err="1"/>
              <a:t>Knowledge</a:t>
            </a:r>
            <a:r>
              <a:rPr lang="fr-FR" dirty="0"/>
              <a:t> :</a:t>
            </a:r>
            <a:r>
              <a:rPr lang="fr-FR" baseline="0" dirty="0"/>
              <a:t>   || </a:t>
            </a:r>
            <a:r>
              <a:rPr lang="fr-FR" baseline="0" dirty="0" err="1"/>
              <a:t>logical</a:t>
            </a:r>
            <a:r>
              <a:rPr lang="fr-FR" baseline="0" dirty="0"/>
              <a:t> </a:t>
            </a:r>
            <a:r>
              <a:rPr lang="fr-FR" baseline="0" dirty="0" err="1" smtClean="0"/>
              <a:t>syntax</a:t>
            </a:r>
            <a:endParaRPr lang="fr-FR" baseline="0" dirty="0" smtClean="0"/>
          </a:p>
          <a:p>
            <a:pPr marL="0" indent="0" defTabSz="649921">
              <a:buNone/>
              <a:defRPr/>
            </a:pPr>
            <a:r>
              <a:rPr lang="en-US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Solution</a:t>
            </a:r>
            <a:br>
              <a:rPr lang="en-US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```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 name: '</a:t>
            </a:r>
            <a:r>
              <a:rPr lang="en-US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toto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}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```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Why?</a:t>
            </a:r>
            <a:br>
              <a:rPr lang="en-US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smtClean="0"/>
              <a:t>In </a:t>
            </a:r>
            <a:r>
              <a:rPr lang="en-US" dirty="0" err="1" smtClean="0"/>
              <a:t>Javascript</a:t>
            </a:r>
            <a:r>
              <a:rPr lang="en-US" dirty="0" smtClean="0"/>
              <a:t>, a </a:t>
            </a:r>
            <a:r>
              <a:rPr lang="en-US" dirty="0" err="1" smtClean="0"/>
              <a:t>boolean</a:t>
            </a:r>
            <a:r>
              <a:rPr lang="en-US" dirty="0" smtClean="0"/>
              <a:t> operations are evaluated from left to right and return the last evaluated term.  </a:t>
            </a:r>
            <a:br>
              <a:rPr lang="en-US" dirty="0" smtClean="0"/>
            </a:br>
            <a:r>
              <a:rPr lang="en-US" dirty="0" smtClean="0"/>
              <a:t>This can be counter-intuitive as we may think that a </a:t>
            </a:r>
            <a:r>
              <a:rPr lang="en-US" dirty="0" err="1" smtClean="0"/>
              <a:t>boolean</a:t>
            </a:r>
            <a:r>
              <a:rPr lang="en-US" dirty="0" smtClean="0"/>
              <a:t> operation will only return a </a:t>
            </a:r>
            <a:r>
              <a:rPr lang="en-US" dirty="0" err="1" smtClean="0"/>
              <a:t>boolean</a:t>
            </a:r>
            <a:r>
              <a:rPr lang="en-US" dirty="0" smtClean="0"/>
              <a:t> value.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Good to know</a:t>
            </a:r>
            <a:br>
              <a:rPr lang="en-US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smtClean="0"/>
              <a:t>This syntax is commonly used to create a fallback to a default value for an 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`undefined` </a:t>
            </a:r>
            <a:r>
              <a:rPr lang="en-US" dirty="0" smtClean="0"/>
              <a:t>parameter.</a:t>
            </a:r>
            <a:br>
              <a:rPr lang="en-US" dirty="0" smtClean="0"/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```</a:t>
            </a:r>
            <a:r>
              <a:rPr lang="en-US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en-US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createMyWidget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(title, width, height) {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title = title || 'Default title';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width = width || '100%';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height = height || '200px';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US" sz="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.log('============================');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US" sz="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.log('Widget created with </a:t>
            </a:r>
            <a:r>
              <a:rPr lang="en-US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:');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US" sz="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.log('title:', title);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US" sz="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.log('width:', width);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US" sz="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.log('height:', height);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createMyWidget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('My custom title', '50%');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createMyWidget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```</a:t>
            </a:r>
            <a:endParaRPr lang="fr-FR" baseline="0" dirty="0" smtClean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4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23/11/2016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/>
              <a:t>Tested</a:t>
            </a:r>
            <a:r>
              <a:rPr lang="fr-FR" dirty="0"/>
              <a:t> </a:t>
            </a:r>
            <a:r>
              <a:rPr lang="fr-FR" dirty="0" err="1"/>
              <a:t>Knowledge</a:t>
            </a:r>
            <a:r>
              <a:rPr lang="fr-FR" dirty="0"/>
              <a:t> :</a:t>
            </a:r>
            <a:r>
              <a:rPr lang="fr-FR" baseline="0" dirty="0"/>
              <a:t>  &amp;&amp; </a:t>
            </a:r>
            <a:r>
              <a:rPr lang="fr-FR" baseline="0" dirty="0" err="1"/>
              <a:t>logical</a:t>
            </a:r>
            <a:r>
              <a:rPr lang="fr-FR" baseline="0" dirty="0"/>
              <a:t> </a:t>
            </a:r>
            <a:r>
              <a:rPr lang="fr-FR" baseline="0" dirty="0" err="1" smtClean="0"/>
              <a:t>syntax</a:t>
            </a:r>
            <a:endParaRPr lang="fr-FR" baseline="0" dirty="0" smtClean="0"/>
          </a:p>
          <a:p>
            <a:pPr marL="0" indent="0">
              <a:buNone/>
            </a:pPr>
            <a:endParaRPr lang="fr-FR" b="1" dirty="0" smtClean="0"/>
          </a:p>
          <a:p>
            <a:pPr marL="0" indent="0">
              <a:buNone/>
            </a:pPr>
            <a:r>
              <a:rPr lang="en-US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Solution</a:t>
            </a:r>
            <a:br>
              <a:rPr lang="en-US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```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tt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```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Why?</a:t>
            </a:r>
            <a:br>
              <a:rPr lang="en-US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smtClean="0"/>
              <a:t>In </a:t>
            </a:r>
            <a:r>
              <a:rPr lang="en-US" dirty="0" err="1" smtClean="0"/>
              <a:t>Javascript</a:t>
            </a:r>
            <a:r>
              <a:rPr lang="en-US" dirty="0" smtClean="0"/>
              <a:t>, a </a:t>
            </a:r>
            <a:r>
              <a:rPr lang="en-US" dirty="0" err="1" smtClean="0"/>
              <a:t>boolean</a:t>
            </a:r>
            <a:r>
              <a:rPr lang="en-US" dirty="0" smtClean="0"/>
              <a:t> operations are evaluated from left to right and return the last evaluated term.  </a:t>
            </a:r>
            <a:br>
              <a:rPr lang="en-US" dirty="0" smtClean="0"/>
            </a:br>
            <a:r>
              <a:rPr lang="en-US" dirty="0" smtClean="0"/>
              <a:t>This can be counter-intuitive as we may think that a </a:t>
            </a:r>
            <a:r>
              <a:rPr lang="en-US" dirty="0" err="1" smtClean="0"/>
              <a:t>boolean</a:t>
            </a:r>
            <a:r>
              <a:rPr lang="en-US" dirty="0" smtClean="0"/>
              <a:t> operation will only return a </a:t>
            </a:r>
            <a:r>
              <a:rPr lang="en-US" dirty="0" err="1" smtClean="0"/>
              <a:t>boolean</a:t>
            </a:r>
            <a:r>
              <a:rPr lang="en-US" dirty="0" smtClean="0"/>
              <a:t> value.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Good to know</a:t>
            </a:r>
            <a:br>
              <a:rPr lang="en-US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smtClean="0"/>
              <a:t>The function declaration is evaluated as 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en-US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truthy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en-US" dirty="0" smtClean="0"/>
              <a:t>.  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`console.log(b);` </a:t>
            </a:r>
            <a:r>
              <a:rPr lang="en-US" dirty="0" smtClean="0"/>
              <a:t>in the function is not executed as the function is only declared and not executed.</a:t>
            </a:r>
            <a:endParaRPr lang="fr-FR" b="1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5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23/11/2016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pPr marL="0" indent="0">
              <a:buNone/>
            </a:pPr>
            <a:r>
              <a:rPr lang="fr-FR" dirty="0" err="1"/>
              <a:t>Tested</a:t>
            </a:r>
            <a:r>
              <a:rPr lang="fr-FR" dirty="0"/>
              <a:t> </a:t>
            </a:r>
            <a:r>
              <a:rPr lang="fr-FR" dirty="0" err="1"/>
              <a:t>Knowledge</a:t>
            </a:r>
            <a:r>
              <a:rPr lang="fr-FR" dirty="0"/>
              <a:t> :</a:t>
            </a:r>
            <a:r>
              <a:rPr lang="fr-FR" baseline="0" dirty="0"/>
              <a:t>  value of an undefined / </a:t>
            </a:r>
            <a:r>
              <a:rPr lang="fr-FR" baseline="0" dirty="0" err="1"/>
              <a:t>undeclared</a:t>
            </a:r>
            <a:r>
              <a:rPr lang="fr-FR" baseline="0" dirty="0"/>
              <a:t> var </a:t>
            </a:r>
            <a:r>
              <a:rPr lang="fr-FR" baseline="0" dirty="0" err="1"/>
              <a:t>depending</a:t>
            </a:r>
            <a:r>
              <a:rPr lang="fr-FR" baseline="0" dirty="0"/>
              <a:t> if </a:t>
            </a:r>
            <a:r>
              <a:rPr lang="fr-FR" baseline="0" dirty="0" err="1"/>
              <a:t>it's</a:t>
            </a:r>
            <a:r>
              <a:rPr lang="fr-FR" baseline="0" dirty="0"/>
              <a:t> a </a:t>
            </a:r>
            <a:r>
              <a:rPr lang="fr-FR" baseline="0" dirty="0" err="1"/>
              <a:t>property</a:t>
            </a:r>
            <a:r>
              <a:rPr lang="fr-FR" baseline="0" dirty="0"/>
              <a:t> or </a:t>
            </a:r>
            <a:r>
              <a:rPr lang="fr-FR" baseline="0" dirty="0" err="1"/>
              <a:t>directly</a:t>
            </a:r>
            <a:r>
              <a:rPr lang="fr-FR" baseline="0" dirty="0"/>
              <a:t> a var</a:t>
            </a:r>
          </a:p>
          <a:p>
            <a:r>
              <a:rPr lang="en-US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Solution</a:t>
            </a:r>
            <a:br>
              <a:rPr lang="en-US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```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undefined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undefined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ReferenceError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bar is not defined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```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Why?</a:t>
            </a:r>
            <a:br>
              <a:rPr lang="en-US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smtClean="0"/>
              <a:t>An unknown property of an object is evaluated as 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`undefined`</a:t>
            </a:r>
            <a:r>
              <a:rPr lang="en-US" dirty="0" smtClean="0"/>
              <a:t>.  </a:t>
            </a:r>
            <a:br>
              <a:rPr lang="en-US" dirty="0" smtClean="0"/>
            </a:br>
            <a:r>
              <a:rPr lang="en-US" dirty="0" smtClean="0"/>
              <a:t>A declared but not initialized variable is evaluated as 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`undefined`</a:t>
            </a:r>
            <a:r>
              <a:rPr lang="en-US" dirty="0" smtClean="0"/>
              <a:t>.  </a:t>
            </a:r>
            <a:br>
              <a:rPr lang="en-US" dirty="0" smtClean="0"/>
            </a:br>
            <a:r>
              <a:rPr lang="en-US" dirty="0" smtClean="0"/>
              <a:t>Accessing an undeclared variable result in an error.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Good to know</a:t>
            </a:r>
            <a:br>
              <a:rPr lang="en-US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smtClean="0"/>
              <a:t>Trying to access 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en-US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myObject.a.b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 </a:t>
            </a:r>
            <a:r>
              <a:rPr lang="en-US" dirty="0" smtClean="0"/>
              <a:t>would also result in an error, as accessing a property of an undefined variable is not permitted.  </a:t>
            </a:r>
            <a:br>
              <a:rPr lang="en-US" dirty="0" smtClean="0"/>
            </a:br>
            <a:r>
              <a:rPr lang="en-US" dirty="0" smtClean="0"/>
              <a:t>To safely access 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`b`</a:t>
            </a:r>
            <a:r>
              <a:rPr lang="en-US" dirty="0" smtClean="0"/>
              <a:t>: 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en-US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myBValue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myObject.a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&amp;&amp; </a:t>
            </a:r>
            <a:r>
              <a:rPr lang="en-US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myObject.a.b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;`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6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23/11/2016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defTabSz="649921">
              <a:buNone/>
              <a:defRPr/>
            </a:pPr>
            <a:r>
              <a:rPr lang="fr-FR" dirty="0" err="1"/>
              <a:t>Tested</a:t>
            </a:r>
            <a:r>
              <a:rPr lang="fr-FR" dirty="0"/>
              <a:t> </a:t>
            </a:r>
            <a:r>
              <a:rPr lang="fr-FR" dirty="0" err="1"/>
              <a:t>Knowledge</a:t>
            </a:r>
            <a:r>
              <a:rPr lang="fr-FR" dirty="0"/>
              <a:t> :</a:t>
            </a:r>
            <a:r>
              <a:rPr lang="fr-FR" baseline="0" dirty="0"/>
              <a:t> a </a:t>
            </a:r>
            <a:r>
              <a:rPr lang="fr-FR" baseline="0" dirty="0" err="1"/>
              <a:t>function</a:t>
            </a:r>
            <a:r>
              <a:rPr lang="fr-FR" baseline="0" dirty="0"/>
              <a:t> </a:t>
            </a:r>
            <a:r>
              <a:rPr lang="fr-FR" baseline="0" dirty="0" err="1"/>
              <a:t>is</a:t>
            </a:r>
            <a:r>
              <a:rPr lang="fr-FR" baseline="0" dirty="0"/>
              <a:t> a var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en-US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Solution</a:t>
            </a:r>
            <a:br>
              <a:rPr lang="en-US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```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Alice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Bob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```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Why?</a:t>
            </a:r>
            <a:br>
              <a:rPr lang="en-US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smtClean="0"/>
              <a:t>Both methods works as having a variable reference a function is a valid </a:t>
            </a:r>
            <a:r>
              <a:rPr lang="en-US" dirty="0" err="1" smtClean="0"/>
              <a:t>Javascript</a:t>
            </a:r>
            <a:r>
              <a:rPr lang="en-US" dirty="0" smtClean="0"/>
              <a:t> syntax.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7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23/11/2016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4902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/>
              <a:t>Tested</a:t>
            </a:r>
            <a:r>
              <a:rPr lang="fr-FR" dirty="0"/>
              <a:t> </a:t>
            </a:r>
            <a:r>
              <a:rPr lang="fr-FR" dirty="0" err="1"/>
              <a:t>Knowledge</a:t>
            </a:r>
            <a:r>
              <a:rPr lang="fr-FR" dirty="0"/>
              <a:t> :</a:t>
            </a:r>
            <a:r>
              <a:rPr lang="fr-FR" baseline="0" dirty="0"/>
              <a:t>  </a:t>
            </a:r>
            <a:r>
              <a:rPr lang="fr-FR" baseline="0" dirty="0" err="1"/>
              <a:t>this</a:t>
            </a:r>
            <a:r>
              <a:rPr lang="fr-FR" baseline="0" dirty="0"/>
              <a:t> on an </a:t>
            </a:r>
            <a:r>
              <a:rPr lang="fr-FR" baseline="0" dirty="0" err="1" smtClean="0"/>
              <a:t>object</a:t>
            </a:r>
            <a:endParaRPr lang="fr-FR" baseline="0" dirty="0" smtClean="0"/>
          </a:p>
          <a:p>
            <a:pPr marL="0" indent="0">
              <a:buNone/>
            </a:pPr>
            <a:endParaRPr lang="en-US" sz="800" b="1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Solution</a:t>
            </a:r>
            <a:br>
              <a:rPr lang="en-US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```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 </a:t>
            </a:r>
            <a:r>
              <a:rPr lang="en-US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someData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'a string', </a:t>
            </a:r>
            <a:r>
              <a:rPr lang="en-US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myFunction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[Function: </a:t>
            </a:r>
            <a:r>
              <a:rPr lang="en-US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myFun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}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```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Why?</a:t>
            </a:r>
            <a:br>
              <a:rPr lang="en-US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`this` </a:t>
            </a:r>
            <a:r>
              <a:rPr lang="en-US" dirty="0" smtClean="0"/>
              <a:t>refers to the object the function have been called on.  </a:t>
            </a:r>
            <a:br>
              <a:rPr lang="en-US" dirty="0" smtClean="0"/>
            </a:br>
            <a:r>
              <a:rPr lang="en-US" dirty="0" smtClean="0"/>
              <a:t>Here the object is 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en-US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en-US" dirty="0" smtClean="0"/>
              <a:t>, which have a property maned 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en-US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someData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 </a:t>
            </a:r>
            <a:r>
              <a:rPr lang="en-US" dirty="0" smtClean="0"/>
              <a:t>and a function named 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en-US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myFunction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en-US" dirty="0" smtClean="0"/>
              <a:t>. </a:t>
            </a:r>
            <a:endParaRPr lang="fr-FR" baseline="0" dirty="0" smtClean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8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23/11/2016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/>
              <a:t>Tested</a:t>
            </a:r>
            <a:r>
              <a:rPr lang="fr-FR" dirty="0"/>
              <a:t> </a:t>
            </a:r>
            <a:r>
              <a:rPr lang="fr-FR" dirty="0" err="1"/>
              <a:t>Knowledge</a:t>
            </a:r>
            <a:r>
              <a:rPr lang="fr-FR" dirty="0"/>
              <a:t> :</a:t>
            </a:r>
            <a:r>
              <a:rPr lang="fr-FR" baseline="0" dirty="0"/>
              <a:t>  </a:t>
            </a:r>
            <a:r>
              <a:rPr lang="fr-FR" baseline="0" dirty="0" err="1"/>
              <a:t>this</a:t>
            </a:r>
            <a:r>
              <a:rPr lang="fr-FR" baseline="0" dirty="0"/>
              <a:t>  </a:t>
            </a:r>
            <a:r>
              <a:rPr lang="fr-FR" baseline="0" dirty="0" err="1"/>
              <a:t>is</a:t>
            </a:r>
            <a:r>
              <a:rPr lang="fr-FR" baseline="0" dirty="0"/>
              <a:t> not the </a:t>
            </a:r>
            <a:r>
              <a:rPr lang="fr-FR" baseline="0" dirty="0" err="1"/>
              <a:t>function</a:t>
            </a:r>
            <a:r>
              <a:rPr lang="fr-FR" baseline="0" dirty="0"/>
              <a:t> </a:t>
            </a:r>
            <a:r>
              <a:rPr lang="fr-FR" baseline="0" dirty="0" err="1"/>
              <a:t>itself</a:t>
            </a:r>
            <a:r>
              <a:rPr lang="fr-FR" baseline="0" dirty="0"/>
              <a:t> </a:t>
            </a:r>
            <a:r>
              <a:rPr lang="fr-FR" baseline="0" dirty="0" smtClean="0"/>
              <a:t>!</a:t>
            </a:r>
          </a:p>
          <a:p>
            <a:pPr marL="0" indent="0">
              <a:buNone/>
            </a:pPr>
            <a:endParaRPr lang="en-US" sz="800" b="1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Solution</a:t>
            </a:r>
            <a:br>
              <a:rPr lang="en-US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smtClean="0"/>
              <a:t>It doesn't work.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fix it remove 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`this.` </a:t>
            </a:r>
            <a:r>
              <a:rPr lang="en-US" dirty="0" smtClean="0"/>
              <a:t>at line 3:</a:t>
            </a:r>
            <a:br>
              <a:rPr lang="en-US" dirty="0" smtClean="0"/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```</a:t>
            </a:r>
            <a:r>
              <a:rPr lang="en-US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fact = function factorial(n) {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US" sz="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.log(n);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return n == 0 ? 1 : (n * factorial(n - 1));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```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Why?</a:t>
            </a:r>
            <a:br>
              <a:rPr lang="en-US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smtClean="0"/>
              <a:t>In the function 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`this` </a:t>
            </a:r>
            <a:r>
              <a:rPr lang="en-US" dirty="0" smtClean="0"/>
              <a:t>is equivalent as 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`global` </a:t>
            </a:r>
            <a:r>
              <a:rPr lang="en-US" dirty="0" smtClean="0"/>
              <a:t>which does not have a function called 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`factorial`</a:t>
            </a:r>
            <a:r>
              <a:rPr lang="en-US" dirty="0" smtClean="0"/>
              <a:t>, 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`factorial` </a:t>
            </a:r>
            <a:r>
              <a:rPr lang="en-US" dirty="0" smtClean="0"/>
              <a:t>is only a local name.</a:t>
            </a:r>
            <a:endParaRPr lang="fr-FR" baseline="0" dirty="0" smtClean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9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23/11/2016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2607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/>
              <a:t>Tested</a:t>
            </a:r>
            <a:r>
              <a:rPr lang="fr-FR" dirty="0"/>
              <a:t> </a:t>
            </a:r>
            <a:r>
              <a:rPr lang="fr-FR" dirty="0" err="1"/>
              <a:t>Knowledge</a:t>
            </a:r>
            <a:r>
              <a:rPr lang="fr-FR" dirty="0"/>
              <a:t> :</a:t>
            </a:r>
            <a:r>
              <a:rPr lang="fr-FR" baseline="0" dirty="0"/>
              <a:t>  a </a:t>
            </a:r>
            <a:r>
              <a:rPr lang="fr-FR" baseline="0" dirty="0" err="1"/>
              <a:t>classic</a:t>
            </a:r>
            <a:r>
              <a:rPr lang="fr-FR" baseline="0" dirty="0"/>
              <a:t> </a:t>
            </a:r>
            <a:r>
              <a:rPr lang="fr-FR" baseline="0" dirty="0" err="1" smtClean="0"/>
              <a:t>closure</a:t>
            </a:r>
            <a:endParaRPr lang="fr-FR" baseline="0" dirty="0" smtClean="0"/>
          </a:p>
          <a:p>
            <a:pPr marL="0" indent="0">
              <a:buNone/>
            </a:pPr>
            <a:endParaRPr lang="fr-FR" baseline="0" dirty="0" smtClean="0"/>
          </a:p>
          <a:p>
            <a:pPr marL="0" indent="0">
              <a:buNone/>
            </a:pPr>
            <a:r>
              <a:rPr lang="fr-FR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Solution</a:t>
            </a:r>
            <a:br>
              <a:rPr lang="fr-FR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```</a:t>
            </a:r>
            <a:b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b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b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b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```</a:t>
            </a:r>
            <a:b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fr-FR" sz="8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</a:t>
            </a:r>
            <a:r>
              <a:rPr lang="fr-FR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br>
              <a:rPr lang="fr-FR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dirty="0" smtClean="0"/>
              <a:t>The </a:t>
            </a: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`i` </a:t>
            </a:r>
            <a:r>
              <a:rPr lang="fr-FR" dirty="0" smtClean="0"/>
              <a:t>variable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incremented</a:t>
            </a:r>
            <a:r>
              <a:rPr lang="fr-FR" dirty="0" smtClean="0"/>
              <a:t> </a:t>
            </a:r>
            <a:r>
              <a:rPr lang="fr-FR" dirty="0" err="1" smtClean="0"/>
              <a:t>synchronously</a:t>
            </a:r>
            <a:r>
              <a:rPr lang="fr-FR" dirty="0" smtClean="0"/>
              <a:t>.  </a:t>
            </a:r>
            <a:br>
              <a:rPr lang="fr-FR" dirty="0" smtClean="0"/>
            </a:br>
            <a:r>
              <a:rPr lang="fr-FR" dirty="0" err="1" smtClean="0"/>
              <a:t>When</a:t>
            </a:r>
            <a:r>
              <a:rPr lang="fr-FR" dirty="0" smtClean="0"/>
              <a:t> the </a:t>
            </a:r>
            <a:r>
              <a:rPr lang="fr-FR" dirty="0" err="1" smtClean="0"/>
              <a:t>timeouted-functions</a:t>
            </a:r>
            <a:r>
              <a:rPr lang="fr-FR" dirty="0" smtClean="0"/>
              <a:t> are </a:t>
            </a:r>
            <a:r>
              <a:rPr lang="fr-FR" dirty="0" err="1" smtClean="0"/>
              <a:t>called</a:t>
            </a:r>
            <a:r>
              <a:rPr lang="fr-FR" dirty="0" smtClean="0"/>
              <a:t>, the </a:t>
            </a: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`i` </a:t>
            </a:r>
            <a:r>
              <a:rPr lang="fr-FR" dirty="0" smtClean="0"/>
              <a:t>var have </a:t>
            </a:r>
            <a:r>
              <a:rPr lang="fr-FR" dirty="0" err="1" smtClean="0"/>
              <a:t>already</a:t>
            </a:r>
            <a:r>
              <a:rPr lang="fr-FR" dirty="0" smtClean="0"/>
              <a:t> </a:t>
            </a:r>
            <a:r>
              <a:rPr lang="fr-FR" dirty="0" err="1" smtClean="0"/>
              <a:t>reach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last state at value </a:t>
            </a: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`4`</a:t>
            </a:r>
            <a:r>
              <a:rPr lang="fr-FR" dirty="0" smtClean="0"/>
              <a:t>.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Good to know</a:t>
            </a:r>
            <a:br>
              <a:rPr lang="fr-FR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dirty="0" err="1" smtClean="0"/>
              <a:t>Here</a:t>
            </a:r>
            <a:r>
              <a:rPr lang="fr-FR" dirty="0" smtClean="0"/>
              <a:t> are </a:t>
            </a:r>
            <a:r>
              <a:rPr lang="fr-FR" dirty="0" err="1" smtClean="0"/>
              <a:t>some</a:t>
            </a:r>
            <a:r>
              <a:rPr lang="fr-FR" dirty="0" smtClean="0"/>
              <a:t> solutions:</a:t>
            </a:r>
            <a:br>
              <a:rPr lang="fr-FR" dirty="0" smtClean="0"/>
            </a:b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```</a:t>
            </a:r>
            <a:r>
              <a:rPr lang="fr-FR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fr-FR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Fix</a:t>
            </a: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version 1</a:t>
            </a:r>
            <a:b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(var </a:t>
            </a:r>
            <a:r>
              <a:rPr lang="fr-FR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1; </a:t>
            </a:r>
            <a:r>
              <a:rPr lang="fr-FR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 4; </a:t>
            </a:r>
            <a:r>
              <a:rPr lang="fr-FR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++) {</a:t>
            </a:r>
            <a:b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fr-FR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setTimeout</a:t>
            </a: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(x) {</a:t>
            </a:r>
            <a:b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return </a:t>
            </a:r>
            <a:r>
              <a:rPr lang="fr-FR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() {</a:t>
            </a:r>
            <a:b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</a:t>
            </a:r>
            <a:r>
              <a:rPr lang="fr-FR" sz="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.log(x);</a:t>
            </a:r>
            <a:b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};</a:t>
            </a:r>
            <a:b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}(</a:t>
            </a:r>
            <a:r>
              <a:rPr lang="fr-FR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1000 * </a:t>
            </a:r>
            <a:r>
              <a:rPr lang="fr-FR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b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b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```</a:t>
            </a:r>
            <a:b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```</a:t>
            </a:r>
            <a:r>
              <a:rPr lang="fr-FR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fr-FR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Fix</a:t>
            </a: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version  2</a:t>
            </a:r>
            <a:b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myCallBackClosured</a:t>
            </a: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(x) {</a:t>
            </a:r>
            <a:b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return </a:t>
            </a:r>
            <a:r>
              <a:rPr lang="fr-FR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() {</a:t>
            </a:r>
            <a:b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fr-FR" sz="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.log(x);</a:t>
            </a:r>
            <a:b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};</a:t>
            </a:r>
            <a:b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b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(var </a:t>
            </a:r>
            <a:r>
              <a:rPr lang="fr-FR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1; </a:t>
            </a:r>
            <a:r>
              <a:rPr lang="fr-FR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&lt;= 5; </a:t>
            </a:r>
            <a:r>
              <a:rPr lang="fr-FR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++) {</a:t>
            </a:r>
            <a:b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fr-FR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setTimeout</a:t>
            </a: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myCallBackClosured</a:t>
            </a: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1000 * </a:t>
            </a:r>
            <a:r>
              <a:rPr lang="fr-FR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b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b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```</a:t>
            </a:r>
            <a:b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```</a:t>
            </a:r>
            <a:r>
              <a:rPr lang="fr-FR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fr-FR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Fix</a:t>
            </a: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version  3</a:t>
            </a:r>
            <a:b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(var </a:t>
            </a:r>
            <a:r>
              <a:rPr lang="fr-FR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1; </a:t>
            </a:r>
            <a:r>
              <a:rPr lang="fr-FR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&lt;= 5; </a:t>
            </a:r>
            <a:r>
              <a:rPr lang="fr-FR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++) {</a:t>
            </a:r>
            <a:b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(</a:t>
            </a:r>
            <a:r>
              <a:rPr lang="fr-FR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(i) {</a:t>
            </a:r>
            <a:b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fr-FR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setTimeout</a:t>
            </a: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myCallBack</a:t>
            </a: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 * 1000);</a:t>
            </a:r>
            <a:b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fr-FR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myCallBack</a:t>
            </a: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{</a:t>
            </a:r>
            <a:b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</a:t>
            </a:r>
            <a:r>
              <a:rPr lang="fr-FR" sz="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.log(i);</a:t>
            </a:r>
            <a:b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}</a:t>
            </a:r>
            <a:b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})(</a:t>
            </a:r>
            <a:r>
              <a:rPr lang="fr-FR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b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b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```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10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23/11/2016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5345038" y="6165850"/>
            <a:ext cx="3672408" cy="698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ZoneTexte 13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971598894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4556345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584698" y="1474788"/>
            <a:ext cx="4559301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0" y="3824288"/>
            <a:ext cx="4556345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584698" y="3824288"/>
            <a:ext cx="4559301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7478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4706951" y="147478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4706951" y="384460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15"/>
          </p:nvPr>
        </p:nvSpPr>
        <p:spPr bwMode="gray">
          <a:xfrm>
            <a:off x="515938" y="384460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39664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1" y="1474788"/>
            <a:ext cx="489113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932040" y="1474788"/>
            <a:ext cx="4211960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932040" y="3824288"/>
            <a:ext cx="4211960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1" y="1474788"/>
            <a:ext cx="4891138" cy="4691062"/>
          </a:xfrm>
          <a:prstGeom prst="rect">
            <a:avLst/>
          </a:prstGeom>
          <a:noFill/>
          <a:ln w="38100">
            <a:noFill/>
          </a:ln>
        </p:spPr>
        <p:txBody>
          <a:bodyPr lIns="504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5206300" y="147478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05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5206300" y="384460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280241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s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3019301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2012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3057154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6119008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4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3313956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636686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870169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172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2" name="Connecteur droit 11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63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ZoneTexte 8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>
                <a:solidFill>
                  <a:schemeClr val="bg1"/>
                </a:solidFill>
                <a:latin typeface="+mn-lt"/>
              </a:rPr>
              <a:t>CONTACTS</a:t>
            </a:r>
          </a:p>
        </p:txBody>
      </p:sp>
    </p:spTree>
    <p:extLst>
      <p:ext uri="{BB962C8B-B14F-4D97-AF65-F5344CB8AC3E}">
        <p14:creationId xmlns:p14="http://schemas.microsoft.com/office/powerpoint/2010/main" val="2096406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26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Picture 2" descr="Z:\Sopra group - Evolution du masque Sopra Steria\2. Recu\Logo\SOPRASTERIA_soprasteriaconsulting_RV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94300" y="5927183"/>
            <a:ext cx="4005580" cy="8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184949905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HR Softw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35014" y="5987144"/>
            <a:ext cx="3462020" cy="76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4" name="ZoneTexte 13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86059360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dirty="0"/>
              <a:t>Nom de la présentation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3"/>
          </p:nvPr>
        </p:nvSpPr>
        <p:spPr bwMode="gray">
          <a:xfrm>
            <a:off x="515938" y="1484313"/>
            <a:ext cx="8088312" cy="468153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14717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 bwMode="gray">
          <a:xfrm>
            <a:off x="539749" y="2492895"/>
            <a:ext cx="8232775" cy="367295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28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ZoneTexte 9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>
                <a:solidFill>
                  <a:schemeClr val="bg1"/>
                </a:solidFill>
                <a:latin typeface="+mn-lt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3697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/>
          <p:cNvSpPr>
            <a:spLocks noGrp="1"/>
          </p:cNvSpPr>
          <p:nvPr>
            <p:ph type="pic" sz="quarter" idx="15"/>
          </p:nvPr>
        </p:nvSpPr>
        <p:spPr bwMode="gray">
          <a:xfrm>
            <a:off x="-5490" y="-2539"/>
            <a:ext cx="9155891" cy="343153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3719 w 10000"/>
              <a:gd name="connsiteY3" fmla="*/ 9987 h 10000"/>
              <a:gd name="connsiteX4" fmla="*/ 0 w 10000"/>
              <a:gd name="connsiteY4" fmla="*/ 10000 h 10000"/>
              <a:gd name="connsiteX5" fmla="*/ 0 w 10000"/>
              <a:gd name="connsiteY5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7 w 10007"/>
              <a:gd name="connsiteY2" fmla="*/ 6381 h 10000"/>
              <a:gd name="connsiteX3" fmla="*/ 3719 w 10007"/>
              <a:gd name="connsiteY3" fmla="*/ 9987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07"/>
              <a:gd name="connsiteY0" fmla="*/ 0 h 9987"/>
              <a:gd name="connsiteX1" fmla="*/ 10000 w 10007"/>
              <a:gd name="connsiteY1" fmla="*/ 0 h 9987"/>
              <a:gd name="connsiteX2" fmla="*/ 10007 w 10007"/>
              <a:gd name="connsiteY2" fmla="*/ 6381 h 9987"/>
              <a:gd name="connsiteX3" fmla="*/ 3719 w 10007"/>
              <a:gd name="connsiteY3" fmla="*/ 9987 h 9987"/>
              <a:gd name="connsiteX4" fmla="*/ 0 w 10007"/>
              <a:gd name="connsiteY4" fmla="*/ 9013 h 9987"/>
              <a:gd name="connsiteX5" fmla="*/ 0 w 10007"/>
              <a:gd name="connsiteY5" fmla="*/ 0 h 9987"/>
              <a:gd name="connsiteX0" fmla="*/ 0 w 10000"/>
              <a:gd name="connsiteY0" fmla="*/ 0 h 9025"/>
              <a:gd name="connsiteX1" fmla="*/ 9993 w 10000"/>
              <a:gd name="connsiteY1" fmla="*/ 0 h 9025"/>
              <a:gd name="connsiteX2" fmla="*/ 10000 w 10000"/>
              <a:gd name="connsiteY2" fmla="*/ 6389 h 9025"/>
              <a:gd name="connsiteX3" fmla="*/ 0 w 10000"/>
              <a:gd name="connsiteY3" fmla="*/ 9025 h 9025"/>
              <a:gd name="connsiteX4" fmla="*/ 0 w 10000"/>
              <a:gd name="connsiteY4" fmla="*/ 0 h 9025"/>
              <a:gd name="connsiteX0" fmla="*/ 0 w 10000"/>
              <a:gd name="connsiteY0" fmla="*/ 0 h 10472"/>
              <a:gd name="connsiteX1" fmla="*/ 9993 w 10000"/>
              <a:gd name="connsiteY1" fmla="*/ 0 h 10472"/>
              <a:gd name="connsiteX2" fmla="*/ 10000 w 10000"/>
              <a:gd name="connsiteY2" fmla="*/ 7079 h 10472"/>
              <a:gd name="connsiteX3" fmla="*/ 0 w 10000"/>
              <a:gd name="connsiteY3" fmla="*/ 10000 h 10472"/>
              <a:gd name="connsiteX4" fmla="*/ 0 w 10000"/>
              <a:gd name="connsiteY4" fmla="*/ 0 h 10472"/>
              <a:gd name="connsiteX0" fmla="*/ 0 w 10000"/>
              <a:gd name="connsiteY0" fmla="*/ 0 h 11183"/>
              <a:gd name="connsiteX1" fmla="*/ 9993 w 10000"/>
              <a:gd name="connsiteY1" fmla="*/ 0 h 11183"/>
              <a:gd name="connsiteX2" fmla="*/ 10000 w 10000"/>
              <a:gd name="connsiteY2" fmla="*/ 7079 h 11183"/>
              <a:gd name="connsiteX3" fmla="*/ 0 w 10000"/>
              <a:gd name="connsiteY3" fmla="*/ 10000 h 11183"/>
              <a:gd name="connsiteX4" fmla="*/ 0 w 10000"/>
              <a:gd name="connsiteY4" fmla="*/ 0 h 11183"/>
              <a:gd name="connsiteX0" fmla="*/ 0 w 10000"/>
              <a:gd name="connsiteY0" fmla="*/ 0 h 10948"/>
              <a:gd name="connsiteX1" fmla="*/ 9993 w 10000"/>
              <a:gd name="connsiteY1" fmla="*/ 0 h 10948"/>
              <a:gd name="connsiteX2" fmla="*/ 10000 w 10000"/>
              <a:gd name="connsiteY2" fmla="*/ 7079 h 10948"/>
              <a:gd name="connsiteX3" fmla="*/ 0 w 10000"/>
              <a:gd name="connsiteY3" fmla="*/ 10000 h 10948"/>
              <a:gd name="connsiteX4" fmla="*/ 0 w 10000"/>
              <a:gd name="connsiteY4" fmla="*/ 0 h 10948"/>
              <a:gd name="connsiteX0" fmla="*/ 0 w 10000"/>
              <a:gd name="connsiteY0" fmla="*/ 0 h 11076"/>
              <a:gd name="connsiteX1" fmla="*/ 9993 w 10000"/>
              <a:gd name="connsiteY1" fmla="*/ 0 h 11076"/>
              <a:gd name="connsiteX2" fmla="*/ 10000 w 10000"/>
              <a:gd name="connsiteY2" fmla="*/ 7079 h 11076"/>
              <a:gd name="connsiteX3" fmla="*/ 0 w 10000"/>
              <a:gd name="connsiteY3" fmla="*/ 10000 h 11076"/>
              <a:gd name="connsiteX4" fmla="*/ 0 w 10000"/>
              <a:gd name="connsiteY4" fmla="*/ 0 h 11076"/>
              <a:gd name="connsiteX0" fmla="*/ 0 w 10000"/>
              <a:gd name="connsiteY0" fmla="*/ 0 h 10908"/>
              <a:gd name="connsiteX1" fmla="*/ 9993 w 10000"/>
              <a:gd name="connsiteY1" fmla="*/ 0 h 10908"/>
              <a:gd name="connsiteX2" fmla="*/ 10000 w 10000"/>
              <a:gd name="connsiteY2" fmla="*/ 7079 h 10908"/>
              <a:gd name="connsiteX3" fmla="*/ 0 w 10000"/>
              <a:gd name="connsiteY3" fmla="*/ 10000 h 10908"/>
              <a:gd name="connsiteX4" fmla="*/ 0 w 10000"/>
              <a:gd name="connsiteY4" fmla="*/ 0 h 10908"/>
              <a:gd name="connsiteX0" fmla="*/ 0 w 10000"/>
              <a:gd name="connsiteY0" fmla="*/ 0 h 10903"/>
              <a:gd name="connsiteX1" fmla="*/ 9993 w 10000"/>
              <a:gd name="connsiteY1" fmla="*/ 0 h 10903"/>
              <a:gd name="connsiteX2" fmla="*/ 10000 w 10000"/>
              <a:gd name="connsiteY2" fmla="*/ 7079 h 10903"/>
              <a:gd name="connsiteX3" fmla="*/ 0 w 10000"/>
              <a:gd name="connsiteY3" fmla="*/ 10000 h 10903"/>
              <a:gd name="connsiteX4" fmla="*/ 0 w 10000"/>
              <a:gd name="connsiteY4" fmla="*/ 0 h 10903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171"/>
              <a:gd name="connsiteX1" fmla="*/ 9993 w 10000"/>
              <a:gd name="connsiteY1" fmla="*/ 0 h 11171"/>
              <a:gd name="connsiteX2" fmla="*/ 10000 w 10000"/>
              <a:gd name="connsiteY2" fmla="*/ 7079 h 11171"/>
              <a:gd name="connsiteX3" fmla="*/ 4032 w 10000"/>
              <a:gd name="connsiteY3" fmla="*/ 11028 h 11171"/>
              <a:gd name="connsiteX4" fmla="*/ 0 w 10000"/>
              <a:gd name="connsiteY4" fmla="*/ 10000 h 11171"/>
              <a:gd name="connsiteX5" fmla="*/ 0 w 10000"/>
              <a:gd name="connsiteY5" fmla="*/ 0 h 11171"/>
              <a:gd name="connsiteX0" fmla="*/ 0 w 10000"/>
              <a:gd name="connsiteY0" fmla="*/ 0 h 11031"/>
              <a:gd name="connsiteX1" fmla="*/ 9993 w 10000"/>
              <a:gd name="connsiteY1" fmla="*/ 0 h 11031"/>
              <a:gd name="connsiteX2" fmla="*/ 10000 w 10000"/>
              <a:gd name="connsiteY2" fmla="*/ 7079 h 11031"/>
              <a:gd name="connsiteX3" fmla="*/ 4032 w 10000"/>
              <a:gd name="connsiteY3" fmla="*/ 11028 h 11031"/>
              <a:gd name="connsiteX4" fmla="*/ 0 w 10000"/>
              <a:gd name="connsiteY4" fmla="*/ 10000 h 11031"/>
              <a:gd name="connsiteX5" fmla="*/ 0 w 10000"/>
              <a:gd name="connsiteY5" fmla="*/ 0 h 11031"/>
              <a:gd name="connsiteX0" fmla="*/ 0 w 10000"/>
              <a:gd name="connsiteY0" fmla="*/ 0 h 11048"/>
              <a:gd name="connsiteX1" fmla="*/ 9993 w 10000"/>
              <a:gd name="connsiteY1" fmla="*/ 0 h 11048"/>
              <a:gd name="connsiteX2" fmla="*/ 10000 w 10000"/>
              <a:gd name="connsiteY2" fmla="*/ 7079 h 11048"/>
              <a:gd name="connsiteX3" fmla="*/ 4032 w 10000"/>
              <a:gd name="connsiteY3" fmla="*/ 11028 h 11048"/>
              <a:gd name="connsiteX4" fmla="*/ 0 w 10000"/>
              <a:gd name="connsiteY4" fmla="*/ 10000 h 11048"/>
              <a:gd name="connsiteX5" fmla="*/ 0 w 10000"/>
              <a:gd name="connsiteY5" fmla="*/ 0 h 11048"/>
              <a:gd name="connsiteX0" fmla="*/ 0 w 10010"/>
              <a:gd name="connsiteY0" fmla="*/ 663 h 11048"/>
              <a:gd name="connsiteX1" fmla="*/ 10003 w 10010"/>
              <a:gd name="connsiteY1" fmla="*/ 0 h 11048"/>
              <a:gd name="connsiteX2" fmla="*/ 10010 w 10010"/>
              <a:gd name="connsiteY2" fmla="*/ 7079 h 11048"/>
              <a:gd name="connsiteX3" fmla="*/ 4042 w 10010"/>
              <a:gd name="connsiteY3" fmla="*/ 11028 h 11048"/>
              <a:gd name="connsiteX4" fmla="*/ 10 w 10010"/>
              <a:gd name="connsiteY4" fmla="*/ 10000 h 11048"/>
              <a:gd name="connsiteX5" fmla="*/ 0 w 10010"/>
              <a:gd name="connsiteY5" fmla="*/ 663 h 11048"/>
              <a:gd name="connsiteX0" fmla="*/ 0 w 10010"/>
              <a:gd name="connsiteY0" fmla="*/ 0 h 10385"/>
              <a:gd name="connsiteX1" fmla="*/ 10003 w 10010"/>
              <a:gd name="connsiteY1" fmla="*/ 0 h 10385"/>
              <a:gd name="connsiteX2" fmla="*/ 10010 w 10010"/>
              <a:gd name="connsiteY2" fmla="*/ 6416 h 10385"/>
              <a:gd name="connsiteX3" fmla="*/ 4042 w 10010"/>
              <a:gd name="connsiteY3" fmla="*/ 10365 h 10385"/>
              <a:gd name="connsiteX4" fmla="*/ 10 w 10010"/>
              <a:gd name="connsiteY4" fmla="*/ 9337 h 10385"/>
              <a:gd name="connsiteX5" fmla="*/ 0 w 10010"/>
              <a:gd name="connsiteY5" fmla="*/ 0 h 10385"/>
              <a:gd name="connsiteX0" fmla="*/ 0 w 10003"/>
              <a:gd name="connsiteY0" fmla="*/ 0 h 10404"/>
              <a:gd name="connsiteX1" fmla="*/ 9996 w 10003"/>
              <a:gd name="connsiteY1" fmla="*/ 19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8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1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6"/>
              <a:gd name="connsiteY0" fmla="*/ 0 h 10382"/>
              <a:gd name="connsiteX1" fmla="*/ 10006 w 10006"/>
              <a:gd name="connsiteY1" fmla="*/ 9 h 10382"/>
              <a:gd name="connsiteX2" fmla="*/ 10006 w 10006"/>
              <a:gd name="connsiteY2" fmla="*/ 6413 h 10382"/>
              <a:gd name="connsiteX3" fmla="*/ 4038 w 10006"/>
              <a:gd name="connsiteY3" fmla="*/ 10362 h 10382"/>
              <a:gd name="connsiteX4" fmla="*/ 6 w 10006"/>
              <a:gd name="connsiteY4" fmla="*/ 9334 h 10382"/>
              <a:gd name="connsiteX5" fmla="*/ 0 w 10006"/>
              <a:gd name="connsiteY5" fmla="*/ 0 h 1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6" h="10382">
                <a:moveTo>
                  <a:pt x="0" y="0"/>
                </a:moveTo>
                <a:lnTo>
                  <a:pt x="10006" y="9"/>
                </a:lnTo>
                <a:cubicBezTo>
                  <a:pt x="10008" y="2369"/>
                  <a:pt x="10004" y="4054"/>
                  <a:pt x="10006" y="6413"/>
                </a:cubicBezTo>
                <a:cubicBezTo>
                  <a:pt x="7507" y="10149"/>
                  <a:pt x="4067" y="10394"/>
                  <a:pt x="4038" y="10362"/>
                </a:cubicBezTo>
                <a:cubicBezTo>
                  <a:pt x="4002" y="10407"/>
                  <a:pt x="1781" y="10476"/>
                  <a:pt x="6" y="9334"/>
                </a:cubicBezTo>
                <a:cubicBezTo>
                  <a:pt x="3" y="6222"/>
                  <a:pt x="3" y="3112"/>
                  <a:pt x="0" y="0"/>
                </a:cubicBezTo>
                <a:close/>
              </a:path>
            </a:pathLst>
          </a:custGeom>
        </p:spPr>
        <p:txBody>
          <a:bodyPr/>
          <a:lstStyle>
            <a:lvl1pPr marL="271463" marR="0" indent="-271463" algn="l" defTabSz="914199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F022B"/>
              </a:buClr>
              <a:buSzPct val="90000"/>
              <a:buFontTx/>
              <a:buBlip>
                <a:blip r:embed="rId2"/>
              </a:buBlip>
              <a:tabLst/>
              <a:defRPr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2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8" name="Connecteur droit 17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e 13"/>
          <p:cNvGrpSpPr/>
          <p:nvPr userDrawn="1"/>
        </p:nvGrpSpPr>
        <p:grpSpPr bwMode="gray">
          <a:xfrm>
            <a:off x="0" y="1735560"/>
            <a:ext cx="9145587" cy="1773238"/>
            <a:chOff x="0" y="1958231"/>
            <a:chExt cx="9145587" cy="1773238"/>
          </a:xfrm>
          <a:solidFill>
            <a:schemeClr val="tx2">
              <a:lumMod val="10000"/>
              <a:lumOff val="90000"/>
            </a:schemeClr>
          </a:solidFill>
        </p:grpSpPr>
        <p:sp>
          <p:nvSpPr>
            <p:cNvPr id="19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8559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4553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4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ous-titre 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8088511" cy="4681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>
          <a:xfrm>
            <a:off x="544439" y="316180"/>
            <a:ext cx="8045374" cy="332546"/>
          </a:xfrm>
        </p:spPr>
        <p:txBody>
          <a:bodyPr anchor="ctr"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dirty="0"/>
              <a:t>Java Config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 bwMode="gray">
          <a:xfrm>
            <a:off x="544439" y="656624"/>
            <a:ext cx="8045450" cy="269875"/>
          </a:xfrm>
          <a:prstGeom prst="rect">
            <a:avLst/>
          </a:prstGeom>
        </p:spPr>
        <p:txBody>
          <a:bodyPr vert="horz" lIns="0" tIns="45710" rIns="0" bIns="4571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fr-FR" sz="1800" cap="all" smtClean="0">
                <a:solidFill>
                  <a:srgbClr val="CF022B"/>
                </a:solidFill>
                <a:latin typeface="+mj-lt"/>
                <a:ea typeface="+mj-ea"/>
                <a:cs typeface="+mj-cs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GB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</a:pPr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43617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 bwMode="gray">
          <a:xfrm>
            <a:off x="4716016" y="1484313"/>
            <a:ext cx="3888234" cy="467906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9" y="1484313"/>
            <a:ext cx="3912046" cy="46785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078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et image rectangu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4056063" cy="46815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3"/>
          </p:nvPr>
        </p:nvSpPr>
        <p:spPr bwMode="gray">
          <a:xfrm>
            <a:off x="4788024" y="1474788"/>
            <a:ext cx="4355975" cy="46910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sur l'icône pour ajouter une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202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544439" y="190697"/>
            <a:ext cx="8045374" cy="790031"/>
          </a:xfrm>
          <a:prstGeom prst="rect">
            <a:avLst/>
          </a:prstGeom>
        </p:spPr>
        <p:txBody>
          <a:bodyPr vert="horz" lIns="0" tIns="45710" rIns="0" bIns="45710" rtlCol="0" anchor="b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142021" y="6468453"/>
            <a:ext cx="1086163" cy="206104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531466" y="6502208"/>
            <a:ext cx="4544590" cy="162152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fr-FR" dirty="0"/>
              <a:t>Java Config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502208"/>
            <a:ext cx="296226" cy="162152"/>
          </a:xfrm>
          <a:prstGeom prst="rect">
            <a:avLst/>
          </a:prstGeom>
        </p:spPr>
        <p:txBody>
          <a:bodyPr vert="horz" lIns="0" tIns="45710" rIns="0" bIns="45710" rtlCol="0" anchor="ctr"/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1" name="Connecteur droit 10"/>
          <p:cNvCxnSpPr/>
          <p:nvPr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 bwMode="gray">
          <a:xfrm>
            <a:off x="539750" y="1054174"/>
            <a:ext cx="641823" cy="0"/>
          </a:xfrm>
          <a:prstGeom prst="line">
            <a:avLst/>
          </a:prstGeom>
          <a:ln w="1270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 bwMode="gray">
          <a:xfrm>
            <a:off x="515938" y="1484314"/>
            <a:ext cx="8088312" cy="46815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6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70" r:id="rId3"/>
    <p:sldLayoutId id="2147483650" r:id="rId4"/>
    <p:sldLayoutId id="2147483662" r:id="rId5"/>
    <p:sldLayoutId id="2147483656" r:id="rId6"/>
    <p:sldLayoutId id="2147483663" r:id="rId7"/>
    <p:sldLayoutId id="2147483664" r:id="rId8"/>
    <p:sldLayoutId id="2147483660" r:id="rId9"/>
    <p:sldLayoutId id="2147483657" r:id="rId10"/>
    <p:sldLayoutId id="2147483658" r:id="rId11"/>
    <p:sldLayoutId id="2147483659" r:id="rId12"/>
    <p:sldLayoutId id="2147483654" r:id="rId13"/>
    <p:sldLayoutId id="2147483655" r:id="rId14"/>
    <p:sldLayoutId id="2147483667" r:id="rId15"/>
    <p:sldLayoutId id="2147483672" r:id="rId16"/>
  </p:sldLayoutIdLst>
  <p:hf hdr="0" dt="0"/>
  <p:txStyles>
    <p:titleStyle>
      <a:lvl1pPr algn="l" defTabSz="914199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71463" indent="-271463" algn="l" defTabSz="914199" rtl="0" eaLnBrk="1" latinLnBrk="0" hangingPunct="1">
        <a:spcBef>
          <a:spcPts val="1800"/>
        </a:spcBef>
        <a:buClr>
          <a:srgbClr val="CF022B"/>
        </a:buClr>
        <a:buSzPct val="90000"/>
        <a:buFontTx/>
        <a:buBlip>
          <a:blip r:embed="rId19"/>
        </a:buBlip>
        <a:tabLst/>
        <a:defRPr sz="2000" kern="1200" normalizeH="0" baseline="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242888" algn="l" defTabSz="914199" rtl="0" eaLnBrk="1" latinLnBrk="0" hangingPunct="1">
        <a:spcBef>
          <a:spcPts val="411"/>
        </a:spcBef>
        <a:buClr>
          <a:schemeClr val="accent4"/>
        </a:buClr>
        <a:buSzPct val="100000"/>
        <a:buFont typeface="Wingdings" panose="05000000000000000000" pitchFamily="2" charset="2"/>
        <a:buChar char="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89013" marR="0" indent="-203200" algn="l" defTabSz="725488" rtl="0" eaLnBrk="1" fontAlgn="auto" latinLnBrk="0" hangingPunct="1">
        <a:lnSpc>
          <a:spcPct val="100000"/>
        </a:lnSpc>
        <a:spcBef>
          <a:spcPts val="411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lang="fr-FR" sz="1600" i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90600" indent="-206375" algn="l" defTabSz="914199" rtl="0" eaLnBrk="1" latinLnBrk="0" hangingPunct="1">
        <a:spcBef>
          <a:spcPts val="0"/>
        </a:spcBef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marR="0" indent="-198438" algn="l" defTabSz="91419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8890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95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cap="none" dirty="0"/>
              <a:t>JS QCM</a:t>
            </a:r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>
          <a:xfrm>
            <a:off x="546100" y="4750087"/>
            <a:ext cx="6457215" cy="307777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9" name="Espace réservé pour une image  8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576" y="-2539"/>
            <a:ext cx="9155154" cy="3431539"/>
          </a:xfrm>
        </p:spPr>
      </p:pic>
      <p:sp>
        <p:nvSpPr>
          <p:cNvPr id="2" name="Espace réservé du pied de page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46381" y="3714395"/>
            <a:ext cx="199072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06273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en-GB" cap="none" dirty="0"/>
              <a:t>Question </a:t>
            </a:r>
            <a:r>
              <a:rPr lang="en-GB" cap="none" dirty="0" smtClean="0"/>
              <a:t>9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Scope again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393107" y="5131557"/>
            <a:ext cx="8088511" cy="1009936"/>
          </a:xfrm>
        </p:spPr>
        <p:txBody>
          <a:bodyPr/>
          <a:lstStyle/>
          <a:p>
            <a:r>
              <a:rPr lang="en-US" dirty="0"/>
              <a:t>Q: what is the console output?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959" y="1645057"/>
            <a:ext cx="5795749" cy="210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en-GB" cap="none" dirty="0"/>
              <a:t>Question </a:t>
            </a:r>
            <a:r>
              <a:rPr lang="en-GB" cap="none" dirty="0" smtClean="0"/>
              <a:t>10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>
          <a:xfrm>
            <a:off x="544439" y="656624"/>
            <a:ext cx="6879943" cy="380606"/>
          </a:xfrm>
        </p:spPr>
        <p:txBody>
          <a:bodyPr/>
          <a:lstStyle/>
          <a:p>
            <a:r>
              <a:rPr lang="en-GB" cap="none" dirty="0"/>
              <a:t> I.I.F.E.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393107" y="5568287"/>
            <a:ext cx="8341460" cy="573206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Q</a:t>
            </a:r>
            <a:r>
              <a:rPr lang="en-US" dirty="0" smtClean="0"/>
              <a:t>: what </a:t>
            </a:r>
            <a:r>
              <a:rPr lang="en-US" dirty="0"/>
              <a:t>is the purpose of the (function () { ... }()); syntax?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302" y="668499"/>
            <a:ext cx="5737080" cy="529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/>
              <a:t>Question 1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idx="1"/>
          </p:nvPr>
        </p:nvSpPr>
        <p:spPr>
          <a:xfrm>
            <a:off x="515938" y="5759355"/>
            <a:ext cx="8088511" cy="406494"/>
          </a:xfrm>
        </p:spPr>
        <p:txBody>
          <a:bodyPr/>
          <a:lstStyle/>
          <a:p>
            <a:r>
              <a:rPr lang="fr-FR" dirty="0"/>
              <a:t>Q : </a:t>
            </a:r>
            <a:r>
              <a:rPr lang="en-US" dirty="0"/>
              <a:t>what is the console output?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49" y="1448784"/>
            <a:ext cx="5031775" cy="397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en-GB" cap="none" dirty="0"/>
              <a:t>Question </a:t>
            </a:r>
            <a:r>
              <a:rPr lang="en-GB" cap="none" dirty="0" smtClean="0"/>
              <a:t>2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515938" y="5281683"/>
            <a:ext cx="8088511" cy="747688"/>
          </a:xfrm>
        </p:spPr>
        <p:txBody>
          <a:bodyPr/>
          <a:lstStyle/>
          <a:p>
            <a:r>
              <a:rPr lang="en-US" dirty="0"/>
              <a:t>Q: what is the console output?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097" y="1529030"/>
            <a:ext cx="4193322" cy="327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en-GB" cap="none" dirty="0"/>
              <a:t>Question </a:t>
            </a:r>
            <a:r>
              <a:rPr lang="en-GB" cap="none" dirty="0" smtClean="0"/>
              <a:t>3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515937" y="3903259"/>
            <a:ext cx="8088511" cy="747688"/>
          </a:xfrm>
        </p:spPr>
        <p:txBody>
          <a:bodyPr/>
          <a:lstStyle/>
          <a:p>
            <a:r>
              <a:rPr lang="en-US" dirty="0"/>
              <a:t>Q: what is the console output?</a:t>
            </a:r>
          </a:p>
          <a:p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781" y="1899241"/>
            <a:ext cx="6106338" cy="140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en-GB" cap="none" dirty="0"/>
              <a:t>Question </a:t>
            </a:r>
            <a:r>
              <a:rPr lang="en-GB" cap="none" dirty="0" smtClean="0"/>
              <a:t>4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515937" y="3903259"/>
            <a:ext cx="8088511" cy="747688"/>
          </a:xfrm>
        </p:spPr>
        <p:txBody>
          <a:bodyPr/>
          <a:lstStyle/>
          <a:p>
            <a:r>
              <a:rPr lang="en-US" dirty="0"/>
              <a:t>Q: what is the console output?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80" y="2250111"/>
            <a:ext cx="8808114" cy="82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en-GB" cap="none" dirty="0"/>
              <a:t>Question </a:t>
            </a:r>
            <a:r>
              <a:rPr lang="en-GB" cap="none" dirty="0" smtClean="0"/>
              <a:t>5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529584" y="4312691"/>
            <a:ext cx="8088511" cy="1569493"/>
          </a:xfrm>
        </p:spPr>
        <p:txBody>
          <a:bodyPr/>
          <a:lstStyle/>
          <a:p>
            <a:r>
              <a:rPr lang="en-US" dirty="0"/>
              <a:t>Q: what is the console output?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265" y="1546523"/>
            <a:ext cx="40767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en-GB" cap="none" dirty="0"/>
              <a:t>Question </a:t>
            </a:r>
            <a:r>
              <a:rPr lang="en-GB" cap="none" dirty="0" smtClean="0"/>
              <a:t>6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Function 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393107" y="5131557"/>
            <a:ext cx="8088511" cy="1091822"/>
          </a:xfrm>
        </p:spPr>
        <p:txBody>
          <a:bodyPr/>
          <a:lstStyle/>
          <a:p>
            <a:r>
              <a:rPr lang="en-US" dirty="0"/>
              <a:t>Q: </a:t>
            </a:r>
            <a:r>
              <a:rPr lang="en-US" dirty="0"/>
              <a:t>what is the console output?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443" y="989929"/>
            <a:ext cx="49911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245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en-GB" cap="none" dirty="0"/>
              <a:t>Question </a:t>
            </a:r>
            <a:r>
              <a:rPr lang="en-GB" cap="none" dirty="0" smtClean="0"/>
              <a:t>7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What is this ?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515937" y="5022376"/>
            <a:ext cx="8088511" cy="747688"/>
          </a:xfrm>
        </p:spPr>
        <p:txBody>
          <a:bodyPr/>
          <a:lstStyle/>
          <a:p>
            <a:r>
              <a:rPr lang="en-US" dirty="0"/>
              <a:t>Q: what is 'this' when shown on the console ?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367" y="1217075"/>
            <a:ext cx="481965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en-GB" cap="none" dirty="0"/>
              <a:t>Question </a:t>
            </a:r>
            <a:r>
              <a:rPr lang="en-GB" cap="none" dirty="0" smtClean="0"/>
              <a:t>8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74993" y="5281683"/>
            <a:ext cx="8088511" cy="747688"/>
          </a:xfrm>
        </p:spPr>
        <p:txBody>
          <a:bodyPr/>
          <a:lstStyle/>
          <a:p>
            <a:r>
              <a:rPr lang="en-US" dirty="0"/>
              <a:t>Q:  It does not work ?  Why ?</a:t>
            </a:r>
          </a:p>
          <a:p>
            <a:r>
              <a:rPr lang="en-US" dirty="0"/>
              <a:t>Idea to make it work ?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73" y="2055606"/>
            <a:ext cx="75247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132523"/>
      </p:ext>
    </p:extLst>
  </p:cSld>
  <p:clrMapOvr>
    <a:masterClrMapping/>
  </p:clrMapOvr>
</p:sld>
</file>

<file path=ppt/theme/theme1.xml><?xml version="1.0" encoding="utf-8"?>
<a:theme xmlns:a="http://schemas.openxmlformats.org/drawingml/2006/main" name="FR_Template_SopraSteria_Consulting_SopraHR">
  <a:themeElements>
    <a:clrScheme name="Personnalisé 1">
      <a:dk1>
        <a:srgbClr val="232323"/>
      </a:dk1>
      <a:lt1>
        <a:srgbClr val="FFFFFF"/>
      </a:lt1>
      <a:dk2>
        <a:srgbClr val="232323"/>
      </a:dk2>
      <a:lt2>
        <a:srgbClr val="8C2350"/>
      </a:lt2>
      <a:accent1>
        <a:srgbClr val="CF022B"/>
      </a:accent1>
      <a:accent2>
        <a:srgbClr val="960000"/>
      </a:accent2>
      <a:accent3>
        <a:srgbClr val="E14B0F"/>
      </a:accent3>
      <a:accent4>
        <a:srgbClr val="F07D00"/>
      </a:accent4>
      <a:accent5>
        <a:srgbClr val="FAAA0A"/>
      </a:accent5>
      <a:accent6>
        <a:srgbClr val="41738C"/>
      </a:accent6>
      <a:hlink>
        <a:srgbClr val="0000FF"/>
      </a:hlink>
      <a:folHlink>
        <a:srgbClr val="800080"/>
      </a:folHlink>
    </a:clrScheme>
    <a:fontScheme name="Personnalisé 7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F022B"/>
        </a:solidFill>
        <a:ln>
          <a:noFill/>
        </a:ln>
      </a:spPr>
      <a:bodyPr rtlCol="0" anchor="ctr"/>
      <a:lstStyle>
        <a:defPPr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CF022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1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0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FR_Template_SopraSteria_Consulting_SopraHR</Template>
  <TotalTime>76</TotalTime>
  <Words>362</Words>
  <Application>Microsoft Office PowerPoint</Application>
  <PresentationFormat>Affichage à l'écran (4:3)</PresentationFormat>
  <Paragraphs>107</Paragraphs>
  <Slides>11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Tahoma</vt:lpstr>
      <vt:lpstr>Wingdings</vt:lpstr>
      <vt:lpstr>FR_Template_SopraSteria_Consulting_SopraHR</vt:lpstr>
      <vt:lpstr>JS QCM</vt:lpstr>
      <vt:lpstr>Question 1</vt:lpstr>
      <vt:lpstr>Question 2</vt:lpstr>
      <vt:lpstr>Question 3</vt:lpstr>
      <vt:lpstr>Question 4</vt:lpstr>
      <vt:lpstr>Question 5</vt:lpstr>
      <vt:lpstr>Question 6</vt:lpstr>
      <vt:lpstr>Question 7</vt:lpstr>
      <vt:lpstr>Question 8</vt:lpstr>
      <vt:lpstr>Question 9</vt:lpstr>
      <vt:lpstr>Question 10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: Charte Powerpoint</dc:title>
  <dc:creator>Gauthier</dc:creator>
  <cp:lastModifiedBy>Yohann CINTRE</cp:lastModifiedBy>
  <cp:revision>727</cp:revision>
  <cp:lastPrinted>2014-12-11T13:29:41Z</cp:lastPrinted>
  <dcterms:created xsi:type="dcterms:W3CDTF">2015-02-11T13:34:01Z</dcterms:created>
  <dcterms:modified xsi:type="dcterms:W3CDTF">2016-11-23T22:06:03Z</dcterms:modified>
</cp:coreProperties>
</file>