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39" r:id="rId2"/>
    <p:sldId id="472" r:id="rId3"/>
    <p:sldId id="436" r:id="rId4"/>
    <p:sldId id="437" r:id="rId5"/>
    <p:sldId id="438" r:id="rId6"/>
    <p:sldId id="439" r:id="rId7"/>
    <p:sldId id="440" r:id="rId8"/>
    <p:sldId id="441" r:id="rId9"/>
    <p:sldId id="442" r:id="rId10"/>
    <p:sldId id="443" r:id="rId11"/>
    <p:sldId id="462" r:id="rId12"/>
    <p:sldId id="444" r:id="rId13"/>
    <p:sldId id="470" r:id="rId14"/>
    <p:sldId id="446" r:id="rId15"/>
    <p:sldId id="447" r:id="rId16"/>
    <p:sldId id="448" r:id="rId17"/>
    <p:sldId id="449" r:id="rId18"/>
    <p:sldId id="473" r:id="rId19"/>
  </p:sldIdLst>
  <p:sldSz cx="9144000" cy="6858000" type="screen4x3"/>
  <p:notesSz cx="7104063" cy="10234613"/>
  <p:defaultTextStyle>
    <a:defPPr>
      <a:defRPr lang="fr-FR"/>
    </a:defPPr>
    <a:lvl1pPr marL="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95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4">
          <p15:clr>
            <a:srgbClr val="A4A3A4"/>
          </p15:clr>
        </p15:guide>
        <p15:guide id="3" orient="horz" pos="935">
          <p15:clr>
            <a:srgbClr val="A4A3A4"/>
          </p15:clr>
        </p15:guide>
        <p15:guide id="4" orient="horz" pos="4191">
          <p15:clr>
            <a:srgbClr val="A4A3A4"/>
          </p15:clr>
        </p15:guide>
        <p15:guide id="5" orient="horz" pos="2387">
          <p15:clr>
            <a:srgbClr val="A4A3A4"/>
          </p15:clr>
        </p15:guide>
        <p15:guide id="6" orient="horz" pos="287">
          <p15:clr>
            <a:srgbClr val="A4A3A4"/>
          </p15:clr>
        </p15:guide>
        <p15:guide id="7" pos="2880">
          <p15:clr>
            <a:srgbClr val="A4A3A4"/>
          </p15:clr>
        </p15:guide>
        <p15:guide id="8" pos="5420">
          <p15:clr>
            <a:srgbClr val="A4A3A4"/>
          </p15:clr>
        </p15:guide>
        <p15:guide id="9" pos="344">
          <p15:clr>
            <a:srgbClr val="A4A3A4"/>
          </p15:clr>
        </p15:guide>
        <p15:guide id="10" pos="20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AA64"/>
    <a:srgbClr val="FEA8B8"/>
    <a:srgbClr val="000000"/>
    <a:srgbClr val="F2F2F2"/>
    <a:srgbClr val="FAAA0A"/>
    <a:srgbClr val="A6A6A6"/>
    <a:srgbClr val="4D0B39"/>
    <a:srgbClr val="D99782"/>
    <a:srgbClr val="88A72E"/>
    <a:srgbClr val="4D68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67" autoAdjust="0"/>
    <p:restoredTop sz="93825" autoAdjust="0"/>
  </p:normalViewPr>
  <p:slideViewPr>
    <p:cSldViewPr snapToGrid="0" showGuides="1">
      <p:cViewPr varScale="1">
        <p:scale>
          <a:sx n="78" d="100"/>
          <a:sy n="78" d="100"/>
        </p:scale>
        <p:origin x="1200" y="96"/>
      </p:cViewPr>
      <p:guideLst>
        <p:guide orient="horz" pos="2160"/>
        <p:guide orient="horz" pos="3884"/>
        <p:guide orient="horz" pos="935"/>
        <p:guide orient="horz" pos="4191"/>
        <p:guide orient="horz" pos="2387"/>
        <p:guide orient="horz" pos="287"/>
        <p:guide pos="2880"/>
        <p:guide pos="5420"/>
        <p:guide pos="344"/>
        <p:guide pos="201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08"/>
    </p:cViewPr>
  </p:sorterViewPr>
  <p:notesViewPr>
    <p:cSldViewPr snapToGrid="0" showGuides="1">
      <p:cViewPr varScale="1">
        <p:scale>
          <a:sx n="78" d="100"/>
          <a:sy n="78" d="100"/>
        </p:scale>
        <p:origin x="-3366" y="-96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164233"/>
            <a:ext cx="7104063" cy="70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796" tIns="47398" rIns="94796" bIns="47398" rtlCol="0" anchor="ctr"/>
          <a:lstStyle/>
          <a:p>
            <a:pPr algn="ctr"/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1" y="0"/>
            <a:ext cx="3078427" cy="281519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pPr algn="l"/>
            <a:fld id="{87731427-D242-475D-9180-8940013A50B8}" type="datetimeFigureOut">
              <a:rPr lang="en-GB" smtClean="0"/>
              <a:pPr algn="l"/>
              <a:t>23/08/2017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568366" y="9779636"/>
            <a:ext cx="5918555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l">
              <a:defRPr sz="1200"/>
            </a:lvl1pPr>
          </a:lstStyle>
          <a:p>
            <a:r>
              <a:rPr lang="en-GB" sz="1100" dirty="0"/>
              <a:t>Titre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1" y="9779636"/>
            <a:ext cx="568367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550535" y="9881753"/>
            <a:ext cx="0" cy="110532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660655" y="9820015"/>
            <a:ext cx="311677" cy="2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0955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2" y="0"/>
            <a:ext cx="340284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fld id="{BA521D56-F1F4-41A0-82EB-989F4F6F400D}" type="datetimeFigureOut">
              <a:rPr lang="fr-FR" smtClean="0"/>
              <a:pPr/>
              <a:t>23/08/2017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18156" y="4861442"/>
            <a:ext cx="5267750" cy="4605576"/>
          </a:xfrm>
          <a:prstGeom prst="rect">
            <a:avLst/>
          </a:prstGeom>
        </p:spPr>
        <p:txBody>
          <a:bodyPr vert="horz" lIns="94796" tIns="47398" rIns="94796" bIns="47398" rtlCol="0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Rectangle 9"/>
          <p:cNvSpPr/>
          <p:nvPr/>
        </p:nvSpPr>
        <p:spPr>
          <a:xfrm>
            <a:off x="1" y="10164233"/>
            <a:ext cx="7104063" cy="70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796" tIns="47398" rIns="94796" bIns="47398" rtlCol="0" anchor="ctr"/>
          <a:lstStyle/>
          <a:p>
            <a:pPr algn="ctr"/>
            <a:endParaRPr lang="en-GB"/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4"/>
          </p:nvPr>
        </p:nvSpPr>
        <p:spPr>
          <a:xfrm>
            <a:off x="568366" y="9779636"/>
            <a:ext cx="5072231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l">
              <a:defRPr sz="1200"/>
            </a:lvl1pPr>
          </a:lstStyle>
          <a:p>
            <a:r>
              <a:rPr lang="en-GB" sz="1100" dirty="0"/>
              <a:t>Titre de la présentation</a:t>
            </a:r>
          </a:p>
        </p:txBody>
      </p:sp>
      <p:sp>
        <p:nvSpPr>
          <p:cNvPr id="15" name="Espace réservé du numéro de diapositive 4"/>
          <p:cNvSpPr>
            <a:spLocks noGrp="1"/>
          </p:cNvSpPr>
          <p:nvPr>
            <p:ph type="sldNum" sz="quarter" idx="5"/>
          </p:nvPr>
        </p:nvSpPr>
        <p:spPr>
          <a:xfrm>
            <a:off x="1" y="9779636"/>
            <a:ext cx="568367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550535" y="9881753"/>
            <a:ext cx="0" cy="110532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660655" y="9820015"/>
            <a:ext cx="311677" cy="2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9309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88900" indent="-88900" algn="l" defTabSz="626913" rtl="0" eaLnBrk="1" latinLnBrk="0" hangingPunct="1">
      <a:buClr>
        <a:schemeClr val="accent1"/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177800" indent="-80963" algn="l" defTabSz="626913" rtl="0" eaLnBrk="1" latinLnBrk="0" hangingPunct="1"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260350" indent="-85725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349250" indent="-82550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444500" indent="-80963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67282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80738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94194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507651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3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23/08/2017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12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23/08/2017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14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23/08/2017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15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23/08/2017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16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23/08/2017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17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23/08/2017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18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23/08/2017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396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4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23/08/2017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5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23/08/2017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6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23/08/2017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7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23/08/2017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8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23/08/2017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9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23/08/2017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10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23/08/2017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11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23/08/2017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5345038" y="6165850"/>
            <a:ext cx="3672408" cy="698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ZoneTexte 13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971598894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4556345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584698" y="1474788"/>
            <a:ext cx="4559301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0" y="3824288"/>
            <a:ext cx="4556345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584698" y="3824288"/>
            <a:ext cx="4559301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7478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4706951" y="147478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4706951" y="384460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15"/>
          </p:nvPr>
        </p:nvSpPr>
        <p:spPr bwMode="gray">
          <a:xfrm>
            <a:off x="515938" y="384460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39664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1" y="1474788"/>
            <a:ext cx="489113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932040" y="1474788"/>
            <a:ext cx="4211960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932040" y="3824288"/>
            <a:ext cx="4211960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1" y="1474788"/>
            <a:ext cx="4891138" cy="4691062"/>
          </a:xfrm>
          <a:prstGeom prst="rect">
            <a:avLst/>
          </a:prstGeom>
          <a:noFill/>
          <a:ln w="38100">
            <a:noFill/>
          </a:ln>
        </p:spPr>
        <p:txBody>
          <a:bodyPr lIns="504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5206300" y="147478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05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5206300" y="384460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280241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s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3019301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2012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3057154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6119008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4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3313956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636686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870169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172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2" name="Connecteur droit 11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63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ZoneTexte 8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>
                <a:solidFill>
                  <a:schemeClr val="bg1"/>
                </a:solidFill>
                <a:latin typeface="+mn-lt"/>
              </a:rPr>
              <a:t>CONTACTS</a:t>
            </a:r>
          </a:p>
        </p:txBody>
      </p:sp>
    </p:spTree>
    <p:extLst>
      <p:ext uri="{BB962C8B-B14F-4D97-AF65-F5344CB8AC3E}">
        <p14:creationId xmlns:p14="http://schemas.microsoft.com/office/powerpoint/2010/main" val="2096406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26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Picture 2" descr="Z:\Sopra group - Evolution du masque Sopra Steria\2. Recu\Logo\SOPRASTERIA_soprasteriaconsulting_RV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94300" y="5927183"/>
            <a:ext cx="4005580" cy="8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184949905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HR Softw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35014" y="5987144"/>
            <a:ext cx="3462020" cy="76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4" name="ZoneTexte 13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86059360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dirty="0"/>
              <a:t>Nom de la présentation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3"/>
          </p:nvPr>
        </p:nvSpPr>
        <p:spPr bwMode="gray">
          <a:xfrm>
            <a:off x="515938" y="1484313"/>
            <a:ext cx="8088312" cy="468153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14717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 bwMode="gray">
          <a:xfrm>
            <a:off x="539749" y="2492895"/>
            <a:ext cx="8232775" cy="367295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28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ZoneTexte 9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>
                <a:solidFill>
                  <a:schemeClr val="bg1"/>
                </a:solidFill>
                <a:latin typeface="+mn-lt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3697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/>
          <p:cNvSpPr>
            <a:spLocks noGrp="1"/>
          </p:cNvSpPr>
          <p:nvPr>
            <p:ph type="pic" sz="quarter" idx="15"/>
          </p:nvPr>
        </p:nvSpPr>
        <p:spPr bwMode="gray">
          <a:xfrm>
            <a:off x="-5490" y="-2539"/>
            <a:ext cx="9155891" cy="343153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3719 w 10000"/>
              <a:gd name="connsiteY3" fmla="*/ 9987 h 10000"/>
              <a:gd name="connsiteX4" fmla="*/ 0 w 10000"/>
              <a:gd name="connsiteY4" fmla="*/ 10000 h 10000"/>
              <a:gd name="connsiteX5" fmla="*/ 0 w 10000"/>
              <a:gd name="connsiteY5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7 w 10007"/>
              <a:gd name="connsiteY2" fmla="*/ 6381 h 10000"/>
              <a:gd name="connsiteX3" fmla="*/ 3719 w 10007"/>
              <a:gd name="connsiteY3" fmla="*/ 9987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07"/>
              <a:gd name="connsiteY0" fmla="*/ 0 h 9987"/>
              <a:gd name="connsiteX1" fmla="*/ 10000 w 10007"/>
              <a:gd name="connsiteY1" fmla="*/ 0 h 9987"/>
              <a:gd name="connsiteX2" fmla="*/ 10007 w 10007"/>
              <a:gd name="connsiteY2" fmla="*/ 6381 h 9987"/>
              <a:gd name="connsiteX3" fmla="*/ 3719 w 10007"/>
              <a:gd name="connsiteY3" fmla="*/ 9987 h 9987"/>
              <a:gd name="connsiteX4" fmla="*/ 0 w 10007"/>
              <a:gd name="connsiteY4" fmla="*/ 9013 h 9987"/>
              <a:gd name="connsiteX5" fmla="*/ 0 w 10007"/>
              <a:gd name="connsiteY5" fmla="*/ 0 h 9987"/>
              <a:gd name="connsiteX0" fmla="*/ 0 w 10000"/>
              <a:gd name="connsiteY0" fmla="*/ 0 h 9025"/>
              <a:gd name="connsiteX1" fmla="*/ 9993 w 10000"/>
              <a:gd name="connsiteY1" fmla="*/ 0 h 9025"/>
              <a:gd name="connsiteX2" fmla="*/ 10000 w 10000"/>
              <a:gd name="connsiteY2" fmla="*/ 6389 h 9025"/>
              <a:gd name="connsiteX3" fmla="*/ 0 w 10000"/>
              <a:gd name="connsiteY3" fmla="*/ 9025 h 9025"/>
              <a:gd name="connsiteX4" fmla="*/ 0 w 10000"/>
              <a:gd name="connsiteY4" fmla="*/ 0 h 9025"/>
              <a:gd name="connsiteX0" fmla="*/ 0 w 10000"/>
              <a:gd name="connsiteY0" fmla="*/ 0 h 10472"/>
              <a:gd name="connsiteX1" fmla="*/ 9993 w 10000"/>
              <a:gd name="connsiteY1" fmla="*/ 0 h 10472"/>
              <a:gd name="connsiteX2" fmla="*/ 10000 w 10000"/>
              <a:gd name="connsiteY2" fmla="*/ 7079 h 10472"/>
              <a:gd name="connsiteX3" fmla="*/ 0 w 10000"/>
              <a:gd name="connsiteY3" fmla="*/ 10000 h 10472"/>
              <a:gd name="connsiteX4" fmla="*/ 0 w 10000"/>
              <a:gd name="connsiteY4" fmla="*/ 0 h 10472"/>
              <a:gd name="connsiteX0" fmla="*/ 0 w 10000"/>
              <a:gd name="connsiteY0" fmla="*/ 0 h 11183"/>
              <a:gd name="connsiteX1" fmla="*/ 9993 w 10000"/>
              <a:gd name="connsiteY1" fmla="*/ 0 h 11183"/>
              <a:gd name="connsiteX2" fmla="*/ 10000 w 10000"/>
              <a:gd name="connsiteY2" fmla="*/ 7079 h 11183"/>
              <a:gd name="connsiteX3" fmla="*/ 0 w 10000"/>
              <a:gd name="connsiteY3" fmla="*/ 10000 h 11183"/>
              <a:gd name="connsiteX4" fmla="*/ 0 w 10000"/>
              <a:gd name="connsiteY4" fmla="*/ 0 h 11183"/>
              <a:gd name="connsiteX0" fmla="*/ 0 w 10000"/>
              <a:gd name="connsiteY0" fmla="*/ 0 h 10948"/>
              <a:gd name="connsiteX1" fmla="*/ 9993 w 10000"/>
              <a:gd name="connsiteY1" fmla="*/ 0 h 10948"/>
              <a:gd name="connsiteX2" fmla="*/ 10000 w 10000"/>
              <a:gd name="connsiteY2" fmla="*/ 7079 h 10948"/>
              <a:gd name="connsiteX3" fmla="*/ 0 w 10000"/>
              <a:gd name="connsiteY3" fmla="*/ 10000 h 10948"/>
              <a:gd name="connsiteX4" fmla="*/ 0 w 10000"/>
              <a:gd name="connsiteY4" fmla="*/ 0 h 10948"/>
              <a:gd name="connsiteX0" fmla="*/ 0 w 10000"/>
              <a:gd name="connsiteY0" fmla="*/ 0 h 11076"/>
              <a:gd name="connsiteX1" fmla="*/ 9993 w 10000"/>
              <a:gd name="connsiteY1" fmla="*/ 0 h 11076"/>
              <a:gd name="connsiteX2" fmla="*/ 10000 w 10000"/>
              <a:gd name="connsiteY2" fmla="*/ 7079 h 11076"/>
              <a:gd name="connsiteX3" fmla="*/ 0 w 10000"/>
              <a:gd name="connsiteY3" fmla="*/ 10000 h 11076"/>
              <a:gd name="connsiteX4" fmla="*/ 0 w 10000"/>
              <a:gd name="connsiteY4" fmla="*/ 0 h 11076"/>
              <a:gd name="connsiteX0" fmla="*/ 0 w 10000"/>
              <a:gd name="connsiteY0" fmla="*/ 0 h 10908"/>
              <a:gd name="connsiteX1" fmla="*/ 9993 w 10000"/>
              <a:gd name="connsiteY1" fmla="*/ 0 h 10908"/>
              <a:gd name="connsiteX2" fmla="*/ 10000 w 10000"/>
              <a:gd name="connsiteY2" fmla="*/ 7079 h 10908"/>
              <a:gd name="connsiteX3" fmla="*/ 0 w 10000"/>
              <a:gd name="connsiteY3" fmla="*/ 10000 h 10908"/>
              <a:gd name="connsiteX4" fmla="*/ 0 w 10000"/>
              <a:gd name="connsiteY4" fmla="*/ 0 h 10908"/>
              <a:gd name="connsiteX0" fmla="*/ 0 w 10000"/>
              <a:gd name="connsiteY0" fmla="*/ 0 h 10903"/>
              <a:gd name="connsiteX1" fmla="*/ 9993 w 10000"/>
              <a:gd name="connsiteY1" fmla="*/ 0 h 10903"/>
              <a:gd name="connsiteX2" fmla="*/ 10000 w 10000"/>
              <a:gd name="connsiteY2" fmla="*/ 7079 h 10903"/>
              <a:gd name="connsiteX3" fmla="*/ 0 w 10000"/>
              <a:gd name="connsiteY3" fmla="*/ 10000 h 10903"/>
              <a:gd name="connsiteX4" fmla="*/ 0 w 10000"/>
              <a:gd name="connsiteY4" fmla="*/ 0 h 10903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171"/>
              <a:gd name="connsiteX1" fmla="*/ 9993 w 10000"/>
              <a:gd name="connsiteY1" fmla="*/ 0 h 11171"/>
              <a:gd name="connsiteX2" fmla="*/ 10000 w 10000"/>
              <a:gd name="connsiteY2" fmla="*/ 7079 h 11171"/>
              <a:gd name="connsiteX3" fmla="*/ 4032 w 10000"/>
              <a:gd name="connsiteY3" fmla="*/ 11028 h 11171"/>
              <a:gd name="connsiteX4" fmla="*/ 0 w 10000"/>
              <a:gd name="connsiteY4" fmla="*/ 10000 h 11171"/>
              <a:gd name="connsiteX5" fmla="*/ 0 w 10000"/>
              <a:gd name="connsiteY5" fmla="*/ 0 h 11171"/>
              <a:gd name="connsiteX0" fmla="*/ 0 w 10000"/>
              <a:gd name="connsiteY0" fmla="*/ 0 h 11031"/>
              <a:gd name="connsiteX1" fmla="*/ 9993 w 10000"/>
              <a:gd name="connsiteY1" fmla="*/ 0 h 11031"/>
              <a:gd name="connsiteX2" fmla="*/ 10000 w 10000"/>
              <a:gd name="connsiteY2" fmla="*/ 7079 h 11031"/>
              <a:gd name="connsiteX3" fmla="*/ 4032 w 10000"/>
              <a:gd name="connsiteY3" fmla="*/ 11028 h 11031"/>
              <a:gd name="connsiteX4" fmla="*/ 0 w 10000"/>
              <a:gd name="connsiteY4" fmla="*/ 10000 h 11031"/>
              <a:gd name="connsiteX5" fmla="*/ 0 w 10000"/>
              <a:gd name="connsiteY5" fmla="*/ 0 h 11031"/>
              <a:gd name="connsiteX0" fmla="*/ 0 w 10000"/>
              <a:gd name="connsiteY0" fmla="*/ 0 h 11048"/>
              <a:gd name="connsiteX1" fmla="*/ 9993 w 10000"/>
              <a:gd name="connsiteY1" fmla="*/ 0 h 11048"/>
              <a:gd name="connsiteX2" fmla="*/ 10000 w 10000"/>
              <a:gd name="connsiteY2" fmla="*/ 7079 h 11048"/>
              <a:gd name="connsiteX3" fmla="*/ 4032 w 10000"/>
              <a:gd name="connsiteY3" fmla="*/ 11028 h 11048"/>
              <a:gd name="connsiteX4" fmla="*/ 0 w 10000"/>
              <a:gd name="connsiteY4" fmla="*/ 10000 h 11048"/>
              <a:gd name="connsiteX5" fmla="*/ 0 w 10000"/>
              <a:gd name="connsiteY5" fmla="*/ 0 h 11048"/>
              <a:gd name="connsiteX0" fmla="*/ 0 w 10010"/>
              <a:gd name="connsiteY0" fmla="*/ 663 h 11048"/>
              <a:gd name="connsiteX1" fmla="*/ 10003 w 10010"/>
              <a:gd name="connsiteY1" fmla="*/ 0 h 11048"/>
              <a:gd name="connsiteX2" fmla="*/ 10010 w 10010"/>
              <a:gd name="connsiteY2" fmla="*/ 7079 h 11048"/>
              <a:gd name="connsiteX3" fmla="*/ 4042 w 10010"/>
              <a:gd name="connsiteY3" fmla="*/ 11028 h 11048"/>
              <a:gd name="connsiteX4" fmla="*/ 10 w 10010"/>
              <a:gd name="connsiteY4" fmla="*/ 10000 h 11048"/>
              <a:gd name="connsiteX5" fmla="*/ 0 w 10010"/>
              <a:gd name="connsiteY5" fmla="*/ 663 h 11048"/>
              <a:gd name="connsiteX0" fmla="*/ 0 w 10010"/>
              <a:gd name="connsiteY0" fmla="*/ 0 h 10385"/>
              <a:gd name="connsiteX1" fmla="*/ 10003 w 10010"/>
              <a:gd name="connsiteY1" fmla="*/ 0 h 10385"/>
              <a:gd name="connsiteX2" fmla="*/ 10010 w 10010"/>
              <a:gd name="connsiteY2" fmla="*/ 6416 h 10385"/>
              <a:gd name="connsiteX3" fmla="*/ 4042 w 10010"/>
              <a:gd name="connsiteY3" fmla="*/ 10365 h 10385"/>
              <a:gd name="connsiteX4" fmla="*/ 10 w 10010"/>
              <a:gd name="connsiteY4" fmla="*/ 9337 h 10385"/>
              <a:gd name="connsiteX5" fmla="*/ 0 w 10010"/>
              <a:gd name="connsiteY5" fmla="*/ 0 h 10385"/>
              <a:gd name="connsiteX0" fmla="*/ 0 w 10003"/>
              <a:gd name="connsiteY0" fmla="*/ 0 h 10404"/>
              <a:gd name="connsiteX1" fmla="*/ 9996 w 10003"/>
              <a:gd name="connsiteY1" fmla="*/ 19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8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1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6"/>
              <a:gd name="connsiteY0" fmla="*/ 0 h 10382"/>
              <a:gd name="connsiteX1" fmla="*/ 10006 w 10006"/>
              <a:gd name="connsiteY1" fmla="*/ 9 h 10382"/>
              <a:gd name="connsiteX2" fmla="*/ 10006 w 10006"/>
              <a:gd name="connsiteY2" fmla="*/ 6413 h 10382"/>
              <a:gd name="connsiteX3" fmla="*/ 4038 w 10006"/>
              <a:gd name="connsiteY3" fmla="*/ 10362 h 10382"/>
              <a:gd name="connsiteX4" fmla="*/ 6 w 10006"/>
              <a:gd name="connsiteY4" fmla="*/ 9334 h 10382"/>
              <a:gd name="connsiteX5" fmla="*/ 0 w 10006"/>
              <a:gd name="connsiteY5" fmla="*/ 0 h 1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6" h="10382">
                <a:moveTo>
                  <a:pt x="0" y="0"/>
                </a:moveTo>
                <a:lnTo>
                  <a:pt x="10006" y="9"/>
                </a:lnTo>
                <a:cubicBezTo>
                  <a:pt x="10008" y="2369"/>
                  <a:pt x="10004" y="4054"/>
                  <a:pt x="10006" y="6413"/>
                </a:cubicBezTo>
                <a:cubicBezTo>
                  <a:pt x="7507" y="10149"/>
                  <a:pt x="4067" y="10394"/>
                  <a:pt x="4038" y="10362"/>
                </a:cubicBezTo>
                <a:cubicBezTo>
                  <a:pt x="4002" y="10407"/>
                  <a:pt x="1781" y="10476"/>
                  <a:pt x="6" y="9334"/>
                </a:cubicBezTo>
                <a:cubicBezTo>
                  <a:pt x="3" y="6222"/>
                  <a:pt x="3" y="3112"/>
                  <a:pt x="0" y="0"/>
                </a:cubicBezTo>
                <a:close/>
              </a:path>
            </a:pathLst>
          </a:custGeom>
        </p:spPr>
        <p:txBody>
          <a:bodyPr/>
          <a:lstStyle>
            <a:lvl1pPr marL="271463" marR="0" indent="-271463" algn="l" defTabSz="914199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F022B"/>
              </a:buClr>
              <a:buSzPct val="90000"/>
              <a:buFontTx/>
              <a:buBlip>
                <a:blip r:embed="rId2"/>
              </a:buBlip>
              <a:tabLst/>
              <a:defRPr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2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8" name="Connecteur droit 17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e 13"/>
          <p:cNvGrpSpPr/>
          <p:nvPr userDrawn="1"/>
        </p:nvGrpSpPr>
        <p:grpSpPr bwMode="gray">
          <a:xfrm>
            <a:off x="0" y="1735560"/>
            <a:ext cx="9145587" cy="1773238"/>
            <a:chOff x="0" y="1958231"/>
            <a:chExt cx="9145587" cy="1773238"/>
          </a:xfrm>
          <a:solidFill>
            <a:schemeClr val="tx2">
              <a:lumMod val="10000"/>
              <a:lumOff val="90000"/>
            </a:schemeClr>
          </a:solidFill>
        </p:grpSpPr>
        <p:sp>
          <p:nvSpPr>
            <p:cNvPr id="19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8559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4553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4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ous-titre 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8088511" cy="4681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>
          <a:xfrm>
            <a:off x="544439" y="316180"/>
            <a:ext cx="8045374" cy="332546"/>
          </a:xfrm>
        </p:spPr>
        <p:txBody>
          <a:bodyPr anchor="ctr"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dirty="0"/>
              <a:t>Java Config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 bwMode="gray">
          <a:xfrm>
            <a:off x="544439" y="656624"/>
            <a:ext cx="8045450" cy="269875"/>
          </a:xfrm>
          <a:prstGeom prst="rect">
            <a:avLst/>
          </a:prstGeom>
        </p:spPr>
        <p:txBody>
          <a:bodyPr vert="horz" lIns="0" tIns="45710" rIns="0" bIns="4571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fr-FR" sz="1800" cap="all" smtClean="0">
                <a:solidFill>
                  <a:srgbClr val="CF022B"/>
                </a:solidFill>
                <a:latin typeface="+mj-lt"/>
                <a:ea typeface="+mj-ea"/>
                <a:cs typeface="+mj-cs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GB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</a:pPr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43617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 bwMode="gray">
          <a:xfrm>
            <a:off x="4716016" y="1484313"/>
            <a:ext cx="3888234" cy="467906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9" y="1484313"/>
            <a:ext cx="3912046" cy="46785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078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et image rectangu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4056063" cy="46815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3"/>
          </p:nvPr>
        </p:nvSpPr>
        <p:spPr bwMode="gray">
          <a:xfrm>
            <a:off x="4788024" y="1474788"/>
            <a:ext cx="4355975" cy="46910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sur l'icône pour ajouter une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202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544439" y="190697"/>
            <a:ext cx="8045374" cy="790031"/>
          </a:xfrm>
          <a:prstGeom prst="rect">
            <a:avLst/>
          </a:prstGeom>
        </p:spPr>
        <p:txBody>
          <a:bodyPr vert="horz" lIns="0" tIns="45710" rIns="0" bIns="45710" rtlCol="0" anchor="b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142021" y="6468453"/>
            <a:ext cx="1086163" cy="206104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531466" y="6502208"/>
            <a:ext cx="4544590" cy="162152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fr-FR" dirty="0"/>
              <a:t>Java Config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502208"/>
            <a:ext cx="296226" cy="162152"/>
          </a:xfrm>
          <a:prstGeom prst="rect">
            <a:avLst/>
          </a:prstGeom>
        </p:spPr>
        <p:txBody>
          <a:bodyPr vert="horz" lIns="0" tIns="45710" rIns="0" bIns="45710" rtlCol="0" anchor="ctr"/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1" name="Connecteur droit 10"/>
          <p:cNvCxnSpPr/>
          <p:nvPr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 bwMode="gray">
          <a:xfrm>
            <a:off x="539750" y="1054174"/>
            <a:ext cx="641823" cy="0"/>
          </a:xfrm>
          <a:prstGeom prst="line">
            <a:avLst/>
          </a:prstGeom>
          <a:ln w="1270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 bwMode="gray">
          <a:xfrm>
            <a:off x="515938" y="1484314"/>
            <a:ext cx="8088312" cy="46815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6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70" r:id="rId3"/>
    <p:sldLayoutId id="2147483650" r:id="rId4"/>
    <p:sldLayoutId id="2147483662" r:id="rId5"/>
    <p:sldLayoutId id="2147483656" r:id="rId6"/>
    <p:sldLayoutId id="2147483663" r:id="rId7"/>
    <p:sldLayoutId id="2147483664" r:id="rId8"/>
    <p:sldLayoutId id="2147483660" r:id="rId9"/>
    <p:sldLayoutId id="2147483657" r:id="rId10"/>
    <p:sldLayoutId id="2147483658" r:id="rId11"/>
    <p:sldLayoutId id="2147483659" r:id="rId12"/>
    <p:sldLayoutId id="2147483654" r:id="rId13"/>
    <p:sldLayoutId id="2147483655" r:id="rId14"/>
    <p:sldLayoutId id="2147483667" r:id="rId15"/>
    <p:sldLayoutId id="2147483672" r:id="rId16"/>
  </p:sldLayoutIdLst>
  <p:hf hdr="0" dt="0"/>
  <p:txStyles>
    <p:titleStyle>
      <a:lvl1pPr algn="l" defTabSz="914199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71463" indent="-271463" algn="l" defTabSz="914199" rtl="0" eaLnBrk="1" latinLnBrk="0" hangingPunct="1">
        <a:spcBef>
          <a:spcPts val="1800"/>
        </a:spcBef>
        <a:buClr>
          <a:srgbClr val="CF022B"/>
        </a:buClr>
        <a:buSzPct val="90000"/>
        <a:buFontTx/>
        <a:buBlip>
          <a:blip r:embed="rId19"/>
        </a:buBlip>
        <a:tabLst/>
        <a:defRPr sz="2000" kern="1200" normalizeH="0" baseline="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242888" algn="l" defTabSz="914199" rtl="0" eaLnBrk="1" latinLnBrk="0" hangingPunct="1">
        <a:spcBef>
          <a:spcPts val="411"/>
        </a:spcBef>
        <a:buClr>
          <a:schemeClr val="accent4"/>
        </a:buClr>
        <a:buSzPct val="100000"/>
        <a:buFont typeface="Wingdings" panose="05000000000000000000" pitchFamily="2" charset="2"/>
        <a:buChar char="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89013" marR="0" indent="-203200" algn="l" defTabSz="725488" rtl="0" eaLnBrk="1" fontAlgn="auto" latinLnBrk="0" hangingPunct="1">
        <a:lnSpc>
          <a:spcPct val="100000"/>
        </a:lnSpc>
        <a:spcBef>
          <a:spcPts val="411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lang="fr-FR" sz="1600" i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90600" indent="-206375" algn="l" defTabSz="914199" rtl="0" eaLnBrk="1" latinLnBrk="0" hangingPunct="1">
        <a:spcBef>
          <a:spcPts val="0"/>
        </a:spcBef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marR="0" indent="-198438" algn="l" defTabSz="91419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8890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95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uralsight.com/courses/angularui-fundamental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</a:t>
            </a:r>
            <a:r>
              <a:rPr lang="fr-FR" dirty="0" err="1"/>
              <a:t>js</a:t>
            </a:r>
            <a:r>
              <a:rPr lang="fr-FR" dirty="0"/>
              <a:t>  : UI-ROUTER</a:t>
            </a:r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>
          <a:xfrm>
            <a:off x="546100" y="4654553"/>
            <a:ext cx="6457215" cy="1210588"/>
          </a:xfrm>
        </p:spPr>
        <p:txBody>
          <a:bodyPr/>
          <a:lstStyle/>
          <a:p>
            <a:r>
              <a:rPr lang="fr-FR" dirty="0"/>
              <a:t>July 2015  </a:t>
            </a:r>
          </a:p>
          <a:p>
            <a:endParaRPr lang="fr-FR" dirty="0"/>
          </a:p>
          <a:p>
            <a:r>
              <a:rPr lang="fr-FR" dirty="0"/>
              <a:t/>
            </a:r>
            <a:br>
              <a:rPr lang="fr-FR" dirty="0"/>
            </a:br>
            <a:r>
              <a:rPr lang="fr-FR" sz="1200" dirty="0"/>
              <a:t>Gauthier Peel</a:t>
            </a:r>
            <a:endParaRPr lang="fr-FR" dirty="0"/>
          </a:p>
        </p:txBody>
      </p:sp>
      <p:pic>
        <p:nvPicPr>
          <p:cNvPr id="9" name="Espace réservé pour une image  8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576" y="-2539"/>
            <a:ext cx="9155154" cy="3431539"/>
          </a:xfrm>
        </p:spPr>
      </p:pic>
      <p:sp>
        <p:nvSpPr>
          <p:cNvPr id="2" name="Espace réservé du pied de page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627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44" y="4431754"/>
            <a:ext cx="8138240" cy="972584"/>
          </a:xfrm>
          <a:prstGeom prst="rect">
            <a:avLst/>
          </a:prstGeo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 err="1"/>
              <a:t>AngularJS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cxnSp>
        <p:nvCxnSpPr>
          <p:cNvPr id="12" name="Connecteur droit avec flèche 11"/>
          <p:cNvCxnSpPr/>
          <p:nvPr/>
        </p:nvCxnSpPr>
        <p:spPr>
          <a:xfrm flipH="1">
            <a:off x="4106166" y="4806461"/>
            <a:ext cx="8634" cy="309175"/>
          </a:xfrm>
          <a:prstGeom prst="straightConnector1">
            <a:avLst/>
          </a:prstGeom>
          <a:ln w="19050">
            <a:solidFill>
              <a:srgbClr val="CF022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466" y="168349"/>
            <a:ext cx="7460930" cy="38566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418356" y="1373585"/>
            <a:ext cx="2745023" cy="4681537"/>
          </a:xfrm>
        </p:spPr>
        <p:txBody>
          <a:bodyPr/>
          <a:lstStyle/>
          <a:p>
            <a:r>
              <a:rPr lang="en-US" sz="1600" dirty="0"/>
              <a:t>Resolution gives a chance to prepare data and inject them in the controller when they are ready. 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 err="1"/>
              <a:t>AngularJS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Using state </a:t>
            </a:r>
            <a:r>
              <a:rPr lang="en-GB" cap="none" dirty="0" err="1"/>
              <a:t>param</a:t>
            </a:r>
            <a:r>
              <a:rPr lang="en-GB" cap="none" dirty="0"/>
              <a:t> in URL resolve ....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013" y="1304528"/>
            <a:ext cx="525780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397394" y="1373585"/>
            <a:ext cx="8088511" cy="4681537"/>
          </a:xfrm>
        </p:spPr>
        <p:txBody>
          <a:bodyPr/>
          <a:lstStyle/>
          <a:p>
            <a:r>
              <a:rPr lang="en-US" dirty="0"/>
              <a:t>UI-Router syntax : JS Navigation to the state '</a:t>
            </a:r>
            <a:r>
              <a:rPr lang="en-US" dirty="0" err="1"/>
              <a:t>main.films.edit</a:t>
            </a:r>
            <a:r>
              <a:rPr lang="en-US" dirty="0"/>
              <a:t>' with the URL </a:t>
            </a:r>
            <a:r>
              <a:rPr lang="en-US" dirty="0" err="1"/>
              <a:t>param</a:t>
            </a:r>
            <a:r>
              <a:rPr lang="en-US" dirty="0"/>
              <a:t> </a:t>
            </a:r>
            <a:r>
              <a:rPr lang="en-US" dirty="0" err="1"/>
              <a:t>filmId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Starting the </a:t>
            </a:r>
            <a:r>
              <a:rPr lang="en-US" dirty="0" err="1"/>
              <a:t>nav</a:t>
            </a:r>
            <a:r>
              <a:rPr lang="en-US" dirty="0"/>
              <a:t> in JS 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On the </a:t>
            </a:r>
            <a:r>
              <a:rPr lang="en-US" dirty="0" err="1"/>
              <a:t>FilmEditController</a:t>
            </a:r>
            <a:r>
              <a:rPr lang="en-US" dirty="0"/>
              <a:t> : selection on the film to edit :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 err="1"/>
              <a:t>AngularJS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591" y="2451221"/>
            <a:ext cx="6880118" cy="8312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591" y="4254571"/>
            <a:ext cx="5235086" cy="18437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Router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Java Config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$</a:t>
            </a:r>
            <a:r>
              <a:rPr lang="fr-FR" dirty="0" err="1"/>
              <a:t>state.go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30" y="1684810"/>
            <a:ext cx="8819108" cy="4979550"/>
          </a:xfrm>
          <a:prstGeom prst="rect">
            <a:avLst/>
          </a:prstGeom>
        </p:spPr>
      </p:pic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281766" y="1234699"/>
            <a:ext cx="8088511" cy="4681537"/>
          </a:xfrm>
        </p:spPr>
        <p:txBody>
          <a:bodyPr/>
          <a:lstStyle/>
          <a:p>
            <a:r>
              <a:rPr lang="fr-FR" dirty="0"/>
              <a:t>$</a:t>
            </a:r>
            <a:r>
              <a:rPr lang="fr-FR" dirty="0" err="1"/>
              <a:t>state.go</a:t>
            </a:r>
            <a:r>
              <a:rPr lang="fr-FR" dirty="0"/>
              <a:t>( state, {}, { </a:t>
            </a:r>
            <a:r>
              <a:rPr lang="fr-FR" dirty="0" err="1"/>
              <a:t>reload</a:t>
            </a:r>
            <a:r>
              <a:rPr lang="fr-FR" dirty="0"/>
              <a:t> : </a:t>
            </a:r>
            <a:r>
              <a:rPr lang="fr-FR" dirty="0" err="1"/>
              <a:t>true</a:t>
            </a:r>
            <a:r>
              <a:rPr lang="fr-FR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44510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 smtClean="0"/>
              <a:t>Router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 smtClean="0"/>
              <a:t>Nested states</a:t>
            </a:r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40544" y="1424781"/>
            <a:ext cx="7486650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 smtClean="0"/>
              <a:t>Router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 smtClean="0"/>
              <a:t>Nested States</a:t>
            </a:r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96805" y="1247774"/>
            <a:ext cx="6947070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à coins arrondis 7"/>
          <p:cNvSpPr/>
          <p:nvPr/>
        </p:nvSpPr>
        <p:spPr>
          <a:xfrm>
            <a:off x="4629150" y="3324225"/>
            <a:ext cx="2209800" cy="247650"/>
          </a:xfrm>
          <a:prstGeom prst="roundRect">
            <a:avLst/>
          </a:prstGeom>
          <a:solidFill>
            <a:srgbClr val="00B05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4572000" y="3886200"/>
            <a:ext cx="952500" cy="247650"/>
          </a:xfrm>
          <a:prstGeom prst="roundRect">
            <a:avLst/>
          </a:prstGeom>
          <a:solidFill>
            <a:srgbClr val="00B05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 smtClean="0"/>
              <a:t>Router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 smtClean="0"/>
              <a:t>Event</a:t>
            </a:r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50" y="1314450"/>
            <a:ext cx="805815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 smtClean="0"/>
              <a:t>Router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61975"/>
            <a:ext cx="9168090" cy="581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 err="1"/>
              <a:t>PluralSight</a:t>
            </a:r>
            <a:r>
              <a:rPr lang="en-US" dirty="0"/>
              <a:t> Angular UI Fundamental </a:t>
            </a:r>
            <a:r>
              <a:rPr lang="fr-FR" dirty="0"/>
              <a:t>by Steve </a:t>
            </a:r>
            <a:r>
              <a:rPr lang="fr-FR" dirty="0" err="1"/>
              <a:t>Michelotti</a:t>
            </a:r>
            <a:endParaRPr lang="en-US" dirty="0"/>
          </a:p>
          <a:p>
            <a:pPr lvl="1"/>
            <a:r>
              <a:rPr lang="en-US" dirty="0"/>
              <a:t>chapter 3 : UI-Router</a:t>
            </a:r>
          </a:p>
          <a:p>
            <a:pPr lvl="1"/>
            <a:r>
              <a:rPr lang="en-US" dirty="0">
                <a:hlinkClick r:id="rId3"/>
              </a:rPr>
              <a:t>http://www.pluralsight.com/courses/angularui-fundamentals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 err="1"/>
              <a:t>AngularJS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828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Split an application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Nom de la présentation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/>
              <a:t>Site = menu + service</a:t>
            </a:r>
          </a:p>
          <a:p>
            <a:r>
              <a:rPr lang="fr-FR" dirty="0" smtClean="0"/>
              <a:t>Service area = real content</a:t>
            </a:r>
          </a:p>
          <a:p>
            <a:r>
              <a:rPr lang="fr-FR" dirty="0" smtClean="0"/>
              <a:t>Switch </a:t>
            </a:r>
            <a:r>
              <a:rPr lang="fr-FR" dirty="0" err="1" smtClean="0"/>
              <a:t>from</a:t>
            </a:r>
            <a:r>
              <a:rPr lang="fr-FR" dirty="0" smtClean="0"/>
              <a:t> an </a:t>
            </a:r>
            <a:r>
              <a:rPr lang="fr-FR" dirty="0" err="1" smtClean="0"/>
              <a:t>activity</a:t>
            </a:r>
            <a:r>
              <a:rPr lang="fr-FR" dirty="0" smtClean="0"/>
              <a:t> to </a:t>
            </a:r>
            <a:r>
              <a:rPr lang="fr-FR" dirty="0" err="1" smtClean="0"/>
              <a:t>another</a:t>
            </a:r>
            <a:endParaRPr lang="fr-FR" dirty="0" smtClean="0"/>
          </a:p>
          <a:p>
            <a:r>
              <a:rPr lang="fr-FR" dirty="0" smtClean="0"/>
              <a:t>Use html </a:t>
            </a:r>
            <a:r>
              <a:rPr lang="fr-FR" dirty="0" err="1" smtClean="0"/>
              <a:t>target</a:t>
            </a:r>
            <a:r>
              <a:rPr lang="fr-FR" dirty="0" smtClean="0"/>
              <a:t> to </a:t>
            </a:r>
            <a:r>
              <a:rPr lang="fr-FR" dirty="0" err="1" smtClean="0"/>
              <a:t>define</a:t>
            </a:r>
            <a:r>
              <a:rPr lang="fr-FR" dirty="0" smtClean="0"/>
              <a:t> a state/service</a:t>
            </a:r>
          </a:p>
          <a:p>
            <a:pPr lvl="1"/>
            <a:r>
              <a:rPr lang="fr-FR" dirty="0" smtClean="0"/>
              <a:t>#/</a:t>
            </a:r>
            <a:r>
              <a:rPr lang="fr-FR" dirty="0" err="1" smtClean="0"/>
              <a:t>todolist</a:t>
            </a:r>
            <a:r>
              <a:rPr lang="fr-FR" dirty="0" smtClean="0"/>
              <a:t>/</a:t>
            </a:r>
            <a:r>
              <a:rPr lang="fr-FR" dirty="0" err="1" smtClean="0"/>
              <a:t>create</a:t>
            </a:r>
            <a:endParaRPr lang="fr-FR" dirty="0" smtClean="0"/>
          </a:p>
          <a:p>
            <a:r>
              <a:rPr lang="fr-FR" dirty="0" err="1" smtClean="0"/>
              <a:t>Angular</a:t>
            </a:r>
            <a:r>
              <a:rPr lang="fr-FR" dirty="0" smtClean="0"/>
              <a:t>-</a:t>
            </a:r>
            <a:r>
              <a:rPr lang="fr-FR" dirty="0" err="1" smtClean="0"/>
              <a:t>ui</a:t>
            </a:r>
            <a:r>
              <a:rPr lang="fr-FR" dirty="0" smtClean="0"/>
              <a:t>-router = </a:t>
            </a:r>
            <a:r>
              <a:rPr lang="fr-FR" dirty="0" err="1" smtClean="0"/>
              <a:t>librairy</a:t>
            </a:r>
            <a:r>
              <a:rPr lang="fr-FR" dirty="0" smtClean="0"/>
              <a:t> </a:t>
            </a:r>
            <a:r>
              <a:rPr lang="fr-FR" dirty="0" err="1" smtClean="0"/>
              <a:t>managing</a:t>
            </a:r>
            <a:r>
              <a:rPr lang="fr-FR" dirty="0" smtClean="0"/>
              <a:t> the </a:t>
            </a:r>
            <a:r>
              <a:rPr lang="fr-FR" dirty="0" err="1" smtClean="0"/>
              <a:t>routing</a:t>
            </a:r>
            <a:endParaRPr lang="fr-FR" dirty="0"/>
          </a:p>
        </p:txBody>
      </p:sp>
      <p:grpSp>
        <p:nvGrpSpPr>
          <p:cNvPr id="6" name="Group 10"/>
          <p:cNvGrpSpPr>
            <a:grpSpLocks/>
          </p:cNvGrpSpPr>
          <p:nvPr/>
        </p:nvGrpSpPr>
        <p:grpSpPr bwMode="auto">
          <a:xfrm>
            <a:off x="6515100" y="908050"/>
            <a:ext cx="1944688" cy="1223963"/>
            <a:chOff x="3832" y="709"/>
            <a:chExt cx="1361" cy="1043"/>
          </a:xfrm>
        </p:grpSpPr>
        <p:sp>
          <p:nvSpPr>
            <p:cNvPr id="7" name="Rectangle 11"/>
            <p:cNvSpPr>
              <a:spLocks noChangeArrowheads="1"/>
            </p:cNvSpPr>
            <p:nvPr/>
          </p:nvSpPr>
          <p:spPr bwMode="auto">
            <a:xfrm>
              <a:off x="4195" y="890"/>
              <a:ext cx="998" cy="771"/>
            </a:xfrm>
            <a:prstGeom prst="rect">
              <a:avLst/>
            </a:prstGeom>
            <a:solidFill>
              <a:srgbClr val="E5151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1pPr>
              <a:lvl2pPr marL="742950" indent="-285750"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2pPr>
              <a:lvl3pPr marL="1143000" indent="-228600"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3pPr>
              <a:lvl4pPr marL="1600200" indent="-228600"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4pPr>
              <a:lvl5pPr marL="2057400" indent="-228600"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9pPr>
            </a:lstStyle>
            <a:p>
              <a:endParaRPr lang="fr-FR" altLang="fr-FR"/>
            </a:p>
          </p:txBody>
        </p:sp>
        <p:sp>
          <p:nvSpPr>
            <p:cNvPr id="8" name="Rectangle 12"/>
            <p:cNvSpPr>
              <a:spLocks noChangeArrowheads="1"/>
            </p:cNvSpPr>
            <p:nvPr/>
          </p:nvSpPr>
          <p:spPr bwMode="auto">
            <a:xfrm>
              <a:off x="3832" y="890"/>
              <a:ext cx="363" cy="771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1pPr>
              <a:lvl2pPr marL="742950" indent="-285750"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2pPr>
              <a:lvl3pPr marL="1143000" indent="-228600"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3pPr>
              <a:lvl4pPr marL="1600200" indent="-228600"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4pPr>
              <a:lvl5pPr marL="2057400" indent="-228600"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9pPr>
            </a:lstStyle>
            <a:p>
              <a:endParaRPr lang="fr-FR" altLang="fr-FR"/>
            </a:p>
          </p:txBody>
        </p:sp>
        <p:sp>
          <p:nvSpPr>
            <p:cNvPr id="9" name="Rectangle 13"/>
            <p:cNvSpPr>
              <a:spLocks noChangeArrowheads="1"/>
            </p:cNvSpPr>
            <p:nvPr/>
          </p:nvSpPr>
          <p:spPr bwMode="auto">
            <a:xfrm>
              <a:off x="3833" y="709"/>
              <a:ext cx="1360" cy="181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1pPr>
              <a:lvl2pPr marL="742950" indent="-285750"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2pPr>
              <a:lvl3pPr marL="1143000" indent="-228600"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3pPr>
              <a:lvl4pPr marL="1600200" indent="-228600"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4pPr>
              <a:lvl5pPr marL="2057400" indent="-228600"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9pPr>
            </a:lstStyle>
            <a:p>
              <a:endParaRPr lang="fr-FR" altLang="fr-FR"/>
            </a:p>
          </p:txBody>
        </p:sp>
        <p:sp>
          <p:nvSpPr>
            <p:cNvPr id="10" name="Rectangle 14"/>
            <p:cNvSpPr>
              <a:spLocks noChangeArrowheads="1"/>
            </p:cNvSpPr>
            <p:nvPr/>
          </p:nvSpPr>
          <p:spPr bwMode="auto">
            <a:xfrm>
              <a:off x="3833" y="1661"/>
              <a:ext cx="1360" cy="91"/>
            </a:xfrm>
            <a:prstGeom prst="rect">
              <a:avLst/>
            </a:prstGeom>
            <a:solidFill>
              <a:srgbClr val="FF99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1pPr>
              <a:lvl2pPr marL="742950" indent="-285750"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2pPr>
              <a:lvl3pPr marL="1143000" indent="-228600"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3pPr>
              <a:lvl4pPr marL="1600200" indent="-228600"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4pPr>
              <a:lvl5pPr marL="2057400" indent="-228600"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9pPr>
            </a:lstStyle>
            <a:p>
              <a:endParaRPr lang="fr-FR" altLang="fr-FR"/>
            </a:p>
          </p:txBody>
        </p:sp>
      </p:grpSp>
      <p:sp>
        <p:nvSpPr>
          <p:cNvPr id="11" name="Légende encadrée 1 10"/>
          <p:cNvSpPr/>
          <p:nvPr/>
        </p:nvSpPr>
        <p:spPr bwMode="auto">
          <a:xfrm>
            <a:off x="4787900" y="1339850"/>
            <a:ext cx="1512888" cy="647700"/>
          </a:xfrm>
          <a:prstGeom prst="borderCallout1">
            <a:avLst>
              <a:gd name="adj1" fmla="val 28156"/>
              <a:gd name="adj2" fmla="val 99706"/>
              <a:gd name="adj3" fmla="val 16555"/>
              <a:gd name="adj4" fmla="val 179357"/>
            </a:avLst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fr-FR" dirty="0" smtClean="0"/>
              <a:t>Service area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921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/>
              <a:t>Add a bower </a:t>
            </a:r>
            <a:r>
              <a:rPr lang="en-US" dirty="0" err="1"/>
              <a:t>dep</a:t>
            </a:r>
            <a:r>
              <a:rPr lang="en-US" dirty="0"/>
              <a:t>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&gt;bower install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 smtClean="0"/>
              <a:t>Router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 smtClean="0"/>
              <a:t>Setup (1/2)</a:t>
            </a:r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43163" y="2052638"/>
            <a:ext cx="3895725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/>
              <a:t>Add the reference to your index.html page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it to your angular module </a:t>
            </a:r>
            <a:r>
              <a:rPr lang="en-US" dirty="0" err="1"/>
              <a:t>deps</a:t>
            </a:r>
            <a:r>
              <a:rPr lang="en-US" dirty="0"/>
              <a:t> :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 smtClean="0"/>
              <a:t>Router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 smtClean="0"/>
              <a:t>Setup (2/2)</a:t>
            </a:r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7675" y="2205038"/>
            <a:ext cx="79819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43088" y="3876675"/>
            <a:ext cx="43148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122130" y="781985"/>
            <a:ext cx="8088511" cy="4681537"/>
          </a:xfrm>
        </p:spPr>
        <p:txBody>
          <a:bodyPr/>
          <a:lstStyle/>
          <a:p>
            <a:r>
              <a:rPr lang="en-US" dirty="0"/>
              <a:t>Add  &lt;div </a:t>
            </a:r>
            <a:r>
              <a:rPr lang="en-US" dirty="0" err="1"/>
              <a:t>ui</a:t>
            </a:r>
            <a:r>
              <a:rPr lang="en-US" dirty="0"/>
              <a:t>-view&gt; in your template file</a:t>
            </a:r>
          </a:p>
          <a:p>
            <a:r>
              <a:rPr lang="en-US" dirty="0"/>
              <a:t>Define routes 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291313" y="260648"/>
            <a:ext cx="8298500" cy="332546"/>
          </a:xfrm>
        </p:spPr>
        <p:txBody>
          <a:bodyPr/>
          <a:lstStyle/>
          <a:p>
            <a:r>
              <a:rPr lang="fr-FR" cap="none" dirty="0" smtClean="0"/>
              <a:t>Configuration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89363" y="1072497"/>
            <a:ext cx="6683550" cy="559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ZoneTexte 7"/>
          <p:cNvSpPr txBox="1"/>
          <p:nvPr/>
        </p:nvSpPr>
        <p:spPr>
          <a:xfrm>
            <a:off x="122130" y="2753422"/>
            <a:ext cx="2067233" cy="73866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Better : without the '</a:t>
            </a:r>
          </a:p>
          <a:p>
            <a:r>
              <a:rPr lang="en-GB" sz="1400" dirty="0"/>
              <a:t>controller : </a:t>
            </a:r>
            <a:r>
              <a:rPr lang="en-GB" sz="1400" dirty="0" err="1"/>
              <a:t>FilmController</a:t>
            </a:r>
            <a:endParaRPr lang="en-GB" sz="1400" dirty="0"/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 smtClean="0"/>
              <a:t>Router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 smtClean="0"/>
              <a:t>Changing route</a:t>
            </a:r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44488" y="1389788"/>
            <a:ext cx="8088312" cy="428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579540" y="1174390"/>
            <a:ext cx="8088511" cy="4746623"/>
          </a:xfrm>
        </p:spPr>
        <p:txBody>
          <a:bodyPr/>
          <a:lstStyle/>
          <a:p>
            <a:r>
              <a:rPr lang="en-GB" dirty="0" err="1"/>
              <a:t>ui-sref</a:t>
            </a:r>
            <a:r>
              <a:rPr lang="en-GB" dirty="0"/>
              <a:t> could be used on &lt;a&gt;, &lt;button&gt; , on </a:t>
            </a:r>
            <a:r>
              <a:rPr lang="en-GB" dirty="0" err="1"/>
              <a:t>ANYthing</a:t>
            </a:r>
            <a:r>
              <a:rPr lang="en-GB" dirty="0"/>
              <a:t> !</a:t>
            </a:r>
          </a:p>
          <a:p>
            <a:endParaRPr lang="en-GB" dirty="0"/>
          </a:p>
          <a:p>
            <a:endParaRPr lang="en-US" dirty="0"/>
          </a:p>
          <a:p>
            <a:r>
              <a:rPr lang="en-US" dirty="0"/>
              <a:t>$</a:t>
            </a:r>
            <a:r>
              <a:rPr lang="en-US" dirty="0" err="1"/>
              <a:t>state.go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you want to refresh data, use the reload </a:t>
            </a:r>
            <a:r>
              <a:rPr lang="en-US" dirty="0" err="1"/>
              <a:t>param</a:t>
            </a:r>
            <a:r>
              <a:rPr lang="en-US" dirty="0"/>
              <a:t> as :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 smtClean="0"/>
              <a:t>Router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Changing Routes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40" y="1438538"/>
            <a:ext cx="3401764" cy="4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34051" y="3098976"/>
            <a:ext cx="3042005" cy="89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75259" y="5426414"/>
            <a:ext cx="5212090" cy="542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28824" y="4125466"/>
            <a:ext cx="4988719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631" y="1959053"/>
            <a:ext cx="45910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sz="1800" i="1" dirty="0"/>
              <a:t>the property name 'data' is required</a:t>
            </a:r>
            <a:br>
              <a:rPr lang="en-US" sz="1800" i="1" dirty="0"/>
            </a:br>
            <a:r>
              <a:rPr lang="en-US" sz="1800" i="1" dirty="0"/>
              <a:t>to define some </a:t>
            </a:r>
            <a:r>
              <a:rPr lang="en-US" sz="1800" i="1" dirty="0" err="1"/>
              <a:t>param</a:t>
            </a:r>
            <a:r>
              <a:rPr lang="en-US" sz="1800" i="1" dirty="0"/>
              <a:t> in the state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 smtClean="0"/>
              <a:t>Router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Passing Data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5" y="4210050"/>
            <a:ext cx="81724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6763" y="1141662"/>
            <a:ext cx="3957637" cy="205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33638" y="5657850"/>
            <a:ext cx="38576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 smtClean="0"/>
              <a:t>Router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Passing parameters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669618"/>
            <a:ext cx="6762750" cy="330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_Template_SopraSteria_Consulting_SopraHR">
  <a:themeElements>
    <a:clrScheme name="Personnalisé 1">
      <a:dk1>
        <a:srgbClr val="232323"/>
      </a:dk1>
      <a:lt1>
        <a:srgbClr val="FFFFFF"/>
      </a:lt1>
      <a:dk2>
        <a:srgbClr val="232323"/>
      </a:dk2>
      <a:lt2>
        <a:srgbClr val="8C2350"/>
      </a:lt2>
      <a:accent1>
        <a:srgbClr val="CF022B"/>
      </a:accent1>
      <a:accent2>
        <a:srgbClr val="960000"/>
      </a:accent2>
      <a:accent3>
        <a:srgbClr val="E14B0F"/>
      </a:accent3>
      <a:accent4>
        <a:srgbClr val="F07D00"/>
      </a:accent4>
      <a:accent5>
        <a:srgbClr val="FAAA0A"/>
      </a:accent5>
      <a:accent6>
        <a:srgbClr val="41738C"/>
      </a:accent6>
      <a:hlink>
        <a:srgbClr val="0000FF"/>
      </a:hlink>
      <a:folHlink>
        <a:srgbClr val="800080"/>
      </a:folHlink>
    </a:clrScheme>
    <a:fontScheme name="Personnalisé 7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F022B"/>
        </a:solidFill>
        <a:ln>
          <a:noFill/>
        </a:ln>
      </a:spPr>
      <a:bodyPr rtlCol="0" anchor="ctr"/>
      <a:lstStyle>
        <a:defPPr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CF022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1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0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FR_Template_SopraSteria_Consulting_SopraHR</Template>
  <TotalTime>66</TotalTime>
  <Words>415</Words>
  <Application>Microsoft Office PowerPoint</Application>
  <PresentationFormat>Affichage à l'écran (4:3)</PresentationFormat>
  <Paragraphs>161</Paragraphs>
  <Slides>18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Arial</vt:lpstr>
      <vt:lpstr>Calibri</vt:lpstr>
      <vt:lpstr>Tahoma</vt:lpstr>
      <vt:lpstr>Wingdings</vt:lpstr>
      <vt:lpstr>ヒラギノ角ゴ Pro W3</vt:lpstr>
      <vt:lpstr>FR_Template_SopraSteria_Consulting_SopraHR</vt:lpstr>
      <vt:lpstr>Angular js  : UI-ROUTER</vt:lpstr>
      <vt:lpstr>Split an application</vt:lpstr>
      <vt:lpstr>Router</vt:lpstr>
      <vt:lpstr>Router</vt:lpstr>
      <vt:lpstr>Configuration</vt:lpstr>
      <vt:lpstr>Router</vt:lpstr>
      <vt:lpstr>Router</vt:lpstr>
      <vt:lpstr>Router</vt:lpstr>
      <vt:lpstr>Router</vt:lpstr>
      <vt:lpstr>AngularJS</vt:lpstr>
      <vt:lpstr>AngularJS</vt:lpstr>
      <vt:lpstr>AngularJS</vt:lpstr>
      <vt:lpstr>Router</vt:lpstr>
      <vt:lpstr>Router</vt:lpstr>
      <vt:lpstr>Router</vt:lpstr>
      <vt:lpstr>Router</vt:lpstr>
      <vt:lpstr>Router</vt:lpstr>
      <vt:lpstr>AngularJS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: Charte Powerpoint</dc:title>
  <dc:creator>Gauthier</dc:creator>
  <cp:lastModifiedBy>CINTRE Yohann</cp:lastModifiedBy>
  <cp:revision>438</cp:revision>
  <cp:lastPrinted>2014-12-11T13:29:41Z</cp:lastPrinted>
  <dcterms:created xsi:type="dcterms:W3CDTF">2015-02-11T13:34:01Z</dcterms:created>
  <dcterms:modified xsi:type="dcterms:W3CDTF">2017-08-23T07:08:21Z</dcterms:modified>
</cp:coreProperties>
</file>