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39" r:id="rId2"/>
    <p:sldId id="465" r:id="rId3"/>
    <p:sldId id="473" r:id="rId4"/>
    <p:sldId id="470" r:id="rId5"/>
    <p:sldId id="471" r:id="rId6"/>
    <p:sldId id="468" r:id="rId7"/>
    <p:sldId id="474" r:id="rId8"/>
    <p:sldId id="472" r:id="rId9"/>
  </p:sldIdLst>
  <p:sldSz cx="9144000" cy="6858000" type="screen4x3"/>
  <p:notesSz cx="7104063" cy="10234613"/>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A64"/>
    <a:srgbClr val="FEA8B8"/>
    <a:srgbClr val="000000"/>
    <a:srgbClr val="F2F2F2"/>
    <a:srgbClr val="FAAA0A"/>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3907" autoAdjust="0"/>
  </p:normalViewPr>
  <p:slideViewPr>
    <p:cSldViewPr snapToGrid="0" showGuides="1">
      <p:cViewPr varScale="1">
        <p:scale>
          <a:sx n="56" d="100"/>
          <a:sy n="56" d="100"/>
        </p:scale>
        <p:origin x="84" y="456"/>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8" d="100"/>
          <a:sy n="78" d="100"/>
        </p:scale>
        <p:origin x="-3366"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3" name="Espace réservé de la date 2"/>
          <p:cNvSpPr>
            <a:spLocks noGrp="1"/>
          </p:cNvSpPr>
          <p:nvPr>
            <p:ph type="dt" sz="quarter" idx="1"/>
          </p:nvPr>
        </p:nvSpPr>
        <p:spPr>
          <a:xfrm>
            <a:off x="1" y="0"/>
            <a:ext cx="3078427" cy="281519"/>
          </a:xfrm>
          <a:prstGeom prst="rect">
            <a:avLst/>
          </a:prstGeom>
        </p:spPr>
        <p:txBody>
          <a:bodyPr vert="horz" lIns="94796" tIns="47398" rIns="94796" bIns="47398" rtlCol="0"/>
          <a:lstStyle>
            <a:lvl1pPr algn="r">
              <a:defRPr sz="1200"/>
            </a:lvl1pPr>
          </a:lstStyle>
          <a:p>
            <a:pPr algn="l"/>
            <a:fld id="{87731427-D242-475D-9180-8940013A50B8}" type="datetimeFigureOut">
              <a:rPr lang="en-GB" smtClean="0"/>
              <a:pPr algn="l"/>
              <a:t>09/06/2017</a:t>
            </a:fld>
            <a:endParaRPr lang="en-GB" dirty="0"/>
          </a:p>
        </p:txBody>
      </p:sp>
      <p:sp>
        <p:nvSpPr>
          <p:cNvPr id="4" name="Espace réservé du pied de page 3"/>
          <p:cNvSpPr>
            <a:spLocks noGrp="1"/>
          </p:cNvSpPr>
          <p:nvPr>
            <p:ph type="ftr" sz="quarter" idx="2"/>
          </p:nvPr>
        </p:nvSpPr>
        <p:spPr>
          <a:xfrm>
            <a:off x="568366" y="9779636"/>
            <a:ext cx="5918555"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5" name="Espace réservé du numéro de diapositive 4"/>
          <p:cNvSpPr>
            <a:spLocks noGrp="1"/>
          </p:cNvSpPr>
          <p:nvPr>
            <p:ph type="sldNum" sz="quarter" idx="3"/>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2" y="0"/>
            <a:ext cx="3402847" cy="511731"/>
          </a:xfrm>
          <a:prstGeom prst="rect">
            <a:avLst/>
          </a:prstGeom>
        </p:spPr>
        <p:txBody>
          <a:bodyPr vert="horz" lIns="94796" tIns="47398" rIns="94796" bIns="47398" rtlCol="0"/>
          <a:lstStyle>
            <a:lvl1pPr algn="l">
              <a:defRPr sz="1200"/>
            </a:lvl1pPr>
          </a:lstStyle>
          <a:p>
            <a:fld id="{BA521D56-F1F4-41A0-82EB-989F4F6F400D}" type="datetimeFigureOut">
              <a:rPr lang="fr-FR" smtClean="0"/>
              <a:pPr/>
              <a:t>09/06/2017</a:t>
            </a:fld>
            <a:endParaRPr lang="fr-FR"/>
          </a:p>
        </p:txBody>
      </p:sp>
      <p:sp>
        <p:nvSpPr>
          <p:cNvPr id="4" name="Espace réservé de l'image des diapositives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fr-FR"/>
          </a:p>
        </p:txBody>
      </p:sp>
      <p:sp>
        <p:nvSpPr>
          <p:cNvPr id="5" name="Espace réservé des commentaires 4"/>
          <p:cNvSpPr>
            <a:spLocks noGrp="1"/>
          </p:cNvSpPr>
          <p:nvPr>
            <p:ph type="body" sz="quarter" idx="3"/>
          </p:nvPr>
        </p:nvSpPr>
        <p:spPr>
          <a:xfrm>
            <a:off x="918156" y="4861442"/>
            <a:ext cx="5267750" cy="4605576"/>
          </a:xfrm>
          <a:prstGeom prst="rect">
            <a:avLst/>
          </a:prstGeom>
        </p:spPr>
        <p:txBody>
          <a:bodyPr vert="horz" lIns="94796" tIns="47398" rIns="94796" bIns="47398"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11" name="Espace réservé du pied de page 3"/>
          <p:cNvSpPr>
            <a:spLocks noGrp="1"/>
          </p:cNvSpPr>
          <p:nvPr>
            <p:ph type="ftr" sz="quarter" idx="4"/>
          </p:nvPr>
        </p:nvSpPr>
        <p:spPr>
          <a:xfrm>
            <a:off x="568366" y="9779636"/>
            <a:ext cx="5072231"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15" name="Espace réservé du numéro de diapositive 4"/>
          <p:cNvSpPr>
            <a:spLocks noGrp="1"/>
          </p:cNvSpPr>
          <p:nvPr>
            <p:ph type="sldNum" sz="quarter" idx="5"/>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4" name="ZoneTexte 13"/>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9715988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139664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280241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287016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a:t>Cliquez pour modifier le style du titre</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a:p>
        </p:txBody>
      </p:sp>
      <p:sp>
        <p:nvSpPr>
          <p:cNvPr id="3" name="Espace réservé du pied de page 2"/>
          <p:cNvSpPr>
            <a:spLocks noGrp="1"/>
          </p:cNvSpPr>
          <p:nvPr>
            <p:ph type="ftr" sz="quarter" idx="11"/>
          </p:nvPr>
        </p:nvSpPr>
        <p:spPr bwMode="gray"/>
        <p:txBody>
          <a:bodyPr/>
          <a:lstStyle/>
          <a:p>
            <a:r>
              <a:rPr lang="fr-FR"/>
              <a:t>Nom de la présentation</a:t>
            </a: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CONTACTS</a:t>
            </a:r>
          </a:p>
        </p:txBody>
      </p:sp>
    </p:spTree>
    <p:extLst>
      <p:ext uri="{BB962C8B-B14F-4D97-AF65-F5344CB8AC3E}">
        <p14:creationId xmlns:p14="http://schemas.microsoft.com/office/powerpoint/2010/main" val="209640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18494990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4" name="ZoneTexte 13"/>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86059360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dirty="0"/>
              <a:t>Nom de la présentation</a:t>
            </a: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147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a:t>Cliquez pour modifier les styles du texte du masque</a:t>
            </a:r>
          </a:p>
          <a:p>
            <a:pPr lvl="1"/>
            <a:r>
              <a:rPr lang="fr-FR"/>
              <a:t>Deuxième niveau</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AGENDA</a:t>
            </a:r>
          </a:p>
        </p:txBody>
      </p:sp>
    </p:spTree>
    <p:extLst>
      <p:ext uri="{BB962C8B-B14F-4D97-AF65-F5344CB8AC3E}">
        <p14:creationId xmlns:p14="http://schemas.microsoft.com/office/powerpoint/2010/main" val="323697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a:t>Cliquez sur l'icône pour ajouter une image</a:t>
            </a:r>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fr-FR"/>
              <a:t>Nom de la présentation</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a:t>Cliquez pour modifier les styles du texte du masque</a:t>
            </a:r>
          </a:p>
        </p:txBody>
      </p:sp>
    </p:spTree>
    <p:extLst>
      <p:ext uri="{BB962C8B-B14F-4D97-AF65-F5344CB8AC3E}">
        <p14:creationId xmlns:p14="http://schemas.microsoft.com/office/powerpoint/2010/main" val="143617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a:t>Modifiez le style du titre</a:t>
            </a:r>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a:t>Modifiez les styles du texte du masque</a:t>
            </a:r>
          </a:p>
          <a:p>
            <a:pPr lvl="1"/>
            <a:r>
              <a:rPr lang="fr-FR" dirty="0"/>
              <a:t>Deuxième niveau</a:t>
            </a:r>
          </a:p>
          <a:p>
            <a:pPr lvl="2"/>
            <a:r>
              <a:rPr lang="fr-FR" dirty="0"/>
              <a:t>Troisième niveau</a:t>
            </a:r>
          </a:p>
        </p:txBody>
      </p:sp>
      <p:pic>
        <p:nvPicPr>
          <p:cNvPr id="15" name="Image 14"/>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Lst>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9"/>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4"/>
          </p:nvPr>
        </p:nvSpPr>
        <p:spPr/>
        <p:txBody>
          <a:bodyPr/>
          <a:lstStyle/>
          <a:p>
            <a:fld id="{AF43E6FD-AB27-4108-A2FC-346BB5F75E3F}" type="slidenum">
              <a:rPr lang="fr-FR" smtClean="0"/>
              <a:pPr/>
              <a:t>1</a:t>
            </a:fld>
            <a:endParaRPr lang="fr-FR" dirty="0"/>
          </a:p>
        </p:txBody>
      </p:sp>
      <p:sp>
        <p:nvSpPr>
          <p:cNvPr id="5" name="Titre 4"/>
          <p:cNvSpPr>
            <a:spLocks noGrp="1"/>
          </p:cNvSpPr>
          <p:nvPr>
            <p:ph type="ctrTitle"/>
          </p:nvPr>
        </p:nvSpPr>
        <p:spPr>
          <a:xfrm>
            <a:off x="350004" y="3945427"/>
            <a:ext cx="6451431" cy="424711"/>
          </a:xfrm>
        </p:spPr>
        <p:txBody>
          <a:bodyPr/>
          <a:lstStyle/>
          <a:p>
            <a:r>
              <a:rPr lang="fr-FR" cap="none" dirty="0"/>
              <a:t>Promise </a:t>
            </a:r>
            <a:r>
              <a:rPr lang="fr-FR" cap="none" dirty="0" err="1"/>
              <a:t>with</a:t>
            </a:r>
            <a:r>
              <a:rPr lang="fr-FR" cap="none" dirty="0"/>
              <a:t> :  $q</a:t>
            </a:r>
          </a:p>
        </p:txBody>
      </p:sp>
      <p:pic>
        <p:nvPicPr>
          <p:cNvPr id="9" name="Espace réservé pour une image  8"/>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a:stretch/>
        </p:blipFill>
        <p:spPr>
          <a:xfrm>
            <a:off x="-5576" y="-2539"/>
            <a:ext cx="9155154" cy="3431539"/>
          </a:xfrm>
        </p:spPr>
      </p:pic>
      <p:sp>
        <p:nvSpPr>
          <p:cNvPr id="2" name="Espace réservé du pied de page 1"/>
          <p:cNvSpPr>
            <a:spLocks noGrp="1"/>
          </p:cNvSpPr>
          <p:nvPr>
            <p:ph type="ftr" sz="quarter" idx="13"/>
          </p:nvPr>
        </p:nvSpPr>
        <p:spPr/>
        <p:txBody>
          <a:bodyPr/>
          <a:lstStyle/>
          <a:p>
            <a:r>
              <a:rPr lang="fr-FR"/>
              <a:t>Nom de la présentation</a:t>
            </a:r>
            <a:endParaRPr lang="fr-FR" dirty="0"/>
          </a:p>
        </p:txBody>
      </p:sp>
      <p:pic>
        <p:nvPicPr>
          <p:cNvPr id="6146" name="Picture 2"/>
          <p:cNvPicPr>
            <a:picLocks noChangeAspect="1" noChangeArrowheads="1"/>
          </p:cNvPicPr>
          <p:nvPr/>
        </p:nvPicPr>
        <p:blipFill>
          <a:blip r:embed="rId3"/>
          <a:srcRect/>
          <a:stretch>
            <a:fillRect/>
          </a:stretch>
        </p:blipFill>
        <p:spPr bwMode="auto">
          <a:xfrm>
            <a:off x="2905125" y="3910100"/>
            <a:ext cx="3714750" cy="2485938"/>
          </a:xfrm>
          <a:prstGeom prst="rect">
            <a:avLst/>
          </a:prstGeom>
          <a:noFill/>
          <a:ln w="9525">
            <a:noFill/>
            <a:miter lim="800000"/>
            <a:headEnd/>
            <a:tailEnd/>
          </a:ln>
          <a:effectLst/>
        </p:spPr>
      </p:pic>
    </p:spTree>
    <p:extLst>
      <p:ext uri="{BB962C8B-B14F-4D97-AF65-F5344CB8AC3E}">
        <p14:creationId xmlns:p14="http://schemas.microsoft.com/office/powerpoint/2010/main" val="180627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smtClean="0"/>
              <a:t>Defers &amp; Promises are object is used for </a:t>
            </a:r>
            <a:r>
              <a:rPr lang="en-US" b="1" dirty="0" smtClean="0"/>
              <a:t>asynchronous computations</a:t>
            </a:r>
            <a:r>
              <a:rPr lang="en-US" dirty="0" smtClean="0"/>
              <a:t>. </a:t>
            </a:r>
          </a:p>
          <a:p>
            <a:endParaRPr lang="en-US" dirty="0" smtClean="0"/>
          </a:p>
          <a:p>
            <a:r>
              <a:rPr lang="en-US" dirty="0" smtClean="0"/>
              <a:t>A Defer is an object that is used to </a:t>
            </a:r>
            <a:r>
              <a:rPr lang="en-US" b="1" dirty="0" smtClean="0"/>
              <a:t>change the state </a:t>
            </a:r>
            <a:r>
              <a:rPr lang="en-US" dirty="0" smtClean="0"/>
              <a:t>of a promise</a:t>
            </a:r>
            <a:endParaRPr lang="en-US" dirty="0"/>
          </a:p>
          <a:p>
            <a:endParaRPr lang="en-US" dirty="0" smtClean="0"/>
          </a:p>
          <a:p>
            <a:r>
              <a:rPr lang="en-US" dirty="0" smtClean="0"/>
              <a:t>A Promise represents a value which </a:t>
            </a:r>
            <a:r>
              <a:rPr lang="en-US" b="1" dirty="0" smtClean="0"/>
              <a:t>may be available </a:t>
            </a:r>
            <a:r>
              <a:rPr lang="en-US" dirty="0" smtClean="0"/>
              <a:t>now, or in the future, or never.</a:t>
            </a:r>
          </a:p>
        </p:txBody>
      </p:sp>
      <p:sp>
        <p:nvSpPr>
          <p:cNvPr id="3" name="Titre 2"/>
          <p:cNvSpPr>
            <a:spLocks noGrp="1"/>
          </p:cNvSpPr>
          <p:nvPr>
            <p:ph type="title"/>
          </p:nvPr>
        </p:nvSpPr>
        <p:spPr/>
        <p:txBody>
          <a:bodyPr/>
          <a:lstStyle/>
          <a:p>
            <a:r>
              <a:rPr lang="en-US" dirty="0" smtClean="0"/>
              <a:t>DEFER &amp; Promises</a:t>
            </a:r>
            <a:endParaRPr lang="en-US"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a:t>
            </a:fld>
            <a:endParaRPr lang="fr-FR" dirty="0"/>
          </a:p>
        </p:txBody>
      </p:sp>
      <p:sp>
        <p:nvSpPr>
          <p:cNvPr id="6" name="Espace réservé du texte 5"/>
          <p:cNvSpPr>
            <a:spLocks noGrp="1"/>
          </p:cNvSpPr>
          <p:nvPr>
            <p:ph type="body" sz="quarter" idx="13"/>
          </p:nvPr>
        </p:nvSpPr>
        <p:spPr/>
        <p:txBody>
          <a:bodyPr/>
          <a:lstStyle/>
          <a:p>
            <a:r>
              <a:rPr lang="en-US" cap="none" dirty="0" smtClean="0"/>
              <a:t>Defer &amp; promises</a:t>
            </a:r>
            <a:endParaRPr lang="en-US" cap="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smtClean="0"/>
              <a:t>A </a:t>
            </a:r>
            <a:r>
              <a:rPr lang="en-US" dirty="0"/>
              <a:t>new instance of deferred is constructed by calling </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q.defer</a:t>
            </a:r>
            <a:r>
              <a:rPr lang="en-US" sz="1800" b="1" dirty="0">
                <a:latin typeface="Courier New" panose="02070309020205020404" pitchFamily="49" charset="0"/>
                <a:cs typeface="Courier New" panose="02070309020205020404" pitchFamily="49" charset="0"/>
              </a:rPr>
              <a:t>().</a:t>
            </a:r>
          </a:p>
          <a:p>
            <a:r>
              <a:rPr lang="en-US" dirty="0"/>
              <a:t>The purpose of the deferred object is to expose the associated Promise instance as well as APIs that can be used for signaling the successful or unsuccessful completion, as well as the status of the task</a:t>
            </a:r>
            <a:r>
              <a:rPr lang="en-US" dirty="0" smtClean="0"/>
              <a:t>.</a:t>
            </a:r>
            <a:endParaRPr lang="en-US" dirty="0"/>
          </a:p>
          <a:p>
            <a:r>
              <a:rPr lang="en-US" dirty="0"/>
              <a:t>Properties</a:t>
            </a:r>
          </a:p>
          <a:p>
            <a:pPr lvl="1"/>
            <a:r>
              <a:rPr lang="en-US" b="1" dirty="0">
                <a:latin typeface="Courier New" panose="02070309020205020404" pitchFamily="49" charset="0"/>
                <a:cs typeface="Courier New" panose="02070309020205020404" pitchFamily="49" charset="0"/>
              </a:rPr>
              <a:t>promise</a:t>
            </a:r>
            <a:r>
              <a:rPr lang="en-US" dirty="0"/>
              <a:t> – {Promise} – promise object associated with this deferred</a:t>
            </a:r>
            <a:r>
              <a:rPr lang="en-US" dirty="0" smtClean="0"/>
              <a:t>.</a:t>
            </a:r>
          </a:p>
          <a:p>
            <a:r>
              <a:rPr lang="en-US" dirty="0" smtClean="0"/>
              <a:t>Methods</a:t>
            </a:r>
            <a:endParaRPr lang="en-US" dirty="0"/>
          </a:p>
          <a:p>
            <a:pPr lvl="1"/>
            <a:r>
              <a:rPr lang="en-US" b="1" dirty="0">
                <a:latin typeface="Courier New" panose="02070309020205020404" pitchFamily="49" charset="0"/>
                <a:cs typeface="Courier New" panose="02070309020205020404" pitchFamily="49" charset="0"/>
              </a:rPr>
              <a:t>resolve(value) </a:t>
            </a:r>
            <a:r>
              <a:rPr lang="en-US" dirty="0"/>
              <a:t>– resolves the derived promise with the value. </a:t>
            </a:r>
          </a:p>
          <a:p>
            <a:pPr lvl="1"/>
            <a:r>
              <a:rPr lang="en-US" b="1" dirty="0">
                <a:latin typeface="Courier New" panose="02070309020205020404" pitchFamily="49" charset="0"/>
                <a:cs typeface="Courier New" panose="02070309020205020404" pitchFamily="49" charset="0"/>
              </a:rPr>
              <a:t>reject(reason)</a:t>
            </a:r>
            <a:r>
              <a:rPr lang="en-US" dirty="0"/>
              <a:t> – rejects the derived promise with the </a:t>
            </a:r>
            <a:r>
              <a:rPr lang="en-US" dirty="0" smtClean="0"/>
              <a:t>reason.</a:t>
            </a:r>
          </a:p>
          <a:p>
            <a:pPr lvl="1"/>
            <a:r>
              <a:rPr lang="en-US" b="1" dirty="0" smtClean="0">
                <a:latin typeface="Courier New" panose="02070309020205020404" pitchFamily="49" charset="0"/>
                <a:cs typeface="Courier New" panose="02070309020205020404" pitchFamily="49" charset="0"/>
              </a:rPr>
              <a:t>notify(value)</a:t>
            </a:r>
            <a:r>
              <a:rPr lang="en-US" dirty="0" smtClean="0"/>
              <a:t> - provides updates on the status of the promise's execution. This may be called multiple times before the promise is either resolved or rejected.</a:t>
            </a:r>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smtClean="0"/>
              <a:t>Defer &amp; promises</a:t>
            </a:r>
            <a:endParaRPr lang="en-US"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3</a:t>
            </a:fld>
            <a:endParaRPr lang="fr-FR" dirty="0"/>
          </a:p>
        </p:txBody>
      </p:sp>
      <p:sp>
        <p:nvSpPr>
          <p:cNvPr id="6" name="Espace réservé du texte 5"/>
          <p:cNvSpPr>
            <a:spLocks noGrp="1"/>
          </p:cNvSpPr>
          <p:nvPr>
            <p:ph type="body" sz="quarter" idx="13"/>
          </p:nvPr>
        </p:nvSpPr>
        <p:spPr/>
        <p:txBody>
          <a:bodyPr/>
          <a:lstStyle/>
          <a:p>
            <a:r>
              <a:rPr lang="en-US" dirty="0"/>
              <a:t>The Deferred API</a:t>
            </a:r>
          </a:p>
        </p:txBody>
      </p:sp>
    </p:spTree>
    <p:extLst>
      <p:ext uri="{BB962C8B-B14F-4D97-AF65-F5344CB8AC3E}">
        <p14:creationId xmlns:p14="http://schemas.microsoft.com/office/powerpoint/2010/main" val="361118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dirty="0"/>
              <a:t>Defer &amp; promises</a:t>
            </a:r>
            <a:endParaRPr lang="en-US"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4</a:t>
            </a:fld>
            <a:endParaRPr lang="fr-FR" dirty="0"/>
          </a:p>
        </p:txBody>
      </p:sp>
      <p:sp>
        <p:nvSpPr>
          <p:cNvPr id="6" name="Espace réservé du texte 5"/>
          <p:cNvSpPr>
            <a:spLocks noGrp="1"/>
          </p:cNvSpPr>
          <p:nvPr>
            <p:ph type="body" sz="quarter" idx="13"/>
          </p:nvPr>
        </p:nvSpPr>
        <p:spPr/>
        <p:txBody>
          <a:bodyPr/>
          <a:lstStyle/>
          <a:p>
            <a:r>
              <a:rPr lang="en-US" cap="none" dirty="0" err="1" smtClean="0"/>
              <a:t>Exemple</a:t>
            </a:r>
            <a:endParaRPr lang="en-US" cap="none" dirty="0"/>
          </a:p>
        </p:txBody>
      </p:sp>
      <p:pic>
        <p:nvPicPr>
          <p:cNvPr id="7" name="Image 6"/>
          <p:cNvPicPr>
            <a:picLocks noChangeAspect="1"/>
          </p:cNvPicPr>
          <p:nvPr/>
        </p:nvPicPr>
        <p:blipFill>
          <a:blip r:embed="rId2"/>
          <a:stretch>
            <a:fillRect/>
          </a:stretch>
        </p:blipFill>
        <p:spPr>
          <a:xfrm>
            <a:off x="857597" y="1865745"/>
            <a:ext cx="7419058" cy="3372299"/>
          </a:xfrm>
          <a:prstGeom prst="rect">
            <a:avLst/>
          </a:prstGeom>
          <a:ln>
            <a:solidFill>
              <a:schemeClr val="tx2"/>
            </a:solidFill>
          </a:ln>
        </p:spPr>
      </p:pic>
    </p:spTree>
    <p:extLst>
      <p:ext uri="{BB962C8B-B14F-4D97-AF65-F5344CB8AC3E}">
        <p14:creationId xmlns:p14="http://schemas.microsoft.com/office/powerpoint/2010/main" val="287175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A new promise instance is created when a deferred instance is created and can be retrieved by calling </a:t>
            </a:r>
            <a:r>
              <a:rPr lang="en-US" sz="1800" b="1" dirty="0" err="1">
                <a:latin typeface="Courier New" panose="02070309020205020404" pitchFamily="49" charset="0"/>
                <a:cs typeface="Courier New" panose="02070309020205020404" pitchFamily="49" charset="0"/>
              </a:rPr>
              <a:t>deferred.promise</a:t>
            </a:r>
            <a:r>
              <a:rPr lang="en-US" dirty="0" smtClean="0"/>
              <a:t>.</a:t>
            </a:r>
            <a:endParaRPr lang="en-US" dirty="0"/>
          </a:p>
          <a:p>
            <a:r>
              <a:rPr lang="en-US" dirty="0"/>
              <a:t>The purpose of the promise object is to allow for interested parties to get access to the result of the deferred task when it completes</a:t>
            </a:r>
            <a:r>
              <a:rPr lang="en-US" dirty="0" smtClean="0"/>
              <a:t>.</a:t>
            </a:r>
            <a:endParaRPr lang="en-US" dirty="0"/>
          </a:p>
          <a:p>
            <a:r>
              <a:rPr lang="en-US" dirty="0"/>
              <a:t>Methods</a:t>
            </a:r>
          </a:p>
          <a:p>
            <a:pPr lvl="1"/>
            <a:r>
              <a:rPr lang="en-US" b="1" dirty="0">
                <a:latin typeface="Courier New" panose="02070309020205020404" pitchFamily="49" charset="0"/>
                <a:cs typeface="Courier New" panose="02070309020205020404" pitchFamily="49" charset="0"/>
              </a:rPr>
              <a:t>then(</a:t>
            </a:r>
            <a:r>
              <a:rPr lang="en-US" b="1" dirty="0" err="1">
                <a:latin typeface="Courier New" panose="02070309020205020404" pitchFamily="49" charset="0"/>
                <a:cs typeface="Courier New" panose="02070309020205020404" pitchFamily="49" charset="0"/>
              </a:rPr>
              <a:t>successCallback</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errorCallback</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notifyCallback</a:t>
            </a:r>
            <a:r>
              <a:rPr lang="en-US" b="1" dirty="0">
                <a:latin typeface="Courier New" panose="02070309020205020404" pitchFamily="49" charset="0"/>
                <a:cs typeface="Courier New" panose="02070309020205020404" pitchFamily="49" charset="0"/>
              </a:rPr>
              <a:t>]) </a:t>
            </a:r>
            <a:r>
              <a:rPr lang="en-US" dirty="0"/>
              <a:t>– regardless of when the promise was or will be resolved or rejected, then calls one of the success or error callbacks asynchronously as soon as the result is </a:t>
            </a:r>
            <a:r>
              <a:rPr lang="en-US" dirty="0" smtClean="0"/>
              <a:t>available</a:t>
            </a:r>
          </a:p>
          <a:p>
            <a:pPr lvl="1"/>
            <a:r>
              <a:rPr lang="en-US" b="1" dirty="0">
                <a:latin typeface="Courier New" panose="02070309020205020404" pitchFamily="49" charset="0"/>
                <a:cs typeface="Courier New" panose="02070309020205020404" pitchFamily="49" charset="0"/>
              </a:rPr>
              <a:t>catch(</a:t>
            </a:r>
            <a:r>
              <a:rPr lang="en-US" b="1" dirty="0" err="1">
                <a:latin typeface="Courier New" panose="02070309020205020404" pitchFamily="49" charset="0"/>
                <a:cs typeface="Courier New" panose="02070309020205020404" pitchFamily="49" charset="0"/>
              </a:rPr>
              <a:t>errorCallback</a:t>
            </a:r>
            <a:r>
              <a:rPr lang="en-US" b="1" dirty="0" smtClean="0">
                <a:latin typeface="Courier New" panose="02070309020205020404" pitchFamily="49" charset="0"/>
                <a:cs typeface="Courier New" panose="02070309020205020404" pitchFamily="49" charset="0"/>
              </a:rPr>
              <a:t>)</a:t>
            </a:r>
            <a:r>
              <a:rPr lang="en-US" dirty="0" smtClean="0"/>
              <a:t> </a:t>
            </a:r>
            <a:endParaRPr lang="en-US" dirty="0"/>
          </a:p>
          <a:p>
            <a:pPr lvl="1"/>
            <a:r>
              <a:rPr lang="en-US" b="1" dirty="0">
                <a:latin typeface="Courier New" panose="02070309020205020404" pitchFamily="49" charset="0"/>
                <a:cs typeface="Courier New" panose="02070309020205020404" pitchFamily="49" charset="0"/>
              </a:rPr>
              <a:t>finally(callback, </a:t>
            </a:r>
            <a:r>
              <a:rPr lang="en-US" b="1" dirty="0" err="1">
                <a:latin typeface="Courier New" panose="02070309020205020404" pitchFamily="49" charset="0"/>
                <a:cs typeface="Courier New" panose="02070309020205020404" pitchFamily="49" charset="0"/>
              </a:rPr>
              <a:t>notifyCallback</a:t>
            </a:r>
            <a:r>
              <a:rPr lang="en-US" b="1" dirty="0">
                <a:latin typeface="Courier New" panose="02070309020205020404" pitchFamily="49" charset="0"/>
                <a:cs typeface="Courier New" panose="02070309020205020404" pitchFamily="49" charset="0"/>
              </a:rPr>
              <a:t>)</a:t>
            </a:r>
            <a:r>
              <a:rPr lang="en-US" dirty="0"/>
              <a:t> – allows you to observe either the fulfillment or rejection of a promise, but to do so without modifying the final value. </a:t>
            </a:r>
            <a:endParaRPr lang="en-US" dirty="0" smtClean="0"/>
          </a:p>
        </p:txBody>
      </p:sp>
      <p:sp>
        <p:nvSpPr>
          <p:cNvPr id="3" name="Titre 2"/>
          <p:cNvSpPr>
            <a:spLocks noGrp="1"/>
          </p:cNvSpPr>
          <p:nvPr>
            <p:ph type="title"/>
          </p:nvPr>
        </p:nvSpPr>
        <p:spPr/>
        <p:txBody>
          <a:bodyPr/>
          <a:lstStyle/>
          <a:p>
            <a:r>
              <a:rPr lang="en-US" dirty="0"/>
              <a:t>Defer &amp; promises</a:t>
            </a:r>
            <a:endParaRPr lang="en-US"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5</a:t>
            </a:fld>
            <a:endParaRPr lang="fr-FR" dirty="0"/>
          </a:p>
        </p:txBody>
      </p:sp>
      <p:sp>
        <p:nvSpPr>
          <p:cNvPr id="6" name="Espace réservé du texte 5"/>
          <p:cNvSpPr>
            <a:spLocks noGrp="1"/>
          </p:cNvSpPr>
          <p:nvPr>
            <p:ph type="body" sz="quarter" idx="13"/>
          </p:nvPr>
        </p:nvSpPr>
        <p:spPr/>
        <p:txBody>
          <a:bodyPr/>
          <a:lstStyle/>
          <a:p>
            <a:r>
              <a:rPr lang="fr-FR" dirty="0"/>
              <a:t>The Promise API</a:t>
            </a:r>
          </a:p>
        </p:txBody>
      </p:sp>
    </p:spTree>
    <p:extLst>
      <p:ext uri="{BB962C8B-B14F-4D97-AF65-F5344CB8AC3E}">
        <p14:creationId xmlns:p14="http://schemas.microsoft.com/office/powerpoint/2010/main" val="23246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18356" y="1124712"/>
            <a:ext cx="8088511" cy="4681537"/>
          </a:xfrm>
        </p:spPr>
        <p:txBody>
          <a:bodyPr/>
          <a:lstStyle/>
          <a:p>
            <a:endParaRPr lang="en-US" dirty="0"/>
          </a:p>
          <a:p>
            <a:endParaRPr lang="en-US" dirty="0"/>
          </a:p>
        </p:txBody>
      </p:sp>
      <p:sp>
        <p:nvSpPr>
          <p:cNvPr id="3" name="Titre 2"/>
          <p:cNvSpPr>
            <a:spLocks noGrp="1"/>
          </p:cNvSpPr>
          <p:nvPr>
            <p:ph type="title"/>
          </p:nvPr>
        </p:nvSpPr>
        <p:spPr/>
        <p:txBody>
          <a:bodyPr/>
          <a:lstStyle/>
          <a:p>
            <a:r>
              <a:rPr lang="en-US" dirty="0"/>
              <a:t>Defer &amp; promises</a:t>
            </a:r>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6</a:t>
            </a:fld>
            <a:endParaRPr lang="fr-FR" dirty="0"/>
          </a:p>
        </p:txBody>
      </p:sp>
      <p:sp>
        <p:nvSpPr>
          <p:cNvPr id="6" name="Espace réservé du texte 5"/>
          <p:cNvSpPr>
            <a:spLocks noGrp="1"/>
          </p:cNvSpPr>
          <p:nvPr>
            <p:ph type="body" sz="quarter" idx="13"/>
          </p:nvPr>
        </p:nvSpPr>
        <p:spPr>
          <a:ln>
            <a:noFill/>
          </a:ln>
        </p:spPr>
        <p:txBody>
          <a:bodyPr/>
          <a:lstStyle/>
          <a:p>
            <a:r>
              <a:rPr lang="en-US" cap="none" dirty="0" err="1" smtClean="0"/>
              <a:t>Exemple</a:t>
            </a:r>
            <a:endParaRPr lang="en-US" cap="none" dirty="0"/>
          </a:p>
        </p:txBody>
      </p:sp>
      <p:pic>
        <p:nvPicPr>
          <p:cNvPr id="7" name="Image 6"/>
          <p:cNvPicPr>
            <a:picLocks noChangeAspect="1"/>
          </p:cNvPicPr>
          <p:nvPr/>
        </p:nvPicPr>
        <p:blipFill>
          <a:blip r:embed="rId2"/>
          <a:stretch>
            <a:fillRect/>
          </a:stretch>
        </p:blipFill>
        <p:spPr>
          <a:xfrm>
            <a:off x="960622" y="1514866"/>
            <a:ext cx="6376447" cy="4563853"/>
          </a:xfrm>
          <a:prstGeom prst="rect">
            <a:avLst/>
          </a:prstGeom>
          <a:ln>
            <a:solidFill>
              <a:schemeClr val="tx2"/>
            </a:solidFill>
          </a:ln>
        </p:spPr>
      </p:pic>
    </p:spTree>
    <p:extLst>
      <p:ext uri="{BB962C8B-B14F-4D97-AF65-F5344CB8AC3E}">
        <p14:creationId xmlns:p14="http://schemas.microsoft.com/office/powerpoint/2010/main" val="400856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Because calling the then method of a promise returns a new derived promise, it is easily possible to create a chain of promises</a:t>
            </a:r>
            <a:r>
              <a:rPr lang="en-US" dirty="0" smtClean="0"/>
              <a:t>:</a:t>
            </a:r>
          </a:p>
          <a:p>
            <a:pPr marL="0" indent="0">
              <a:buNone/>
            </a:pPr>
            <a:endParaRPr lang="en-US" dirty="0"/>
          </a:p>
          <a:p>
            <a:pPr marL="0" indent="0">
              <a:buNone/>
            </a:pPr>
            <a:endParaRPr lang="en-US" dirty="0"/>
          </a:p>
        </p:txBody>
      </p:sp>
      <p:sp>
        <p:nvSpPr>
          <p:cNvPr id="3" name="Titre 2"/>
          <p:cNvSpPr>
            <a:spLocks noGrp="1"/>
          </p:cNvSpPr>
          <p:nvPr>
            <p:ph type="title"/>
          </p:nvPr>
        </p:nvSpPr>
        <p:spPr/>
        <p:txBody>
          <a:bodyPr/>
          <a:lstStyle/>
          <a:p>
            <a:r>
              <a:rPr lang="en-US" dirty="0"/>
              <a:t>Defer &amp; promises</a:t>
            </a:r>
            <a:endParaRPr lang="en-US"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7</a:t>
            </a:fld>
            <a:endParaRPr lang="fr-FR" dirty="0"/>
          </a:p>
        </p:txBody>
      </p:sp>
      <p:sp>
        <p:nvSpPr>
          <p:cNvPr id="6" name="Espace réservé du texte 5"/>
          <p:cNvSpPr>
            <a:spLocks noGrp="1"/>
          </p:cNvSpPr>
          <p:nvPr>
            <p:ph type="body" sz="quarter" idx="13"/>
          </p:nvPr>
        </p:nvSpPr>
        <p:spPr/>
        <p:txBody>
          <a:bodyPr/>
          <a:lstStyle/>
          <a:p>
            <a:r>
              <a:rPr lang="fr-FR" dirty="0" err="1"/>
              <a:t>Chaining</a:t>
            </a:r>
            <a:r>
              <a:rPr lang="fr-FR" dirty="0"/>
              <a:t> promises</a:t>
            </a:r>
          </a:p>
        </p:txBody>
      </p:sp>
      <p:sp>
        <p:nvSpPr>
          <p:cNvPr id="9" name="ZoneTexte 8"/>
          <p:cNvSpPr txBox="1"/>
          <p:nvPr/>
        </p:nvSpPr>
        <p:spPr>
          <a:xfrm>
            <a:off x="923192" y="2813538"/>
            <a:ext cx="3842331" cy="3402679"/>
          </a:xfrm>
          <a:prstGeom prst="rect">
            <a:avLst/>
          </a:prstGeom>
        </p:spPr>
        <p:txBody>
          <a:bodyPr wrap="square" rtlCol="0">
            <a:spAutoFit/>
          </a:bodyPr>
          <a:lstStyle/>
          <a:p>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r="19533"/>
          <a:stretch/>
        </p:blipFill>
        <p:spPr>
          <a:xfrm>
            <a:off x="418356" y="2019065"/>
            <a:ext cx="7828829" cy="1831965"/>
          </a:xfrm>
          <a:prstGeom prst="rect">
            <a:avLst/>
          </a:prstGeom>
        </p:spPr>
      </p:pic>
    </p:spTree>
    <p:extLst>
      <p:ext uri="{BB962C8B-B14F-4D97-AF65-F5344CB8AC3E}">
        <p14:creationId xmlns:p14="http://schemas.microsoft.com/office/powerpoint/2010/main" val="178853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15938" y="1112837"/>
            <a:ext cx="8088511" cy="4681537"/>
          </a:xfrm>
        </p:spPr>
        <p:txBody>
          <a:bodyPr/>
          <a:lstStyle/>
          <a:p>
            <a:r>
              <a:rPr lang="en-US" dirty="0"/>
              <a:t>A service that helps you run functions </a:t>
            </a:r>
            <a:r>
              <a:rPr lang="en-US" dirty="0" smtClean="0"/>
              <a:t>asynchronously</a:t>
            </a:r>
          </a:p>
          <a:p>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q.defer</a:t>
            </a:r>
            <a:r>
              <a:rPr lang="en-US" sz="1800" b="1" dirty="0">
                <a:latin typeface="Courier New" panose="02070309020205020404" pitchFamily="49" charset="0"/>
                <a:cs typeface="Courier New" panose="02070309020205020404" pitchFamily="49" charset="0"/>
              </a:rPr>
              <a:t>();</a:t>
            </a:r>
          </a:p>
          <a:p>
            <a:pPr lvl="1"/>
            <a:r>
              <a:rPr lang="en-US" dirty="0" smtClean="0"/>
              <a:t>Creates </a:t>
            </a:r>
            <a:r>
              <a:rPr lang="en-US" dirty="0"/>
              <a:t>a Deferred object which represents a task which will finish in the </a:t>
            </a:r>
            <a:r>
              <a:rPr lang="en-US" dirty="0" smtClean="0"/>
              <a:t>future</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q.all</a:t>
            </a:r>
            <a:r>
              <a:rPr lang="en-US" sz="1800" b="1" dirty="0">
                <a:latin typeface="Courier New" panose="02070309020205020404" pitchFamily="49" charset="0"/>
                <a:cs typeface="Courier New" panose="02070309020205020404" pitchFamily="49" charset="0"/>
              </a:rPr>
              <a:t>(promises);</a:t>
            </a:r>
          </a:p>
          <a:p>
            <a:pPr lvl="1"/>
            <a:r>
              <a:rPr lang="en-US" dirty="0" smtClean="0"/>
              <a:t>Combines </a:t>
            </a:r>
            <a:r>
              <a:rPr lang="en-US" dirty="0"/>
              <a:t>multiple promises into a single promise that is resolved when all of the input promises are </a:t>
            </a:r>
            <a:r>
              <a:rPr lang="en-US" dirty="0" smtClean="0"/>
              <a:t>resolved.</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q.race</a:t>
            </a:r>
            <a:r>
              <a:rPr lang="en-US" sz="1800" b="1" dirty="0">
                <a:latin typeface="Courier New" panose="02070309020205020404" pitchFamily="49" charset="0"/>
                <a:cs typeface="Courier New" panose="02070309020205020404" pitchFamily="49" charset="0"/>
              </a:rPr>
              <a:t>(promises);</a:t>
            </a:r>
          </a:p>
          <a:p>
            <a:pPr lvl="1"/>
            <a:r>
              <a:rPr lang="en-US" dirty="0"/>
              <a:t>Returns a promise that resolves or rejects as soon as one of those promises resolves or rejects, with the value or reason from that promise.</a:t>
            </a:r>
          </a:p>
          <a:p>
            <a:pPr lvl="1"/>
            <a:endParaRPr lang="en-US" dirty="0" smtClean="0"/>
          </a:p>
          <a:p>
            <a:pPr lvl="1"/>
            <a:endParaRPr lang="en-US" dirty="0" smtClean="0"/>
          </a:p>
          <a:p>
            <a:pPr lvl="1"/>
            <a:endParaRPr lang="en-US" dirty="0" smtClean="0"/>
          </a:p>
          <a:p>
            <a:pPr lvl="1"/>
            <a:endParaRPr lang="en-US" dirty="0" smtClean="0"/>
          </a:p>
        </p:txBody>
      </p:sp>
      <p:sp>
        <p:nvSpPr>
          <p:cNvPr id="3" name="Titre 2"/>
          <p:cNvSpPr>
            <a:spLocks noGrp="1"/>
          </p:cNvSpPr>
          <p:nvPr>
            <p:ph type="title"/>
          </p:nvPr>
        </p:nvSpPr>
        <p:spPr/>
        <p:txBody>
          <a:bodyPr/>
          <a:lstStyle/>
          <a:p>
            <a:r>
              <a:rPr lang="en-US" dirty="0"/>
              <a:t>Defer &amp; promises</a:t>
            </a:r>
            <a:endParaRPr lang="en-US"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8</a:t>
            </a:fld>
            <a:endParaRPr lang="fr-FR" dirty="0"/>
          </a:p>
        </p:txBody>
      </p:sp>
      <p:sp>
        <p:nvSpPr>
          <p:cNvPr id="6" name="Espace réservé du texte 5"/>
          <p:cNvSpPr>
            <a:spLocks noGrp="1"/>
          </p:cNvSpPr>
          <p:nvPr>
            <p:ph type="body" sz="quarter" idx="13"/>
          </p:nvPr>
        </p:nvSpPr>
        <p:spPr/>
        <p:txBody>
          <a:bodyPr/>
          <a:lstStyle/>
          <a:p>
            <a:r>
              <a:rPr lang="en-US" cap="none" dirty="0" smtClean="0"/>
              <a:t>Angular $q</a:t>
            </a:r>
            <a:endParaRPr lang="en-US" cap="none" dirty="0"/>
          </a:p>
        </p:txBody>
      </p:sp>
    </p:spTree>
    <p:extLst>
      <p:ext uri="{BB962C8B-B14F-4D97-AF65-F5344CB8AC3E}">
        <p14:creationId xmlns:p14="http://schemas.microsoft.com/office/powerpoint/2010/main" val="1338369700"/>
      </p:ext>
    </p:extLst>
  </p:cSld>
  <p:clrMapOvr>
    <a:masterClrMapping/>
  </p:clrMapOvr>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FR_Template_SopraSteria_Consulting_SopraHR</Template>
  <TotalTime>4145</TotalTime>
  <Words>432</Words>
  <Application>Microsoft Office PowerPoint</Application>
  <PresentationFormat>Affichage à l'écran (4:3)</PresentationFormat>
  <Paragraphs>53</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Courier New</vt:lpstr>
      <vt:lpstr>Tahoma</vt:lpstr>
      <vt:lpstr>Wingdings</vt:lpstr>
      <vt:lpstr>FR_Template_SopraSteria_Consulting_SopraHR</vt:lpstr>
      <vt:lpstr>Promise with :  $q</vt:lpstr>
      <vt:lpstr>DEFER &amp; Promises</vt:lpstr>
      <vt:lpstr>Defer &amp; promises</vt:lpstr>
      <vt:lpstr>Defer &amp; promises</vt:lpstr>
      <vt:lpstr>Defer &amp; promises</vt:lpstr>
      <vt:lpstr>Defer &amp; promises</vt:lpstr>
      <vt:lpstr>Defer &amp; promises</vt:lpstr>
      <vt:lpstr>Defer &amp; promises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 Charte Powerpoint</dc:title>
  <dc:creator>Gauthier</dc:creator>
  <cp:lastModifiedBy>CINTRE Yohann</cp:lastModifiedBy>
  <cp:revision>510</cp:revision>
  <cp:lastPrinted>2016-02-04T09:09:34Z</cp:lastPrinted>
  <dcterms:created xsi:type="dcterms:W3CDTF">2015-02-11T13:34:01Z</dcterms:created>
  <dcterms:modified xsi:type="dcterms:W3CDTF">2017-06-09T16:55:27Z</dcterms:modified>
</cp:coreProperties>
</file>