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39" r:id="rId2"/>
    <p:sldId id="463" r:id="rId3"/>
    <p:sldId id="486" r:id="rId4"/>
    <p:sldId id="487" r:id="rId5"/>
    <p:sldId id="488" r:id="rId6"/>
    <p:sldId id="491" r:id="rId7"/>
    <p:sldId id="500" r:id="rId8"/>
    <p:sldId id="492" r:id="rId9"/>
    <p:sldId id="501" r:id="rId10"/>
    <p:sldId id="497" r:id="rId11"/>
    <p:sldId id="498" r:id="rId12"/>
  </p:sldIdLst>
  <p:sldSz cx="9144000" cy="6858000" type="screen4x3"/>
  <p:notesSz cx="7104063" cy="10234613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A8B8"/>
    <a:srgbClr val="000000"/>
    <a:srgbClr val="F2F2F2"/>
    <a:srgbClr val="2DAA64"/>
    <a:srgbClr val="FAAA0A"/>
    <a:srgbClr val="A6A6A6"/>
    <a:srgbClr val="4D0B39"/>
    <a:srgbClr val="D99782"/>
    <a:srgbClr val="88A72E"/>
    <a:srgbClr val="4D6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67731" autoAdjust="0"/>
  </p:normalViewPr>
  <p:slideViewPr>
    <p:cSldViewPr snapToGrid="0" showGuides="1">
      <p:cViewPr varScale="1">
        <p:scale>
          <a:sx n="53" d="100"/>
          <a:sy n="53" d="100"/>
        </p:scale>
        <p:origin x="1806" y="72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3366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1" y="0"/>
            <a:ext cx="3078427" cy="281519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pPr algn="l"/>
            <a:fld id="{87731427-D242-475D-9180-8940013A50B8}" type="datetimeFigureOut">
              <a:rPr lang="en-GB" smtClean="0"/>
              <a:pPr algn="l"/>
              <a:t>13/03/2017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68366" y="9779636"/>
            <a:ext cx="5918555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" y="0"/>
            <a:ext cx="340284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fld id="{BA521D56-F1F4-41A0-82EB-989F4F6F400D}" type="datetimeFigureOut">
              <a:rPr lang="fr-FR" smtClean="0"/>
              <a:pPr/>
              <a:t>13/03/2017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8156" y="4861442"/>
            <a:ext cx="52677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68366" y="9779636"/>
            <a:ext cx="5072231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Tested</a:t>
            </a:r>
            <a:r>
              <a:rPr lang="fr-FR" dirty="0"/>
              <a:t> </a:t>
            </a:r>
            <a:r>
              <a:rPr lang="fr-FR" dirty="0" err="1"/>
              <a:t>Knowledge</a:t>
            </a:r>
            <a:r>
              <a:rPr lang="fr-FR" dirty="0"/>
              <a:t> : JS </a:t>
            </a:r>
            <a:r>
              <a:rPr lang="fr-FR" dirty="0" err="1"/>
              <a:t>function</a:t>
            </a:r>
            <a:r>
              <a:rPr lang="fr-FR" dirty="0"/>
              <a:t> scope vs</a:t>
            </a:r>
            <a:r>
              <a:rPr lang="fr-FR" baseline="0" dirty="0"/>
              <a:t> java </a:t>
            </a:r>
            <a:r>
              <a:rPr lang="fr-FR" baseline="0" dirty="0" err="1"/>
              <a:t>like</a:t>
            </a:r>
            <a:r>
              <a:rPr lang="fr-FR" baseline="0" dirty="0"/>
              <a:t> block </a:t>
            </a:r>
            <a:r>
              <a:rPr lang="fr-FR" baseline="0" dirty="0" smtClean="0"/>
              <a:t>scope</a:t>
            </a:r>
          </a:p>
          <a:p>
            <a:pPr marL="0" indent="0"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Solution</a:t>
            </a:r>
            <a:b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Why?</a:t>
            </a:r>
            <a:b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foo` </a:t>
            </a:r>
            <a:r>
              <a:rPr lang="en-US" dirty="0" smtClean="0"/>
              <a:t>at line 5 is hoisted at the top of the function like so: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bar() {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foo;      // &lt;-- hoisted declaration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if (!foo) {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foo = 10;  // &lt;-- affectation only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}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sz="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.log(foo);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Good to know</a:t>
            </a:r>
            <a:b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If we remove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</a:t>
            </a:r>
            <a:r>
              <a:rPr lang="en-US" dirty="0" smtClean="0"/>
              <a:t>at line 5, the result change to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`1`</a:t>
            </a:r>
            <a:r>
              <a:rPr lang="en-US" dirty="0" smtClean="0"/>
              <a:t>.  </a:t>
            </a:r>
            <a:br>
              <a:rPr lang="en-US" dirty="0" smtClean="0"/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`foo` </a:t>
            </a:r>
            <a:r>
              <a:rPr lang="en-US" dirty="0" smtClean="0"/>
              <a:t>isn't declared in the function so the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`foo` </a:t>
            </a:r>
            <a:r>
              <a:rPr lang="en-US" dirty="0" smtClean="0"/>
              <a:t>from line 1 is used.</a:t>
            </a:r>
            <a:br>
              <a:rPr lang="en-US" dirty="0" smtClean="0"/>
            </a:br>
            <a:endParaRPr lang="fr-FR" baseline="0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13/03/2017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26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 err="1" smtClean="0"/>
              <a:t>Tested</a:t>
            </a:r>
            <a:r>
              <a:rPr lang="fr-FR" dirty="0" smtClean="0"/>
              <a:t> </a:t>
            </a:r>
            <a:r>
              <a:rPr lang="fr-FR" dirty="0" err="1" smtClean="0"/>
              <a:t>Knowledge</a:t>
            </a:r>
            <a:r>
              <a:rPr lang="fr-FR" dirty="0" smtClean="0"/>
              <a:t> </a:t>
            </a:r>
            <a:r>
              <a:rPr lang="fr-FR" smtClean="0"/>
              <a:t>:</a:t>
            </a:r>
            <a:r>
              <a:rPr lang="fr-FR" baseline="0" smtClean="0"/>
              <a:t>  IIFE</a:t>
            </a:r>
            <a:endParaRPr lang="fr-FR" baseline="0" dirty="0" smtClean="0"/>
          </a:p>
          <a:p>
            <a:pPr marL="0" indent="0">
              <a:buNone/>
            </a:pPr>
            <a:endParaRPr lang="en-US" sz="8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Solution</a:t>
            </a:r>
            <a:b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It prevent polluting the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`global` </a:t>
            </a:r>
            <a:r>
              <a:rPr lang="en-US" dirty="0" smtClean="0"/>
              <a:t>scope.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Why?</a:t>
            </a:r>
            <a:b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As everything is function-scoped, every variable or function declared inside an IIFE are only valid in this IIFE, keeping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`global` </a:t>
            </a:r>
            <a:r>
              <a:rPr lang="en-US" dirty="0" smtClean="0"/>
              <a:t>scope pristine.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Good to know</a:t>
            </a:r>
            <a:b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(function () {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myVar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4;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}());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myVar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Will result in an error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ReferenceError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myVar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not defined`</a:t>
            </a:r>
            <a:r>
              <a:rPr lang="en-US" dirty="0" smtClean="0"/>
              <a:t>, showing that the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myVar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</a:t>
            </a:r>
            <a:r>
              <a:rPr lang="en-US" dirty="0" smtClean="0"/>
              <a:t>declared inside an IIFE is not accessible </a:t>
            </a:r>
            <a:r>
              <a:rPr lang="en-US" dirty="0" err="1" smtClean="0"/>
              <a:t>outise</a:t>
            </a:r>
            <a:r>
              <a:rPr lang="en-US" dirty="0" smtClean="0"/>
              <a:t> the IIFE scope.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11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13/03/2017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Tested</a:t>
            </a:r>
            <a:r>
              <a:rPr lang="fr-FR" dirty="0" smtClean="0"/>
              <a:t> </a:t>
            </a:r>
            <a:r>
              <a:rPr lang="fr-FR" dirty="0" err="1"/>
              <a:t>Knowledge</a:t>
            </a:r>
            <a:r>
              <a:rPr lang="fr-FR" dirty="0"/>
              <a:t> :</a:t>
            </a:r>
            <a:r>
              <a:rPr lang="fr-FR" baseline="0" dirty="0"/>
              <a:t>  </a:t>
            </a:r>
            <a:r>
              <a:rPr lang="fr-FR" baseline="0" dirty="0" err="1"/>
              <a:t>method</a:t>
            </a:r>
            <a:r>
              <a:rPr lang="fr-FR" baseline="0" dirty="0"/>
              <a:t> </a:t>
            </a:r>
            <a:r>
              <a:rPr lang="fr-FR" baseline="0" dirty="0" err="1"/>
              <a:t>param</a:t>
            </a:r>
            <a:r>
              <a:rPr lang="fr-FR" baseline="0" dirty="0"/>
              <a:t> are </a:t>
            </a:r>
            <a:r>
              <a:rPr lang="fr-FR" baseline="0" dirty="0" err="1"/>
              <a:t>scoped</a:t>
            </a:r>
            <a:r>
              <a:rPr lang="fr-FR" baseline="0" dirty="0"/>
              <a:t> to the </a:t>
            </a:r>
            <a:r>
              <a:rPr lang="fr-FR" baseline="0" dirty="0" err="1"/>
              <a:t>method</a:t>
            </a:r>
            <a:r>
              <a:rPr lang="fr-FR" baseline="0" dirty="0"/>
              <a:t>,  and primitive </a:t>
            </a:r>
            <a:r>
              <a:rPr lang="fr-FR" baseline="0" dirty="0" err="1"/>
              <a:t>method</a:t>
            </a:r>
            <a:r>
              <a:rPr lang="fr-FR" baseline="0" dirty="0"/>
              <a:t> </a:t>
            </a:r>
            <a:r>
              <a:rPr lang="fr-FR" baseline="0" dirty="0" err="1"/>
              <a:t>param</a:t>
            </a:r>
            <a:r>
              <a:rPr lang="fr-FR" baseline="0" dirty="0"/>
              <a:t> are </a:t>
            </a:r>
            <a:r>
              <a:rPr lang="fr-FR" baseline="0" dirty="0" err="1"/>
              <a:t>passed</a:t>
            </a:r>
            <a:r>
              <a:rPr lang="fr-FR" baseline="0" dirty="0"/>
              <a:t> by </a:t>
            </a:r>
            <a:r>
              <a:rPr lang="fr-FR" baseline="0" dirty="0" smtClean="0"/>
              <a:t>copy</a:t>
            </a:r>
          </a:p>
          <a:p>
            <a:pPr marL="0" indent="0">
              <a:buNone/>
            </a:pPr>
            <a: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Solution</a:t>
            </a:r>
            <a:b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Why?</a:t>
            </a:r>
            <a:b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An omitted parameter is evaluated as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`undefined`</a:t>
            </a:r>
            <a:r>
              <a:rPr lang="en-US" dirty="0" smtClean="0"/>
              <a:t>. 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`a` </a:t>
            </a:r>
            <a:r>
              <a:rPr lang="en-US" dirty="0" smtClean="0"/>
              <a:t>variable in the function is a local parameter, so the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`a` </a:t>
            </a:r>
            <a:r>
              <a:rPr lang="en-US" dirty="0" smtClean="0"/>
              <a:t>variable from line 1 is not updated by the function.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Good to know</a:t>
            </a:r>
            <a:b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Calling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`b(a)` </a:t>
            </a:r>
            <a:r>
              <a:rPr lang="en-US" dirty="0" smtClean="0"/>
              <a:t>will display</a:t>
            </a:r>
            <a:br>
              <a:rPr lang="en-US" dirty="0" smtClean="0"/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The </a:t>
            </a:r>
            <a:r>
              <a:rPr lang="en-US" dirty="0" err="1" smtClean="0"/>
              <a:t>the</a:t>
            </a:r>
            <a:r>
              <a:rPr lang="en-US" dirty="0" smtClean="0"/>
              <a:t> affectation line 5 does not update the value of the global as functions use call-by-sharing.</a:t>
            </a:r>
            <a:br>
              <a:rPr lang="en-US" dirty="0" smtClean="0"/>
            </a:br>
            <a:r>
              <a:rPr lang="en-US" dirty="0" smtClean="0"/>
              <a:t> </a:t>
            </a:r>
            <a:endParaRPr lang="fr-FR" baseline="0" dirty="0" smtClean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13/03/2017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649921">
              <a:buNone/>
              <a:defRPr/>
            </a:pPr>
            <a:r>
              <a:rPr lang="fr-FR" dirty="0" err="1"/>
              <a:t>T</a:t>
            </a:r>
            <a:r>
              <a:rPr lang="fr-FR" dirty="0" err="1" smtClean="0"/>
              <a:t>ested</a:t>
            </a:r>
            <a:r>
              <a:rPr lang="fr-FR" dirty="0" smtClean="0"/>
              <a:t> </a:t>
            </a:r>
            <a:r>
              <a:rPr lang="fr-FR" dirty="0" err="1"/>
              <a:t>Knowledge</a:t>
            </a:r>
            <a:r>
              <a:rPr lang="fr-FR" dirty="0"/>
              <a:t> :</a:t>
            </a:r>
            <a:r>
              <a:rPr lang="fr-FR" baseline="0" dirty="0"/>
              <a:t>   || </a:t>
            </a:r>
            <a:r>
              <a:rPr lang="fr-FR" baseline="0" dirty="0" err="1"/>
              <a:t>logical</a:t>
            </a:r>
            <a:r>
              <a:rPr lang="fr-FR" baseline="0" dirty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marL="0" indent="0" defTabSz="649921">
              <a:buNone/>
              <a:defRPr/>
            </a:pPr>
            <a: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Solution</a:t>
            </a:r>
            <a:b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name: '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toto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}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Why?</a:t>
            </a:r>
            <a:b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In </a:t>
            </a:r>
            <a:r>
              <a:rPr lang="en-US" dirty="0" err="1" smtClean="0"/>
              <a:t>Javascript</a:t>
            </a:r>
            <a:r>
              <a:rPr lang="en-US" dirty="0" smtClean="0"/>
              <a:t>, a </a:t>
            </a:r>
            <a:r>
              <a:rPr lang="en-US" dirty="0" err="1" smtClean="0"/>
              <a:t>boolean</a:t>
            </a:r>
            <a:r>
              <a:rPr lang="en-US" dirty="0" smtClean="0"/>
              <a:t> operations are evaluated from left to right and return the last evaluated term.  </a:t>
            </a:r>
            <a:br>
              <a:rPr lang="en-US" dirty="0" smtClean="0"/>
            </a:br>
            <a:r>
              <a:rPr lang="en-US" dirty="0" smtClean="0"/>
              <a:t>This can be counter-intuitive as we may think that a </a:t>
            </a:r>
            <a:r>
              <a:rPr lang="en-US" dirty="0" err="1" smtClean="0"/>
              <a:t>boolean</a:t>
            </a:r>
            <a:r>
              <a:rPr lang="en-US" dirty="0" smtClean="0"/>
              <a:t> operation will only return a </a:t>
            </a:r>
            <a:r>
              <a:rPr lang="en-US" dirty="0" err="1" smtClean="0"/>
              <a:t>boolean</a:t>
            </a:r>
            <a:r>
              <a:rPr lang="en-US" dirty="0" smtClean="0"/>
              <a:t> value.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Good to know</a:t>
            </a:r>
            <a:b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This syntax is commonly used to create a fallback to a default value for an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`undefined` </a:t>
            </a:r>
            <a:r>
              <a:rPr lang="en-US" dirty="0" smtClean="0"/>
              <a:t>parameter.</a:t>
            </a:r>
            <a:br>
              <a:rPr lang="en-US" dirty="0" smtClean="0"/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createMyWidget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(title, width, height) {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title = title || 'Default title';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width = width || '100%';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height = height || '200px';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sz="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.log('============================');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sz="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.log('Widget created with 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:');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sz="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.log('title:', title);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sz="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.log('width:', width);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sz="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.log('height:', height);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createMyWidget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('My custom title', '50%');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createMyWidget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endParaRPr lang="fr-FR" baseline="0" dirty="0" smtClean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4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13/03/2017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Tested</a:t>
            </a:r>
            <a:r>
              <a:rPr lang="fr-FR" dirty="0"/>
              <a:t> </a:t>
            </a:r>
            <a:r>
              <a:rPr lang="fr-FR" dirty="0" err="1"/>
              <a:t>Knowledge</a:t>
            </a:r>
            <a:r>
              <a:rPr lang="fr-FR" dirty="0"/>
              <a:t> :</a:t>
            </a:r>
            <a:r>
              <a:rPr lang="fr-FR" baseline="0" dirty="0"/>
              <a:t>  &amp;&amp; </a:t>
            </a:r>
            <a:r>
              <a:rPr lang="fr-FR" baseline="0" dirty="0" err="1"/>
              <a:t>logical</a:t>
            </a:r>
            <a:r>
              <a:rPr lang="fr-FR" baseline="0" dirty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Solution</a:t>
            </a:r>
            <a:b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Why?</a:t>
            </a:r>
            <a:b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In </a:t>
            </a:r>
            <a:r>
              <a:rPr lang="en-US" dirty="0" err="1" smtClean="0"/>
              <a:t>Javascript</a:t>
            </a:r>
            <a:r>
              <a:rPr lang="en-US" dirty="0" smtClean="0"/>
              <a:t>, a </a:t>
            </a:r>
            <a:r>
              <a:rPr lang="en-US" dirty="0" err="1" smtClean="0"/>
              <a:t>boolean</a:t>
            </a:r>
            <a:r>
              <a:rPr lang="en-US" dirty="0" smtClean="0"/>
              <a:t> operations are evaluated from left to right and return the last evaluated term.  </a:t>
            </a:r>
            <a:br>
              <a:rPr lang="en-US" dirty="0" smtClean="0"/>
            </a:br>
            <a:r>
              <a:rPr lang="en-US" dirty="0" smtClean="0"/>
              <a:t>This can be counter-intuitive as we may think that a </a:t>
            </a:r>
            <a:r>
              <a:rPr lang="en-US" dirty="0" err="1" smtClean="0"/>
              <a:t>boolean</a:t>
            </a:r>
            <a:r>
              <a:rPr lang="en-US" dirty="0" smtClean="0"/>
              <a:t> operation will only return a </a:t>
            </a:r>
            <a:r>
              <a:rPr lang="en-US" dirty="0" err="1" smtClean="0"/>
              <a:t>boolean</a:t>
            </a:r>
            <a:r>
              <a:rPr lang="en-US" dirty="0" smtClean="0"/>
              <a:t> value.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Good to know</a:t>
            </a:r>
            <a:b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The function declaration is evaluated as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truthy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dirty="0" smtClean="0"/>
              <a:t>. 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`console.log(b);` </a:t>
            </a:r>
            <a:r>
              <a:rPr lang="en-US" dirty="0" smtClean="0"/>
              <a:t>in the function is not executed as the function is only declared and not executed.</a:t>
            </a:r>
            <a:endParaRPr lang="fr-FR" b="1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5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13/03/2017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pPr marL="0" indent="0">
              <a:buNone/>
            </a:pPr>
            <a:r>
              <a:rPr lang="fr-FR" dirty="0" err="1"/>
              <a:t>Tested</a:t>
            </a:r>
            <a:r>
              <a:rPr lang="fr-FR" dirty="0"/>
              <a:t> </a:t>
            </a:r>
            <a:r>
              <a:rPr lang="fr-FR" dirty="0" err="1"/>
              <a:t>Knowledge</a:t>
            </a:r>
            <a:r>
              <a:rPr lang="fr-FR" dirty="0"/>
              <a:t> :</a:t>
            </a:r>
            <a:r>
              <a:rPr lang="fr-FR" baseline="0" dirty="0"/>
              <a:t>  value of an undefined / </a:t>
            </a:r>
            <a:r>
              <a:rPr lang="fr-FR" baseline="0" dirty="0" err="1"/>
              <a:t>undeclared</a:t>
            </a:r>
            <a:r>
              <a:rPr lang="fr-FR" baseline="0" dirty="0"/>
              <a:t> var </a:t>
            </a:r>
            <a:r>
              <a:rPr lang="fr-FR" baseline="0" dirty="0" err="1"/>
              <a:t>depending</a:t>
            </a:r>
            <a:r>
              <a:rPr lang="fr-FR" baseline="0" dirty="0"/>
              <a:t> if </a:t>
            </a:r>
            <a:r>
              <a:rPr lang="fr-FR" baseline="0" dirty="0" err="1"/>
              <a:t>it's</a:t>
            </a:r>
            <a:r>
              <a:rPr lang="fr-FR" baseline="0" dirty="0"/>
              <a:t> a </a:t>
            </a:r>
            <a:r>
              <a:rPr lang="fr-FR" baseline="0" dirty="0" err="1"/>
              <a:t>property</a:t>
            </a:r>
            <a:r>
              <a:rPr lang="fr-FR" baseline="0" dirty="0"/>
              <a:t> or </a:t>
            </a:r>
            <a:r>
              <a:rPr lang="fr-FR" baseline="0" dirty="0" err="1"/>
              <a:t>directly</a:t>
            </a:r>
            <a:r>
              <a:rPr lang="fr-FR" baseline="0" dirty="0"/>
              <a:t> a var</a:t>
            </a:r>
          </a:p>
          <a:p>
            <a: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Solution</a:t>
            </a:r>
            <a:b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ReferenceError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bar is not defined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Why?</a:t>
            </a:r>
            <a:b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An unknown property of an object is evaluated as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`undefined`</a:t>
            </a:r>
            <a:r>
              <a:rPr lang="en-US" dirty="0" smtClean="0"/>
              <a:t>.  </a:t>
            </a:r>
            <a:br>
              <a:rPr lang="en-US" dirty="0" smtClean="0"/>
            </a:br>
            <a:r>
              <a:rPr lang="en-US" dirty="0" smtClean="0"/>
              <a:t>A declared but not initialized variable is evaluated as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`undefined`</a:t>
            </a:r>
            <a:r>
              <a:rPr lang="en-US" dirty="0" smtClean="0"/>
              <a:t>.  </a:t>
            </a:r>
            <a:br>
              <a:rPr lang="en-US" dirty="0" smtClean="0"/>
            </a:br>
            <a:r>
              <a:rPr lang="en-US" dirty="0" smtClean="0"/>
              <a:t>Accessing an undeclared variable result in an error.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Good to know</a:t>
            </a:r>
            <a:b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Trying to access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myObject.a.b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</a:t>
            </a:r>
            <a:r>
              <a:rPr lang="en-US" dirty="0" smtClean="0"/>
              <a:t>would also result in an error, as accessing a property of an undefined variable is not permitted.  </a:t>
            </a:r>
            <a:br>
              <a:rPr lang="en-US" dirty="0" smtClean="0"/>
            </a:br>
            <a:r>
              <a:rPr lang="en-US" dirty="0" smtClean="0"/>
              <a:t>To safely access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`b`</a:t>
            </a:r>
            <a:r>
              <a:rPr lang="en-US" dirty="0" smtClean="0"/>
              <a:t>: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myBValue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myObject.a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&amp;&amp; 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myObject.a.b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;`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6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13/03/2017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649921">
              <a:buNone/>
              <a:defRPr/>
            </a:pPr>
            <a:r>
              <a:rPr lang="fr-FR" dirty="0" err="1"/>
              <a:t>Tested</a:t>
            </a:r>
            <a:r>
              <a:rPr lang="fr-FR" dirty="0"/>
              <a:t> </a:t>
            </a:r>
            <a:r>
              <a:rPr lang="fr-FR" dirty="0" err="1"/>
              <a:t>Knowledge</a:t>
            </a:r>
            <a:r>
              <a:rPr lang="fr-FR" dirty="0"/>
              <a:t> :</a:t>
            </a:r>
            <a:r>
              <a:rPr lang="fr-FR" baseline="0" dirty="0"/>
              <a:t> a </a:t>
            </a:r>
            <a:r>
              <a:rPr lang="fr-FR" baseline="0" dirty="0" err="1"/>
              <a:t>function</a:t>
            </a:r>
            <a:r>
              <a:rPr lang="fr-FR" baseline="0" dirty="0"/>
              <a:t> </a:t>
            </a:r>
            <a:r>
              <a:rPr lang="fr-FR" baseline="0" dirty="0" err="1"/>
              <a:t>is</a:t>
            </a:r>
            <a:r>
              <a:rPr lang="fr-FR" baseline="0" dirty="0"/>
              <a:t> a var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Solution</a:t>
            </a:r>
            <a:b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Alice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Bob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Why?</a:t>
            </a:r>
            <a:b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Both methods works as having a variable reference a function is a valid </a:t>
            </a:r>
            <a:r>
              <a:rPr lang="en-US" dirty="0" err="1" smtClean="0"/>
              <a:t>Javascript</a:t>
            </a:r>
            <a:r>
              <a:rPr lang="en-US" dirty="0" smtClean="0"/>
              <a:t> syntax.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7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13/03/2017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902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Tested</a:t>
            </a:r>
            <a:r>
              <a:rPr lang="fr-FR" dirty="0"/>
              <a:t> </a:t>
            </a:r>
            <a:r>
              <a:rPr lang="fr-FR" dirty="0" err="1"/>
              <a:t>Knowledge</a:t>
            </a:r>
            <a:r>
              <a:rPr lang="fr-FR" dirty="0"/>
              <a:t> :</a:t>
            </a:r>
            <a:r>
              <a:rPr lang="fr-FR" baseline="0" dirty="0"/>
              <a:t>  </a:t>
            </a:r>
            <a:r>
              <a:rPr lang="fr-FR" baseline="0" dirty="0" err="1"/>
              <a:t>this</a:t>
            </a:r>
            <a:r>
              <a:rPr lang="fr-FR" baseline="0" dirty="0"/>
              <a:t> on an </a:t>
            </a:r>
            <a:r>
              <a:rPr lang="fr-FR" baseline="0" dirty="0" err="1" smtClean="0"/>
              <a:t>object</a:t>
            </a:r>
            <a:endParaRPr lang="fr-FR" baseline="0" dirty="0" smtClean="0"/>
          </a:p>
          <a:p>
            <a:pPr marL="0" indent="0">
              <a:buNone/>
            </a:pPr>
            <a:endParaRPr lang="en-US" sz="8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Solution</a:t>
            </a:r>
            <a:b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someData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'a string', 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myFunction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[Function: 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myFun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}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Why?</a:t>
            </a:r>
            <a:b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`this` </a:t>
            </a:r>
            <a:r>
              <a:rPr lang="en-US" dirty="0" smtClean="0"/>
              <a:t>refers to the object the function have been called on.  </a:t>
            </a:r>
            <a:br>
              <a:rPr lang="en-US" dirty="0" smtClean="0"/>
            </a:br>
            <a:r>
              <a:rPr lang="en-US" dirty="0" smtClean="0"/>
              <a:t>Here the object is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dirty="0" smtClean="0"/>
              <a:t>, which have a property maned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someData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</a:t>
            </a:r>
            <a:r>
              <a:rPr lang="en-US" dirty="0" smtClean="0"/>
              <a:t>and a function named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myFunction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dirty="0" smtClean="0"/>
              <a:t>. </a:t>
            </a:r>
            <a:endParaRPr lang="fr-FR" baseline="0" dirty="0" smtClean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8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13/03/2017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Tested</a:t>
            </a:r>
            <a:r>
              <a:rPr lang="fr-FR" dirty="0"/>
              <a:t> </a:t>
            </a:r>
            <a:r>
              <a:rPr lang="fr-FR" dirty="0" err="1"/>
              <a:t>Knowledge</a:t>
            </a:r>
            <a:r>
              <a:rPr lang="fr-FR" dirty="0"/>
              <a:t> :</a:t>
            </a:r>
            <a:r>
              <a:rPr lang="fr-FR" baseline="0" dirty="0"/>
              <a:t>  </a:t>
            </a:r>
            <a:r>
              <a:rPr lang="fr-FR" baseline="0" dirty="0" err="1"/>
              <a:t>this</a:t>
            </a:r>
            <a:r>
              <a:rPr lang="fr-FR" baseline="0" dirty="0"/>
              <a:t>  </a:t>
            </a:r>
            <a:r>
              <a:rPr lang="fr-FR" baseline="0" dirty="0" err="1"/>
              <a:t>is</a:t>
            </a:r>
            <a:r>
              <a:rPr lang="fr-FR" baseline="0" dirty="0"/>
              <a:t> not the </a:t>
            </a:r>
            <a:r>
              <a:rPr lang="fr-FR" baseline="0" dirty="0" err="1"/>
              <a:t>function</a:t>
            </a:r>
            <a:r>
              <a:rPr lang="fr-FR" baseline="0" dirty="0"/>
              <a:t> </a:t>
            </a:r>
            <a:r>
              <a:rPr lang="fr-FR" baseline="0" dirty="0" err="1"/>
              <a:t>itself</a:t>
            </a:r>
            <a:r>
              <a:rPr lang="fr-FR" baseline="0" dirty="0"/>
              <a:t> </a:t>
            </a:r>
            <a:r>
              <a:rPr lang="fr-FR" baseline="0" dirty="0" smtClean="0"/>
              <a:t>!</a:t>
            </a:r>
          </a:p>
          <a:p>
            <a:pPr marL="0" indent="0">
              <a:buNone/>
            </a:pPr>
            <a:endParaRPr lang="en-US" sz="8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Solution</a:t>
            </a:r>
            <a:b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It doesn't work.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fix it remove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`this.` </a:t>
            </a:r>
            <a:r>
              <a:rPr lang="en-US" dirty="0" smtClean="0"/>
              <a:t>at line 3:</a:t>
            </a:r>
            <a:br>
              <a:rPr lang="en-US" dirty="0" smtClean="0"/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fact = function factorial(n) {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sz="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.log(n);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return n == 0 ? 1 : (n * factorial(n - 1));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Why?</a:t>
            </a:r>
            <a:br>
              <a:rPr lang="en-US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In the function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`this` </a:t>
            </a:r>
            <a:r>
              <a:rPr lang="en-US" dirty="0" smtClean="0"/>
              <a:t>is equivalent as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`global` </a:t>
            </a:r>
            <a:r>
              <a:rPr lang="en-US" dirty="0" smtClean="0"/>
              <a:t>which does not have a function called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`factorial`</a:t>
            </a:r>
            <a:r>
              <a:rPr lang="en-US" dirty="0" smtClean="0"/>
              <a:t>, </a:t>
            </a:r>
            <a:r>
              <a:rPr lang="en-US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`factorial` </a:t>
            </a:r>
            <a:r>
              <a:rPr lang="en-US" dirty="0" smtClean="0"/>
              <a:t>is only a local name.</a:t>
            </a:r>
            <a:endParaRPr lang="fr-FR" baseline="0" dirty="0" smtClean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9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13/03/2017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607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Tested</a:t>
            </a:r>
            <a:r>
              <a:rPr lang="fr-FR" dirty="0"/>
              <a:t> </a:t>
            </a:r>
            <a:r>
              <a:rPr lang="fr-FR" dirty="0" err="1"/>
              <a:t>Knowledge</a:t>
            </a:r>
            <a:r>
              <a:rPr lang="fr-FR" dirty="0"/>
              <a:t> :</a:t>
            </a:r>
            <a:r>
              <a:rPr lang="fr-FR" baseline="0" dirty="0"/>
              <a:t>  a </a:t>
            </a:r>
            <a:r>
              <a:rPr lang="fr-FR" baseline="0" dirty="0" err="1"/>
              <a:t>classic</a:t>
            </a:r>
            <a:r>
              <a:rPr lang="fr-FR" baseline="0" dirty="0"/>
              <a:t> </a:t>
            </a:r>
            <a:r>
              <a:rPr lang="fr-FR" baseline="0" dirty="0" err="1" smtClean="0"/>
              <a:t>closure</a:t>
            </a:r>
            <a:endParaRPr lang="fr-FR" baseline="0" dirty="0" smtClean="0"/>
          </a:p>
          <a:p>
            <a:pPr marL="0" indent="0"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fr-FR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Solution</a:t>
            </a:r>
            <a:br>
              <a:rPr lang="fr-FR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fr-FR" sz="8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</a:t>
            </a:r>
            <a:r>
              <a:rPr lang="fr-FR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br>
              <a:rPr lang="fr-FR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dirty="0" smtClean="0"/>
              <a:t>The 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`i` </a:t>
            </a:r>
            <a:r>
              <a:rPr lang="fr-FR" dirty="0" smtClean="0"/>
              <a:t>variable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incremented</a:t>
            </a:r>
            <a:r>
              <a:rPr lang="fr-FR" dirty="0" smtClean="0"/>
              <a:t> </a:t>
            </a:r>
            <a:r>
              <a:rPr lang="fr-FR" dirty="0" err="1" smtClean="0"/>
              <a:t>synchronously</a:t>
            </a:r>
            <a:r>
              <a:rPr lang="fr-FR" dirty="0" smtClean="0"/>
              <a:t>.  </a:t>
            </a:r>
            <a:br>
              <a:rPr lang="fr-FR" dirty="0" smtClean="0"/>
            </a:br>
            <a:r>
              <a:rPr lang="fr-FR" dirty="0" err="1" smtClean="0"/>
              <a:t>When</a:t>
            </a:r>
            <a:r>
              <a:rPr lang="fr-FR" dirty="0" smtClean="0"/>
              <a:t> the </a:t>
            </a:r>
            <a:r>
              <a:rPr lang="fr-FR" dirty="0" err="1" smtClean="0"/>
              <a:t>timeouted-functions</a:t>
            </a:r>
            <a:r>
              <a:rPr lang="fr-FR" dirty="0" smtClean="0"/>
              <a:t> are </a:t>
            </a:r>
            <a:r>
              <a:rPr lang="fr-FR" dirty="0" err="1" smtClean="0"/>
              <a:t>called</a:t>
            </a:r>
            <a:r>
              <a:rPr lang="fr-FR" dirty="0" smtClean="0"/>
              <a:t>, the 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`i` </a:t>
            </a:r>
            <a:r>
              <a:rPr lang="fr-FR" dirty="0" smtClean="0"/>
              <a:t>var have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reach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last state at value 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`4`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Good to know</a:t>
            </a:r>
            <a:br>
              <a:rPr lang="fr-FR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dirty="0" err="1" smtClean="0"/>
              <a:t>Here</a:t>
            </a:r>
            <a:r>
              <a:rPr lang="fr-FR" dirty="0" smtClean="0"/>
              <a:t> are </a:t>
            </a:r>
            <a:r>
              <a:rPr lang="fr-FR" dirty="0" err="1" smtClean="0"/>
              <a:t>some</a:t>
            </a:r>
            <a:r>
              <a:rPr lang="fr-FR" dirty="0" smtClean="0"/>
              <a:t> solutions:</a:t>
            </a:r>
            <a:br>
              <a:rPr lang="fr-FR" dirty="0" smtClean="0"/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r>
              <a:rPr lang="fr-FR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fr-FR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version 1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(var </a:t>
            </a:r>
            <a:r>
              <a:rPr lang="fr-FR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1; </a:t>
            </a:r>
            <a:r>
              <a:rPr lang="fr-FR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4; </a:t>
            </a:r>
            <a:r>
              <a:rPr lang="fr-FR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++) {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fr-FR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setTimeout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(x) {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return </a:t>
            </a:r>
            <a:r>
              <a:rPr lang="fr-FR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 {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  <a:r>
              <a:rPr lang="fr-FR" sz="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.log(x);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};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}(</a:t>
            </a:r>
            <a:r>
              <a:rPr lang="fr-FR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1000 * </a:t>
            </a:r>
            <a:r>
              <a:rPr lang="fr-FR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r>
              <a:rPr lang="fr-FR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fr-FR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version  2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myCallBackClosured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(x) {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return </a:t>
            </a:r>
            <a:r>
              <a:rPr lang="fr-FR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 {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fr-FR" sz="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.log(x);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};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(var </a:t>
            </a:r>
            <a:r>
              <a:rPr lang="fr-FR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1; </a:t>
            </a:r>
            <a:r>
              <a:rPr lang="fr-FR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&lt;= 5; </a:t>
            </a:r>
            <a:r>
              <a:rPr lang="fr-FR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++) {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fr-FR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setTimeout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myCallBackClosured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1000 * </a:t>
            </a:r>
            <a:r>
              <a:rPr lang="fr-FR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r>
              <a:rPr lang="fr-FR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fr-FR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version  3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(var </a:t>
            </a:r>
            <a:r>
              <a:rPr lang="fr-FR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1; </a:t>
            </a:r>
            <a:r>
              <a:rPr lang="fr-FR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&lt;= 5; </a:t>
            </a:r>
            <a:r>
              <a:rPr lang="fr-FR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++) {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(</a:t>
            </a:r>
            <a:r>
              <a:rPr lang="fr-FR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(i) {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fr-FR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setTimeout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myCallBack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 * 1000);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fr-FR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8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myCallBack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  <a:r>
              <a:rPr lang="fr-FR" sz="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.log(i);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}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})(</a:t>
            </a:r>
            <a:r>
              <a:rPr lang="fr-FR" sz="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10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13/03/2017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Java Config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fr-FR" dirty="0"/>
              <a:t>Java Config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9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cap="none" dirty="0" smtClean="0"/>
              <a:t>Advanced JS - Test</a:t>
            </a:r>
            <a:endParaRPr lang="fr-FR" cap="none" dirty="0"/>
          </a:p>
        </p:txBody>
      </p:sp>
      <p:pic>
        <p:nvPicPr>
          <p:cNvPr id="9" name="Espace réservé pour une image  8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576" y="-2539"/>
            <a:ext cx="9155154" cy="3431539"/>
          </a:xfrm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6381" y="3714395"/>
            <a:ext cx="19907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06273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en-GB" cap="none" dirty="0"/>
              <a:t>Question </a:t>
            </a:r>
            <a:r>
              <a:rPr lang="en-GB" cap="none" dirty="0" smtClean="0"/>
              <a:t>9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Scope again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393107" y="5131557"/>
            <a:ext cx="8088511" cy="1009936"/>
          </a:xfrm>
        </p:spPr>
        <p:txBody>
          <a:bodyPr/>
          <a:lstStyle/>
          <a:p>
            <a:r>
              <a:rPr lang="en-US" dirty="0"/>
              <a:t>Q: what is the console output?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59" y="1645057"/>
            <a:ext cx="5795749" cy="210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en-GB" cap="none" dirty="0"/>
              <a:t>Question </a:t>
            </a:r>
            <a:r>
              <a:rPr lang="en-GB" cap="none" dirty="0" smtClean="0"/>
              <a:t>10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6879943" cy="380606"/>
          </a:xfrm>
        </p:spPr>
        <p:txBody>
          <a:bodyPr/>
          <a:lstStyle/>
          <a:p>
            <a:r>
              <a:rPr lang="en-GB" cap="none" dirty="0"/>
              <a:t> I.I.F.E.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393107" y="5568287"/>
            <a:ext cx="8341460" cy="573206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Q: what </a:t>
            </a:r>
            <a:r>
              <a:rPr lang="en-US" dirty="0"/>
              <a:t>is the purpose of the (function () { ... }()); syntax?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302" y="668499"/>
            <a:ext cx="5737080" cy="529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Question 1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>
          <a:xfrm>
            <a:off x="515938" y="5759355"/>
            <a:ext cx="8088511" cy="406494"/>
          </a:xfrm>
        </p:spPr>
        <p:txBody>
          <a:bodyPr/>
          <a:lstStyle/>
          <a:p>
            <a:r>
              <a:rPr lang="fr-FR" dirty="0"/>
              <a:t>Q : </a:t>
            </a:r>
            <a:r>
              <a:rPr lang="en-US" dirty="0"/>
              <a:t>what is the console output?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49" y="1448784"/>
            <a:ext cx="5031775" cy="397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en-GB" cap="none" dirty="0"/>
              <a:t>Question </a:t>
            </a:r>
            <a:r>
              <a:rPr lang="en-GB" cap="none" dirty="0" smtClean="0"/>
              <a:t>2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515938" y="5281683"/>
            <a:ext cx="8088511" cy="747688"/>
          </a:xfrm>
        </p:spPr>
        <p:txBody>
          <a:bodyPr/>
          <a:lstStyle/>
          <a:p>
            <a:r>
              <a:rPr lang="en-US" dirty="0"/>
              <a:t>Q: what is the console output?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097" y="1529030"/>
            <a:ext cx="4193322" cy="327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en-GB" cap="none" dirty="0"/>
              <a:t>Question </a:t>
            </a:r>
            <a:r>
              <a:rPr lang="en-GB" cap="none" dirty="0" smtClean="0"/>
              <a:t>3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515937" y="3903259"/>
            <a:ext cx="8088511" cy="747688"/>
          </a:xfrm>
        </p:spPr>
        <p:txBody>
          <a:bodyPr/>
          <a:lstStyle/>
          <a:p>
            <a:r>
              <a:rPr lang="en-US" dirty="0"/>
              <a:t>Q: what is the console output?</a:t>
            </a:r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781" y="1899241"/>
            <a:ext cx="6106338" cy="140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en-GB" cap="none" dirty="0"/>
              <a:t>Question </a:t>
            </a:r>
            <a:r>
              <a:rPr lang="en-GB" cap="none" dirty="0" smtClean="0"/>
              <a:t>4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515937" y="3903259"/>
            <a:ext cx="8088511" cy="747688"/>
          </a:xfrm>
        </p:spPr>
        <p:txBody>
          <a:bodyPr/>
          <a:lstStyle/>
          <a:p>
            <a:r>
              <a:rPr lang="en-US" dirty="0"/>
              <a:t>Q: what is the console output?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80" y="2250111"/>
            <a:ext cx="8808114" cy="82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en-GB" cap="none" dirty="0"/>
              <a:t>Question </a:t>
            </a:r>
            <a:r>
              <a:rPr lang="en-GB" cap="none" dirty="0" smtClean="0"/>
              <a:t>5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529584" y="4312691"/>
            <a:ext cx="8088511" cy="1569493"/>
          </a:xfrm>
        </p:spPr>
        <p:txBody>
          <a:bodyPr/>
          <a:lstStyle/>
          <a:p>
            <a:r>
              <a:rPr lang="en-US" dirty="0"/>
              <a:t>Q: what is the console output?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265" y="1546523"/>
            <a:ext cx="40767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en-GB" cap="none" dirty="0"/>
              <a:t>Question </a:t>
            </a:r>
            <a:r>
              <a:rPr lang="en-GB" cap="none" dirty="0" smtClean="0"/>
              <a:t>6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Function 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393107" y="5131557"/>
            <a:ext cx="8088511" cy="1091822"/>
          </a:xfrm>
        </p:spPr>
        <p:txBody>
          <a:bodyPr/>
          <a:lstStyle/>
          <a:p>
            <a:r>
              <a:rPr lang="en-US" dirty="0"/>
              <a:t>Q: what is the console output?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443" y="989929"/>
            <a:ext cx="49911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45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en-GB" cap="none" dirty="0"/>
              <a:t>Question </a:t>
            </a:r>
            <a:r>
              <a:rPr lang="en-GB" cap="none" dirty="0" smtClean="0"/>
              <a:t>7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What is this ?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515937" y="5022376"/>
            <a:ext cx="8088511" cy="747688"/>
          </a:xfrm>
        </p:spPr>
        <p:txBody>
          <a:bodyPr/>
          <a:lstStyle/>
          <a:p>
            <a:r>
              <a:rPr lang="en-US" dirty="0"/>
              <a:t>Q: what is 'this' when shown on the console ?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367" y="1217075"/>
            <a:ext cx="48196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en-GB" cap="none" dirty="0"/>
              <a:t>Question </a:t>
            </a:r>
            <a:r>
              <a:rPr lang="en-GB" cap="none" dirty="0" smtClean="0"/>
              <a:t>8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74993" y="5281683"/>
            <a:ext cx="8088511" cy="747688"/>
          </a:xfrm>
        </p:spPr>
        <p:txBody>
          <a:bodyPr/>
          <a:lstStyle/>
          <a:p>
            <a:r>
              <a:rPr lang="en-US" dirty="0"/>
              <a:t>Q:  It does not work ?  Why ?</a:t>
            </a:r>
          </a:p>
          <a:p>
            <a:r>
              <a:rPr lang="en-US" dirty="0"/>
              <a:t>Idea to make it work ?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73" y="2055606"/>
            <a:ext cx="75247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32523"/>
      </p:ext>
    </p:extLst>
  </p:cSld>
  <p:clrMapOvr>
    <a:masterClrMapping/>
  </p:clrMapOvr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76</TotalTime>
  <Words>364</Words>
  <Application>Microsoft Office PowerPoint</Application>
  <PresentationFormat>Affichage à l'écran (4:3)</PresentationFormat>
  <Paragraphs>107</Paragraphs>
  <Slides>11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Tahoma</vt:lpstr>
      <vt:lpstr>Wingdings</vt:lpstr>
      <vt:lpstr>FR_Template_SopraSteria_Consulting_SopraHR</vt:lpstr>
      <vt:lpstr>Advanced JS - Test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9</vt:lpstr>
      <vt:lpstr>Question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Gauthier</dc:creator>
  <cp:lastModifiedBy>CINTRE Yohann</cp:lastModifiedBy>
  <cp:revision>729</cp:revision>
  <cp:lastPrinted>2014-12-11T13:29:41Z</cp:lastPrinted>
  <dcterms:created xsi:type="dcterms:W3CDTF">2015-02-11T13:34:01Z</dcterms:created>
  <dcterms:modified xsi:type="dcterms:W3CDTF">2017-03-13T13:30:09Z</dcterms:modified>
</cp:coreProperties>
</file>