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9" r:id="rId2"/>
    <p:sldId id="458" r:id="rId3"/>
    <p:sldId id="469" r:id="rId4"/>
    <p:sldId id="444" r:id="rId5"/>
    <p:sldId id="468" r:id="rId6"/>
    <p:sldId id="455" r:id="rId7"/>
    <p:sldId id="459" r:id="rId8"/>
    <p:sldId id="461" r:id="rId9"/>
    <p:sldId id="463" r:id="rId10"/>
    <p:sldId id="456" r:id="rId11"/>
    <p:sldId id="473" r:id="rId12"/>
    <p:sldId id="474" r:id="rId13"/>
    <p:sldId id="475" r:id="rId14"/>
    <p:sldId id="470" r:id="rId15"/>
    <p:sldId id="477" r:id="rId16"/>
    <p:sldId id="479" r:id="rId17"/>
  </p:sldIdLst>
  <p:sldSz cx="9144000" cy="6858000" type="screen4x3"/>
  <p:notesSz cx="7104063" cy="10234613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orient="horz" pos="4191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pos="2880">
          <p15:clr>
            <a:srgbClr val="A4A3A4"/>
          </p15:clr>
        </p15:guide>
        <p15:guide id="8" pos="5420">
          <p15:clr>
            <a:srgbClr val="A4A3A4"/>
          </p15:clr>
        </p15:guide>
        <p15:guide id="9" pos="344">
          <p15:clr>
            <a:srgbClr val="A4A3A4"/>
          </p15:clr>
        </p15:guide>
        <p15:guide id="10" pos="20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78E"/>
    <a:srgbClr val="2DAA64"/>
    <a:srgbClr val="FEA8B8"/>
    <a:srgbClr val="000000"/>
    <a:srgbClr val="F2F2F2"/>
    <a:srgbClr val="FAAA0A"/>
    <a:srgbClr val="A6A6A6"/>
    <a:srgbClr val="4D0B39"/>
    <a:srgbClr val="D99782"/>
    <a:srgbClr val="88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2464" autoAdjust="0"/>
  </p:normalViewPr>
  <p:slideViewPr>
    <p:cSldViewPr snapToGrid="0" showGuides="1">
      <p:cViewPr varScale="1">
        <p:scale>
          <a:sx n="109" d="100"/>
          <a:sy n="109" d="100"/>
        </p:scale>
        <p:origin x="1950" y="102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2880"/>
        <p:guide pos="5420"/>
        <p:guide pos="344"/>
        <p:guide pos="20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24"/>
    </p:cViewPr>
  </p:sorterViewPr>
  <p:notesViewPr>
    <p:cSldViewPr snapToGrid="0" showGuides="1">
      <p:cViewPr varScale="1">
        <p:scale>
          <a:sx n="78" d="100"/>
          <a:sy n="78" d="100"/>
        </p:scale>
        <p:origin x="-336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1" y="0"/>
            <a:ext cx="3078427" cy="281519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 algn="l"/>
            <a:fld id="{87731427-D242-475D-9180-8940013A50B8}" type="datetimeFigureOut">
              <a:rPr lang="en-GB" smtClean="0"/>
              <a:pPr algn="l"/>
              <a:t>22/11/2016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68366" y="9779636"/>
            <a:ext cx="5918555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" y="0"/>
            <a:ext cx="340284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fld id="{BA521D56-F1F4-41A0-82EB-989F4F6F400D}" type="datetimeFigureOut">
              <a:rPr lang="fr-FR" smtClean="0"/>
              <a:pPr/>
              <a:t>22/11/2016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8156" y="4861442"/>
            <a:ext cx="5267750" cy="4605576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0164233"/>
            <a:ext cx="7104063" cy="70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796" tIns="47398" rIns="94796" bIns="47398"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68366" y="9779636"/>
            <a:ext cx="5072231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l">
              <a:defRPr sz="1200"/>
            </a:lvl1pPr>
          </a:lstStyle>
          <a:p>
            <a:r>
              <a:rPr lang="en-GB" sz="1100" dirty="0"/>
              <a:t>Titre de la présentation</a:t>
            </a:r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779636"/>
            <a:ext cx="568367" cy="286134"/>
          </a:xfrm>
          <a:prstGeom prst="rect">
            <a:avLst/>
          </a:prstGeom>
        </p:spPr>
        <p:txBody>
          <a:bodyPr vert="horz" lIns="94796" tIns="47398" rIns="94796" bIns="47398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‹N°›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50535" y="9881753"/>
            <a:ext cx="0" cy="110532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660655" y="9820015"/>
            <a:ext cx="311677" cy="2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2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 </a:t>
            </a:r>
            <a:r>
              <a:rPr lang="fr-FR" dirty="0" err="1"/>
              <a:t>req</a:t>
            </a:r>
            <a:r>
              <a:rPr lang="fr-FR" dirty="0"/>
              <a:t> = { </a:t>
            </a:r>
            <a:r>
              <a:rPr lang="fr-FR" dirty="0" err="1"/>
              <a:t>method</a:t>
            </a:r>
            <a:r>
              <a:rPr lang="fr-FR" dirty="0"/>
              <a:t>: 'POST', url: 'http://example.com', headers: { 'Content-Type': </a:t>
            </a:r>
            <a:r>
              <a:rPr lang="fr-FR" dirty="0" err="1"/>
              <a:t>undefined</a:t>
            </a:r>
            <a:r>
              <a:rPr lang="fr-FR" dirty="0"/>
              <a:t> }, data: { test: 'test' } } </a:t>
            </a:r>
          </a:p>
          <a:p>
            <a:r>
              <a:rPr lang="fr-FR" dirty="0"/>
              <a:t>$http(</a:t>
            </a:r>
            <a:r>
              <a:rPr lang="fr-FR" dirty="0" err="1"/>
              <a:t>req</a:t>
            </a:r>
            <a:r>
              <a:rPr lang="fr-FR" dirty="0"/>
              <a:t>).</a:t>
            </a:r>
            <a:r>
              <a:rPr lang="fr-FR" dirty="0" err="1"/>
              <a:t>success</a:t>
            </a:r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(){...}).</a:t>
            </a:r>
            <a:r>
              <a:rPr lang="fr-FR" dirty="0" err="1"/>
              <a:t>error</a:t>
            </a:r>
            <a:r>
              <a:rPr lang="fr-FR" dirty="0"/>
              <a:t>(</a:t>
            </a:r>
            <a:r>
              <a:rPr lang="fr-FR" dirty="0" err="1"/>
              <a:t>function</a:t>
            </a:r>
            <a:r>
              <a:rPr lang="fr-FR" dirty="0"/>
              <a:t>(){...});</a:t>
            </a:r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4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7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8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15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8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e l'image des diapositives 9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" name="Espace réservé des commentaires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z="1100" dirty="0"/>
              <a:t>Titre de la </a:t>
            </a:r>
            <a:r>
              <a:rPr lang="en-GB" sz="1100" dirty="0" err="1"/>
              <a:t>présentation</a:t>
            </a:r>
            <a:endParaRPr lang="en-GB" sz="1100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16</a:t>
            </a:fld>
            <a:endParaRPr lang="en-GB" sz="1100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973B10A7-8A2B-4F39-8160-83B51E5E9C07}" type="datetime1">
              <a:rPr lang="fr-FR" smtClean="0"/>
              <a:pPr/>
              <a:t>22/11/2016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2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5345038" y="6165850"/>
            <a:ext cx="3672408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556345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584698" y="1474788"/>
            <a:ext cx="4559301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3824288"/>
            <a:ext cx="4556345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584698" y="3824288"/>
            <a:ext cx="4559301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7478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4706951" y="147478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4706951" y="3844608"/>
            <a:ext cx="4017130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/>
          </p:nvPr>
        </p:nvSpPr>
        <p:spPr bwMode="gray">
          <a:xfrm>
            <a:off x="515938" y="3844608"/>
            <a:ext cx="4040407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8"/>
            <a:ext cx="4891138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4932040" y="1474788"/>
            <a:ext cx="4211960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4932040" y="3824288"/>
            <a:ext cx="4211960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1" y="1474788"/>
            <a:ext cx="4891138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5206300" y="147478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5206300" y="3844608"/>
            <a:ext cx="3663440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3019301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2012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057154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6119008" y="1474788"/>
            <a:ext cx="3024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/>
          </p:nvPr>
        </p:nvSpPr>
        <p:spPr bwMode="gray">
          <a:xfrm>
            <a:off x="3313956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 bwMode="gray">
          <a:xfrm>
            <a:off x="6366867" y="1474788"/>
            <a:ext cx="2499174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4300" y="5927183"/>
            <a:ext cx="4005580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5" name="ZoneTexte 14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7142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3136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0" y="1722514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9145588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35014" y="5987144"/>
            <a:ext cx="3462020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438666" y="6400987"/>
            <a:ext cx="269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Together.*</a:t>
            </a:r>
          </a:p>
        </p:txBody>
      </p:sp>
      <p:sp>
        <p:nvSpPr>
          <p:cNvPr id="14" name="ZoneTexte 13"/>
          <p:cNvSpPr txBox="1"/>
          <p:nvPr userDrawn="1"/>
        </p:nvSpPr>
        <p:spPr>
          <a:xfrm rot="16200000">
            <a:off x="-701250" y="5720016"/>
            <a:ext cx="16186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*Réussir la transformation. Ensemble.</a:t>
            </a: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Nom de la présentation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515938" y="1484313"/>
            <a:ext cx="8088312" cy="46815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0" y="0"/>
            <a:ext cx="9145587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9145588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 bwMode="gray">
          <a:xfrm>
            <a:off x="539749" y="2492895"/>
            <a:ext cx="8232775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461432" y="776615"/>
            <a:ext cx="2382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>
                <a:solidFill>
                  <a:schemeClr val="bg1"/>
                </a:solidFill>
                <a:latin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/>
          </p:nvPr>
        </p:nvSpPr>
        <p:spPr bwMode="gray">
          <a:xfrm>
            <a:off x="-5490" y="-2539"/>
            <a:ext cx="9155891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0" y="1735560"/>
            <a:ext cx="9145587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 bwMode="gray">
          <a:xfrm>
            <a:off x="551884" y="4218559"/>
            <a:ext cx="6451431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/>
          </p:nvPr>
        </p:nvSpPr>
        <p:spPr bwMode="gray">
          <a:xfrm>
            <a:off x="546100" y="4654553"/>
            <a:ext cx="6457215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>
          <a:xfrm>
            <a:off x="544439" y="316180"/>
            <a:ext cx="8045374" cy="332546"/>
          </a:xfrm>
        </p:spPr>
        <p:txBody>
          <a:bodyPr anchor="ctr"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 bwMode="gray">
          <a:xfrm>
            <a:off x="544439" y="656624"/>
            <a:ext cx="8045450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 bwMode="gray">
          <a:xfrm>
            <a:off x="4716016" y="1484313"/>
            <a:ext cx="3888234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9" y="1484313"/>
            <a:ext cx="3912046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 rectangu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4056063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 bwMode="gray">
          <a:xfrm>
            <a:off x="4788024" y="1474788"/>
            <a:ext cx="4355975" cy="46910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4439" y="190697"/>
            <a:ext cx="8045374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142021" y="6468453"/>
            <a:ext cx="1086163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31466" y="6502208"/>
            <a:ext cx="4544590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22130" y="6502208"/>
            <a:ext cx="296226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531466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539750" y="1054174"/>
            <a:ext cx="641823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9143728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515938" y="1484314"/>
            <a:ext cx="8088312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00392" y="6286978"/>
            <a:ext cx="560963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</p:sldLayoutIdLst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19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angularjs.org/api/ng/service/$htt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50004" y="3945427"/>
            <a:ext cx="6451431" cy="424711"/>
          </a:xfrm>
        </p:spPr>
        <p:txBody>
          <a:bodyPr/>
          <a:lstStyle/>
          <a:p>
            <a:r>
              <a:rPr lang="fr-FR" cap="none" dirty="0" err="1"/>
              <a:t>Accessing</a:t>
            </a:r>
            <a:r>
              <a:rPr lang="fr-FR" cap="none" dirty="0"/>
              <a:t> REST </a:t>
            </a:r>
            <a:r>
              <a:rPr lang="fr-FR" cap="none" dirty="0" err="1"/>
              <a:t>endpoint</a:t>
            </a:r>
            <a:r>
              <a:rPr lang="fr-FR" cap="none" dirty="0"/>
              <a:t> </a:t>
            </a:r>
            <a:r>
              <a:rPr lang="fr-FR" cap="none" dirty="0" err="1"/>
              <a:t>with</a:t>
            </a:r>
            <a:r>
              <a:rPr lang="fr-FR" cap="none" dirty="0"/>
              <a:t> :  $http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4772" y="4776169"/>
            <a:ext cx="2590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On a regular promise the callback directly receives the data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 on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err="1"/>
              <a:t>Beware</a:t>
            </a:r>
            <a:r>
              <a:rPr lang="fr-FR" cap="none" dirty="0"/>
              <a:t> of data </a:t>
            </a:r>
            <a:r>
              <a:rPr lang="fr-FR" cap="none" dirty="0" err="1"/>
              <a:t>resolution</a:t>
            </a:r>
            <a:endParaRPr lang="fr-FR" cap="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76" y="2529781"/>
            <a:ext cx="4211905" cy="1010235"/>
          </a:xfrm>
          <a:prstGeom prst="rect">
            <a:avLst/>
          </a:prstGeom>
          <a:noFill/>
          <a:ln w="9525">
            <a:solidFill>
              <a:schemeClr val="accent5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58" y="1854279"/>
            <a:ext cx="6139459" cy="218681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8788" y="1198562"/>
            <a:ext cx="8088511" cy="4681537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With the $http promise you get the Http response containing the data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 smtClean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 smtClean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Detail </a:t>
            </a:r>
            <a:r>
              <a:rPr lang="en-US" dirty="0">
                <a:solidFill>
                  <a:schemeClr val="accent5"/>
                </a:solidFill>
              </a:rPr>
              <a:t>of the received promise :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 on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err="1"/>
              <a:t>Example</a:t>
            </a:r>
            <a:r>
              <a:rPr lang="fr-FR" cap="none" dirty="0"/>
              <a:t> </a:t>
            </a:r>
            <a:r>
              <a:rPr lang="fr-FR" cap="none" dirty="0" err="1"/>
              <a:t>inside</a:t>
            </a:r>
            <a:r>
              <a:rPr lang="fr-FR" cap="none" dirty="0"/>
              <a:t> a </a:t>
            </a:r>
            <a:r>
              <a:rPr lang="fr-FR" cap="none" dirty="0" err="1"/>
              <a:t>controller</a:t>
            </a:r>
            <a:r>
              <a:rPr lang="fr-FR" cap="none" dirty="0"/>
              <a:t>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3136739" y="3183038"/>
            <a:ext cx="1527858" cy="243068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773" y="4726701"/>
            <a:ext cx="8665647" cy="128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584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302" y="3889536"/>
            <a:ext cx="8088511" cy="1137498"/>
          </a:xfrm>
        </p:spPr>
        <p:txBody>
          <a:bodyPr/>
          <a:lstStyle/>
          <a:p>
            <a:r>
              <a:rPr lang="en-US" sz="1800" dirty="0"/>
              <a:t>Client controller code calling the service and receiving a Promise  </a:t>
            </a:r>
            <a:br>
              <a:rPr lang="en-US" sz="1800" dirty="0"/>
            </a:br>
            <a:endParaRPr lang="en-US" sz="1200" dirty="0"/>
          </a:p>
          <a:p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 on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Raw service returning a Promise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85" y="934398"/>
            <a:ext cx="6557113" cy="2820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31" y="4307747"/>
            <a:ext cx="6724667" cy="1845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à coins arrondis 11"/>
          <p:cNvSpPr/>
          <p:nvPr/>
        </p:nvSpPr>
        <p:spPr>
          <a:xfrm>
            <a:off x="4027990" y="5555848"/>
            <a:ext cx="2604304" cy="300942"/>
          </a:xfrm>
          <a:prstGeom prst="roundRect">
            <a:avLst/>
          </a:prstGeom>
          <a:solidFill>
            <a:srgbClr val="CF022B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6632294" y="4730262"/>
            <a:ext cx="1843492" cy="825586"/>
          </a:xfrm>
          <a:prstGeom prst="straightConnector1">
            <a:avLst/>
          </a:prstGeom>
          <a:ln w="19050">
            <a:solidFill>
              <a:srgbClr val="CF0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7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302" y="1234699"/>
            <a:ext cx="8088511" cy="871893"/>
          </a:xfrm>
        </p:spPr>
        <p:txBody>
          <a:bodyPr/>
          <a:lstStyle/>
          <a:p>
            <a:r>
              <a:rPr lang="en-US" sz="1800" dirty="0"/>
              <a:t>It is better to extract the data inside a service, not in the client code, and return real standard Promise to your client code . Code extract from TodoDao.js</a:t>
            </a:r>
            <a:br>
              <a:rPr lang="en-US" sz="1800" dirty="0"/>
            </a:br>
            <a:endParaRPr lang="en-US" sz="1200" dirty="0"/>
          </a:p>
          <a:p>
            <a:endParaRPr lang="en-US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 on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err="1"/>
              <a:t>Example</a:t>
            </a:r>
            <a:r>
              <a:rPr lang="fr-FR" cap="none" dirty="0"/>
              <a:t> of a DAO, </a:t>
            </a:r>
            <a:r>
              <a:rPr lang="fr-FR" cap="none" dirty="0" err="1"/>
              <a:t>using</a:t>
            </a:r>
            <a:r>
              <a:rPr lang="fr-FR" cap="none" dirty="0"/>
              <a:t> a Promise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12" y="1884021"/>
            <a:ext cx="6948759" cy="497397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78461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01302" y="1234699"/>
            <a:ext cx="8088511" cy="4681537"/>
          </a:xfrm>
        </p:spPr>
        <p:txBody>
          <a:bodyPr/>
          <a:lstStyle/>
          <a:p>
            <a:r>
              <a:rPr lang="en-US" dirty="0"/>
              <a:t>Same goal as </a:t>
            </a:r>
            <a:r>
              <a:rPr lang="en-US" dirty="0" err="1"/>
              <a:t>previour</a:t>
            </a:r>
            <a:r>
              <a:rPr lang="en-US" dirty="0"/>
              <a:t> slide but with the Angular Magic Return on $http</a:t>
            </a:r>
            <a:br>
              <a:rPr lang="en-US" dirty="0"/>
            </a:br>
            <a:r>
              <a:rPr lang="en-US" dirty="0"/>
              <a:t>Code extract from TodoDao.js</a:t>
            </a:r>
            <a:br>
              <a:rPr lang="en-US" dirty="0"/>
            </a:b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DEMO on </a:t>
            </a:r>
            <a:r>
              <a:rPr lang="fr-FR" dirty="0" err="1"/>
              <a:t>todo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cap="none" dirty="0" err="1"/>
              <a:t>Example</a:t>
            </a:r>
            <a:r>
              <a:rPr lang="fr-FR" cap="none" dirty="0"/>
              <a:t> of a DAO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538" y="2024826"/>
            <a:ext cx="7012194" cy="4109756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0" name="ZoneTexte 9"/>
          <p:cNvSpPr txBox="1"/>
          <p:nvPr/>
        </p:nvSpPr>
        <p:spPr>
          <a:xfrm>
            <a:off x="147693" y="3981692"/>
            <a:ext cx="1382579" cy="369332"/>
          </a:xfrm>
          <a:prstGeom prst="rect">
            <a:avLst/>
          </a:prstGeom>
          <a:solidFill>
            <a:srgbClr val="FCD78E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magic</a:t>
            </a:r>
            <a:r>
              <a:rPr lang="fr-FR" dirty="0"/>
              <a:t> return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1076446" y="3796496"/>
            <a:ext cx="590308" cy="185196"/>
          </a:xfrm>
          <a:prstGeom prst="straightConnector1">
            <a:avLst/>
          </a:prstGeom>
          <a:ln w="19050">
            <a:solidFill>
              <a:srgbClr val="CF0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374538" y="4351024"/>
            <a:ext cx="697330" cy="151528"/>
          </a:xfrm>
          <a:prstGeom prst="straightConnector1">
            <a:avLst/>
          </a:prstGeom>
          <a:ln w="19050">
            <a:solidFill>
              <a:srgbClr val="CF0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2"/>
          </p:cNvCxnSpPr>
          <p:nvPr/>
        </p:nvCxnSpPr>
        <p:spPr>
          <a:xfrm>
            <a:off x="838983" y="4351024"/>
            <a:ext cx="1267609" cy="1181675"/>
          </a:xfrm>
          <a:prstGeom prst="straightConnector1">
            <a:avLst/>
          </a:prstGeom>
          <a:ln w="19050">
            <a:solidFill>
              <a:srgbClr val="CF022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3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$</a:t>
            </a:r>
            <a:r>
              <a:rPr lang="fr-FR" cap="none" dirty="0" err="1"/>
              <a:t>http.delete</a:t>
            </a:r>
            <a:r>
              <a:rPr lang="fr-FR" cap="none" dirty="0"/>
              <a:t> limitation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</p:spPr>
        <p:txBody>
          <a:bodyPr/>
          <a:lstStyle/>
          <a:p>
            <a:r>
              <a:rPr lang="en-US" dirty="0"/>
              <a:t>the syntax $</a:t>
            </a:r>
            <a:r>
              <a:rPr lang="en-US" dirty="0" err="1"/>
              <a:t>http.delete</a:t>
            </a:r>
            <a:r>
              <a:rPr lang="en-US" dirty="0"/>
              <a:t>()   can not have an Http </a:t>
            </a:r>
            <a:r>
              <a:rPr lang="en-US" dirty="0" err="1"/>
              <a:t>RequestBody</a:t>
            </a:r>
            <a:r>
              <a:rPr lang="en-US" dirty="0"/>
              <a:t> … no parameter </a:t>
            </a:r>
            <a:r>
              <a:rPr lang="en-US" dirty="0" err="1"/>
              <a:t>fr</a:t>
            </a:r>
            <a:r>
              <a:rPr lang="en-US" dirty="0"/>
              <a:t> it in the method signature. So no JSON payload is possible</a:t>
            </a:r>
          </a:p>
          <a:p>
            <a:r>
              <a:rPr lang="en-US" dirty="0"/>
              <a:t>It 's OK if you have an URL like :    </a:t>
            </a:r>
            <a:r>
              <a:rPr lang="en-US" dirty="0" err="1"/>
              <a:t>url</a:t>
            </a:r>
            <a:r>
              <a:rPr lang="en-US" dirty="0"/>
              <a:t> =  /</a:t>
            </a:r>
            <a:r>
              <a:rPr lang="en-US" dirty="0" err="1"/>
              <a:t>todos</a:t>
            </a:r>
            <a:r>
              <a:rPr lang="en-US" dirty="0"/>
              <a:t>/:id/:version 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http.delete</a:t>
            </a:r>
            <a:r>
              <a:rPr lang="en-US" dirty="0"/>
              <a:t>( </a:t>
            </a:r>
            <a:r>
              <a:rPr lang="en-US" dirty="0" err="1"/>
              <a:t>url</a:t>
            </a:r>
            <a:r>
              <a:rPr lang="en-US" dirty="0"/>
              <a:t> ) will work</a:t>
            </a:r>
          </a:p>
          <a:p>
            <a:r>
              <a:rPr lang="en-US" dirty="0"/>
              <a:t>But with a </a:t>
            </a:r>
            <a:r>
              <a:rPr lang="en-US" dirty="0" err="1"/>
              <a:t>url</a:t>
            </a:r>
            <a:r>
              <a:rPr lang="en-US" dirty="0"/>
              <a:t> like :    </a:t>
            </a:r>
            <a:r>
              <a:rPr lang="en-US" dirty="0" err="1"/>
              <a:t>url</a:t>
            </a:r>
            <a:r>
              <a:rPr lang="en-US" dirty="0"/>
              <a:t> =  /</a:t>
            </a:r>
            <a:r>
              <a:rPr lang="en-US" dirty="0" err="1"/>
              <a:t>todos</a:t>
            </a:r>
            <a:r>
              <a:rPr lang="en-US" dirty="0"/>
              <a:t>  + JSON payload of an object containing id and version property, you can't use $</a:t>
            </a:r>
            <a:r>
              <a:rPr lang="en-US" dirty="0" err="1"/>
              <a:t>http.delete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instead user the full explicit API  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885" y="4237578"/>
            <a:ext cx="5415449" cy="154727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632" y="5881126"/>
            <a:ext cx="3867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2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 err="1"/>
              <a:t>PluralSight</a:t>
            </a:r>
            <a:r>
              <a:rPr lang="en-US" dirty="0"/>
              <a:t> Angular Best Practices by Joe Eames </a:t>
            </a:r>
          </a:p>
          <a:p>
            <a:pPr lvl="1"/>
            <a:r>
              <a:rPr lang="en-US" dirty="0"/>
              <a:t>Chapter 8 : server communication</a:t>
            </a:r>
            <a:br>
              <a:rPr lang="en-US" dirty="0"/>
            </a:br>
            <a:r>
              <a:rPr lang="en-US" dirty="0"/>
              <a:t>$resource</a:t>
            </a:r>
            <a:br>
              <a:rPr lang="en-US" dirty="0"/>
            </a:br>
            <a:r>
              <a:rPr lang="en-US" dirty="0"/>
              <a:t>$http</a:t>
            </a:r>
            <a:br>
              <a:rPr lang="en-US" dirty="0"/>
            </a:br>
            <a:r>
              <a:rPr lang="en-US" dirty="0" err="1"/>
              <a:t>RestAngular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Packt</a:t>
            </a:r>
            <a:r>
              <a:rPr lang="en-US" dirty="0"/>
              <a:t> Book : Mastering Web Application Development with </a:t>
            </a:r>
            <a:r>
              <a:rPr lang="en-US" dirty="0" err="1"/>
              <a:t>AngularJS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Chapter 3 : Communicating with a Back-end Server</a:t>
            </a:r>
          </a:p>
          <a:p>
            <a:r>
              <a:rPr lang="en-US" dirty="0"/>
              <a:t>APRESS PRO AngularJS page 555 top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99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$http API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>
          <a:xfrm>
            <a:off x="353274" y="1494824"/>
            <a:ext cx="3217936" cy="269875"/>
          </a:xfrm>
        </p:spPr>
        <p:txBody>
          <a:bodyPr/>
          <a:lstStyle/>
          <a:p>
            <a:r>
              <a:rPr lang="en-GB" cap="none" dirty="0"/>
              <a:t>Compact "shortcut"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2677" y="3811551"/>
            <a:ext cx="1576279" cy="189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377" y="1976103"/>
            <a:ext cx="5469037" cy="61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2413" y="2831362"/>
            <a:ext cx="2628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678490" y="2964047"/>
            <a:ext cx="4755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</a:t>
            </a:r>
            <a:r>
              <a:rPr lang="fr-FR" dirty="0" err="1"/>
              <a:t>still</a:t>
            </a:r>
            <a:r>
              <a:rPr lang="fr-FR" dirty="0"/>
              <a:t> 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in </a:t>
            </a:r>
            <a:r>
              <a:rPr lang="fr-FR" dirty="0" err="1"/>
              <a:t>additional</a:t>
            </a:r>
            <a:r>
              <a:rPr lang="fr-FR" dirty="0"/>
              <a:t> config if </a:t>
            </a:r>
            <a:r>
              <a:rPr lang="fr-FR" dirty="0" err="1"/>
              <a:t>needed</a:t>
            </a:r>
            <a:r>
              <a:rPr lang="fr-FR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Shortcut  syntax with </a:t>
            </a:r>
            <a:r>
              <a:rPr lang="en-GB" dirty="0" err="1"/>
              <a:t>params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2"/>
              </a:rPr>
              <a:t>https://docs.angularjs.org/api/ng/service/$http#post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Angular Shortcut gives you a </a:t>
            </a:r>
            <a:r>
              <a:rPr lang="en-GB" dirty="0" err="1"/>
              <a:t>param</a:t>
            </a:r>
            <a:r>
              <a:rPr lang="en-GB" dirty="0"/>
              <a:t> for data for : POST, PUT, PATCH</a:t>
            </a:r>
          </a:p>
          <a:p>
            <a:pPr lvl="1"/>
            <a:r>
              <a:rPr lang="en-GB" dirty="0"/>
              <a:t>But not for : GET, HEAD, </a:t>
            </a:r>
            <a:r>
              <a:rPr lang="en-GB" dirty="0">
                <a:solidFill>
                  <a:srgbClr val="FF0000"/>
                </a:solidFill>
              </a:rPr>
              <a:t>DELETE</a:t>
            </a:r>
            <a:r>
              <a:rPr lang="en-GB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46" y="1815287"/>
            <a:ext cx="2905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5953" y="3035707"/>
            <a:ext cx="3028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3851645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r>
              <a:rPr lang="fr-FR" cap="none" dirty="0"/>
              <a:t>    $http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pPr lvl="0"/>
            <a:r>
              <a:rPr lang="en-GB" cap="none" dirty="0"/>
              <a:t>The full flexible syntax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5" y="3671888"/>
            <a:ext cx="91154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2009775" y="6164581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params</a:t>
            </a:r>
            <a:r>
              <a:rPr lang="fr-FR" dirty="0"/>
              <a:t>…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266700" y="1333805"/>
            <a:ext cx="2910505" cy="2809572"/>
          </a:xfrm>
          <a:prstGeom prst="line">
            <a:avLst/>
          </a:prstGeom>
          <a:ln w="19050">
            <a:solidFill>
              <a:srgbClr val="CF022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66725" y="1609725"/>
            <a:ext cx="203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The config </a:t>
            </a:r>
            <a:r>
              <a:rPr lang="fr-FR" sz="1400" dirty="0" err="1"/>
              <a:t>param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br>
              <a:rPr lang="fr-FR" sz="1400" dirty="0"/>
            </a:br>
            <a:r>
              <a:rPr lang="fr-FR" sz="1400" dirty="0" err="1"/>
              <a:t>called</a:t>
            </a:r>
            <a:r>
              <a:rPr lang="fr-FR" sz="1400" dirty="0"/>
              <a:t> </a:t>
            </a:r>
            <a:r>
              <a:rPr lang="fr-FR" sz="1400" dirty="0" err="1"/>
              <a:t>req</a:t>
            </a:r>
            <a:r>
              <a:rPr lang="fr-FR" sz="1400" dirty="0"/>
              <a:t> in </a:t>
            </a:r>
            <a:r>
              <a:rPr lang="fr-FR" sz="1400" dirty="0" err="1"/>
              <a:t>this</a:t>
            </a:r>
            <a:r>
              <a:rPr lang="fr-FR" sz="1400" dirty="0"/>
              <a:t> </a:t>
            </a:r>
            <a:r>
              <a:rPr lang="fr-FR" sz="1400" dirty="0" err="1"/>
              <a:t>example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4472" y="952591"/>
            <a:ext cx="5006150" cy="250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à coins arrondis 15"/>
          <p:cNvSpPr/>
          <p:nvPr/>
        </p:nvSpPr>
        <p:spPr>
          <a:xfrm>
            <a:off x="3304471" y="1001412"/>
            <a:ext cx="824435" cy="26271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269903" y="3044352"/>
            <a:ext cx="4867099" cy="41728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$http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by default no string interpolation </a:t>
            </a:r>
            <a:r>
              <a:rPr lang="en-GB"/>
              <a:t>in angular 1.x</a:t>
            </a:r>
          </a:p>
        </p:txBody>
      </p:sp>
      <p:sp>
        <p:nvSpPr>
          <p:cNvPr id="15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1484312"/>
            <a:ext cx="8088511" cy="4681537"/>
          </a:xfrm>
        </p:spPr>
        <p:txBody>
          <a:bodyPr/>
          <a:lstStyle/>
          <a:p>
            <a:r>
              <a:rPr lang="en-US" dirty="0"/>
              <a:t>With $http  you don't have fancy tools to build the URL,</a:t>
            </a:r>
            <a:br>
              <a:rPr lang="en-US" dirty="0"/>
            </a:br>
            <a:r>
              <a:rPr lang="en-US" dirty="0"/>
              <a:t>you have to build the URL string yourself</a:t>
            </a:r>
          </a:p>
          <a:p>
            <a:pPr>
              <a:buNone/>
            </a:pPr>
            <a:r>
              <a:rPr lang="en-US" dirty="0"/>
              <a:t>       '/</a:t>
            </a:r>
            <a:r>
              <a:rPr lang="en-US" dirty="0" err="1"/>
              <a:t>myapp</a:t>
            </a:r>
            <a:r>
              <a:rPr lang="en-US" dirty="0"/>
              <a:t>/film/' +  </a:t>
            </a:r>
            <a:r>
              <a:rPr lang="en-US" dirty="0" err="1"/>
              <a:t>myVarId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 : in ES2015 just use string interpolation :  use the back tick  `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myVarId</a:t>
            </a:r>
            <a:r>
              <a:rPr lang="en-US" dirty="0"/>
              <a:t> = 5;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 =  ` '/</a:t>
            </a:r>
            <a:r>
              <a:rPr lang="en-US" dirty="0" err="1"/>
              <a:t>myapp</a:t>
            </a:r>
            <a:r>
              <a:rPr lang="en-US" dirty="0"/>
              <a:t>/film/${</a:t>
            </a:r>
            <a:r>
              <a:rPr lang="en-US" dirty="0" err="1"/>
              <a:t>myVarId</a:t>
            </a:r>
            <a:r>
              <a:rPr lang="en-US" dirty="0"/>
              <a:t>}`;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will be </a:t>
            </a:r>
            <a:r>
              <a:rPr lang="en-US" dirty="0" err="1"/>
              <a:t>be</a:t>
            </a:r>
            <a:r>
              <a:rPr lang="en-US" dirty="0"/>
              <a:t> automatically filled depending of the scope context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=&gt; here : </a:t>
            </a:r>
            <a:r>
              <a:rPr lang="en-US" dirty="0" err="1"/>
              <a:t>url</a:t>
            </a:r>
            <a:r>
              <a:rPr lang="en-US" dirty="0"/>
              <a:t> = " /</a:t>
            </a:r>
            <a:r>
              <a:rPr lang="en-US" dirty="0" err="1"/>
              <a:t>myapp</a:t>
            </a:r>
            <a:r>
              <a:rPr lang="en-US" dirty="0"/>
              <a:t>/film/5";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515938" y="4876799"/>
            <a:ext cx="8088511" cy="1289049"/>
          </a:xfrm>
        </p:spPr>
        <p:txBody>
          <a:bodyPr/>
          <a:lstStyle/>
          <a:p>
            <a:r>
              <a:rPr lang="en-US" dirty="0"/>
              <a:t>2 styles of Callbacks </a:t>
            </a:r>
          </a:p>
          <a:p>
            <a:pPr lvl="1"/>
            <a:r>
              <a:rPr lang="en-US" dirty="0"/>
              <a:t>Promise style API   : then() , catch(), finally()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JQuery</a:t>
            </a:r>
            <a:r>
              <a:rPr lang="en-US" dirty="0"/>
              <a:t>" Style API : success(), error()    </a:t>
            </a:r>
          </a:p>
          <a:p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 err="1"/>
              <a:t>AngularJS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$http promise and </a:t>
            </a:r>
            <a:r>
              <a:rPr lang="en-GB" cap="none" dirty="0" err="1"/>
              <a:t>callbacks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Nom de la présentation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2957513"/>
            <a:ext cx="4057650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86175" y="276225"/>
            <a:ext cx="3714750" cy="1885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9388" y="2319338"/>
            <a:ext cx="5267325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1971674" y="2228850"/>
            <a:ext cx="60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ym typeface="Wingdings" pitchFamily="2" charset="2"/>
              </a:rPr>
              <a:t></a:t>
            </a:r>
            <a:endParaRPr lang="fr-FR" sz="3200" dirty="0"/>
          </a:p>
        </p:txBody>
      </p:sp>
      <p:cxnSp>
        <p:nvCxnSpPr>
          <p:cNvPr id="15" name="Connecteur droit avec flèche 14"/>
          <p:cNvCxnSpPr/>
          <p:nvPr/>
        </p:nvCxnSpPr>
        <p:spPr>
          <a:xfrm rot="5400000" flipH="1" flipV="1">
            <a:off x="2724150" y="3971925"/>
            <a:ext cx="952500" cy="762000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rot="5400000" flipH="1" flipV="1">
            <a:off x="2481262" y="3729038"/>
            <a:ext cx="1333500" cy="638175"/>
          </a:xfrm>
          <a:prstGeom prst="straightConnector1">
            <a:avLst/>
          </a:prstGeom>
          <a:ln w="19050">
            <a:solidFill>
              <a:srgbClr val="CF022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deprecat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719" y="5899357"/>
            <a:ext cx="1243050" cy="4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fr-FR" cap="none" dirty="0"/>
              <a:t>$http callbacks </a:t>
            </a:r>
            <a:r>
              <a:rPr lang="fr-FR" cap="none" dirty="0" err="1"/>
              <a:t>with</a:t>
            </a:r>
            <a:r>
              <a:rPr lang="fr-FR" cap="none" dirty="0"/>
              <a:t> the   "</a:t>
            </a:r>
            <a:r>
              <a:rPr lang="fr-FR" cap="none" dirty="0" err="1"/>
              <a:t>then</a:t>
            </a:r>
            <a:r>
              <a:rPr lang="fr-FR" cap="none" dirty="0"/>
              <a:t>" style </a:t>
            </a:r>
            <a:r>
              <a:rPr lang="fr-FR" cap="none" dirty="0" err="1"/>
              <a:t>syntax</a:t>
            </a:r>
            <a:r>
              <a:rPr lang="fr-FR" cap="none" dirty="0"/>
              <a:t>  (Promise Style)</a:t>
            </a:r>
            <a:endParaRPr lang="en-GB" cap="non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Almost a Promise but not quite !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8300" y="3852863"/>
            <a:ext cx="54102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66838" y="5472113"/>
            <a:ext cx="6296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7763" y="1071563"/>
            <a:ext cx="6810375" cy="260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Rectangle à coins arrondis 10"/>
          <p:cNvSpPr/>
          <p:nvPr/>
        </p:nvSpPr>
        <p:spPr>
          <a:xfrm>
            <a:off x="2781301" y="2419350"/>
            <a:ext cx="1457324" cy="2762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1885950" y="4495800"/>
            <a:ext cx="1162049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1743075" y="1371600"/>
            <a:ext cx="5810249" cy="2762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 bwMode="gray">
          <a:xfrm>
            <a:off x="354013" y="4295775"/>
            <a:ext cx="8088511" cy="536574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err="1"/>
              <a:t>params</a:t>
            </a:r>
            <a:r>
              <a:rPr lang="en-US" dirty="0"/>
              <a:t> for callback functions in success() and error()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 bwMode="gray">
          <a:xfrm>
            <a:off x="544439" y="260648"/>
            <a:ext cx="8045374" cy="332546"/>
          </a:xfrm>
        </p:spPr>
        <p:txBody>
          <a:bodyPr/>
          <a:lstStyle/>
          <a:p>
            <a:r>
              <a:rPr lang="en-GB" cap="none" dirty="0"/>
              <a:t>$http </a:t>
            </a:r>
            <a:r>
              <a:rPr lang="en-GB" cap="none" dirty="0" err="1"/>
              <a:t>callbacks</a:t>
            </a:r>
            <a:r>
              <a:rPr lang="en-GB" cap="none" dirty="0"/>
              <a:t>    "</a:t>
            </a:r>
            <a:r>
              <a:rPr lang="en-GB" cap="none" dirty="0" err="1"/>
              <a:t>jquery</a:t>
            </a:r>
            <a:r>
              <a:rPr lang="en-GB" cap="none" dirty="0"/>
              <a:t>" style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cap="none" dirty="0"/>
              <a:t>If you choose "</a:t>
            </a:r>
            <a:r>
              <a:rPr lang="en-GB" cap="none" dirty="0" err="1"/>
              <a:t>jquery</a:t>
            </a:r>
            <a:r>
              <a:rPr lang="en-GB" cap="none" dirty="0"/>
              <a:t>" style syntax : success()  and error()  </a:t>
            </a:r>
            <a:r>
              <a:rPr lang="en-GB" cap="none" dirty="0" err="1"/>
              <a:t>callbacks</a:t>
            </a:r>
            <a:endParaRPr lang="en-GB" cap="non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3150" y="1776413"/>
            <a:ext cx="42862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788" y="4748213"/>
            <a:ext cx="62960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necteur droit 12"/>
          <p:cNvCxnSpPr/>
          <p:nvPr/>
        </p:nvCxnSpPr>
        <p:spPr>
          <a:xfrm>
            <a:off x="438150" y="5676900"/>
            <a:ext cx="4305300" cy="9525"/>
          </a:xfrm>
          <a:prstGeom prst="line">
            <a:avLst/>
          </a:prstGeom>
          <a:ln w="1905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>
          <a:xfrm>
            <a:off x="2514600" y="2209800"/>
            <a:ext cx="600075" cy="228600"/>
          </a:xfrm>
          <a:prstGeom prst="roundRect">
            <a:avLst/>
          </a:prstGeom>
          <a:solidFill>
            <a:srgbClr val="2DAA64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438400" y="2981325"/>
            <a:ext cx="600075" cy="228600"/>
          </a:xfrm>
          <a:prstGeom prst="roundRect">
            <a:avLst/>
          </a:prstGeom>
          <a:solidFill>
            <a:srgbClr val="2DAA64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6" name="Image 15" descr="deprecat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928" y="2729064"/>
            <a:ext cx="3767397" cy="1427844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4943475" y="5572125"/>
            <a:ext cx="3578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200" dirty="0"/>
              <a:t>the status </a:t>
            </a:r>
            <a:r>
              <a:rPr lang="en-US" sz="1200" dirty="0" err="1"/>
              <a:t>param</a:t>
            </a:r>
            <a:r>
              <a:rPr lang="en-US" sz="1200" dirty="0"/>
              <a:t> is NOT available as a function </a:t>
            </a:r>
            <a:r>
              <a:rPr lang="en-US" sz="1200" dirty="0" err="1"/>
              <a:t>param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603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350004" y="3945427"/>
            <a:ext cx="6451431" cy="424711"/>
          </a:xfrm>
        </p:spPr>
        <p:txBody>
          <a:bodyPr/>
          <a:lstStyle/>
          <a:p>
            <a:r>
              <a:rPr lang="fr-FR" cap="none" dirty="0"/>
              <a:t>$http and  </a:t>
            </a:r>
            <a:r>
              <a:rPr lang="fr-FR" cap="none" dirty="0" err="1"/>
              <a:t>its</a:t>
            </a:r>
            <a:r>
              <a:rPr lang="fr-FR" cap="none" dirty="0"/>
              <a:t> (</a:t>
            </a:r>
            <a:r>
              <a:rPr lang="fr-FR" cap="none" dirty="0" err="1"/>
              <a:t>almost</a:t>
            </a:r>
            <a:r>
              <a:rPr lang="fr-FR" cap="none" dirty="0"/>
              <a:t> </a:t>
            </a:r>
            <a:r>
              <a:rPr lang="fr-FR" cap="none" dirty="0" err="1"/>
              <a:t>regular</a:t>
            </a:r>
            <a:r>
              <a:rPr lang="fr-FR" cap="none" dirty="0"/>
              <a:t>) promises</a:t>
            </a: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576" y="-2539"/>
            <a:ext cx="9155154" cy="3431539"/>
          </a:xfr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Nom de la présentation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8722" y="4547569"/>
            <a:ext cx="25908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273576"/>
      </p:ext>
    </p:extLst>
  </p:cSld>
  <p:clrMapOvr>
    <a:masterClrMapping/>
  </p:clrMapOvr>
</p:sld>
</file>

<file path=ppt/theme/theme1.xml><?xml version="1.0" encoding="utf-8"?>
<a:theme xmlns:a="http://schemas.openxmlformats.org/drawingml/2006/main" name="FR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FR_Template_SopraSteria_Consulting_SopraHR</Template>
  <TotalTime>35</TotalTime>
  <Words>568</Words>
  <Application>Microsoft Office PowerPoint</Application>
  <PresentationFormat>Affichage à l'écran (4:3)</PresentationFormat>
  <Paragraphs>129</Paragraphs>
  <Slides>16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FR_Template_SopraSteria_Consulting_SopraHR</vt:lpstr>
      <vt:lpstr>Accessing REST endpoint with :  $http</vt:lpstr>
      <vt:lpstr>$http API</vt:lpstr>
      <vt:lpstr>Présentation PowerPoint</vt:lpstr>
      <vt:lpstr>AngularJS    $http</vt:lpstr>
      <vt:lpstr>$http</vt:lpstr>
      <vt:lpstr>AngularJS</vt:lpstr>
      <vt:lpstr>$http callbacks with the   "then" style syntax  (Promise Style)</vt:lpstr>
      <vt:lpstr>$http callbacks    "jquery" style</vt:lpstr>
      <vt:lpstr>$http and  its (almost regular) promises</vt:lpstr>
      <vt:lpstr>DEMO on todo</vt:lpstr>
      <vt:lpstr>DEMO on todo</vt:lpstr>
      <vt:lpstr>DEMO on todo</vt:lpstr>
      <vt:lpstr>DEMO on todo</vt:lpstr>
      <vt:lpstr>DEMO on todo</vt:lpstr>
      <vt:lpstr>$http.delete limitation</vt:lpstr>
      <vt:lpstr>AngularJS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: Charte Powerpoint</dc:title>
  <dc:creator>Gauthier</dc:creator>
  <cp:lastModifiedBy>Chassande Barrioz Sebastien</cp:lastModifiedBy>
  <cp:revision>531</cp:revision>
  <cp:lastPrinted>2016-07-07T15:05:13Z</cp:lastPrinted>
  <dcterms:created xsi:type="dcterms:W3CDTF">2015-02-11T13:34:01Z</dcterms:created>
  <dcterms:modified xsi:type="dcterms:W3CDTF">2016-11-22T08:37:58Z</dcterms:modified>
</cp:coreProperties>
</file>