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61" d="100"/>
          <a:sy n="61" d="100"/>
        </p:scale>
        <p:origin x="534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64339-5EED-4D4A-A73E-23D114679457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1A3857-D95B-460B-9BA1-0CE051219674}">
      <dgm:prSet phldrT="[Texte]"/>
      <dgm:spPr/>
      <dgm:t>
        <a:bodyPr/>
        <a:lstStyle/>
        <a:p>
          <a:r>
            <a:rPr lang="fr-FR" b="1" u="sng" dirty="0" err="1" smtClean="0"/>
            <a:t>Advantages</a:t>
          </a:r>
          <a:r>
            <a:rPr lang="fr-FR" b="1" u="sng" dirty="0" smtClean="0"/>
            <a:t> of Components</a:t>
          </a:r>
        </a:p>
        <a:p>
          <a:r>
            <a:rPr lang="fr-FR" dirty="0" smtClean="0"/>
            <a:t>- </a:t>
          </a:r>
          <a:r>
            <a:rPr lang="fr-FR" dirty="0" err="1" smtClean="0"/>
            <a:t>simpler</a:t>
          </a:r>
          <a:r>
            <a:rPr lang="fr-FR" dirty="0" smtClean="0"/>
            <a:t> configuration </a:t>
          </a:r>
          <a:r>
            <a:rPr lang="fr-FR" dirty="0" err="1" smtClean="0"/>
            <a:t>than</a:t>
          </a:r>
          <a:r>
            <a:rPr lang="fr-FR" dirty="0" smtClean="0"/>
            <a:t> plain directives</a:t>
          </a:r>
        </a:p>
        <a:p>
          <a:r>
            <a:rPr lang="en-US" dirty="0" smtClean="0"/>
            <a:t>- promote sane defaults and best practices</a:t>
          </a:r>
          <a:endParaRPr lang="fr-FR" dirty="0" smtClean="0"/>
        </a:p>
        <a:p>
          <a:r>
            <a:rPr lang="fr-FR" dirty="0" smtClean="0"/>
            <a:t>- </a:t>
          </a:r>
          <a:r>
            <a:rPr lang="fr-FR" dirty="0" err="1" smtClean="0"/>
            <a:t>optimized</a:t>
          </a:r>
          <a:r>
            <a:rPr lang="fr-FR" dirty="0" smtClean="0"/>
            <a:t> for component-</a:t>
          </a:r>
          <a:r>
            <a:rPr lang="fr-FR" dirty="0" err="1" smtClean="0"/>
            <a:t>based</a:t>
          </a:r>
          <a:r>
            <a:rPr lang="fr-FR" dirty="0" smtClean="0"/>
            <a:t> architecture</a:t>
          </a:r>
        </a:p>
        <a:p>
          <a:r>
            <a:rPr lang="en-US" dirty="0" smtClean="0"/>
            <a:t>- writing component directives will make it easier to upgrade to Angular 2</a:t>
          </a:r>
          <a:endParaRPr lang="fr-FR" dirty="0" smtClean="0"/>
        </a:p>
      </dgm:t>
    </dgm:pt>
    <dgm:pt modelId="{459BFE82-3524-4E9B-8D29-5240BD996756}" type="parTrans" cxnId="{C209795D-ACEA-434E-8E54-7E310D4D1ADF}">
      <dgm:prSet/>
      <dgm:spPr/>
      <dgm:t>
        <a:bodyPr/>
        <a:lstStyle/>
        <a:p>
          <a:endParaRPr lang="fr-FR"/>
        </a:p>
      </dgm:t>
    </dgm:pt>
    <dgm:pt modelId="{E137D3FC-08C2-4189-B787-FF2EFB9DF47C}" type="sibTrans" cxnId="{C209795D-ACEA-434E-8E54-7E310D4D1ADF}">
      <dgm:prSet/>
      <dgm:spPr/>
      <dgm:t>
        <a:bodyPr/>
        <a:lstStyle/>
        <a:p>
          <a:endParaRPr lang="fr-FR"/>
        </a:p>
      </dgm:t>
    </dgm:pt>
    <dgm:pt modelId="{9D6FDCBC-C112-4198-9934-28F2BECB6BB5}">
      <dgm:prSet phldrT="[Texte]"/>
      <dgm:spPr/>
      <dgm:t>
        <a:bodyPr/>
        <a:lstStyle/>
        <a:p>
          <a:r>
            <a:rPr lang="en-US" b="1" u="sng" dirty="0" smtClean="0"/>
            <a:t>When not to use Components</a:t>
          </a:r>
          <a:endParaRPr lang="fr-FR" dirty="0" smtClean="0"/>
        </a:p>
        <a:p>
          <a:r>
            <a:rPr lang="en-US" dirty="0" smtClean="0"/>
            <a:t>- for directives that need to perform actions in compile and pre-link functions</a:t>
          </a:r>
        </a:p>
        <a:p>
          <a:r>
            <a:rPr lang="en-US" dirty="0" smtClean="0"/>
            <a:t>- when you need advanced directive definition options like priority, terminal, multi-element</a:t>
          </a:r>
          <a:endParaRPr lang="fr-FR" dirty="0" smtClean="0"/>
        </a:p>
        <a:p>
          <a:r>
            <a:rPr lang="en-US" dirty="0" smtClean="0"/>
            <a:t>- when you want a directive that is triggered by an attribute or CSS class</a:t>
          </a:r>
          <a:endParaRPr lang="fr-FR" dirty="0"/>
        </a:p>
      </dgm:t>
    </dgm:pt>
    <dgm:pt modelId="{D826FB29-2052-409F-881D-488883230049}" type="parTrans" cxnId="{C6F28A26-A8F9-411B-92B5-378B9C8F2B21}">
      <dgm:prSet/>
      <dgm:spPr/>
      <dgm:t>
        <a:bodyPr/>
        <a:lstStyle/>
        <a:p>
          <a:endParaRPr lang="fr-FR"/>
        </a:p>
      </dgm:t>
    </dgm:pt>
    <dgm:pt modelId="{01388C44-3DE0-48DE-A307-CCCFFC5D2B4E}" type="sibTrans" cxnId="{C6F28A26-A8F9-411B-92B5-378B9C8F2B21}">
      <dgm:prSet/>
      <dgm:spPr/>
      <dgm:t>
        <a:bodyPr/>
        <a:lstStyle/>
        <a:p>
          <a:endParaRPr lang="fr-FR"/>
        </a:p>
      </dgm:t>
    </dgm:pt>
    <dgm:pt modelId="{67AFB23D-87D2-45C6-81A9-205521B13CBF}" type="pres">
      <dgm:prSet presAssocID="{A6B64339-5EED-4D4A-A73E-23D11467945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4078A58-0DB4-47EB-94F2-E5F104672BEE}" type="pres">
      <dgm:prSet presAssocID="{A6B64339-5EED-4D4A-A73E-23D114679457}" presName="Background" presStyleLbl="bgImgPlace1" presStyleIdx="0" presStyleCnt="1"/>
      <dgm:spPr/>
    </dgm:pt>
    <dgm:pt modelId="{FD84E08E-D18D-4DCC-A104-888393398903}" type="pres">
      <dgm:prSet presAssocID="{A6B64339-5EED-4D4A-A73E-23D114679457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8C6A44-B483-4A2D-8970-A9F29A62B675}" type="pres">
      <dgm:prSet presAssocID="{A6B64339-5EED-4D4A-A73E-23D114679457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A2D647-D602-4BD7-862C-7DDE4FF3B357}" type="pres">
      <dgm:prSet presAssocID="{A6B64339-5EED-4D4A-A73E-23D114679457}" presName="Plus" presStyleLbl="alignNode1" presStyleIdx="0" presStyleCnt="2"/>
      <dgm:spPr/>
    </dgm:pt>
    <dgm:pt modelId="{4AB059D5-E2F8-4569-9EBD-9EBE02BBB788}" type="pres">
      <dgm:prSet presAssocID="{A6B64339-5EED-4D4A-A73E-23D114679457}" presName="Minus" presStyleLbl="alignNode1" presStyleIdx="1" presStyleCnt="2"/>
      <dgm:spPr/>
    </dgm:pt>
    <dgm:pt modelId="{695E9146-1886-45BF-B99C-01CE305BD595}" type="pres">
      <dgm:prSet presAssocID="{A6B64339-5EED-4D4A-A73E-23D114679457}" presName="Divider" presStyleLbl="parChTrans1D1" presStyleIdx="0" presStyleCnt="1"/>
      <dgm:spPr/>
    </dgm:pt>
  </dgm:ptLst>
  <dgm:cxnLst>
    <dgm:cxn modelId="{A5003E00-0035-448C-8927-2A258528F2DC}" type="presOf" srcId="{A41A3857-D95B-460B-9BA1-0CE051219674}" destId="{FD84E08E-D18D-4DCC-A104-888393398903}" srcOrd="0" destOrd="0" presId="urn:microsoft.com/office/officeart/2009/3/layout/PlusandMinus"/>
    <dgm:cxn modelId="{EB08A212-7E56-46F9-9CE3-E256454A5188}" type="presOf" srcId="{9D6FDCBC-C112-4198-9934-28F2BECB6BB5}" destId="{598C6A44-B483-4A2D-8970-A9F29A62B675}" srcOrd="0" destOrd="0" presId="urn:microsoft.com/office/officeart/2009/3/layout/PlusandMinus"/>
    <dgm:cxn modelId="{5443084A-2F54-4994-9236-AE56979291DD}" type="presOf" srcId="{A6B64339-5EED-4D4A-A73E-23D114679457}" destId="{67AFB23D-87D2-45C6-81A9-205521B13CBF}" srcOrd="0" destOrd="0" presId="urn:microsoft.com/office/officeart/2009/3/layout/PlusandMinus"/>
    <dgm:cxn modelId="{C6F28A26-A8F9-411B-92B5-378B9C8F2B21}" srcId="{A6B64339-5EED-4D4A-A73E-23D114679457}" destId="{9D6FDCBC-C112-4198-9934-28F2BECB6BB5}" srcOrd="1" destOrd="0" parTransId="{D826FB29-2052-409F-881D-488883230049}" sibTransId="{01388C44-3DE0-48DE-A307-CCCFFC5D2B4E}"/>
    <dgm:cxn modelId="{C209795D-ACEA-434E-8E54-7E310D4D1ADF}" srcId="{A6B64339-5EED-4D4A-A73E-23D114679457}" destId="{A41A3857-D95B-460B-9BA1-0CE051219674}" srcOrd="0" destOrd="0" parTransId="{459BFE82-3524-4E9B-8D29-5240BD996756}" sibTransId="{E137D3FC-08C2-4189-B787-FF2EFB9DF47C}"/>
    <dgm:cxn modelId="{2BED6938-11E0-4F2E-9440-0928128090DB}" type="presParOf" srcId="{67AFB23D-87D2-45C6-81A9-205521B13CBF}" destId="{54078A58-0DB4-47EB-94F2-E5F104672BEE}" srcOrd="0" destOrd="0" presId="urn:microsoft.com/office/officeart/2009/3/layout/PlusandMinus"/>
    <dgm:cxn modelId="{D3FB2A9B-1C45-479E-82F5-8F7176145B23}" type="presParOf" srcId="{67AFB23D-87D2-45C6-81A9-205521B13CBF}" destId="{FD84E08E-D18D-4DCC-A104-888393398903}" srcOrd="1" destOrd="0" presId="urn:microsoft.com/office/officeart/2009/3/layout/PlusandMinus"/>
    <dgm:cxn modelId="{05389296-C9F1-4F7B-AEB7-F22AD481DB7F}" type="presParOf" srcId="{67AFB23D-87D2-45C6-81A9-205521B13CBF}" destId="{598C6A44-B483-4A2D-8970-A9F29A62B675}" srcOrd="2" destOrd="0" presId="urn:microsoft.com/office/officeart/2009/3/layout/PlusandMinus"/>
    <dgm:cxn modelId="{C96C891B-FA31-4E6B-ACEC-49355E4FBA58}" type="presParOf" srcId="{67AFB23D-87D2-45C6-81A9-205521B13CBF}" destId="{F5A2D647-D602-4BD7-862C-7DDE4FF3B357}" srcOrd="3" destOrd="0" presId="urn:microsoft.com/office/officeart/2009/3/layout/PlusandMinus"/>
    <dgm:cxn modelId="{8925B7FE-5258-490C-8145-3AD68F42F723}" type="presParOf" srcId="{67AFB23D-87D2-45C6-81A9-205521B13CBF}" destId="{4AB059D5-E2F8-4569-9EBD-9EBE02BBB788}" srcOrd="4" destOrd="0" presId="urn:microsoft.com/office/officeart/2009/3/layout/PlusandMinus"/>
    <dgm:cxn modelId="{07B85C95-154A-45A6-9722-AC2A220D40E5}" type="presParOf" srcId="{67AFB23D-87D2-45C6-81A9-205521B13CBF}" destId="{695E9146-1886-45BF-B99C-01CE305BD59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78A58-0DB4-47EB-94F2-E5F104672BEE}">
      <dsp:nvSpPr>
        <dsp:cNvPr id="0" name=""/>
        <dsp:cNvSpPr/>
      </dsp:nvSpPr>
      <dsp:spPr>
        <a:xfrm>
          <a:off x="712447" y="788414"/>
          <a:ext cx="6886993" cy="355915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4E08E-D18D-4DCC-A104-888393398903}">
      <dsp:nvSpPr>
        <dsp:cNvPr id="0" name=""/>
        <dsp:cNvSpPr/>
      </dsp:nvSpPr>
      <dsp:spPr>
        <a:xfrm>
          <a:off x="918265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u="sng" kern="1200" dirty="0" err="1" smtClean="0"/>
            <a:t>Advantages</a:t>
          </a:r>
          <a:r>
            <a:rPr lang="fr-FR" sz="1800" b="1" u="sng" kern="1200" dirty="0" smtClean="0"/>
            <a:t> of Components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simpler</a:t>
          </a:r>
          <a:r>
            <a:rPr lang="fr-FR" sz="1800" kern="1200" dirty="0" smtClean="0"/>
            <a:t> configuration </a:t>
          </a:r>
          <a:r>
            <a:rPr lang="fr-FR" sz="1800" kern="1200" dirty="0" err="1" smtClean="0"/>
            <a:t>than</a:t>
          </a:r>
          <a:r>
            <a:rPr lang="fr-FR" sz="1800" kern="1200" dirty="0" smtClean="0"/>
            <a:t> plain directives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promote sane defaults and best practices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optimized</a:t>
          </a:r>
          <a:r>
            <a:rPr lang="fr-FR" sz="1800" kern="1200" dirty="0" smtClean="0"/>
            <a:t> for component-</a:t>
          </a:r>
          <a:r>
            <a:rPr lang="fr-FR" sz="1800" kern="1200" dirty="0" err="1" smtClean="0"/>
            <a:t>based</a:t>
          </a:r>
          <a:r>
            <a:rPr lang="fr-FR" sz="1800" kern="1200" dirty="0" smtClean="0"/>
            <a:t> architecture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writing component directives will make it easier to upgrade to Angular 2</a:t>
          </a:r>
          <a:endParaRPr lang="fr-FR" sz="1800" kern="1200" dirty="0" smtClean="0"/>
        </a:p>
      </dsp:txBody>
      <dsp:txXfrm>
        <a:off x="918265" y="1204661"/>
        <a:ext cx="3198097" cy="3044814"/>
      </dsp:txXfrm>
    </dsp:sp>
    <dsp:sp modelId="{598C6A44-B483-4A2D-8970-A9F29A62B675}">
      <dsp:nvSpPr>
        <dsp:cNvPr id="0" name=""/>
        <dsp:cNvSpPr/>
      </dsp:nvSpPr>
      <dsp:spPr>
        <a:xfrm>
          <a:off x="4187608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When not to use Components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for directives that need to perform actions in compile and pre-link functions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need advanced directive definition options like priority, terminal, multi-element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want a directive that is triggered by an attribute or CSS class</a:t>
          </a:r>
          <a:endParaRPr lang="fr-FR" sz="1800" kern="1200" dirty="0"/>
        </a:p>
      </dsp:txBody>
      <dsp:txXfrm>
        <a:off x="4187608" y="1204661"/>
        <a:ext cx="3198097" cy="3044814"/>
      </dsp:txXfrm>
    </dsp:sp>
    <dsp:sp modelId="{F5A2D647-D602-4BD7-862C-7DDE4FF3B357}">
      <dsp:nvSpPr>
        <dsp:cNvPr id="0" name=""/>
        <dsp:cNvSpPr/>
      </dsp:nvSpPr>
      <dsp:spPr>
        <a:xfrm>
          <a:off x="0" y="76148"/>
          <a:ext cx="1345734" cy="134573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059D5-E2F8-4569-9EBD-9EBE02BBB788}">
      <dsp:nvSpPr>
        <dsp:cNvPr id="0" name=""/>
        <dsp:cNvSpPr/>
      </dsp:nvSpPr>
      <dsp:spPr>
        <a:xfrm>
          <a:off x="6649510" y="560107"/>
          <a:ext cx="1266573" cy="43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9146-1886-45BF-B99C-01CE305BD595}">
      <dsp:nvSpPr>
        <dsp:cNvPr id="0" name=""/>
        <dsp:cNvSpPr/>
      </dsp:nvSpPr>
      <dsp:spPr>
        <a:xfrm>
          <a:off x="4155944" y="1211172"/>
          <a:ext cx="791" cy="290809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09/06/2017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09/06/2017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Custom </a:t>
            </a:r>
            <a:r>
              <a:rPr lang="fr-FR" dirty="0" smtClean="0"/>
              <a:t>components</a:t>
            </a:r>
            <a:endParaRPr lang="fr-FR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9" b="225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is a special kind of </a:t>
            </a:r>
            <a:r>
              <a:rPr lang="en-US" dirty="0">
                <a:hlinkClick r:id="rId2"/>
              </a:rPr>
              <a:t>directive</a:t>
            </a:r>
            <a:r>
              <a:rPr lang="en-US" dirty="0"/>
              <a:t> that uses a simpler configuration 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924615843"/>
              </p:ext>
            </p:extLst>
          </p:nvPr>
        </p:nvGraphicFramePr>
        <p:xfrm>
          <a:off x="418356" y="1869989"/>
          <a:ext cx="7916084" cy="442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registered using the .component()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 The method takes two arguments: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The name of the Component (as string).</a:t>
            </a:r>
          </a:p>
          <a:p>
            <a:pPr lvl="1"/>
            <a:r>
              <a:rPr lang="en-US" dirty="0"/>
              <a:t>The Component </a:t>
            </a:r>
            <a:r>
              <a:rPr lang="en-US" dirty="0" err="1"/>
              <a:t>config</a:t>
            </a:r>
            <a:r>
              <a:rPr lang="en-US" dirty="0"/>
              <a:t> object. (Note that, unlike the .directive() method, this method does not take a factory function</a:t>
            </a:r>
            <a:r>
              <a:rPr lang="en-US" dirty="0" smtClean="0"/>
              <a:t>.)</a:t>
            </a:r>
          </a:p>
          <a:p>
            <a:pPr lvl="1"/>
            <a:endParaRPr lang="en-US" dirty="0"/>
          </a:p>
          <a:p>
            <a:r>
              <a:rPr lang="fr-FR" dirty="0" smtClean="0"/>
              <a:t>/!\ Components </a:t>
            </a:r>
            <a:r>
              <a:rPr lang="fr-FR" dirty="0"/>
              <a:t>match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"/>
          <a:stretch/>
        </p:blipFill>
        <p:spPr>
          <a:xfrm>
            <a:off x="3442816" y="2438412"/>
            <a:ext cx="5219407" cy="112395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06349" y="3331931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index.js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3" y="1104348"/>
            <a:ext cx="3571875" cy="1162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3761" y="1956342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index.html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74" y="4163126"/>
            <a:ext cx="3876675" cy="2133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" y="4270517"/>
            <a:ext cx="3219450" cy="466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2520" y="5963554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heroDetail.js</a:t>
            </a:r>
            <a:endParaRPr lang="fr-FR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687751" y="4762451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heroDetail.html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8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Directive definition and Component definition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778428"/>
            <a:ext cx="8049973" cy="58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Components only control their own View and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/>
              <a:t> Components should never modify any data or DOM that is out of their own </a:t>
            </a:r>
            <a:r>
              <a:rPr lang="en-US" dirty="0" smtClean="0"/>
              <a:t>scope</a:t>
            </a:r>
          </a:p>
          <a:p>
            <a:r>
              <a:rPr lang="en-US" b="1" dirty="0" smtClean="0"/>
              <a:t>Components </a:t>
            </a:r>
            <a:r>
              <a:rPr lang="en-US" b="1" dirty="0"/>
              <a:t>have a well-defined public API - Inputs and </a:t>
            </a:r>
            <a:r>
              <a:rPr lang="en-US" b="1" dirty="0" smtClean="0"/>
              <a:t>Outputs</a:t>
            </a:r>
          </a:p>
          <a:p>
            <a:pPr lvl="1"/>
            <a:r>
              <a:rPr lang="en-US" dirty="0"/>
              <a:t>Inputs should be using &lt; and @ </a:t>
            </a:r>
            <a:r>
              <a:rPr lang="en-US" dirty="0" smtClean="0"/>
              <a:t>bindings</a:t>
            </a:r>
          </a:p>
          <a:p>
            <a:pPr lvl="2"/>
            <a:r>
              <a:rPr lang="en-US" dirty="0" smtClean="0"/>
              <a:t>&lt; : one way binding (but beware….parent </a:t>
            </a:r>
            <a:r>
              <a:rPr lang="en-US" dirty="0"/>
              <a:t>and component </a:t>
            </a:r>
            <a:r>
              <a:rPr lang="en-US" dirty="0" smtClean="0"/>
              <a:t>reference </a:t>
            </a:r>
            <a:r>
              <a:rPr lang="en-US" dirty="0"/>
              <a:t>the same object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 : </a:t>
            </a:r>
            <a:r>
              <a:rPr lang="en-US" dirty="0"/>
              <a:t>for string, especially when the value of the binding doesn't change.</a:t>
            </a:r>
          </a:p>
          <a:p>
            <a:pPr marL="785813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Outputs </a:t>
            </a:r>
            <a:r>
              <a:rPr lang="en-US" dirty="0"/>
              <a:t>are realized with &amp; bindings, which function as callbacks to component events.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3911813"/>
            <a:ext cx="1943100" cy="9620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5492276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manipulating Input Data, the component calls the correct Output Event with the changed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deletion, that means the component doesn't delete the hero itself, but sends it back to the owner component via the correct 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way, the parent component can decide what to do with the event (e.g. delete an item or update the properties)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97636"/>
            <a:ext cx="7226358" cy="9367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" y="4902932"/>
            <a:ext cx="6748395" cy="18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200</TotalTime>
  <Words>218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Understanding Components</vt:lpstr>
      <vt:lpstr>Creating and configuring a Component</vt:lpstr>
      <vt:lpstr>Creating and configuring a Component</vt:lpstr>
      <vt:lpstr>Comparison between Directive definition and Component definition</vt:lpstr>
      <vt:lpstr>Component-based application architecture </vt:lpstr>
      <vt:lpstr>Component-based application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796</cp:revision>
  <cp:lastPrinted>2016-07-06T12:01:12Z</cp:lastPrinted>
  <dcterms:created xsi:type="dcterms:W3CDTF">2015-02-11T13:34:01Z</dcterms:created>
  <dcterms:modified xsi:type="dcterms:W3CDTF">2017-06-09T16:45:11Z</dcterms:modified>
</cp:coreProperties>
</file>