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22" r:id="rId2"/>
    <p:sldId id="434" r:id="rId3"/>
    <p:sldId id="390" r:id="rId4"/>
    <p:sldId id="523" r:id="rId5"/>
    <p:sldId id="524" r:id="rId6"/>
    <p:sldId id="527" r:id="rId7"/>
    <p:sldId id="526" r:id="rId8"/>
    <p:sldId id="525" r:id="rId9"/>
    <p:sldId id="528" r:id="rId10"/>
    <p:sldId id="529" r:id="rId11"/>
    <p:sldId id="530" r:id="rId12"/>
    <p:sldId id="531" r:id="rId13"/>
    <p:sldId id="532" r:id="rId14"/>
    <p:sldId id="533" r:id="rId15"/>
    <p:sldId id="516" r:id="rId16"/>
    <p:sldId id="535" r:id="rId17"/>
    <p:sldId id="534" r:id="rId18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8B8"/>
    <a:srgbClr val="000000"/>
    <a:srgbClr val="F2F2F2"/>
    <a:srgbClr val="2DAA64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89881" autoAdjust="0"/>
  </p:normalViewPr>
  <p:slideViewPr>
    <p:cSldViewPr snapToGrid="0" showGuides="1">
      <p:cViewPr varScale="1">
        <p:scale>
          <a:sx n="70" d="100"/>
          <a:sy n="70" d="100"/>
        </p:scale>
        <p:origin x="1410" y="7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23/08/2017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23/08/2017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434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826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104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867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2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97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2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3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01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83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644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60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ANGULARJS</a:t>
            </a:r>
            <a:endParaRPr lang="fr-FR" cap="non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307777"/>
          </a:xfrm>
        </p:spPr>
        <p:txBody>
          <a:bodyPr/>
          <a:lstStyle/>
          <a:p>
            <a:r>
              <a:rPr lang="fr-FR" dirty="0" smtClean="0"/>
              <a:t>Custom Services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ous-titre 5"/>
          <p:cNvSpPr txBox="1">
            <a:spLocks/>
          </p:cNvSpPr>
          <p:nvPr/>
        </p:nvSpPr>
        <p:spPr bwMode="gray">
          <a:xfrm>
            <a:off x="546100" y="5120630"/>
            <a:ext cx="6457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199" rtl="0" eaLnBrk="1" latinLnBrk="0" hangingPunct="1">
              <a:spcBef>
                <a:spcPts val="411"/>
              </a:spcBef>
              <a:buClr>
                <a:srgbClr val="CF022B"/>
              </a:buClr>
              <a:buSzPct val="90000"/>
              <a:buFont typeface="Arial" panose="020B0604020202020204" pitchFamily="34" charset="0"/>
              <a:buNone/>
              <a:tabLst/>
              <a:defRPr sz="2000" kern="1200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00" indent="0" algn="ctr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99" marR="0" indent="0" algn="ctr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lang="fr-FR" sz="160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99" indent="0" algn="ctr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None/>
              <a:tabLst/>
              <a:defRPr sz="160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398" marR="0" indent="0" algn="ctr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sz="160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498" indent="0" algn="ctr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596" indent="0" algn="ctr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696" indent="0" algn="ctr" defTabSz="914199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795" indent="0" algn="ctr" defTabSz="914199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/>
            </a:r>
            <a:br>
              <a:rPr lang="fr-FR" dirty="0"/>
            </a:br>
            <a:r>
              <a:rPr lang="fr-FR" sz="1200" dirty="0"/>
              <a:t>Gauthier Peel</a:t>
            </a:r>
            <a:endParaRPr lang="fr-FR" dirty="0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" b="1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44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 smtClean="0"/>
              <a:t>Factory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Full example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7876" y="1185921"/>
            <a:ext cx="75062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app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app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", []);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app.controller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MainCtrl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($scope,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foo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latin typeface="Consolas" panose="020B0609020204030204" pitchFamily="49" charset="0"/>
              </a:rPr>
              <a:t>  $</a:t>
            </a:r>
            <a:r>
              <a:rPr lang="fr-FR" dirty="0" err="1">
                <a:latin typeface="Consolas" panose="020B0609020204030204" pitchFamily="49" charset="0"/>
              </a:rPr>
              <a:t>scope.foo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foo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app.factory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foo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Private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getPrivate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  }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return {</a:t>
            </a:r>
          </a:p>
          <a:p>
            <a:r>
              <a:rPr lang="fr-FR" dirty="0">
                <a:latin typeface="Consolas" panose="020B0609020204030204" pitchFamily="49" charset="0"/>
              </a:rPr>
              <a:t>    variable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"This 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 public",</a:t>
            </a:r>
          </a:p>
          <a:p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dirty="0" err="1">
                <a:latin typeface="Consolas" panose="020B0609020204030204" pitchFamily="49" charset="0"/>
              </a:rPr>
              <a:t>getPrivate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getPrivate</a:t>
            </a:r>
            <a:endParaRPr lang="fr-FR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  };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331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425169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must </a:t>
            </a:r>
            <a:r>
              <a:rPr lang="en-US" dirty="0" smtClean="0"/>
              <a:t>provide a </a:t>
            </a:r>
            <a:r>
              <a:rPr lang="en-US" b="1" dirty="0"/>
              <a:t>constructor function </a:t>
            </a:r>
            <a:r>
              <a:rPr lang="en-US" dirty="0" smtClean="0"/>
              <a:t>that will be called with </a:t>
            </a:r>
            <a:r>
              <a:rPr lang="en-US" b="1" dirty="0" smtClean="0"/>
              <a:t>new</a:t>
            </a:r>
            <a:endParaRPr lang="en-US" dirty="0" smtClean="0"/>
          </a:p>
          <a:p>
            <a:r>
              <a:rPr lang="en-US" dirty="0"/>
              <a:t>We can inject everything but </a:t>
            </a:r>
            <a:r>
              <a:rPr lang="en-US" dirty="0" smtClean="0"/>
              <a:t>providers</a:t>
            </a:r>
            <a:endParaRPr lang="en-US" dirty="0"/>
          </a:p>
          <a:p>
            <a:r>
              <a:rPr lang="en-US" dirty="0"/>
              <a:t>We can inject it everywhere except on the provider constructor and </a:t>
            </a:r>
            <a:r>
              <a:rPr lang="en-US" dirty="0" err="1"/>
              <a:t>config</a:t>
            </a:r>
            <a:r>
              <a:rPr lang="en-US" dirty="0"/>
              <a:t> functions.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Service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“The </a:t>
            </a:r>
            <a:r>
              <a:rPr lang="en-GB" cap="none" dirty="0" smtClean="0"/>
              <a:t>new kid in town”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978013" y="3312745"/>
            <a:ext cx="75062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nsolas" panose="020B0609020204030204" pitchFamily="49" charset="0"/>
              </a:rPr>
              <a:t>app.service</a:t>
            </a:r>
            <a:r>
              <a:rPr lang="fr-FR" sz="1600" dirty="0"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BA2121"/>
                </a:solidFill>
                <a:latin typeface="Consolas" panose="020B0609020204030204" pitchFamily="49" charset="0"/>
              </a:rPr>
              <a:t>foo</a:t>
            </a:r>
            <a:r>
              <a:rPr lang="fr-FR" sz="1600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600" b="1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sz="1600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Private</a:t>
            </a:r>
            <a:r>
              <a:rPr lang="fr-FR" sz="1600" b="1" dirty="0">
                <a:solidFill>
                  <a:srgbClr val="BA2121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this.variable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600" b="1" dirty="0">
                <a:solidFill>
                  <a:srgbClr val="BA2121"/>
                </a:solidFill>
                <a:latin typeface="Consolas" panose="020B0609020204030204" pitchFamily="49" charset="0"/>
              </a:rPr>
              <a:t>"This </a:t>
            </a:r>
            <a:r>
              <a:rPr lang="fr-FR" sz="1600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is</a:t>
            </a:r>
            <a:r>
              <a:rPr lang="fr-FR" sz="1600" b="1" dirty="0">
                <a:solidFill>
                  <a:srgbClr val="BA2121"/>
                </a:solidFill>
                <a:latin typeface="Consolas" panose="020B0609020204030204" pitchFamily="49" charset="0"/>
              </a:rPr>
              <a:t> public";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this.getPrivate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};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});</a:t>
            </a:r>
          </a:p>
          <a:p>
            <a:endParaRPr lang="fr-F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Service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Full example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7876" y="1185921"/>
            <a:ext cx="75062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app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app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", []);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app.controller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MainCtrl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($scope,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foo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latin typeface="Consolas" panose="020B0609020204030204" pitchFamily="49" charset="0"/>
              </a:rPr>
              <a:t>  $</a:t>
            </a:r>
            <a:r>
              <a:rPr lang="fr-FR" dirty="0" err="1">
                <a:latin typeface="Consolas" panose="020B0609020204030204" pitchFamily="49" charset="0"/>
              </a:rPr>
              <a:t>scope.foo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foo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app.service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foo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Private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this.variable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"This </a:t>
            </a:r>
            <a:r>
              <a:rPr lang="fr-FR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is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 public";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this.getPrivate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  };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016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425169"/>
          </a:xfrm>
        </p:spPr>
        <p:txBody>
          <a:bodyPr/>
          <a:lstStyle/>
          <a:p>
            <a:r>
              <a:rPr lang="en-US" dirty="0"/>
              <a:t>Provider is the parent of almost all the other services (all but constant) and it is also the most complex but more configurable one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needs </a:t>
            </a:r>
            <a:r>
              <a:rPr lang="en-US" dirty="0"/>
              <a:t>to return a function called $get which is what we inject on the other </a:t>
            </a:r>
            <a:r>
              <a:rPr lang="en-US" dirty="0" smtClean="0"/>
              <a:t>components.</a:t>
            </a:r>
            <a:endParaRPr lang="en-US" dirty="0"/>
          </a:p>
          <a:p>
            <a:r>
              <a:rPr lang="en-US" dirty="0"/>
              <a:t>We can configure a provider in the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endParaRPr lang="en-US" dirty="0" smtClean="0"/>
          </a:p>
          <a:p>
            <a:r>
              <a:rPr lang="en-US" dirty="0" smtClean="0"/>
              <a:t>Injection: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inject </a:t>
            </a:r>
            <a:r>
              <a:rPr lang="en-US" dirty="0" smtClean="0"/>
              <a:t>the full we need =&gt; use </a:t>
            </a:r>
            <a:r>
              <a:rPr lang="en-US" dirty="0"/>
              <a:t>name + ‘</a:t>
            </a:r>
            <a:r>
              <a:rPr lang="en-US" dirty="0" smtClean="0"/>
              <a:t>Provider’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inject its $get function </a:t>
            </a:r>
            <a:r>
              <a:rPr lang="en-US" dirty="0" smtClean="0"/>
              <a:t>=&gt; use </a:t>
            </a:r>
            <a:r>
              <a:rPr lang="en-US" dirty="0"/>
              <a:t>name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Provider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“The configurable”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5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Provider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Full example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22130" y="1138245"/>
            <a:ext cx="367396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nsolas" panose="020B0609020204030204" pitchFamily="49" charset="0"/>
              </a:rPr>
              <a:t>app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400" dirty="0" err="1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 err="1">
                <a:solidFill>
                  <a:srgbClr val="BA2121"/>
                </a:solidFill>
                <a:latin typeface="Consolas" panose="020B0609020204030204" pitchFamily="49" charset="0"/>
              </a:rPr>
              <a:t>app</a:t>
            </a:r>
            <a:r>
              <a:rPr lang="fr-FR" sz="1400" dirty="0">
                <a:solidFill>
                  <a:srgbClr val="BA2121"/>
                </a:solidFill>
                <a:latin typeface="Consolas" panose="020B0609020204030204" pitchFamily="49" charset="0"/>
              </a:rPr>
              <a:t>", []);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 err="1">
                <a:latin typeface="Consolas" panose="020B0609020204030204" pitchFamily="49" charset="0"/>
              </a:rPr>
              <a:t>app.provider</a:t>
            </a:r>
            <a:r>
              <a:rPr lang="fr-FR" sz="1400" dirty="0"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sz="1400" dirty="0" err="1">
                <a:solidFill>
                  <a:srgbClr val="BA2121"/>
                </a:solidFill>
                <a:latin typeface="Consolas" panose="020B0609020204030204" pitchFamily="49" charset="0"/>
              </a:rPr>
              <a:t>foo</a:t>
            </a:r>
            <a:r>
              <a:rPr lang="fr-FR" sz="1400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400" b="1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sz="1400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Private</a:t>
            </a:r>
            <a:r>
              <a:rPr lang="fr-FR" sz="1400" b="1" dirty="0">
                <a:solidFill>
                  <a:srgbClr val="BA2121"/>
                </a:solidFill>
                <a:latin typeface="Consolas" panose="020B0609020204030204" pitchFamily="49" charset="0"/>
              </a:rPr>
              <a:t>";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  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fr-F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latin typeface="Consolas" panose="020B0609020204030204" pitchFamily="49" charset="0"/>
              </a:rPr>
              <a:t>setPrivate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newVal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</a:t>
            </a:r>
            <a:r>
              <a:rPr lang="fr-FR" sz="1400" dirty="0" err="1">
                <a:latin typeface="Consolas" panose="020B0609020204030204" pitchFamily="49" charset="0"/>
              </a:rPr>
              <a:t>thisIsPrivate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400" dirty="0" err="1">
                <a:solidFill>
                  <a:srgbClr val="666666"/>
                </a:solidFill>
                <a:latin typeface="Consolas" panose="020B0609020204030204" pitchFamily="49" charset="0"/>
              </a:rPr>
              <a:t>newVal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$</a:t>
            </a:r>
            <a:r>
              <a:rPr lang="fr-FR" sz="1400" dirty="0" err="1">
                <a:latin typeface="Consolas" panose="020B0609020204030204" pitchFamily="49" charset="0"/>
              </a:rPr>
              <a:t>get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getPrivate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  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 {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  variable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sz="1400" dirty="0">
                <a:solidFill>
                  <a:srgbClr val="BA2121"/>
                </a:solidFill>
                <a:latin typeface="Consolas" panose="020B0609020204030204" pitchFamily="49" charset="0"/>
              </a:rPr>
              <a:t>"This </a:t>
            </a:r>
            <a:r>
              <a:rPr lang="fr-FR" sz="1400" dirty="0" err="1">
                <a:solidFill>
                  <a:srgbClr val="BA2121"/>
                </a:solidFill>
                <a:latin typeface="Consolas" panose="020B0609020204030204" pitchFamily="49" charset="0"/>
              </a:rPr>
              <a:t>is</a:t>
            </a:r>
            <a:r>
              <a:rPr lang="fr-FR" sz="1400" dirty="0">
                <a:solidFill>
                  <a:srgbClr val="BA2121"/>
                </a:solidFill>
                <a:latin typeface="Consolas" panose="020B0609020204030204" pitchFamily="49" charset="0"/>
              </a:rPr>
              <a:t> public",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  </a:t>
            </a:r>
            <a:r>
              <a:rPr lang="fr-FR" sz="1400" dirty="0" err="1">
                <a:latin typeface="Consolas" panose="020B0609020204030204" pitchFamily="49" charset="0"/>
              </a:rPr>
              <a:t>getPrivate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sz="1400" dirty="0" err="1">
                <a:solidFill>
                  <a:srgbClr val="666666"/>
                </a:solidFill>
                <a:latin typeface="Consolas" panose="020B0609020204030204" pitchFamily="49" charset="0"/>
              </a:rPr>
              <a:t>getPrivate</a:t>
            </a:r>
            <a:endParaRPr lang="fr-FR" sz="14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      };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} 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</a:t>
            </a:r>
            <a:r>
              <a:rPr lang="fr-FR" sz="1400" dirty="0" smtClean="0">
                <a:latin typeface="Consolas" panose="020B0609020204030204" pitchFamily="49" charset="0"/>
              </a:rPr>
              <a:t>};</a:t>
            </a:r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});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039738" y="2284060"/>
            <a:ext cx="52270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nsolas" panose="020B0609020204030204" pitchFamily="49" charset="0"/>
              </a:rPr>
              <a:t>app.config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fooProvider</a:t>
            </a:r>
            <a:r>
              <a:rPr lang="fr-F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fooProvider.setPrivate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'New value from </a:t>
            </a:r>
            <a:r>
              <a:rPr lang="en-US" sz="1400" dirty="0" err="1" smtClean="0">
                <a:solidFill>
                  <a:srgbClr val="BA2121"/>
                </a:solidFill>
                <a:latin typeface="Consolas" panose="020B0609020204030204" pitchFamily="49" charset="0"/>
              </a:rPr>
              <a:t>config</a:t>
            </a:r>
            <a:r>
              <a:rPr lang="en-US" sz="14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fr-FR" sz="1400" dirty="0" smtClean="0">
                <a:latin typeface="Consolas" panose="020B0609020204030204" pitchFamily="49" charset="0"/>
              </a:rPr>
              <a:t>});</a:t>
            </a:r>
          </a:p>
          <a:p>
            <a:endParaRPr lang="fr-FR" sz="1400" dirty="0" smtClean="0">
              <a:latin typeface="Consolas" panose="020B0609020204030204" pitchFamily="49" charset="0"/>
            </a:endParaRPr>
          </a:p>
          <a:p>
            <a:r>
              <a:rPr lang="fr-FR" sz="1400" dirty="0" err="1" smtClean="0">
                <a:latin typeface="Consolas" panose="020B0609020204030204" pitchFamily="49" charset="0"/>
              </a:rPr>
              <a:t>app.controller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sz="1400" dirty="0" err="1" smtClean="0">
                <a:solidFill>
                  <a:srgbClr val="BA2121"/>
                </a:solidFill>
                <a:latin typeface="Consolas" panose="020B0609020204030204" pitchFamily="49" charset="0"/>
              </a:rPr>
              <a:t>MainCtrl</a:t>
            </a:r>
            <a:r>
              <a:rPr lang="fr-FR" sz="14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sz="14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($scope, </a:t>
            </a:r>
            <a:r>
              <a:rPr lang="fr-FR" sz="14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foo</a:t>
            </a:r>
            <a:r>
              <a:rPr lang="fr-F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1400" dirty="0" smtClean="0">
                <a:latin typeface="Consolas" panose="020B0609020204030204" pitchFamily="49" charset="0"/>
              </a:rPr>
              <a:t>  $</a:t>
            </a:r>
            <a:r>
              <a:rPr lang="fr-FR" sz="1400" dirty="0" err="1" smtClean="0">
                <a:latin typeface="Consolas" panose="020B0609020204030204" pitchFamily="49" charset="0"/>
              </a:rPr>
              <a:t>scope.foo</a:t>
            </a:r>
            <a:r>
              <a:rPr lang="fr-FR" sz="1400" dirty="0" smtClean="0"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400" dirty="0" err="1" smtClean="0">
                <a:solidFill>
                  <a:srgbClr val="666666"/>
                </a:solidFill>
                <a:latin typeface="Consolas" panose="020B0609020204030204" pitchFamily="49" charset="0"/>
              </a:rPr>
              <a:t>foo</a:t>
            </a:r>
            <a:r>
              <a:rPr lang="fr-FR" sz="14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latin typeface="Consolas" panose="020B0609020204030204" pitchFamily="49" charset="0"/>
              </a:rPr>
              <a:t>});</a:t>
            </a:r>
          </a:p>
          <a:p>
            <a:endParaRPr lang="fr-FR" sz="1400" dirty="0">
              <a:latin typeface="Consolas" panose="020B0609020204030204" pitchFamily="49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3796090" y="1138245"/>
            <a:ext cx="1" cy="52964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Possible injections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2544" y="2294530"/>
            <a:ext cx="2571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5624" y="2237711"/>
            <a:ext cx="26098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1418" y="3875126"/>
            <a:ext cx="2590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8911" y="3859729"/>
            <a:ext cx="2638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7428" y="1212224"/>
            <a:ext cx="26098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Connecteur droit avec flèche 15"/>
          <p:cNvCxnSpPr/>
          <p:nvPr/>
        </p:nvCxnSpPr>
        <p:spPr>
          <a:xfrm rot="16200000" flipH="1">
            <a:off x="5555512" y="3365205"/>
            <a:ext cx="584794" cy="2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998381" y="3062177"/>
            <a:ext cx="839972" cy="595423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86941" y="4699592"/>
            <a:ext cx="2232836" cy="574157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Controller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90037" y="3668233"/>
            <a:ext cx="5975498" cy="17118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Connecteur droit avec flèche 26"/>
          <p:cNvCxnSpPr/>
          <p:nvPr/>
        </p:nvCxnSpPr>
        <p:spPr>
          <a:xfrm rot="10800000" flipV="1">
            <a:off x="1818167" y="3062176"/>
            <a:ext cx="1063256" cy="744279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9488" y="3902149"/>
            <a:ext cx="2328530" cy="659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Config</a:t>
            </a:r>
            <a:r>
              <a:rPr lang="en-GB" dirty="0"/>
              <a:t>  function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 rot="16200000" flipH="1">
            <a:off x="-212652" y="2913320"/>
            <a:ext cx="1892596" cy="42531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458586" y="4511749"/>
            <a:ext cx="528084" cy="357963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5816009" y="4313274"/>
            <a:ext cx="517451" cy="513907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 algn="ctr">
              <a:buNone/>
            </a:pPr>
            <a:endParaRPr lang="fr-FR" sz="4400" dirty="0" smtClean="0"/>
          </a:p>
          <a:p>
            <a:pPr marL="0" indent="0" algn="ctr">
              <a:buNone/>
            </a:pPr>
            <a:r>
              <a:rPr lang="fr-FR" sz="6600" b="1" dirty="0" smtClean="0"/>
              <a:t>Use </a:t>
            </a:r>
            <a:r>
              <a:rPr lang="fr-FR" sz="6600" b="1" dirty="0" smtClean="0">
                <a:latin typeface="Consolas" panose="020B0609020204030204" pitchFamily="49" charset="0"/>
              </a:rPr>
              <a:t>service()</a:t>
            </a:r>
            <a:endParaRPr lang="fr-FR" sz="66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1028" name="Picture 4" descr="tldr.jpg (599×5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455" y="414213"/>
            <a:ext cx="57054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1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3"/>
            <a:ext cx="8088511" cy="615214"/>
          </a:xfrm>
        </p:spPr>
        <p:txBody>
          <a:bodyPr/>
          <a:lstStyle/>
          <a:p>
            <a:r>
              <a:rPr lang="en-US" dirty="0" smtClean="0"/>
              <a:t>Do not use </a:t>
            </a:r>
            <a:r>
              <a:rPr lang="en-US" b="1" dirty="0" smtClean="0"/>
              <a:t>$ </a:t>
            </a:r>
            <a:r>
              <a:rPr lang="en-US" dirty="0" smtClean="0"/>
              <a:t>as a prefix =&gt; only for angular services ($http, $q…)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 smtClean="0"/>
              <a:t>Naming</a:t>
            </a:r>
            <a:r>
              <a:rPr lang="fr-FR" cap="none" dirty="0" smtClean="0"/>
              <a:t> a service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/>
          <a:srcRect t="9850"/>
          <a:stretch/>
        </p:blipFill>
        <p:spPr bwMode="auto">
          <a:xfrm>
            <a:off x="4067032" y="2149753"/>
            <a:ext cx="4872251" cy="386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418356" y="2432832"/>
            <a:ext cx="3403017" cy="35858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1800"/>
              </a:spcBef>
              <a:buClr>
                <a:srgbClr val="CF022B"/>
              </a:buClr>
              <a:buSzPct val="90000"/>
              <a:buFontTx/>
              <a:buBlip>
                <a:blip r:embed="rId4"/>
              </a:buBlip>
              <a:tabLst/>
              <a:defRPr sz="20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There is </a:t>
            </a:r>
            <a:r>
              <a:rPr lang="en-US" b="1" dirty="0" smtClean="0"/>
              <a:t>NO</a:t>
            </a:r>
            <a:r>
              <a:rPr lang="en-US" dirty="0" smtClean="0"/>
              <a:t> name isolation between modules =&gt; Controller names, Services names Directives names are shared</a:t>
            </a:r>
          </a:p>
          <a:p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05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425169"/>
          </a:xfrm>
        </p:spPr>
        <p:txBody>
          <a:bodyPr/>
          <a:lstStyle/>
          <a:p>
            <a:r>
              <a:rPr lang="en-US" dirty="0"/>
              <a:t>AngularJS services are substitutable objects that are wired together using </a:t>
            </a:r>
            <a:r>
              <a:rPr lang="en-US" dirty="0">
                <a:hlinkClick r:id="rId3"/>
              </a:rPr>
              <a:t>dependency injection (DI)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services to organize and share code across your app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AngularJS services are:</a:t>
            </a:r>
          </a:p>
          <a:p>
            <a:pPr lvl="1"/>
            <a:r>
              <a:rPr lang="en-US" b="1" dirty="0"/>
              <a:t>Lazily instantiated </a:t>
            </a:r>
            <a:r>
              <a:rPr lang="en-US" dirty="0"/>
              <a:t>– AngularJS only instantiates a service when an application component depends on it.</a:t>
            </a:r>
          </a:p>
          <a:p>
            <a:pPr lvl="1"/>
            <a:r>
              <a:rPr lang="en-US" b="1" dirty="0"/>
              <a:t>Singletons</a:t>
            </a:r>
            <a:r>
              <a:rPr lang="en-US" dirty="0"/>
              <a:t> – Each component dependent on a service gets a reference to the single instance generated by the service factory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Services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5 types of services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/>
          <a:srcRect t="15384"/>
          <a:stretch/>
        </p:blipFill>
        <p:spPr bwMode="auto">
          <a:xfrm>
            <a:off x="867081" y="1764955"/>
            <a:ext cx="7085973" cy="412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425169"/>
          </a:xfrm>
        </p:spPr>
        <p:txBody>
          <a:bodyPr/>
          <a:lstStyle/>
          <a:p>
            <a:r>
              <a:rPr lang="en-US" dirty="0"/>
              <a:t>AngularJS services are substitutable objects that are wired together using </a:t>
            </a:r>
            <a:r>
              <a:rPr lang="en-US" dirty="0">
                <a:hlinkClick r:id="rId3"/>
              </a:rPr>
              <a:t>dependency injection (DI)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services to organize and share code across your app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AngularJS services are:</a:t>
            </a:r>
          </a:p>
          <a:p>
            <a:pPr lvl="1"/>
            <a:r>
              <a:rPr lang="en-US" b="1" dirty="0"/>
              <a:t>Lazily instantiated </a:t>
            </a:r>
            <a:r>
              <a:rPr lang="en-US" dirty="0"/>
              <a:t>– AngularJS only instantiates a service when an application component depends on it.</a:t>
            </a:r>
          </a:p>
          <a:p>
            <a:pPr lvl="1"/>
            <a:r>
              <a:rPr lang="en-US" b="1" dirty="0"/>
              <a:t>Singletons</a:t>
            </a:r>
            <a:r>
              <a:rPr lang="en-US" dirty="0"/>
              <a:t> – Each component dependent on a service gets a reference to the single instance generated by the service factory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Services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22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425169"/>
          </a:xfrm>
        </p:spPr>
        <p:txBody>
          <a:bodyPr/>
          <a:lstStyle/>
          <a:p>
            <a:r>
              <a:rPr lang="en-US" dirty="0" smtClean="0"/>
              <a:t>Constant service are used to store… constants!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constant can be injected </a:t>
            </a:r>
            <a:r>
              <a:rPr lang="en-US" b="1" dirty="0"/>
              <a:t>everywhere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Constant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“The universal”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322921" y="2456597"/>
            <a:ext cx="7506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app.constant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fooConfig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{</a:t>
            </a:r>
          </a:p>
          <a:p>
            <a:r>
              <a:rPr lang="fr-FR" dirty="0">
                <a:latin typeface="Consolas" panose="020B0609020204030204" pitchFamily="49" charset="0"/>
              </a:rPr>
              <a:t>  config1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latin typeface="Consolas" panose="020B0609020204030204" pitchFamily="49" charset="0"/>
              </a:rPr>
              <a:t>  config2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"Default config2"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90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Constant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Full example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07058" y="2196386"/>
            <a:ext cx="7506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app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app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", []);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app.controller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MainCtrl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($scope,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fooConfig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latin typeface="Consolas" panose="020B0609020204030204" pitchFamily="49" charset="0"/>
              </a:rPr>
              <a:t>  $</a:t>
            </a:r>
            <a:r>
              <a:rPr lang="fr-FR" dirty="0" err="1">
                <a:latin typeface="Consolas" panose="020B0609020204030204" pitchFamily="49" charset="0"/>
              </a:rPr>
              <a:t>scope.fooConfig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fooConfig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app.constant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fooConfig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{</a:t>
            </a:r>
          </a:p>
          <a:p>
            <a:r>
              <a:rPr lang="fr-FR" dirty="0">
                <a:latin typeface="Consolas" panose="020B0609020204030204" pitchFamily="49" charset="0"/>
              </a:rPr>
              <a:t>  config1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latin typeface="Consolas" panose="020B0609020204030204" pitchFamily="49" charset="0"/>
              </a:rPr>
              <a:t>  config2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"Default config2"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482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425169"/>
          </a:xfrm>
        </p:spPr>
        <p:txBody>
          <a:bodyPr/>
          <a:lstStyle/>
          <a:p>
            <a:r>
              <a:rPr lang="en-US" dirty="0" smtClean="0"/>
              <a:t>Value service are used to store… a single value!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Value can’t </a:t>
            </a:r>
            <a:r>
              <a:rPr lang="en-US" dirty="0"/>
              <a:t>be injected into provider constructor or </a:t>
            </a:r>
            <a:r>
              <a:rPr lang="en-US" dirty="0" err="1"/>
              <a:t>config</a:t>
            </a:r>
            <a:r>
              <a:rPr lang="en-US" dirty="0"/>
              <a:t> functions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Value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“The basic”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322921" y="2456597"/>
            <a:ext cx="750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app.value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anose="020B0609020204030204" pitchFamily="49" charset="0"/>
              </a:rPr>
              <a:t>'foo', 'A simple value</a:t>
            </a:r>
            <a:r>
              <a:rPr lang="en-US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');</a:t>
            </a:r>
            <a:endParaRPr lang="en-US" dirty="0">
              <a:solidFill>
                <a:srgbClr val="BA212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Value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Full example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07058" y="2196386"/>
            <a:ext cx="7506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app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app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", []);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app.controller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MainCtrl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($scope,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foo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latin typeface="Consolas" panose="020B0609020204030204" pitchFamily="49" charset="0"/>
              </a:rPr>
              <a:t>  $</a:t>
            </a:r>
            <a:r>
              <a:rPr lang="fr-FR" dirty="0" err="1">
                <a:latin typeface="Consolas" panose="020B0609020204030204" pitchFamily="49" charset="0"/>
              </a:rPr>
              <a:t>scope.foo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foo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app.value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anose="020B0609020204030204" pitchFamily="49" charset="0"/>
              </a:rPr>
              <a:t>'foo', 'A simple value');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8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425169"/>
          </a:xfrm>
        </p:spPr>
        <p:txBody>
          <a:bodyPr/>
          <a:lstStyle/>
          <a:p>
            <a:r>
              <a:rPr lang="en-US" dirty="0" smtClean="0"/>
              <a:t>We must provide a </a:t>
            </a:r>
            <a:r>
              <a:rPr lang="en-US" dirty="0"/>
              <a:t>function that </a:t>
            </a:r>
            <a:r>
              <a:rPr lang="en-US" dirty="0" smtClean="0"/>
              <a:t>will gets called (we must </a:t>
            </a:r>
            <a:r>
              <a:rPr lang="en-US" b="1" dirty="0" smtClean="0"/>
              <a:t>return</a:t>
            </a:r>
            <a:r>
              <a:rPr lang="en-US" dirty="0" smtClean="0"/>
              <a:t> an object)</a:t>
            </a:r>
          </a:p>
          <a:p>
            <a:r>
              <a:rPr lang="en-US" dirty="0" smtClean="0"/>
              <a:t>We </a:t>
            </a:r>
            <a:r>
              <a:rPr lang="en-US" dirty="0"/>
              <a:t>can inject everything </a:t>
            </a:r>
            <a:r>
              <a:rPr lang="en-US"/>
              <a:t>but </a:t>
            </a:r>
            <a:r>
              <a:rPr lang="en-US" smtClean="0"/>
              <a:t>providers on a factory</a:t>
            </a:r>
            <a:endParaRPr lang="en-US" dirty="0"/>
          </a:p>
          <a:p>
            <a:r>
              <a:rPr lang="en-US" dirty="0"/>
              <a:t>We can inject it everywhere except on the provider constructor and </a:t>
            </a:r>
            <a:r>
              <a:rPr lang="en-US" dirty="0" err="1"/>
              <a:t>config</a:t>
            </a:r>
            <a:r>
              <a:rPr lang="en-US" dirty="0"/>
              <a:t> functions.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 smtClean="0"/>
              <a:t>Factory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“The classic”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978013" y="3312745"/>
            <a:ext cx="75062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nsolas" panose="020B0609020204030204" pitchFamily="49" charset="0"/>
              </a:rPr>
              <a:t>app.factory</a:t>
            </a:r>
            <a:r>
              <a:rPr lang="fr-FR" sz="1600" dirty="0"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BA2121"/>
                </a:solidFill>
                <a:latin typeface="Consolas" panose="020B0609020204030204" pitchFamily="49" charset="0"/>
              </a:rPr>
              <a:t>foo</a:t>
            </a:r>
            <a:r>
              <a:rPr lang="fr-FR" sz="1600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sz="16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600" b="1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sz="1600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Private</a:t>
            </a:r>
            <a:r>
              <a:rPr lang="fr-FR" sz="1600" b="1" dirty="0">
                <a:solidFill>
                  <a:srgbClr val="BA2121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getPrivate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}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 variable</a:t>
            </a:r>
            <a:r>
              <a:rPr lang="fr-FR" sz="1600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sz="1600" dirty="0">
                <a:solidFill>
                  <a:srgbClr val="BA2121"/>
                </a:solidFill>
                <a:latin typeface="Consolas" panose="020B0609020204030204" pitchFamily="49" charset="0"/>
              </a:rPr>
              <a:t>"This </a:t>
            </a:r>
            <a:r>
              <a:rPr lang="fr-FR" sz="1600" dirty="0" err="1">
                <a:solidFill>
                  <a:srgbClr val="BA2121"/>
                </a:solidFill>
                <a:latin typeface="Consolas" panose="020B0609020204030204" pitchFamily="49" charset="0"/>
              </a:rPr>
              <a:t>is</a:t>
            </a:r>
            <a:r>
              <a:rPr lang="fr-FR" sz="1600" dirty="0">
                <a:solidFill>
                  <a:srgbClr val="BA2121"/>
                </a:solidFill>
                <a:latin typeface="Consolas" panose="020B0609020204030204" pitchFamily="49" charset="0"/>
              </a:rPr>
              <a:t> public",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latin typeface="Consolas" panose="020B0609020204030204" pitchFamily="49" charset="0"/>
              </a:rPr>
              <a:t>getPrivate</a:t>
            </a:r>
            <a:r>
              <a:rPr lang="fr-FR" sz="1600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getPrivate</a:t>
            </a:r>
            <a:endParaRPr lang="fr-FR" sz="16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latin typeface="Consolas" panose="020B0609020204030204" pitchFamily="49" charset="0"/>
              </a:rPr>
              <a:t>  };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982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83</TotalTime>
  <Words>828</Words>
  <Application>Microsoft Office PowerPoint</Application>
  <PresentationFormat>Affichage à l'écran (4:3)</PresentationFormat>
  <Paragraphs>253</Paragraphs>
  <Slides>17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Tahoma</vt:lpstr>
      <vt:lpstr>Wingdings</vt:lpstr>
      <vt:lpstr>FR_Template_SopraSteria_Consulting_SopraHR</vt:lpstr>
      <vt:lpstr>ANGULARJS</vt:lpstr>
      <vt:lpstr>Services</vt:lpstr>
      <vt:lpstr>5 types of services</vt:lpstr>
      <vt:lpstr>Services</vt:lpstr>
      <vt:lpstr>Constant</vt:lpstr>
      <vt:lpstr>Constant</vt:lpstr>
      <vt:lpstr>Value</vt:lpstr>
      <vt:lpstr>Value</vt:lpstr>
      <vt:lpstr>Factory</vt:lpstr>
      <vt:lpstr>Factory</vt:lpstr>
      <vt:lpstr>Service</vt:lpstr>
      <vt:lpstr>Service</vt:lpstr>
      <vt:lpstr>Provider</vt:lpstr>
      <vt:lpstr>Provider</vt:lpstr>
      <vt:lpstr>Summary of Possible injections</vt:lpstr>
      <vt:lpstr>Présentation PowerPoint</vt:lpstr>
      <vt:lpstr>Naming a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724</cp:revision>
  <cp:lastPrinted>2016-02-04T09:29:27Z</cp:lastPrinted>
  <dcterms:created xsi:type="dcterms:W3CDTF">2015-02-11T13:34:01Z</dcterms:created>
  <dcterms:modified xsi:type="dcterms:W3CDTF">2017-08-23T15:21:29Z</dcterms:modified>
</cp:coreProperties>
</file>