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39" r:id="rId2"/>
    <p:sldId id="447" r:id="rId3"/>
    <p:sldId id="448" r:id="rId4"/>
    <p:sldId id="455" r:id="rId5"/>
    <p:sldId id="449" r:id="rId6"/>
    <p:sldId id="453" r:id="rId7"/>
    <p:sldId id="435" r:id="rId8"/>
    <p:sldId id="450" r:id="rId9"/>
    <p:sldId id="466" r:id="rId10"/>
    <p:sldId id="434" r:id="rId11"/>
    <p:sldId id="452" r:id="rId12"/>
    <p:sldId id="471" r:id="rId13"/>
    <p:sldId id="433" r:id="rId14"/>
    <p:sldId id="454" r:id="rId15"/>
    <p:sldId id="463" r:id="rId16"/>
    <p:sldId id="465" r:id="rId17"/>
    <p:sldId id="464" r:id="rId18"/>
  </p:sldIdLst>
  <p:sldSz cx="9144000" cy="6858000" type="screen4x3"/>
  <p:notesSz cx="6797675" cy="9926638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C"/>
    <a:srgbClr val="2DAA64"/>
    <a:srgbClr val="FEA8B8"/>
    <a:srgbClr val="000000"/>
    <a:srgbClr val="F2F2F2"/>
    <a:srgbClr val="FAAA0A"/>
    <a:srgbClr val="A6A6A6"/>
    <a:srgbClr val="4D0B39"/>
    <a:srgbClr val="D99782"/>
    <a:srgbClr val="88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4" autoAdjust="0"/>
    <p:restoredTop sz="88279" autoAdjust="0"/>
  </p:normalViewPr>
  <p:slideViewPr>
    <p:cSldViewPr snapToGrid="0" showGuides="1">
      <p:cViewPr varScale="1">
        <p:scale>
          <a:sx n="69" d="100"/>
          <a:sy n="69" d="100"/>
        </p:scale>
        <p:origin x="1452" y="72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4474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858376"/>
            <a:ext cx="6797675" cy="68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45659" cy="2730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23/08/2017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43853" y="9485352"/>
            <a:ext cx="5663296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485352"/>
            <a:ext cx="543854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26791" y="9584396"/>
            <a:ext cx="0" cy="107206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373390" y="9524515"/>
            <a:ext cx="298235" cy="2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1" y="0"/>
            <a:ext cx="3256087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23/08/2017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878557" y="4715153"/>
            <a:ext cx="504056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9858376"/>
            <a:ext cx="6797675" cy="68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43853" y="9485352"/>
            <a:ext cx="4853473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485352"/>
            <a:ext cx="543854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26791" y="9584396"/>
            <a:ext cx="0" cy="107206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373390" y="9524515"/>
            <a:ext cx="298235" cy="2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941F78B-87F4-4E28-BF8A-7F3C166219D4}" type="datetime1">
              <a:rPr lang="fr-FR" smtClean="0"/>
              <a:t>23/08/2017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497609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11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554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17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the </a:t>
            </a:r>
            <a:r>
              <a:rPr lang="fr-FR" dirty="0" err="1"/>
              <a:t>plunk</a:t>
            </a:r>
            <a:r>
              <a:rPr lang="fr-FR" baseline="0" dirty="0"/>
              <a:t> </a:t>
            </a:r>
          </a:p>
          <a:p>
            <a:r>
              <a:rPr lang="fr-FR" baseline="0" dirty="0" err="1"/>
              <a:t>We</a:t>
            </a:r>
            <a:r>
              <a:rPr lang="fr-FR" baseline="0" dirty="0"/>
              <a:t> </a:t>
            </a:r>
            <a:r>
              <a:rPr lang="fr-FR" baseline="0" dirty="0" err="1"/>
              <a:t>see</a:t>
            </a:r>
            <a:r>
              <a:rPr lang="fr-FR" baseline="0" dirty="0"/>
              <a:t> how to use the 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fr-FR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</a:t>
            </a:r>
            <a:r>
              <a:rPr lang="fr-FR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fr-FR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invalid</a:t>
            </a:r>
            <a:r>
              <a:rPr lang="fr-FR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fr-FR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touched</a:t>
            </a:r>
            <a:r>
              <a:rPr lang="fr-FR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fr-FR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fr-FR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NG sets on the 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7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8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10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Java Config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fr-FR" dirty="0"/>
              <a:t>Java Config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-art-of-web.com/html/html5-form-validatio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hyperlink" Target="https://developer.mozilla.org/en-US/docs/Web/JavaScript/Reference/Global_Objects/RegEx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ocs.angularjs.org/api/ngMessages/directive/ngMessage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js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546100" y="4654553"/>
            <a:ext cx="6457215" cy="1651654"/>
          </a:xfrm>
        </p:spPr>
        <p:txBody>
          <a:bodyPr/>
          <a:lstStyle/>
          <a:p>
            <a:r>
              <a:rPr lang="fr-FR" dirty="0" err="1"/>
              <a:t>Forms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1400" dirty="0" err="1"/>
              <a:t>Author</a:t>
            </a:r>
            <a:r>
              <a:rPr lang="fr-FR" sz="1400" dirty="0"/>
              <a:t> : Gauthier PEEL</a:t>
            </a:r>
          </a:p>
        </p:txBody>
      </p:sp>
      <p:pic>
        <p:nvPicPr>
          <p:cNvPr id="9" name="Espace réservé pour une image 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576" y="-2539"/>
            <a:ext cx="9155154" cy="3431539"/>
          </a:xfr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JS 1: </a:t>
            </a:r>
            <a:r>
              <a:rPr lang="fr-FR" dirty="0" err="1" smtClean="0"/>
              <a:t>Forms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27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BETTER factorisation : </a:t>
            </a:r>
            <a:r>
              <a:rPr lang="en-GB" cap="none" dirty="0" err="1"/>
              <a:t>ng</a:t>
            </a:r>
            <a:r>
              <a:rPr lang="en-GB" cap="none" dirty="0"/>
              <a:t>-messages  extracting messages in a file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2748" y="5510845"/>
            <a:ext cx="54578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1532748" y="5177540"/>
            <a:ext cx="322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file templates/message.html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66" y="1203865"/>
            <a:ext cx="6861658" cy="35968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 the message template file could even be defined inline :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err="1"/>
              <a:t>ng</a:t>
            </a:r>
            <a:r>
              <a:rPr lang="en-GB" cap="none" dirty="0"/>
              <a:t>-messages  extracting messages in a file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863" y="2028825"/>
            <a:ext cx="8136732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JS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HTML 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Preventing submit when the form is NOT valid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205" y="1484313"/>
            <a:ext cx="3004253" cy="191421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774" y="4164386"/>
            <a:ext cx="3376956" cy="31659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205" y="4907455"/>
            <a:ext cx="7321050" cy="5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75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HTML5 validation attributes are :</a:t>
            </a:r>
          </a:p>
          <a:p>
            <a:pPr lvl="1"/>
            <a:r>
              <a:rPr lang="en-US" dirty="0"/>
              <a:t>Technical : required, min, max, </a:t>
            </a:r>
            <a:r>
              <a:rPr lang="en-US" dirty="0" err="1"/>
              <a:t>maxlength</a:t>
            </a:r>
            <a:r>
              <a:rPr lang="en-US" dirty="0"/>
              <a:t>, pattern (</a:t>
            </a:r>
            <a:r>
              <a:rPr lang="en-US" dirty="0" err="1"/>
              <a:t>regexp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Functional : email, </a:t>
            </a:r>
            <a:r>
              <a:rPr lang="en-US" dirty="0" err="1"/>
              <a:t>url</a:t>
            </a:r>
            <a:r>
              <a:rPr lang="en-US" dirty="0"/>
              <a:t>, number, </a:t>
            </a:r>
            <a:r>
              <a:rPr lang="en-US" dirty="0" err="1"/>
              <a:t>tel</a:t>
            </a:r>
            <a:r>
              <a:rPr lang="en-US" dirty="0"/>
              <a:t>, date, range</a:t>
            </a:r>
          </a:p>
          <a:p>
            <a:r>
              <a:rPr lang="en-US" dirty="0"/>
              <a:t>Adding  </a:t>
            </a:r>
            <a:r>
              <a:rPr lang="en-US" dirty="0" err="1">
                <a:solidFill>
                  <a:srgbClr val="FF0000"/>
                </a:solidFill>
              </a:rPr>
              <a:t>novalidate</a:t>
            </a:r>
            <a:r>
              <a:rPr lang="en-US" dirty="0"/>
              <a:t>  to the form to prevent the browser from showing its own error messages 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http://www.the-art-of-web.com/html/html5-form-validation/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https://developer.mozilla.org/en-US/docs/Web/JavaScript/Reference/Global_Objects/RegExp</a:t>
            </a:r>
            <a:r>
              <a:rPr lang="en-US" dirty="0"/>
              <a:t>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Adding Validation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90875" y="3024188"/>
            <a:ext cx="2876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FORM Update events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" y="1085850"/>
            <a:ext cx="90297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925" y="4424363"/>
            <a:ext cx="88677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1563" y="5619750"/>
            <a:ext cx="61436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à coins arrondis 10"/>
          <p:cNvSpPr/>
          <p:nvPr/>
        </p:nvSpPr>
        <p:spPr>
          <a:xfrm>
            <a:off x="5281126" y="5626942"/>
            <a:ext cx="550507" cy="233265"/>
          </a:xfrm>
          <a:prstGeom prst="roundRect">
            <a:avLst/>
          </a:prstGeom>
          <a:solidFill>
            <a:srgbClr val="00B05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270244" y="1632814"/>
            <a:ext cx="532190" cy="205317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 Combo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546100" y="4654553"/>
            <a:ext cx="6457215" cy="30777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13" name="Espace réservé pour une image  12" descr="ScreenShot010.jpg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14630" b="146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06273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01302" y="1288473"/>
            <a:ext cx="8088511" cy="5165677"/>
          </a:xfrm>
        </p:spPr>
        <p:txBody>
          <a:bodyPr>
            <a:normAutofit/>
          </a:bodyPr>
          <a:lstStyle/>
          <a:p>
            <a:r>
              <a:rPr lang="en-US" dirty="0" smtClean="0"/>
              <a:t>Use “ng-option” in a &lt;select&gt; component: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ng-option syntax: “</a:t>
            </a:r>
            <a:r>
              <a:rPr lang="en-US" b="1" dirty="0" smtClean="0">
                <a:solidFill>
                  <a:srgbClr val="007FAC"/>
                </a:solidFill>
              </a:rPr>
              <a:t>select</a:t>
            </a:r>
            <a:r>
              <a:rPr lang="en-US" dirty="0" smtClean="0"/>
              <a:t> as </a:t>
            </a:r>
            <a:r>
              <a:rPr lang="en-US" b="1" dirty="0" smtClean="0">
                <a:solidFill>
                  <a:srgbClr val="FF0000"/>
                </a:solidFill>
              </a:rPr>
              <a:t>label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rgbClr val="00B050"/>
                </a:solidFill>
              </a:rPr>
              <a:t>value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rgbClr val="7030A0"/>
                </a:solidFill>
              </a:rPr>
              <a:t>array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pPr lvl="1"/>
            <a:r>
              <a:rPr lang="en-US" b="1" dirty="0">
                <a:solidFill>
                  <a:srgbClr val="007FAC"/>
                </a:solidFill>
              </a:rPr>
              <a:t>s</a:t>
            </a:r>
            <a:r>
              <a:rPr lang="en-US" b="1" dirty="0" smtClean="0">
                <a:solidFill>
                  <a:srgbClr val="007FAC"/>
                </a:solidFill>
              </a:rPr>
              <a:t>elect</a:t>
            </a:r>
            <a:r>
              <a:rPr lang="en-US" dirty="0" smtClean="0"/>
              <a:t>: the returned (selected) value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label</a:t>
            </a:r>
            <a:r>
              <a:rPr lang="en-US" dirty="0" smtClean="0"/>
              <a:t>: the displayed label for each option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value</a:t>
            </a:r>
            <a:r>
              <a:rPr lang="en-US" dirty="0" smtClean="0"/>
              <a:t>: the local variable in the loop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array</a:t>
            </a:r>
            <a:r>
              <a:rPr lang="en-US" dirty="0" smtClean="0"/>
              <a:t>: the array containing the values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39740" y="1829603"/>
            <a:ext cx="8211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select </a:t>
            </a:r>
            <a:r>
              <a:rPr lang="en-US" b="1" dirty="0" smtClean="0">
                <a:solidFill>
                  <a:srgbClr val="7D9029"/>
                </a:solidFill>
                <a:latin typeface="Consolas" panose="020B0609020204030204" pitchFamily="49" charset="0"/>
              </a:rPr>
              <a:t>ng-options</a:t>
            </a:r>
            <a:r>
              <a:rPr lang="en-US" b="1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A2121"/>
                </a:solidFill>
                <a:latin typeface="Consolas" panose="020B0609020204030204" pitchFamily="49" charset="0"/>
              </a:rPr>
              <a:t>"item as </a:t>
            </a:r>
            <a:r>
              <a:rPr lang="en-US" b="1" dirty="0" err="1">
                <a:solidFill>
                  <a:srgbClr val="BA2121"/>
                </a:solidFill>
                <a:latin typeface="Consolas" panose="020B0609020204030204" pitchFamily="49" charset="0"/>
              </a:rPr>
              <a:t>item.label</a:t>
            </a:r>
            <a:r>
              <a:rPr lang="en-US" b="1" dirty="0">
                <a:solidFill>
                  <a:srgbClr val="BA2121"/>
                </a:solidFill>
                <a:latin typeface="Consolas" panose="020B0609020204030204" pitchFamily="49" charset="0"/>
              </a:rPr>
              <a:t> for item in items" </a:t>
            </a:r>
            <a:r>
              <a:rPr lang="en-US" b="1" dirty="0">
                <a:solidFill>
                  <a:srgbClr val="7D9029"/>
                </a:solidFill>
                <a:latin typeface="Consolas" panose="020B0609020204030204" pitchFamily="49" charset="0"/>
              </a:rPr>
              <a:t>ng-model</a:t>
            </a:r>
            <a:r>
              <a:rPr lang="en-US" b="1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A2121"/>
                </a:solidFill>
                <a:latin typeface="Consolas" panose="020B0609020204030204" pitchFamily="49" charset="0"/>
              </a:rPr>
              <a:t>"selected"&gt;&lt;/</a:t>
            </a:r>
            <a:r>
              <a:rPr lang="en-US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1121" y="1787948"/>
            <a:ext cx="5754375" cy="332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2130" y="1952432"/>
            <a:ext cx="3055136" cy="2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15938" y="4276725"/>
            <a:ext cx="8088511" cy="1889124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Utilisation</a:t>
            </a:r>
            <a:r>
              <a:rPr lang="en-US" dirty="0" smtClean="0"/>
              <a:t> de </a:t>
            </a:r>
            <a:r>
              <a:rPr lang="en-US" dirty="0" smtClean="0">
                <a:solidFill>
                  <a:srgbClr val="FF0000"/>
                </a:solidFill>
              </a:rPr>
              <a:t>ng-model</a:t>
            </a:r>
            <a:r>
              <a:rPr lang="en-US" dirty="0" smtClean="0"/>
              <a:t> pour le double </a:t>
            </a:r>
            <a:r>
              <a:rPr lang="en-US" dirty="0" err="1" smtClean="0"/>
              <a:t>bindning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novalidate</a:t>
            </a:r>
            <a:r>
              <a:rPr lang="en-US" dirty="0"/>
              <a:t> (attributes defined in HTML 5) =&gt;  disables the browser automatic validation</a:t>
            </a:r>
          </a:p>
          <a:p>
            <a:r>
              <a:rPr lang="en-US" dirty="0" smtClean="0"/>
              <a:t>Check the HTML5 types : text, email, number …</a:t>
            </a:r>
          </a:p>
          <a:p>
            <a:r>
              <a:rPr lang="en-US" dirty="0" smtClean="0"/>
              <a:t>type="mail"  prevents an invalid value to be synced with the binding data defined in ng-model </a:t>
            </a:r>
            <a:r>
              <a:rPr lang="en-US" dirty="0" err="1" smtClean="0"/>
              <a:t>user.mail</a:t>
            </a:r>
            <a:r>
              <a:rPr lang="en-US" dirty="0" smtClean="0"/>
              <a:t> if not valid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Un </a:t>
            </a:r>
            <a:r>
              <a:rPr lang="en-GB" cap="none" dirty="0" err="1" smtClean="0"/>
              <a:t>formulaire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6949" y="989929"/>
            <a:ext cx="7494392" cy="304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à coins arrondis 3"/>
          <p:cNvSpPr/>
          <p:nvPr/>
        </p:nvSpPr>
        <p:spPr>
          <a:xfrm>
            <a:off x="3162271" y="1572565"/>
            <a:ext cx="1065686" cy="240571"/>
          </a:xfrm>
          <a:prstGeom prst="roundRect">
            <a:avLst/>
          </a:prstGeom>
          <a:solidFill>
            <a:srgbClr val="CF022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339054" y="1856962"/>
            <a:ext cx="1175795" cy="240571"/>
          </a:xfrm>
          <a:prstGeom prst="roundRect">
            <a:avLst/>
          </a:prstGeom>
          <a:solidFill>
            <a:srgbClr val="CF022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Les classes CSS </a:t>
            </a:r>
            <a:r>
              <a:rPr lang="en-GB" cap="none" dirty="0" err="1" smtClean="0"/>
              <a:t>associées</a:t>
            </a:r>
            <a:r>
              <a:rPr lang="en-GB" cap="none" dirty="0" smtClean="0"/>
              <a:t> à un </a:t>
            </a:r>
            <a:r>
              <a:rPr lang="en-GB" cap="none" dirty="0" err="1" smtClean="0"/>
              <a:t>formulaire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3087" y="1337635"/>
            <a:ext cx="6696726" cy="352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559" y="5296751"/>
            <a:ext cx="4035006" cy="272301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270242" y="1089928"/>
            <a:ext cx="7983742" cy="4915547"/>
          </a:xfrm>
        </p:spPr>
        <p:txBody>
          <a:bodyPr/>
          <a:lstStyle/>
          <a:p>
            <a:r>
              <a:rPr lang="en-US" dirty="0"/>
              <a:t> On user  inputs, Angular adds and removes classes from HTML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the &lt;form&gt; element you have one more property :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5536282" y="2092081"/>
            <a:ext cx="1291238" cy="273167"/>
          </a:xfrm>
          <a:prstGeom prst="roundRect">
            <a:avLst/>
          </a:prstGeom>
          <a:solidFill>
            <a:srgbClr val="CF022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373063" y="1331912"/>
            <a:ext cx="8389937" cy="4681537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1600" dirty="0"/>
              <a:t> Angular applies CSS styles automatically according to state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Form/Input state impact on CSS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9625" y="3114675"/>
            <a:ext cx="3733800" cy="7400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9150" y="2009775"/>
            <a:ext cx="2990850" cy="3257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4562475" y="2047875"/>
            <a:ext cx="3036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get impact on the page, </a:t>
            </a:r>
            <a:br>
              <a:rPr lang="en-US" sz="1600" dirty="0"/>
            </a:br>
            <a:r>
              <a:rPr lang="en-US" sz="1600" dirty="0"/>
              <a:t>we just have to define the content</a:t>
            </a:r>
            <a:br>
              <a:rPr lang="en-US" sz="1600" dirty="0"/>
            </a:br>
            <a:r>
              <a:rPr lang="en-US" sz="1600" dirty="0"/>
              <a:t>of those CSS</a:t>
            </a:r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373063" y="1331912"/>
            <a:ext cx="8389937" cy="4681537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1600" dirty="0"/>
              <a:t> In our example,  'form' is an instance of </a:t>
            </a:r>
            <a:r>
              <a:rPr lang="en-US" sz="1600" dirty="0" err="1">
                <a:solidFill>
                  <a:schemeClr val="accent3"/>
                </a:solidFill>
              </a:rPr>
              <a:t>FormController</a:t>
            </a:r>
            <a:r>
              <a:rPr lang="en-US" sz="1600" dirty="0"/>
              <a:t> a </a:t>
            </a:r>
            <a:r>
              <a:rPr lang="en-US" sz="1600" dirty="0" err="1"/>
              <a:t>specifc</a:t>
            </a:r>
            <a:r>
              <a:rPr lang="en-US" sz="1600" dirty="0"/>
              <a:t> Angular </a:t>
            </a:r>
            <a:r>
              <a:rPr lang="en-US" sz="1600" dirty="0" err="1"/>
              <a:t>js</a:t>
            </a:r>
            <a:r>
              <a:rPr lang="en-US" sz="1600" dirty="0"/>
              <a:t> object,</a:t>
            </a:r>
            <a:br>
              <a:rPr lang="en-US" sz="1600" dirty="0"/>
            </a:br>
            <a:r>
              <a:rPr lang="en-US" sz="1600" dirty="0"/>
              <a:t> which has been made accessible by giving it a name on the current $scope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An </a:t>
            </a:r>
            <a:r>
              <a:rPr lang="en-US" sz="1600" dirty="0" err="1">
                <a:solidFill>
                  <a:schemeClr val="accent3"/>
                </a:solidFill>
              </a:rPr>
              <a:t>ngModel</a:t>
            </a:r>
            <a:r>
              <a:rPr lang="en-US" sz="1600" dirty="0"/>
              <a:t> directive holds an instance of </a:t>
            </a:r>
            <a:r>
              <a:rPr lang="en-US" sz="1600" dirty="0" err="1"/>
              <a:t>NgModelController</a:t>
            </a:r>
            <a:r>
              <a:rPr lang="en-US" sz="1600" dirty="0"/>
              <a:t>, and could also be named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La </a:t>
            </a:r>
            <a:r>
              <a:rPr lang="en-GB" cap="none" dirty="0" err="1" smtClean="0"/>
              <a:t>mécanique</a:t>
            </a:r>
            <a:r>
              <a:rPr lang="en-GB" cap="none" dirty="0" smtClean="0"/>
              <a:t> interne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493" y="3032124"/>
            <a:ext cx="2019300" cy="298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18627" y="3179498"/>
            <a:ext cx="6870872" cy="161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5209" y="5287507"/>
            <a:ext cx="261937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373063" y="1331912"/>
            <a:ext cx="8389937" cy="4681537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1600" dirty="0"/>
              <a:t> Those attributes could be set in JS code :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Accessing form/input properties by JS code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063" y="1665217"/>
            <a:ext cx="2650553" cy="391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1275" y="1841462"/>
            <a:ext cx="5504543" cy="19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 smtClean="0"/>
              <a:t>Comment </a:t>
            </a:r>
            <a:r>
              <a:rPr lang="en-US" dirty="0" err="1" smtClean="0"/>
              <a:t>afficher</a:t>
            </a:r>
            <a:r>
              <a:rPr lang="en-US" dirty="0" smtClean="0"/>
              <a:t> un message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Et </a:t>
            </a:r>
            <a:r>
              <a:rPr lang="en-US" dirty="0" err="1" smtClean="0"/>
              <a:t>en</a:t>
            </a:r>
            <a:r>
              <a:rPr lang="en-US" dirty="0" smtClean="0"/>
              <a:t> version simple avec ng-message </a:t>
            </a:r>
            <a:r>
              <a:rPr lang="en-US" dirty="0"/>
              <a:t>: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err="1" smtClean="0"/>
              <a:t>Affichage</a:t>
            </a:r>
            <a:r>
              <a:rPr lang="en-GB" cap="none" dirty="0" smtClean="0"/>
              <a:t> de message </a:t>
            </a:r>
            <a:r>
              <a:rPr lang="en-GB" cap="none" dirty="0" err="1" smtClean="0"/>
              <a:t>d’erreur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075" y="1971675"/>
            <a:ext cx="8775703" cy="127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336" y="4156969"/>
            <a:ext cx="8646442" cy="109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01638" y="1179512"/>
            <a:ext cx="8237537" cy="4681537"/>
          </a:xfrm>
        </p:spPr>
        <p:txBody>
          <a:bodyPr/>
          <a:lstStyle/>
          <a:p>
            <a:r>
              <a:rPr lang="en-US" sz="1800" dirty="0"/>
              <a:t>Setup : </a:t>
            </a:r>
            <a:r>
              <a:rPr lang="en-US" sz="1800" dirty="0" err="1"/>
              <a:t>ngMessages</a:t>
            </a:r>
            <a:r>
              <a:rPr lang="en-US" sz="1800" dirty="0"/>
              <a:t> should be added to modules deps :</a:t>
            </a:r>
            <a:br>
              <a:rPr lang="en-US" sz="1800" dirty="0"/>
            </a:br>
            <a:r>
              <a:rPr lang="en-US" sz="1800" dirty="0"/>
              <a:t>And also as an added script : </a:t>
            </a:r>
          </a:p>
          <a:p>
            <a:pPr lvl="1"/>
            <a:r>
              <a:rPr lang="en-US" sz="1600" dirty="0"/>
              <a:t> </a:t>
            </a:r>
          </a:p>
          <a:p>
            <a:r>
              <a:rPr lang="en-US" sz="1800" dirty="0"/>
              <a:t>Showing error message : ng-message </a:t>
            </a:r>
          </a:p>
          <a:p>
            <a:pPr lvl="1"/>
            <a:r>
              <a:rPr lang="en-US" sz="1600" dirty="0"/>
              <a:t>By default, ng-message  shows only one message at a time and this depending on the priority of the messages within the template. </a:t>
            </a:r>
            <a:br>
              <a:rPr lang="en-US" sz="1600" dirty="0"/>
            </a:br>
            <a:r>
              <a:rPr lang="en-US" sz="1600" dirty="0"/>
              <a:t>Change this behavior by </a:t>
            </a:r>
            <a:r>
              <a:rPr lang="en-US" sz="1600" dirty="0">
                <a:solidFill>
                  <a:srgbClr val="00B050"/>
                </a:solidFill>
              </a:rPr>
              <a:t>adding</a:t>
            </a:r>
            <a:r>
              <a:rPr lang="en-US" sz="1600" dirty="0"/>
              <a:t> the </a:t>
            </a:r>
            <a:r>
              <a:rPr lang="en-US" sz="1600" dirty="0">
                <a:solidFill>
                  <a:srgbClr val="FF0000"/>
                </a:solidFill>
              </a:rPr>
              <a:t>ng-messages-multiple</a:t>
            </a:r>
            <a:r>
              <a:rPr lang="en-US" sz="1600" dirty="0"/>
              <a:t> or </a:t>
            </a:r>
            <a:r>
              <a:rPr lang="en-US" sz="1600" dirty="0">
                <a:solidFill>
                  <a:srgbClr val="FF0000"/>
                </a:solidFill>
              </a:rPr>
              <a:t>multiple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00B050"/>
                </a:solidFill>
              </a:rPr>
              <a:t>attribute</a:t>
            </a:r>
            <a:r>
              <a:rPr lang="en-US" sz="1600" dirty="0"/>
              <a:t> on the directive container.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For a specific field  : ng-messages="&lt;</a:t>
            </a:r>
            <a:r>
              <a:rPr lang="en-US" sz="1600" dirty="0" err="1"/>
              <a:t>formName</a:t>
            </a:r>
            <a:r>
              <a:rPr lang="en-US" sz="1600" dirty="0"/>
              <a:t>&gt;.&lt;fieldname&gt;.$error</a:t>
            </a:r>
          </a:p>
          <a:p>
            <a:pPr lvl="1"/>
            <a:r>
              <a:rPr lang="en-US" sz="1600" dirty="0"/>
              <a:t>For the entire form errors : ng-messages="&lt;</a:t>
            </a:r>
            <a:r>
              <a:rPr lang="en-US" sz="1600" dirty="0" err="1"/>
              <a:t>formName</a:t>
            </a:r>
            <a:r>
              <a:rPr lang="en-US" sz="1600" dirty="0"/>
              <a:t>&gt;.$error</a:t>
            </a:r>
          </a:p>
          <a:p>
            <a:pPr lvl="1"/>
            <a:endParaRPr lang="en-US" sz="16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err="1"/>
              <a:t>ngMessages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3664" y="1257419"/>
            <a:ext cx="30670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1484" y="3664404"/>
            <a:ext cx="66960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49" y="1767537"/>
            <a:ext cx="72675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18356" y="1120858"/>
            <a:ext cx="8088511" cy="4681537"/>
          </a:xfrm>
        </p:spPr>
        <p:txBody>
          <a:bodyPr/>
          <a:lstStyle/>
          <a:p>
            <a:r>
              <a:rPr lang="fr-FR" dirty="0"/>
              <a:t>(</a:t>
            </a:r>
            <a:r>
              <a:rPr lang="fr-FR" dirty="0" err="1"/>
              <a:t>modified</a:t>
            </a:r>
            <a:r>
              <a:rPr lang="fr-FR" dirty="0"/>
              <a:t>) </a:t>
            </a:r>
            <a:r>
              <a:rPr lang="fr-FR" dirty="0" err="1"/>
              <a:t>angular</a:t>
            </a:r>
            <a:r>
              <a:rPr lang="fr-FR" dirty="0"/>
              <a:t> doc </a:t>
            </a:r>
            <a:r>
              <a:rPr lang="fr-FR" dirty="0" err="1"/>
              <a:t>plunk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2"/>
              </a:rPr>
              <a:t>https://docs.angularjs.org/api/ngMessages/directive/ngMessages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Exemple </a:t>
            </a:r>
            <a:r>
              <a:rPr lang="fr-FR" dirty="0" err="1" smtClean="0"/>
              <a:t>MultiPLE</a:t>
            </a:r>
            <a:r>
              <a:rPr lang="fr-FR" dirty="0" smtClean="0"/>
              <a:t> message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02" y="2395798"/>
            <a:ext cx="7664688" cy="37344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401" y="2192938"/>
            <a:ext cx="2762250" cy="1685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3947474"/>
      </p:ext>
    </p:extLst>
  </p:cSld>
  <p:clrMapOvr>
    <a:masterClrMapping/>
  </p:clrMapOvr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3886</TotalTime>
  <Words>542</Words>
  <Application>Microsoft Office PowerPoint</Application>
  <PresentationFormat>Affichage à l'écran (4:3)</PresentationFormat>
  <Paragraphs>163</Paragraphs>
  <Slides>17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Tahoma</vt:lpstr>
      <vt:lpstr>Wingdings</vt:lpstr>
      <vt:lpstr>FR_Template_SopraSteria_Consulting_SopraHR</vt:lpstr>
      <vt:lpstr>Angular js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ngMessages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Combo</vt:lpstr>
      <vt:lpstr>AngularJS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CINTRE Yohann</cp:lastModifiedBy>
  <cp:revision>475</cp:revision>
  <cp:lastPrinted>2016-02-05T09:23:57Z</cp:lastPrinted>
  <dcterms:created xsi:type="dcterms:W3CDTF">2015-02-11T13:34:01Z</dcterms:created>
  <dcterms:modified xsi:type="dcterms:W3CDTF">2017-08-23T07:05:25Z</dcterms:modified>
</cp:coreProperties>
</file>