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570" r:id="rId2"/>
    <p:sldId id="529" r:id="rId3"/>
    <p:sldId id="530" r:id="rId4"/>
    <p:sldId id="531" r:id="rId5"/>
    <p:sldId id="532" r:id="rId6"/>
    <p:sldId id="533" r:id="rId7"/>
    <p:sldId id="466" r:id="rId8"/>
    <p:sldId id="463" r:id="rId9"/>
  </p:sldIdLst>
  <p:sldSz cx="9144000" cy="6858000" type="screen4x3"/>
  <p:notesSz cx="7104063" cy="10234613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AA64"/>
    <a:srgbClr val="FEA8B8"/>
    <a:srgbClr val="000000"/>
    <a:srgbClr val="F2F2F2"/>
    <a:srgbClr val="FAAA0A"/>
    <a:srgbClr val="A6A6A6"/>
    <a:srgbClr val="4D0B39"/>
    <a:srgbClr val="D99782"/>
    <a:srgbClr val="88A72E"/>
    <a:srgbClr val="4D6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92" autoAdjust="0"/>
    <p:restoredTop sz="89881" autoAdjust="0"/>
  </p:normalViewPr>
  <p:slideViewPr>
    <p:cSldViewPr snapToGrid="0" showGuides="1">
      <p:cViewPr varScale="1">
        <p:scale>
          <a:sx n="78" d="100"/>
          <a:sy n="78" d="100"/>
        </p:scale>
        <p:origin x="696" y="96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1669"/>
    </p:cViewPr>
  </p:sorterViewPr>
  <p:notesViewPr>
    <p:cSldViewPr snapToGrid="0" showGuides="1">
      <p:cViewPr varScale="1">
        <p:scale>
          <a:sx n="78" d="100"/>
          <a:sy n="78" d="100"/>
        </p:scale>
        <p:origin x="-3366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1" y="0"/>
            <a:ext cx="3078427" cy="281519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pPr algn="l"/>
            <a:fld id="{87731427-D242-475D-9180-8940013A50B8}" type="datetimeFigureOut">
              <a:rPr lang="en-GB" smtClean="0"/>
              <a:pPr algn="l"/>
              <a:t>08/04/2017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68366" y="9779636"/>
            <a:ext cx="5918555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" y="0"/>
            <a:ext cx="340284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fld id="{BA521D56-F1F4-41A0-82EB-989F4F6F400D}" type="datetimeFigureOut">
              <a:rPr lang="fr-FR" smtClean="0"/>
              <a:pPr/>
              <a:t>08/04/2017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8156" y="4861442"/>
            <a:ext cx="52677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68366" y="9779636"/>
            <a:ext cx="5072231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8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CEEEE294-B79F-4A25-95D8-F3C9F64C4822}" type="datetime1">
              <a:rPr lang="fr-FR" smtClean="0"/>
              <a:pPr/>
              <a:t>08/04/2017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639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9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pour une image  9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1" b="12511"/>
          <a:stretch>
            <a:fillRect/>
          </a:stretch>
        </p:blipFill>
        <p:spPr/>
      </p:pic>
      <p:sp>
        <p:nvSpPr>
          <p:cNvPr id="3" name="Espace réservé du pied de page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ANgularJS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Filters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661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filtres permettent de transformer les valeurs d'affichage, de filtrer ou réordonner les éléments d'une collection.</a:t>
            </a:r>
          </a:p>
          <a:p>
            <a:r>
              <a:rPr lang="fr-FR" dirty="0"/>
              <a:t>La syntaxe UNIX est utilisée </a:t>
            </a:r>
            <a:r>
              <a:rPr lang="fr-FR" dirty="0" smtClean="0"/>
              <a:t>: </a:t>
            </a:r>
          </a:p>
          <a:p>
            <a:pPr lvl="1"/>
            <a:r>
              <a:rPr lang="fr-FR" sz="1600" b="1" dirty="0" smtClean="0">
                <a:latin typeface="Consolas" panose="020B0609020204030204" pitchFamily="49" charset="0"/>
              </a:rPr>
              <a:t>{{ </a:t>
            </a:r>
            <a:r>
              <a:rPr lang="fr-FR" sz="1600" b="1" dirty="0">
                <a:latin typeface="Consolas" panose="020B0609020204030204" pitchFamily="49" charset="0"/>
              </a:rPr>
              <a:t>expression | </a:t>
            </a:r>
            <a:r>
              <a:rPr lang="fr-FR" sz="1600" b="1" dirty="0" err="1">
                <a:latin typeface="Consolas" panose="020B0609020204030204" pitchFamily="49" charset="0"/>
              </a:rPr>
              <a:t>uppercase</a:t>
            </a:r>
            <a:r>
              <a:rPr lang="fr-FR" sz="1600" b="1" dirty="0">
                <a:latin typeface="Consolas" panose="020B0609020204030204" pitchFamily="49" charset="0"/>
              </a:rPr>
              <a:t> }}</a:t>
            </a:r>
          </a:p>
          <a:p>
            <a:r>
              <a:rPr lang="fr-FR" dirty="0"/>
              <a:t>On peut chaîner les filtres </a:t>
            </a:r>
            <a:r>
              <a:rPr lang="fr-FR" dirty="0" smtClean="0"/>
              <a:t>: </a:t>
            </a:r>
          </a:p>
          <a:p>
            <a:pPr lvl="1"/>
            <a:r>
              <a:rPr lang="fr-FR" sz="1600" b="1" dirty="0" smtClean="0">
                <a:latin typeface="Consolas" panose="020B0609020204030204" pitchFamily="49" charset="0"/>
              </a:rPr>
              <a:t>{{ </a:t>
            </a:r>
            <a:r>
              <a:rPr lang="fr-FR" sz="1600" b="1" dirty="0">
                <a:latin typeface="Consolas" panose="020B0609020204030204" pitchFamily="49" charset="0"/>
              </a:rPr>
              <a:t>expression | </a:t>
            </a:r>
            <a:r>
              <a:rPr lang="fr-FR" sz="1600" b="1" dirty="0" err="1">
                <a:latin typeface="Consolas" panose="020B0609020204030204" pitchFamily="49" charset="0"/>
              </a:rPr>
              <a:t>uppercase</a:t>
            </a:r>
            <a:r>
              <a:rPr lang="fr-FR" sz="1600" b="1" dirty="0">
                <a:latin typeface="Consolas" panose="020B0609020204030204" pitchFamily="49" charset="0"/>
              </a:rPr>
              <a:t> | </a:t>
            </a:r>
            <a:r>
              <a:rPr lang="fr-FR" sz="1600" b="1" dirty="0" err="1">
                <a:latin typeface="Consolas" panose="020B0609020204030204" pitchFamily="49" charset="0"/>
              </a:rPr>
              <a:t>trim</a:t>
            </a:r>
            <a:r>
              <a:rPr lang="fr-FR" sz="1600" b="1" dirty="0">
                <a:latin typeface="Consolas" panose="020B0609020204030204" pitchFamily="49" charset="0"/>
              </a:rPr>
              <a:t> }}</a:t>
            </a:r>
          </a:p>
          <a:p>
            <a:r>
              <a:rPr lang="fr-FR" dirty="0"/>
              <a:t>Passer des paramètres : </a:t>
            </a:r>
            <a:r>
              <a:rPr lang="fr-FR" dirty="0" smtClean="0"/>
              <a:t>       </a:t>
            </a:r>
          </a:p>
          <a:p>
            <a:pPr lvl="1"/>
            <a:r>
              <a:rPr lang="fr-FR" sz="1600" b="1" dirty="0" smtClean="0">
                <a:latin typeface="Consolas" panose="020B0609020204030204" pitchFamily="49" charset="0"/>
              </a:rPr>
              <a:t>{{ </a:t>
            </a:r>
            <a:r>
              <a:rPr lang="fr-FR" sz="1600" b="1" dirty="0" err="1">
                <a:latin typeface="Consolas" panose="020B0609020204030204" pitchFamily="49" charset="0"/>
              </a:rPr>
              <a:t>array</a:t>
            </a:r>
            <a:r>
              <a:rPr lang="fr-FR" sz="1600" b="1" dirty="0">
                <a:latin typeface="Consolas" panose="020B0609020204030204" pitchFamily="49" charset="0"/>
              </a:rPr>
              <a:t> | </a:t>
            </a:r>
            <a:r>
              <a:rPr lang="fr-FR" sz="1600" b="1" dirty="0" err="1">
                <a:latin typeface="Consolas" panose="020B0609020204030204" pitchFamily="49" charset="0"/>
              </a:rPr>
              <a:t>orderBy</a:t>
            </a:r>
            <a:r>
              <a:rPr lang="fr-FR" sz="1600" b="1" dirty="0">
                <a:latin typeface="Consolas" panose="020B0609020204030204" pitchFamily="49" charset="0"/>
              </a:rPr>
              <a:t>:'</a:t>
            </a:r>
            <a:r>
              <a:rPr lang="fr-FR" sz="1600" b="1" dirty="0" err="1">
                <a:latin typeface="Consolas" panose="020B0609020204030204" pitchFamily="49" charset="0"/>
              </a:rPr>
              <a:t>name</a:t>
            </a:r>
            <a:r>
              <a:rPr lang="fr-FR" sz="1600" b="1" dirty="0">
                <a:latin typeface="Consolas" panose="020B0609020204030204" pitchFamily="49" charset="0"/>
              </a:rPr>
              <a:t>':</a:t>
            </a:r>
            <a:r>
              <a:rPr lang="fr-FR" sz="1600" b="1" dirty="0" err="1">
                <a:latin typeface="Consolas" panose="020B0609020204030204" pitchFamily="49" charset="0"/>
              </a:rPr>
              <a:t>true</a:t>
            </a:r>
            <a:r>
              <a:rPr lang="fr-FR" sz="1600" b="1" dirty="0">
                <a:latin typeface="Consolas" panose="020B0609020204030204" pitchFamily="49" charset="0"/>
              </a:rPr>
              <a:t> }</a:t>
            </a:r>
            <a:r>
              <a:rPr lang="fr-FR" sz="1600" b="1" dirty="0"/>
              <a:t>}</a:t>
            </a:r>
          </a:p>
          <a:p>
            <a:r>
              <a:rPr lang="fr-FR" dirty="0"/>
              <a:t>Ou encore accéder au filtre en JS :</a:t>
            </a:r>
          </a:p>
          <a:p>
            <a:pPr>
              <a:buNone/>
            </a:pPr>
            <a:r>
              <a:rPr lang="fr-FR" dirty="0"/>
              <a:t>		</a:t>
            </a:r>
            <a:r>
              <a:rPr lang="fr-FR" sz="1600" b="1" dirty="0" smtClean="0">
                <a:latin typeface="Consolas" panose="020B0609020204030204" pitchFamily="49" charset="0"/>
              </a:rPr>
              <a:t>var </a:t>
            </a:r>
            <a:r>
              <a:rPr lang="fr-FR" sz="1600" b="1" dirty="0" err="1">
                <a:latin typeface="Consolas" panose="020B0609020204030204" pitchFamily="49" charset="0"/>
              </a:rPr>
              <a:t>toUpper</a:t>
            </a:r>
            <a:r>
              <a:rPr lang="fr-FR" sz="1600" b="1" dirty="0">
                <a:latin typeface="Consolas" panose="020B0609020204030204" pitchFamily="49" charset="0"/>
              </a:rPr>
              <a:t> = $</a:t>
            </a:r>
            <a:r>
              <a:rPr lang="fr-FR" sz="1600" b="1" dirty="0" err="1">
                <a:latin typeface="Consolas" panose="020B0609020204030204" pitchFamily="49" charset="0"/>
              </a:rPr>
              <a:t>filter</a:t>
            </a:r>
            <a:r>
              <a:rPr lang="fr-FR" sz="1600" b="1" dirty="0">
                <a:latin typeface="Consolas" panose="020B0609020204030204" pitchFamily="49" charset="0"/>
              </a:rPr>
              <a:t>('</a:t>
            </a:r>
            <a:r>
              <a:rPr lang="fr-FR" sz="1600" b="1" dirty="0" err="1">
                <a:latin typeface="Consolas" panose="020B0609020204030204" pitchFamily="49" charset="0"/>
              </a:rPr>
              <a:t>uppercase</a:t>
            </a:r>
            <a:r>
              <a:rPr lang="fr-FR" sz="1600" b="1" dirty="0">
                <a:latin typeface="Consolas" panose="020B0609020204030204" pitchFamily="49" charset="0"/>
              </a:rPr>
              <a:t>');</a:t>
            </a:r>
          </a:p>
          <a:p>
            <a:pPr>
              <a:buNone/>
            </a:pPr>
            <a:r>
              <a:rPr lang="fr-FR" sz="1600" b="1" dirty="0">
                <a:latin typeface="Consolas" panose="020B0609020204030204" pitchFamily="49" charset="0"/>
              </a:rPr>
              <a:t>		</a:t>
            </a:r>
            <a:r>
              <a:rPr lang="fr-FR" sz="1600" b="1" dirty="0" smtClean="0">
                <a:latin typeface="Consolas" panose="020B0609020204030204" pitchFamily="49" charset="0"/>
              </a:rPr>
              <a:t>var </a:t>
            </a:r>
            <a:r>
              <a:rPr lang="fr-FR" sz="1600" b="1" dirty="0" err="1">
                <a:latin typeface="Consolas" panose="020B0609020204030204" pitchFamily="49" charset="0"/>
              </a:rPr>
              <a:t>helloInUppercase</a:t>
            </a:r>
            <a:r>
              <a:rPr lang="fr-FR" sz="1600" b="1" dirty="0">
                <a:latin typeface="Consolas" panose="020B0609020204030204" pitchFamily="49" charset="0"/>
              </a:rPr>
              <a:t> = </a:t>
            </a:r>
            <a:r>
              <a:rPr lang="fr-FR" sz="1600" b="1" dirty="0" err="1">
                <a:latin typeface="Consolas" panose="020B0609020204030204" pitchFamily="49" charset="0"/>
              </a:rPr>
              <a:t>toUpper</a:t>
            </a:r>
            <a:r>
              <a:rPr lang="fr-FR" sz="1600" b="1" dirty="0">
                <a:latin typeface="Consolas" panose="020B0609020204030204" pitchFamily="49" charset="0"/>
              </a:rPr>
              <a:t>('hello</a:t>
            </a:r>
            <a:r>
              <a:rPr lang="fr-FR" sz="1600" b="1" dirty="0" smtClean="0">
                <a:latin typeface="Consolas" panose="020B0609020204030204" pitchFamily="49" charset="0"/>
              </a:rPr>
              <a:t>'); // HELLO</a:t>
            </a:r>
            <a:endParaRPr lang="fr-FR" sz="1600" b="1" dirty="0">
              <a:latin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FilteR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15938" y="1634437"/>
            <a:ext cx="8628062" cy="4681537"/>
          </a:xfrm>
        </p:spPr>
        <p:txBody>
          <a:bodyPr/>
          <a:lstStyle/>
          <a:p>
            <a:r>
              <a:rPr lang="fr-FR" dirty="0" err="1"/>
              <a:t>number</a:t>
            </a:r>
            <a:r>
              <a:rPr lang="fr-FR" dirty="0"/>
              <a:t> : permet de préciser le nombre de chiffres après la virgule</a:t>
            </a:r>
          </a:p>
          <a:p>
            <a:pPr lvl="1"/>
            <a:r>
              <a:rPr lang="fr-FR" sz="1600" b="1" dirty="0">
                <a:latin typeface="Consolas" panose="020B0609020204030204" pitchFamily="49" charset="0"/>
              </a:rPr>
              <a:t>{{ 31.26 | </a:t>
            </a:r>
            <a:r>
              <a:rPr lang="fr-FR" sz="1600" b="1" dirty="0" err="1">
                <a:latin typeface="Consolas" panose="020B0609020204030204" pitchFamily="49" charset="0"/>
              </a:rPr>
              <a:t>number</a:t>
            </a:r>
            <a:r>
              <a:rPr lang="fr-FR" sz="1600" b="1" dirty="0">
                <a:latin typeface="Consolas" panose="020B0609020204030204" pitchFamily="49" charset="0"/>
              </a:rPr>
              <a:t>:1 }} // 31.3</a:t>
            </a:r>
            <a:endParaRPr lang="fr-FR" b="1" dirty="0">
              <a:latin typeface="Consolas" panose="020B0609020204030204" pitchFamily="49" charset="0"/>
            </a:endParaRPr>
          </a:p>
          <a:p>
            <a:pPr lvl="1"/>
            <a:r>
              <a:rPr lang="fr-FR" sz="1600" b="1" dirty="0">
                <a:latin typeface="Consolas" panose="020B0609020204030204" pitchFamily="49" charset="0"/>
              </a:rPr>
              <a:t>{{ 31.26 | </a:t>
            </a:r>
            <a:r>
              <a:rPr lang="fr-FR" sz="1600" b="1" dirty="0" err="1">
                <a:latin typeface="Consolas" panose="020B0609020204030204" pitchFamily="49" charset="0"/>
              </a:rPr>
              <a:t>number</a:t>
            </a:r>
            <a:r>
              <a:rPr lang="fr-FR" sz="1600" b="1" dirty="0">
                <a:latin typeface="Consolas" panose="020B0609020204030204" pitchFamily="49" charset="0"/>
              </a:rPr>
              <a:t>:3 }} // 31.260</a:t>
            </a:r>
          </a:p>
          <a:p>
            <a:r>
              <a:rPr lang="fr-FR" dirty="0" err="1"/>
              <a:t>currency</a:t>
            </a:r>
            <a:r>
              <a:rPr lang="fr-FR" dirty="0"/>
              <a:t>: permet de préciser la monnaie :  </a:t>
            </a:r>
            <a:endParaRPr lang="fr-FR" dirty="0" smtClean="0"/>
          </a:p>
          <a:p>
            <a:pPr lvl="1"/>
            <a:r>
              <a:rPr lang="fr-FR" sz="1600" b="1" dirty="0" smtClean="0">
                <a:latin typeface="Consolas" panose="020B0609020204030204" pitchFamily="49" charset="0"/>
              </a:rPr>
              <a:t>{ </a:t>
            </a:r>
            <a:r>
              <a:rPr lang="fr-FR" sz="1600" b="1" dirty="0">
                <a:latin typeface="Consolas" panose="020B0609020204030204" pitchFamily="49" charset="0"/>
              </a:rPr>
              <a:t>31.26 | </a:t>
            </a:r>
            <a:r>
              <a:rPr lang="fr-FR" sz="1600" b="1" dirty="0" err="1">
                <a:latin typeface="Consolas" panose="020B0609020204030204" pitchFamily="49" charset="0"/>
              </a:rPr>
              <a:t>currency</a:t>
            </a:r>
            <a:r>
              <a:rPr lang="fr-FR" sz="1600" b="1" dirty="0">
                <a:latin typeface="Consolas" panose="020B0609020204030204" pitchFamily="49" charset="0"/>
              </a:rPr>
              <a:t>:'$' }} // $31.26</a:t>
            </a:r>
            <a:endParaRPr lang="fr-FR" b="1" dirty="0">
              <a:latin typeface="Consolas" panose="020B0609020204030204" pitchFamily="49" charset="0"/>
            </a:endParaRPr>
          </a:p>
          <a:p>
            <a:r>
              <a:rPr lang="fr-FR" dirty="0"/>
              <a:t>date : permet de </a:t>
            </a:r>
            <a:r>
              <a:rPr lang="fr-FR" dirty="0" err="1"/>
              <a:t>formatter</a:t>
            </a:r>
            <a:r>
              <a:rPr lang="fr-FR" dirty="0"/>
              <a:t> la date en passant le pattern</a:t>
            </a:r>
          </a:p>
          <a:p>
            <a:pPr lvl="1"/>
            <a:r>
              <a:rPr lang="fr-FR" sz="1600" b="1" dirty="0">
                <a:latin typeface="Consolas" panose="020B0609020204030204" pitchFamily="49" charset="0"/>
              </a:rPr>
              <a:t>{{ </a:t>
            </a:r>
            <a:r>
              <a:rPr lang="fr-FR" sz="1600" b="1" dirty="0" err="1">
                <a:latin typeface="Consolas" panose="020B0609020204030204" pitchFamily="49" charset="0"/>
              </a:rPr>
              <a:t>today</a:t>
            </a:r>
            <a:r>
              <a:rPr lang="fr-FR" sz="1600" b="1" dirty="0">
                <a:latin typeface="Consolas" panose="020B0609020204030204" pitchFamily="49" charset="0"/>
              </a:rPr>
              <a:t> | date:'dd/MM/</a:t>
            </a:r>
            <a:r>
              <a:rPr lang="fr-FR" sz="1600" b="1" dirty="0" err="1">
                <a:latin typeface="Consolas" panose="020B0609020204030204" pitchFamily="49" charset="0"/>
              </a:rPr>
              <a:t>yyyy</a:t>
            </a:r>
            <a:r>
              <a:rPr lang="fr-FR" sz="1600" b="1" dirty="0">
                <a:latin typeface="Consolas" panose="020B0609020204030204" pitchFamily="49" charset="0"/>
              </a:rPr>
              <a:t>' }} // 21/05/2015</a:t>
            </a:r>
          </a:p>
          <a:p>
            <a:r>
              <a:rPr lang="fr-FR" dirty="0" err="1"/>
              <a:t>lowercase</a:t>
            </a:r>
            <a:r>
              <a:rPr lang="fr-FR" dirty="0"/>
              <a:t>/</a:t>
            </a:r>
            <a:r>
              <a:rPr lang="fr-FR" dirty="0" err="1"/>
              <a:t>uppercase</a:t>
            </a:r>
            <a:r>
              <a:rPr lang="fr-FR" dirty="0"/>
              <a:t> : convertit en minuscules ou majuscules</a:t>
            </a:r>
          </a:p>
          <a:p>
            <a:pPr lvl="1"/>
            <a:r>
              <a:rPr lang="fr-FR" sz="1600" b="1" dirty="0">
                <a:latin typeface="Consolas" panose="020B0609020204030204" pitchFamily="49" charset="0"/>
              </a:rPr>
              <a:t>{{ "Jocelyn" | </a:t>
            </a:r>
            <a:r>
              <a:rPr lang="fr-FR" sz="1600" b="1" dirty="0" err="1">
                <a:latin typeface="Consolas" panose="020B0609020204030204" pitchFamily="49" charset="0"/>
              </a:rPr>
              <a:t>uppercase</a:t>
            </a:r>
            <a:r>
              <a:rPr lang="fr-FR" sz="1600" b="1" dirty="0">
                <a:latin typeface="Consolas" panose="020B0609020204030204" pitchFamily="49" charset="0"/>
              </a:rPr>
              <a:t> }} // JOCELYN</a:t>
            </a:r>
          </a:p>
          <a:p>
            <a:pPr lvl="1"/>
            <a:r>
              <a:rPr lang="fr-FR" sz="1600" b="1" dirty="0">
                <a:latin typeface="Consolas" panose="020B0609020204030204" pitchFamily="49" charset="0"/>
              </a:rPr>
              <a:t>{{ "Jocelyn" | </a:t>
            </a:r>
            <a:r>
              <a:rPr lang="fr-FR" sz="1600" b="1" dirty="0" err="1">
                <a:latin typeface="Consolas" panose="020B0609020204030204" pitchFamily="49" charset="0"/>
              </a:rPr>
              <a:t>lowercase</a:t>
            </a:r>
            <a:r>
              <a:rPr lang="fr-FR" sz="1600" b="1" dirty="0">
                <a:latin typeface="Consolas" panose="020B0609020204030204" pitchFamily="49" charset="0"/>
              </a:rPr>
              <a:t> }} // </a:t>
            </a:r>
            <a:r>
              <a:rPr lang="fr-FR" sz="1600" b="1" dirty="0" err="1">
                <a:latin typeface="Consolas" panose="020B0609020204030204" pitchFamily="49" charset="0"/>
              </a:rPr>
              <a:t>jocelyn</a:t>
            </a:r>
            <a:endParaRPr lang="fr-FR" sz="1600" b="1" dirty="0">
              <a:latin typeface="Consolas" panose="020B0609020204030204" pitchFamily="49" charset="0"/>
            </a:endParaRPr>
          </a:p>
          <a:p>
            <a:r>
              <a:rPr lang="fr-FR" dirty="0" err="1"/>
              <a:t>json</a:t>
            </a:r>
            <a:r>
              <a:rPr lang="fr-FR" dirty="0"/>
              <a:t> : affiche l'objet au format JSON</a:t>
            </a:r>
          </a:p>
          <a:p>
            <a:pPr lvl="1"/>
            <a:r>
              <a:rPr lang="fr-FR" sz="1600" b="1" dirty="0">
                <a:latin typeface="Consolas" panose="020B0609020204030204" pitchFamily="49" charset="0"/>
              </a:rPr>
              <a:t>{{ user | </a:t>
            </a:r>
            <a:r>
              <a:rPr lang="fr-FR" sz="1600" b="1" dirty="0" err="1">
                <a:latin typeface="Consolas" panose="020B0609020204030204" pitchFamily="49" charset="0"/>
              </a:rPr>
              <a:t>json</a:t>
            </a:r>
            <a:r>
              <a:rPr lang="fr-FR" sz="1600" b="1" dirty="0">
                <a:latin typeface="Consolas" panose="020B0609020204030204" pitchFamily="49" charset="0"/>
              </a:rPr>
              <a:t> }} // { </a:t>
            </a:r>
            <a:r>
              <a:rPr lang="fr-FR" sz="1600" b="1" dirty="0" err="1">
                <a:latin typeface="Consolas" panose="020B0609020204030204" pitchFamily="49" charset="0"/>
              </a:rPr>
              <a:t>name</a:t>
            </a:r>
            <a:r>
              <a:rPr lang="fr-FR" sz="1600" b="1" dirty="0">
                <a:latin typeface="Consolas" panose="020B0609020204030204" pitchFamily="49" charset="0"/>
              </a:rPr>
              <a:t>: 'Jocelyn', </a:t>
            </a:r>
            <a:r>
              <a:rPr lang="fr-FR" sz="1600" b="1" dirty="0" err="1">
                <a:latin typeface="Consolas" panose="020B0609020204030204" pitchFamily="49" charset="0"/>
              </a:rPr>
              <a:t>company</a:t>
            </a:r>
            <a:r>
              <a:rPr lang="fr-FR" sz="1600" b="1" dirty="0">
                <a:latin typeface="Consolas" panose="020B0609020204030204" pitchFamily="49" charset="0"/>
              </a:rPr>
              <a:t>: '</a:t>
            </a:r>
            <a:r>
              <a:rPr lang="fr-FR" sz="1600" b="1" dirty="0" err="1">
                <a:latin typeface="Consolas" panose="020B0609020204030204" pitchFamily="49" charset="0"/>
              </a:rPr>
              <a:t>Sopra</a:t>
            </a:r>
            <a:r>
              <a:rPr lang="fr-FR" sz="1600" b="1" dirty="0"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latin typeface="Consolas" panose="020B0609020204030204" pitchFamily="49" charset="0"/>
              </a:rPr>
              <a:t>Steria</a:t>
            </a:r>
            <a:r>
              <a:rPr lang="fr-FR" sz="1600" b="1" dirty="0">
                <a:latin typeface="Consolas" panose="020B0609020204030204" pitchFamily="49" charset="0"/>
              </a:rPr>
              <a:t>' }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FILTRES NATIFS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limitTo</a:t>
            </a:r>
            <a:r>
              <a:rPr lang="fr-FR" dirty="0"/>
              <a:t> : permet de filtrer un sous-ensemble</a:t>
            </a:r>
          </a:p>
          <a:p>
            <a:pPr lvl="1"/>
            <a:r>
              <a:rPr lang="fr-FR" sz="1600" b="1" dirty="0">
                <a:latin typeface="Consolas" panose="020B0609020204030204" pitchFamily="49" charset="0"/>
              </a:rPr>
              <a:t>{{ ['a', 'b', 'c'] | </a:t>
            </a:r>
            <a:r>
              <a:rPr lang="fr-FR" sz="1600" b="1" dirty="0" err="1">
                <a:latin typeface="Consolas" panose="020B0609020204030204" pitchFamily="49" charset="0"/>
              </a:rPr>
              <a:t>limitTo</a:t>
            </a:r>
            <a:r>
              <a:rPr lang="fr-FR" sz="1600" b="1" dirty="0">
                <a:latin typeface="Consolas" panose="020B0609020204030204" pitchFamily="49" charset="0"/>
              </a:rPr>
              <a:t>:2 }} // ['a', 'b']</a:t>
            </a:r>
          </a:p>
          <a:p>
            <a:pPr lvl="1"/>
            <a:r>
              <a:rPr lang="fr-FR" sz="1600" b="1" dirty="0">
                <a:latin typeface="Consolas" panose="020B0609020204030204" pitchFamily="49" charset="0"/>
              </a:rPr>
              <a:t>{{ ['a', 'b', 'c'] | </a:t>
            </a:r>
            <a:r>
              <a:rPr lang="fr-FR" sz="1600" b="1" dirty="0" err="1">
                <a:latin typeface="Consolas" panose="020B0609020204030204" pitchFamily="49" charset="0"/>
              </a:rPr>
              <a:t>limitTo</a:t>
            </a:r>
            <a:r>
              <a:rPr lang="fr-FR" sz="1600" b="1" dirty="0">
                <a:latin typeface="Consolas" panose="020B0609020204030204" pitchFamily="49" charset="0"/>
              </a:rPr>
              <a:t>:-2 }} // ['b', 'c']</a:t>
            </a:r>
          </a:p>
          <a:p>
            <a:r>
              <a:rPr lang="fr-FR" dirty="0" err="1"/>
              <a:t>orderBy</a:t>
            </a:r>
            <a:r>
              <a:rPr lang="fr-FR" dirty="0"/>
              <a:t> : permet de trier les éléments</a:t>
            </a:r>
          </a:p>
          <a:p>
            <a:pPr lvl="1"/>
            <a:r>
              <a:rPr lang="fr-FR" sz="1600" b="1" dirty="0">
                <a:latin typeface="Consolas" panose="020B0609020204030204" pitchFamily="49" charset="0"/>
              </a:rPr>
              <a:t>var pierre = {</a:t>
            </a:r>
            <a:r>
              <a:rPr lang="fr-FR" sz="1600" b="1" dirty="0" err="1">
                <a:latin typeface="Consolas" panose="020B0609020204030204" pitchFamily="49" charset="0"/>
              </a:rPr>
              <a:t>name</a:t>
            </a:r>
            <a:r>
              <a:rPr lang="fr-FR" sz="1600" b="1" dirty="0">
                <a:latin typeface="Consolas" panose="020B0609020204030204" pitchFamily="49" charset="0"/>
              </a:rPr>
              <a:t>: 'Pierre', </a:t>
            </a:r>
            <a:r>
              <a:rPr lang="fr-FR" sz="1600" b="1" dirty="0" err="1">
                <a:latin typeface="Consolas" panose="020B0609020204030204" pitchFamily="49" charset="0"/>
              </a:rPr>
              <a:t>gender</a:t>
            </a:r>
            <a:r>
              <a:rPr lang="fr-FR" sz="1600" b="1" dirty="0">
                <a:latin typeface="Consolas" panose="020B0609020204030204" pitchFamily="49" charset="0"/>
              </a:rPr>
              <a:t>: 'male'};</a:t>
            </a:r>
          </a:p>
          <a:p>
            <a:pPr lvl="1"/>
            <a:r>
              <a:rPr lang="fr-FR" sz="1600" b="1" dirty="0">
                <a:latin typeface="Consolas" panose="020B0609020204030204" pitchFamily="49" charset="0"/>
              </a:rPr>
              <a:t>var </a:t>
            </a:r>
            <a:r>
              <a:rPr lang="fr-FR" sz="1600" b="1" dirty="0" err="1">
                <a:latin typeface="Consolas" panose="020B0609020204030204" pitchFamily="49" charset="0"/>
              </a:rPr>
              <a:t>paul</a:t>
            </a:r>
            <a:r>
              <a:rPr lang="fr-FR" sz="1600" b="1" dirty="0">
                <a:latin typeface="Consolas" panose="020B0609020204030204" pitchFamily="49" charset="0"/>
              </a:rPr>
              <a:t> = {</a:t>
            </a:r>
            <a:r>
              <a:rPr lang="fr-FR" sz="1600" b="1" dirty="0" err="1">
                <a:latin typeface="Consolas" panose="020B0609020204030204" pitchFamily="49" charset="0"/>
              </a:rPr>
              <a:t>name</a:t>
            </a:r>
            <a:r>
              <a:rPr lang="fr-FR" sz="1600" b="1" dirty="0">
                <a:latin typeface="Consolas" panose="020B0609020204030204" pitchFamily="49" charset="0"/>
              </a:rPr>
              <a:t>: 'Paul', </a:t>
            </a:r>
            <a:r>
              <a:rPr lang="fr-FR" sz="1600" b="1" dirty="0" err="1">
                <a:latin typeface="Consolas" panose="020B0609020204030204" pitchFamily="49" charset="0"/>
              </a:rPr>
              <a:t>gender</a:t>
            </a:r>
            <a:r>
              <a:rPr lang="fr-FR" sz="1600" b="1" dirty="0">
                <a:latin typeface="Consolas" panose="020B0609020204030204" pitchFamily="49" charset="0"/>
              </a:rPr>
              <a:t>: 'male'};</a:t>
            </a:r>
          </a:p>
          <a:p>
            <a:pPr lvl="1"/>
            <a:r>
              <a:rPr lang="fr-FR" sz="1600" b="1" dirty="0">
                <a:latin typeface="Consolas" panose="020B0609020204030204" pitchFamily="49" charset="0"/>
              </a:rPr>
              <a:t>var marie = {</a:t>
            </a:r>
            <a:r>
              <a:rPr lang="fr-FR" sz="1600" b="1" dirty="0" err="1">
                <a:latin typeface="Consolas" panose="020B0609020204030204" pitchFamily="49" charset="0"/>
              </a:rPr>
              <a:t>name</a:t>
            </a:r>
            <a:r>
              <a:rPr lang="fr-FR" sz="1600" b="1" dirty="0">
                <a:latin typeface="Consolas" panose="020B0609020204030204" pitchFamily="49" charset="0"/>
              </a:rPr>
              <a:t>: 'Marie', </a:t>
            </a:r>
            <a:r>
              <a:rPr lang="fr-FR" sz="1600" b="1" dirty="0" err="1">
                <a:latin typeface="Consolas" panose="020B0609020204030204" pitchFamily="49" charset="0"/>
              </a:rPr>
              <a:t>gender</a:t>
            </a:r>
            <a:r>
              <a:rPr lang="fr-FR" sz="1600" b="1" dirty="0">
                <a:latin typeface="Consolas" panose="020B0609020204030204" pitchFamily="49" charset="0"/>
              </a:rPr>
              <a:t>: '</a:t>
            </a:r>
            <a:r>
              <a:rPr lang="fr-FR" sz="1600" b="1" dirty="0" err="1">
                <a:latin typeface="Consolas" panose="020B0609020204030204" pitchFamily="49" charset="0"/>
              </a:rPr>
              <a:t>female</a:t>
            </a:r>
            <a:r>
              <a:rPr lang="fr-FR" sz="1600" b="1" dirty="0">
                <a:latin typeface="Consolas" panose="020B0609020204030204" pitchFamily="49" charset="0"/>
              </a:rPr>
              <a:t>'};</a:t>
            </a:r>
          </a:p>
          <a:p>
            <a:pPr lvl="1"/>
            <a:r>
              <a:rPr lang="fr-FR" sz="1600" b="1" dirty="0">
                <a:latin typeface="Consolas" panose="020B0609020204030204" pitchFamily="49" charset="0"/>
              </a:rPr>
              <a:t>var </a:t>
            </a:r>
            <a:r>
              <a:rPr lang="fr-FR" sz="1600" b="1" dirty="0" err="1">
                <a:latin typeface="Consolas" panose="020B0609020204030204" pitchFamily="49" charset="0"/>
              </a:rPr>
              <a:t>julie</a:t>
            </a:r>
            <a:r>
              <a:rPr lang="fr-FR" sz="1600" b="1" dirty="0">
                <a:latin typeface="Consolas" panose="020B0609020204030204" pitchFamily="49" charset="0"/>
              </a:rPr>
              <a:t> = {</a:t>
            </a:r>
            <a:r>
              <a:rPr lang="fr-FR" sz="1600" b="1" dirty="0" err="1">
                <a:latin typeface="Consolas" panose="020B0609020204030204" pitchFamily="49" charset="0"/>
              </a:rPr>
              <a:t>name</a:t>
            </a:r>
            <a:r>
              <a:rPr lang="fr-FR" sz="1600" b="1" dirty="0">
                <a:latin typeface="Consolas" panose="020B0609020204030204" pitchFamily="49" charset="0"/>
              </a:rPr>
              <a:t>: 'Julie', </a:t>
            </a:r>
            <a:r>
              <a:rPr lang="fr-FR" sz="1600" b="1" dirty="0" err="1">
                <a:latin typeface="Consolas" panose="020B0609020204030204" pitchFamily="49" charset="0"/>
              </a:rPr>
              <a:t>gender</a:t>
            </a:r>
            <a:r>
              <a:rPr lang="fr-FR" sz="1600" b="1" dirty="0">
                <a:latin typeface="Consolas" panose="020B0609020204030204" pitchFamily="49" charset="0"/>
              </a:rPr>
              <a:t>: '</a:t>
            </a:r>
            <a:r>
              <a:rPr lang="fr-FR" sz="1600" b="1" dirty="0" err="1">
                <a:latin typeface="Consolas" panose="020B0609020204030204" pitchFamily="49" charset="0"/>
              </a:rPr>
              <a:t>female</a:t>
            </a:r>
            <a:r>
              <a:rPr lang="fr-FR" sz="1600" b="1" dirty="0">
                <a:latin typeface="Consolas" panose="020B0609020204030204" pitchFamily="49" charset="0"/>
              </a:rPr>
              <a:t>'};</a:t>
            </a:r>
          </a:p>
          <a:p>
            <a:pPr lvl="1"/>
            <a:r>
              <a:rPr lang="fr-FR" sz="1600" b="1" dirty="0">
                <a:latin typeface="Consolas" panose="020B0609020204030204" pitchFamily="49" charset="0"/>
              </a:rPr>
              <a:t>$</a:t>
            </a:r>
            <a:r>
              <a:rPr lang="fr-FR" sz="1600" b="1" dirty="0" err="1">
                <a:latin typeface="Consolas" panose="020B0609020204030204" pitchFamily="49" charset="0"/>
              </a:rPr>
              <a:t>scope.persons</a:t>
            </a:r>
            <a:r>
              <a:rPr lang="fr-FR" sz="1600" b="1" dirty="0">
                <a:latin typeface="Consolas" panose="020B0609020204030204" pitchFamily="49" charset="0"/>
              </a:rPr>
              <a:t> = [pierre, </a:t>
            </a:r>
            <a:r>
              <a:rPr lang="fr-FR" sz="1600" b="1" dirty="0" err="1">
                <a:latin typeface="Consolas" panose="020B0609020204030204" pitchFamily="49" charset="0"/>
              </a:rPr>
              <a:t>paul</a:t>
            </a:r>
            <a:r>
              <a:rPr lang="fr-FR" sz="1600" b="1" dirty="0">
                <a:latin typeface="Consolas" panose="020B0609020204030204" pitchFamily="49" charset="0"/>
              </a:rPr>
              <a:t>, marie, </a:t>
            </a:r>
            <a:r>
              <a:rPr lang="fr-FR" sz="1600" b="1" dirty="0" err="1">
                <a:latin typeface="Consolas" panose="020B0609020204030204" pitchFamily="49" charset="0"/>
              </a:rPr>
              <a:t>julie</a:t>
            </a:r>
            <a:r>
              <a:rPr lang="fr-FR" sz="1600" b="1" dirty="0">
                <a:latin typeface="Consolas" panose="020B0609020204030204" pitchFamily="49" charset="0"/>
              </a:rPr>
              <a:t>];</a:t>
            </a:r>
          </a:p>
          <a:p>
            <a:r>
              <a:rPr lang="fr-FR" dirty="0"/>
              <a:t>Donne :</a:t>
            </a:r>
          </a:p>
          <a:p>
            <a:pPr lvl="1"/>
            <a:r>
              <a:rPr lang="fr-FR" sz="1600" b="1" dirty="0">
                <a:latin typeface="Consolas" panose="020B0609020204030204" pitchFamily="49" charset="0"/>
              </a:rPr>
              <a:t>{{ </a:t>
            </a:r>
            <a:r>
              <a:rPr lang="fr-FR" sz="1600" b="1" dirty="0" err="1">
                <a:latin typeface="Consolas" panose="020B0609020204030204" pitchFamily="49" charset="0"/>
              </a:rPr>
              <a:t>persons</a:t>
            </a:r>
            <a:r>
              <a:rPr lang="fr-FR" sz="1600" b="1" dirty="0">
                <a:latin typeface="Consolas" panose="020B0609020204030204" pitchFamily="49" charset="0"/>
              </a:rPr>
              <a:t> | </a:t>
            </a:r>
            <a:r>
              <a:rPr lang="fr-FR" sz="1600" b="1" dirty="0" err="1">
                <a:latin typeface="Consolas" panose="020B0609020204030204" pitchFamily="49" charset="0"/>
              </a:rPr>
              <a:t>orderBy</a:t>
            </a:r>
            <a:r>
              <a:rPr lang="fr-FR" sz="1600" b="1" dirty="0">
                <a:latin typeface="Consolas" panose="020B0609020204030204" pitchFamily="49" charset="0"/>
              </a:rPr>
              <a:t>: '</a:t>
            </a:r>
            <a:r>
              <a:rPr lang="fr-FR" sz="1600" b="1" dirty="0" err="1">
                <a:latin typeface="Consolas" panose="020B0609020204030204" pitchFamily="49" charset="0"/>
              </a:rPr>
              <a:t>name</a:t>
            </a:r>
            <a:r>
              <a:rPr lang="fr-FR" sz="1600" b="1" dirty="0">
                <a:latin typeface="Consolas" panose="020B0609020204030204" pitchFamily="49" charset="0"/>
              </a:rPr>
              <a:t>'}} // Julie, Marie, Paul, Pierre</a:t>
            </a:r>
          </a:p>
          <a:p>
            <a:pPr lvl="1"/>
            <a:r>
              <a:rPr lang="fr-FR" sz="1600" b="1" dirty="0">
                <a:latin typeface="Consolas" panose="020B0609020204030204" pitchFamily="49" charset="0"/>
              </a:rPr>
              <a:t>{{ </a:t>
            </a:r>
            <a:r>
              <a:rPr lang="fr-FR" sz="1600" b="1" dirty="0" err="1">
                <a:latin typeface="Consolas" panose="020B0609020204030204" pitchFamily="49" charset="0"/>
              </a:rPr>
              <a:t>persons</a:t>
            </a:r>
            <a:r>
              <a:rPr lang="fr-FR" sz="1600" b="1" dirty="0">
                <a:latin typeface="Consolas" panose="020B0609020204030204" pitchFamily="49" charset="0"/>
              </a:rPr>
              <a:t> | </a:t>
            </a:r>
            <a:r>
              <a:rPr lang="fr-FR" sz="1600" b="1" dirty="0" err="1">
                <a:latin typeface="Consolas" panose="020B0609020204030204" pitchFamily="49" charset="0"/>
              </a:rPr>
              <a:t>orderBy</a:t>
            </a:r>
            <a:r>
              <a:rPr lang="fr-FR" sz="1600" b="1" dirty="0">
                <a:latin typeface="Consolas" panose="020B0609020204030204" pitchFamily="49" charset="0"/>
              </a:rPr>
              <a:t>: ['</a:t>
            </a:r>
            <a:r>
              <a:rPr lang="fr-FR" sz="1600" b="1" dirty="0" err="1">
                <a:latin typeface="Consolas" panose="020B0609020204030204" pitchFamily="49" charset="0"/>
              </a:rPr>
              <a:t>gender</a:t>
            </a:r>
            <a:r>
              <a:rPr lang="fr-FR" sz="1600" b="1" dirty="0">
                <a:latin typeface="Consolas" panose="020B0609020204030204" pitchFamily="49" charset="0"/>
              </a:rPr>
              <a:t>', '-</a:t>
            </a:r>
            <a:r>
              <a:rPr lang="fr-FR" sz="1600" b="1" dirty="0" err="1">
                <a:latin typeface="Consolas" panose="020B0609020204030204" pitchFamily="49" charset="0"/>
              </a:rPr>
              <a:t>name</a:t>
            </a:r>
            <a:r>
              <a:rPr lang="fr-FR" sz="1600" b="1" dirty="0">
                <a:latin typeface="Consolas" panose="020B0609020204030204" pitchFamily="49" charset="0"/>
              </a:rPr>
              <a:t>']}}// Marie, Julie, Pierre, Paul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 DE TABLEAUX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Agit sur un tableau pour en retourner un sous-ensemble</a:t>
            </a:r>
          </a:p>
          <a:p>
            <a:r>
              <a:rPr lang="fr-FR" dirty="0"/>
              <a:t>Retient tout élément du tableau ayant une propriété contenant la chaîne de caractères recherchée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Ou </a:t>
            </a:r>
            <a:r>
              <a:rPr lang="fr-FR" dirty="0"/>
              <a:t>sur un propriété spécifique </a:t>
            </a:r>
            <a:r>
              <a:rPr lang="fr-FR" dirty="0" smtClean="0"/>
              <a:t>: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smtClean="0"/>
              <a:t>Ou </a:t>
            </a:r>
            <a:r>
              <a:rPr lang="fr-FR" dirty="0"/>
              <a:t>de même :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 DYNAMIQUE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49089" y="2773567"/>
            <a:ext cx="8088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input </a:t>
            </a:r>
            <a:r>
              <a:rPr lang="en-US" b="1" dirty="0">
                <a:solidFill>
                  <a:srgbClr val="7D9029"/>
                </a:solidFill>
                <a:latin typeface="Consolas" panose="020B0609020204030204" pitchFamily="49" charset="0"/>
              </a:rPr>
              <a:t>type</a:t>
            </a:r>
            <a:r>
              <a:rPr lang="en-US" b="1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A2121"/>
                </a:solidFill>
                <a:latin typeface="Consolas" panose="020B0609020204030204" pitchFamily="49" charset="0"/>
              </a:rPr>
              <a:t>"text" </a:t>
            </a:r>
            <a:r>
              <a:rPr lang="en-US" b="1" dirty="0">
                <a:solidFill>
                  <a:srgbClr val="7D9029"/>
                </a:solidFill>
                <a:latin typeface="Consolas" panose="020B0609020204030204" pitchFamily="49" charset="0"/>
              </a:rPr>
              <a:t>ng-model</a:t>
            </a:r>
            <a:r>
              <a:rPr lang="en-US" b="1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A2121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BA2121"/>
                </a:solidFill>
                <a:latin typeface="Consolas" panose="020B0609020204030204" pitchFamily="49" charset="0"/>
              </a:rPr>
              <a:t>mysearch</a:t>
            </a:r>
            <a:r>
              <a:rPr lang="en-US" b="1" dirty="0">
                <a:solidFill>
                  <a:srgbClr val="BA2121"/>
                </a:solidFill>
                <a:latin typeface="Consolas" panose="020B0609020204030204" pitchFamily="49" charset="0"/>
              </a:rPr>
              <a:t>"/&gt;</a:t>
            </a:r>
          </a:p>
          <a:p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D9029"/>
                </a:solidFill>
                <a:latin typeface="Consolas" panose="020B0609020204030204" pitchFamily="49" charset="0"/>
              </a:rPr>
              <a:t>ng-repeat</a:t>
            </a:r>
            <a:r>
              <a:rPr lang="en-US" b="1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A2121"/>
                </a:solidFill>
                <a:latin typeface="Consolas" panose="020B0609020204030204" pitchFamily="49" charset="0"/>
              </a:rPr>
              <a:t>"person in persons | </a:t>
            </a:r>
            <a:r>
              <a:rPr lang="en-US" b="1" dirty="0" err="1">
                <a:solidFill>
                  <a:srgbClr val="BA2121"/>
                </a:solidFill>
                <a:latin typeface="Consolas" panose="020B0609020204030204" pitchFamily="49" charset="0"/>
              </a:rPr>
              <a:t>filter:mysearch</a:t>
            </a:r>
            <a:r>
              <a:rPr lang="en-US" b="1" dirty="0" smtClean="0">
                <a:solidFill>
                  <a:srgbClr val="BA2121"/>
                </a:solidFill>
                <a:latin typeface="Consolas" panose="020B0609020204030204" pitchFamily="49" charset="0"/>
              </a:rPr>
              <a:t>"&gt;</a:t>
            </a:r>
            <a:endParaRPr lang="en-US" b="1" dirty="0">
              <a:solidFill>
                <a:srgbClr val="BA212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49089" y="3977019"/>
            <a:ext cx="9093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input </a:t>
            </a:r>
            <a:r>
              <a:rPr lang="en-US" b="1" dirty="0">
                <a:solidFill>
                  <a:srgbClr val="7D9029"/>
                </a:solidFill>
                <a:latin typeface="Consolas" panose="020B0609020204030204" pitchFamily="49" charset="0"/>
              </a:rPr>
              <a:t>type</a:t>
            </a:r>
            <a:r>
              <a:rPr lang="en-US" b="1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A2121"/>
                </a:solidFill>
                <a:latin typeface="Consolas" panose="020B0609020204030204" pitchFamily="49" charset="0"/>
              </a:rPr>
              <a:t>"text" </a:t>
            </a:r>
            <a:r>
              <a:rPr lang="en-US" b="1" dirty="0">
                <a:solidFill>
                  <a:srgbClr val="7D9029"/>
                </a:solidFill>
                <a:latin typeface="Consolas" panose="020B0609020204030204" pitchFamily="49" charset="0"/>
              </a:rPr>
              <a:t>ng-model</a:t>
            </a:r>
            <a:r>
              <a:rPr lang="en-US" b="1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A2121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BA2121"/>
                </a:solidFill>
                <a:latin typeface="Consolas" panose="020B0609020204030204" pitchFamily="49" charset="0"/>
              </a:rPr>
              <a:t>mysearch</a:t>
            </a:r>
            <a:r>
              <a:rPr lang="en-US" b="1" dirty="0">
                <a:solidFill>
                  <a:srgbClr val="BA2121"/>
                </a:solidFill>
                <a:latin typeface="Consolas" panose="020B0609020204030204" pitchFamily="49" charset="0"/>
              </a:rPr>
              <a:t>"/&gt;</a:t>
            </a:r>
          </a:p>
          <a:p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D9029"/>
                </a:solidFill>
                <a:latin typeface="Consolas" panose="020B0609020204030204" pitchFamily="49" charset="0"/>
              </a:rPr>
              <a:t>ng-repeat</a:t>
            </a:r>
            <a:r>
              <a:rPr lang="en-US" b="1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A2121"/>
                </a:solidFill>
                <a:latin typeface="Consolas" panose="020B0609020204030204" pitchFamily="49" charset="0"/>
              </a:rPr>
              <a:t>"person in persons | filter: { name : </a:t>
            </a:r>
            <a:r>
              <a:rPr lang="en-US" b="1" dirty="0" err="1">
                <a:solidFill>
                  <a:srgbClr val="BA2121"/>
                </a:solidFill>
                <a:latin typeface="Consolas" panose="020B0609020204030204" pitchFamily="49" charset="0"/>
              </a:rPr>
              <a:t>mysearch</a:t>
            </a:r>
            <a:r>
              <a:rPr lang="en-US" b="1" dirty="0">
                <a:solidFill>
                  <a:srgbClr val="BA212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BA2121"/>
                </a:solidFill>
                <a:latin typeface="Consolas" panose="020B0609020204030204" pitchFamily="49" charset="0"/>
              </a:rPr>
              <a:t>}"&gt;</a:t>
            </a:r>
            <a:endParaRPr lang="en-US" b="1" dirty="0">
              <a:solidFill>
                <a:srgbClr val="BA212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49089" y="5364532"/>
            <a:ext cx="8088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input </a:t>
            </a:r>
            <a:r>
              <a:rPr lang="en-US" b="1" dirty="0">
                <a:solidFill>
                  <a:srgbClr val="7D9029"/>
                </a:solidFill>
                <a:latin typeface="Consolas" panose="020B0609020204030204" pitchFamily="49" charset="0"/>
              </a:rPr>
              <a:t>type</a:t>
            </a:r>
            <a:r>
              <a:rPr lang="en-US" b="1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A2121"/>
                </a:solidFill>
                <a:latin typeface="Consolas" panose="020B0609020204030204" pitchFamily="49" charset="0"/>
              </a:rPr>
              <a:t>"text" </a:t>
            </a:r>
            <a:r>
              <a:rPr lang="en-US" b="1" dirty="0">
                <a:solidFill>
                  <a:srgbClr val="7D9029"/>
                </a:solidFill>
                <a:latin typeface="Consolas" panose="020B0609020204030204" pitchFamily="49" charset="0"/>
              </a:rPr>
              <a:t>ng-model</a:t>
            </a:r>
            <a:r>
              <a:rPr lang="en-US" b="1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A2121"/>
                </a:solidFill>
                <a:latin typeface="Consolas" panose="020B0609020204030204" pitchFamily="49" charset="0"/>
              </a:rPr>
              <a:t>"mysearch.name"/&gt;</a:t>
            </a:r>
          </a:p>
          <a:p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D9029"/>
                </a:solidFill>
                <a:latin typeface="Consolas" panose="020B0609020204030204" pitchFamily="49" charset="0"/>
              </a:rPr>
              <a:t>ng-repeat</a:t>
            </a:r>
            <a:r>
              <a:rPr lang="en-US" b="1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A2121"/>
                </a:solidFill>
                <a:latin typeface="Consolas" panose="020B0609020204030204" pitchFamily="49" charset="0"/>
              </a:rPr>
              <a:t>"person in persons | </a:t>
            </a:r>
            <a:r>
              <a:rPr lang="en-US" b="1" dirty="0" err="1">
                <a:solidFill>
                  <a:srgbClr val="BA2121"/>
                </a:solidFill>
                <a:latin typeface="Consolas" panose="020B0609020204030204" pitchFamily="49" charset="0"/>
              </a:rPr>
              <a:t>filter:mysearch</a:t>
            </a:r>
            <a:r>
              <a:rPr lang="en-US" b="1" dirty="0">
                <a:solidFill>
                  <a:srgbClr val="BA2121"/>
                </a:solidFill>
                <a:latin typeface="Consolas" panose="020B0609020204030204" pitchFamily="49" charset="0"/>
              </a:rPr>
              <a:t>"&gt;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Déclaration au niveau du module en utilisant le mot clé '</a:t>
            </a:r>
            <a:r>
              <a:rPr lang="fr-FR" dirty="0" err="1"/>
              <a:t>filter</a:t>
            </a:r>
            <a:r>
              <a:rPr lang="fr-FR" dirty="0"/>
              <a:t>'</a:t>
            </a:r>
          </a:p>
          <a:p>
            <a:r>
              <a:rPr lang="fr-FR" dirty="0"/>
              <a:t>Une fonction de filtrage renvoie une autre fonction qui prend en paramètre l'élément à </a:t>
            </a:r>
            <a:r>
              <a:rPr lang="fr-FR" dirty="0" smtClean="0"/>
              <a:t>filtrer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FILTRES PERSONNALISÉS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47630" y="3026528"/>
            <a:ext cx="79042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</a:rPr>
              <a:t>angular</a:t>
            </a:r>
            <a:r>
              <a:rPr lang="fr-FR" dirty="0">
                <a:latin typeface="Consolas" panose="020B0609020204030204" pitchFamily="49" charset="0"/>
              </a:rPr>
              <a:t> </a:t>
            </a:r>
          </a:p>
          <a:p>
            <a:r>
              <a:rPr lang="fr-FR" dirty="0">
                <a:latin typeface="Consolas" panose="020B0609020204030204" pitchFamily="49" charset="0"/>
              </a:rPr>
              <a:t>    .module(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filterapp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', [])</a:t>
            </a:r>
          </a:p>
          <a:p>
            <a:r>
              <a:rPr lang="fr-FR" dirty="0">
                <a:latin typeface="Consolas" panose="020B0609020204030204" pitchFamily="49" charset="0"/>
              </a:rPr>
              <a:t>    .</a:t>
            </a:r>
            <a:r>
              <a:rPr lang="fr-FR" dirty="0" err="1">
                <a:latin typeface="Consolas" panose="020B0609020204030204" pitchFamily="49" charset="0"/>
              </a:rPr>
              <a:t>controller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FilterCtrl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', 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 ($scope) {</a:t>
            </a:r>
          </a:p>
          <a:p>
            <a:r>
              <a:rPr lang="fr-FR" dirty="0">
                <a:latin typeface="Consolas" panose="020B0609020204030204" pitchFamily="49" charset="0"/>
              </a:rPr>
              <a:t>        $scope.name </a:t>
            </a:r>
            <a:r>
              <a:rPr lang="fr-FR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"";</a:t>
            </a:r>
          </a:p>
          <a:p>
            <a:r>
              <a:rPr lang="fr-FR" dirty="0">
                <a:latin typeface="Consolas" panose="020B0609020204030204" pitchFamily="49" charset="0"/>
              </a:rPr>
              <a:t>    })</a:t>
            </a:r>
          </a:p>
          <a:p>
            <a:r>
              <a:rPr lang="fr-FR" dirty="0">
                <a:latin typeface="Consolas" panose="020B0609020204030204" pitchFamily="49" charset="0"/>
              </a:rPr>
              <a:t>    .</a:t>
            </a:r>
            <a:r>
              <a:rPr lang="fr-FR" dirty="0" err="1">
                <a:latin typeface="Consolas" panose="020B0609020204030204" pitchFamily="49" charset="0"/>
              </a:rPr>
              <a:t>filter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'reverse', 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fr-FR" dirty="0">
                <a:latin typeface="Consolas" panose="020B0609020204030204" pitchFamily="49" charset="0"/>
              </a:rPr>
              <a:t>    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return 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 (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text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dirty="0">
                <a:latin typeface="Consolas" panose="020B0609020204030204" pitchFamily="49" charset="0"/>
              </a:rPr>
              <a:t>        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return 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text.split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fr-FR" b="1" dirty="0">
                <a:solidFill>
                  <a:srgbClr val="BA2121"/>
                </a:solidFill>
                <a:latin typeface="Consolas" panose="020B0609020204030204" pitchFamily="49" charset="0"/>
              </a:rPr>
              <a:t>"").reverse().</a:t>
            </a:r>
            <a:r>
              <a:rPr lang="fr-FR" b="1" dirty="0" err="1">
                <a:solidFill>
                  <a:srgbClr val="BA2121"/>
                </a:solidFill>
                <a:latin typeface="Consolas" panose="020B0609020204030204" pitchFamily="49" charset="0"/>
              </a:rPr>
              <a:t>join</a:t>
            </a:r>
            <a:r>
              <a:rPr lang="fr-FR" b="1" dirty="0">
                <a:solidFill>
                  <a:srgbClr val="BA2121"/>
                </a:solidFill>
                <a:latin typeface="Consolas" panose="020B0609020204030204" pitchFamily="49" charset="0"/>
              </a:rPr>
              <a:t>("");</a:t>
            </a:r>
          </a:p>
          <a:p>
            <a:r>
              <a:rPr lang="fr-FR" dirty="0">
                <a:latin typeface="Consolas" panose="020B0609020204030204" pitchFamily="49" charset="0"/>
              </a:rPr>
              <a:t>    };</a:t>
            </a:r>
          </a:p>
          <a:p>
            <a:r>
              <a:rPr lang="fr-FR" dirty="0">
                <a:latin typeface="Consolas" panose="020B0609020204030204" pitchFamily="49" charset="0"/>
              </a:rPr>
              <a:t>});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900" y="1562986"/>
            <a:ext cx="6277822" cy="122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11163" y="1236663"/>
            <a:ext cx="8247062" cy="2984464"/>
          </a:xfrm>
        </p:spPr>
        <p:txBody>
          <a:bodyPr/>
          <a:lstStyle/>
          <a:p>
            <a:r>
              <a:rPr lang="en-US" sz="1800" dirty="0"/>
              <a:t>The filter named 'filter' could be injected by its full angular name : 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dirty="0" err="1">
                <a:solidFill>
                  <a:srgbClr val="FF0000"/>
                </a:solidFill>
              </a:rPr>
              <a:t>filterFilter</a:t>
            </a:r>
            <a:r>
              <a:rPr lang="en-US" sz="1800" dirty="0"/>
              <a:t>'</a:t>
            </a:r>
          </a:p>
          <a:p>
            <a:endParaRPr lang="en-US" sz="1800" dirty="0"/>
          </a:p>
          <a:p>
            <a:endParaRPr lang="en-US" sz="1800" dirty="0"/>
          </a:p>
          <a:p>
            <a:pPr lvl="1"/>
            <a:endParaRPr lang="en-US" sz="1600" dirty="0"/>
          </a:p>
          <a:p>
            <a:pPr lvl="1">
              <a:buFont typeface="Arial" pitchFamily="34" charset="0"/>
              <a:buChar char="•"/>
            </a:pPr>
            <a:endParaRPr lang="en-US" sz="1600" dirty="0"/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for our 'reverse' filter =&gt; '</a:t>
            </a:r>
            <a:r>
              <a:rPr lang="en-US" sz="1600" dirty="0" err="1"/>
              <a:t>reverseFilter</a:t>
            </a:r>
            <a:r>
              <a:rPr lang="en-US" sz="1600" dirty="0"/>
              <a:t>' is the long name and 'reverse' the short name</a:t>
            </a:r>
          </a:p>
          <a:p>
            <a:r>
              <a:rPr lang="en-US" sz="1800" dirty="0"/>
              <a:t>Solution 2 : inject  $filter and use the short (HTML) filter name   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Filtering and Array creates a new Array with shared Objects and copied primitives</a:t>
            </a:r>
          </a:p>
          <a:p>
            <a:endParaRPr lang="en-US" sz="18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in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à coins arrondis 7"/>
          <p:cNvSpPr/>
          <p:nvPr/>
        </p:nvSpPr>
        <p:spPr>
          <a:xfrm>
            <a:off x="6080051" y="1820886"/>
            <a:ext cx="950091" cy="207940"/>
          </a:xfrm>
          <a:prstGeom prst="roundRect">
            <a:avLst/>
          </a:prstGeom>
          <a:solidFill>
            <a:srgbClr val="00B05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3459129" y="2392386"/>
            <a:ext cx="950091" cy="207940"/>
          </a:xfrm>
          <a:prstGeom prst="roundRect">
            <a:avLst/>
          </a:prstGeom>
          <a:solidFill>
            <a:srgbClr val="00B05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2074" y="4284922"/>
            <a:ext cx="6182821" cy="153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à coins arrondis 11"/>
          <p:cNvSpPr/>
          <p:nvPr/>
        </p:nvSpPr>
        <p:spPr>
          <a:xfrm>
            <a:off x="6013157" y="4550734"/>
            <a:ext cx="802314" cy="223284"/>
          </a:xfrm>
          <a:prstGeom prst="roundRect">
            <a:avLst/>
          </a:prstGeom>
          <a:solidFill>
            <a:srgbClr val="00B05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778333" y="5137792"/>
            <a:ext cx="1399884" cy="239402"/>
          </a:xfrm>
          <a:prstGeom prst="roundRect">
            <a:avLst/>
          </a:prstGeom>
          <a:solidFill>
            <a:srgbClr val="00B05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TODO </a:t>
            </a:r>
            <a:r>
              <a:rPr lang="fr-FR" dirty="0" err="1"/>
              <a:t>filter</a:t>
            </a:r>
            <a:r>
              <a:rPr lang="fr-FR" dirty="0"/>
              <a:t> </a:t>
            </a:r>
            <a:r>
              <a:rPr lang="fr-FR" dirty="0" err="1"/>
              <a:t>exercise</a:t>
            </a:r>
            <a:endParaRPr lang="en-GB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8" name="Espace réservé pour une image  9" descr="Fotolia_42179448_S.jpg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409" r="5409"/>
          <a:stretch>
            <a:fillRect/>
          </a:stretch>
        </p:blipFill>
        <p:spPr>
          <a:xfrm>
            <a:off x="5665115" y="2419350"/>
            <a:ext cx="3478884" cy="3746501"/>
          </a:xfrm>
        </p:spPr>
      </p:pic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515938" y="1484312"/>
            <a:ext cx="4818062" cy="4681537"/>
          </a:xfrm>
        </p:spPr>
        <p:txBody>
          <a:bodyPr>
            <a:normAutofit/>
          </a:bodyPr>
          <a:lstStyle/>
          <a:p>
            <a:r>
              <a:rPr lang="en-GB" dirty="0"/>
              <a:t>Steps :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Afficher les tâches en majuscules</a:t>
            </a:r>
          </a:p>
          <a:p>
            <a:pPr marL="473075" lvl="1" indent="0">
              <a:buNone/>
            </a:pPr>
            <a:endParaRPr lang="fr-FR" dirty="0"/>
          </a:p>
          <a:p>
            <a:pPr lvl="1">
              <a:buFont typeface="Arial" pitchFamily="34" charset="0"/>
              <a:buChar char="•"/>
            </a:pPr>
            <a:r>
              <a:rPr lang="fr-FR" dirty="0"/>
              <a:t>Filtrer via les boutons les tâches actives, complètes ou ne pas appliquer de filtre.</a:t>
            </a:r>
            <a:br>
              <a:rPr lang="fr-FR" dirty="0"/>
            </a:br>
            <a:r>
              <a:rPr lang="fr-FR" dirty="0"/>
              <a:t>Appliquer le </a:t>
            </a:r>
            <a:r>
              <a:rPr lang="fr-FR" dirty="0" err="1"/>
              <a:t>css</a:t>
            </a:r>
            <a:r>
              <a:rPr lang="fr-FR" dirty="0"/>
              <a:t> : </a:t>
            </a:r>
            <a:br>
              <a:rPr lang="fr-FR" dirty="0"/>
            </a:br>
            <a:r>
              <a:rPr lang="fr-FR" b="1" dirty="0"/>
              <a:t> #</a:t>
            </a:r>
            <a:r>
              <a:rPr lang="fr-FR" b="1" dirty="0" err="1"/>
              <a:t>filters</a:t>
            </a:r>
            <a:r>
              <a:rPr lang="fr-FR" b="1" dirty="0"/>
              <a:t> li </a:t>
            </a:r>
            <a:r>
              <a:rPr lang="fr-FR" b="1" dirty="0" err="1"/>
              <a:t>a</a:t>
            </a:r>
            <a:r>
              <a:rPr lang="fr-FR" dirty="0" err="1"/>
              <a:t>.</a:t>
            </a:r>
            <a:r>
              <a:rPr lang="fr-FR" b="1" dirty="0" err="1"/>
              <a:t>selected</a:t>
            </a:r>
            <a:r>
              <a:rPr lang="fr-FR" b="1" dirty="0"/>
              <a:t> </a:t>
            </a:r>
            <a:r>
              <a:rPr lang="fr-FR" dirty="0"/>
              <a:t>sur le bouton du filtre actif représenté par l'</a:t>
            </a:r>
            <a:r>
              <a:rPr lang="fr-FR" dirty="0" err="1"/>
              <a:t>élement</a:t>
            </a:r>
            <a:r>
              <a:rPr lang="fr-FR" dirty="0"/>
              <a:t> &lt;a&gt;</a:t>
            </a:r>
          </a:p>
          <a:p>
            <a:pPr marL="473075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312719"/>
      </p:ext>
    </p:extLst>
  </p:cSld>
  <p:clrMapOvr>
    <a:masterClrMapping/>
  </p:clrMapOvr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17</TotalTime>
  <Words>625</Words>
  <Application>Microsoft Office PowerPoint</Application>
  <PresentationFormat>Affichage à l'écran (4:3)</PresentationFormat>
  <Paragraphs>100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Tahoma</vt:lpstr>
      <vt:lpstr>Wingdings</vt:lpstr>
      <vt:lpstr>FR_Template_SopraSteria_Consulting_SopraHR</vt:lpstr>
      <vt:lpstr>ANgularJS</vt:lpstr>
      <vt:lpstr>FilteR</vt:lpstr>
      <vt:lpstr>FILTRES NATIFS</vt:lpstr>
      <vt:lpstr>FILTRAGE DE TABLEAUX</vt:lpstr>
      <vt:lpstr>FILTRAGE DYNAMIQUE</vt:lpstr>
      <vt:lpstr>FILTRES PERSONNALISÉS</vt:lpstr>
      <vt:lpstr>Filter in js</vt:lpstr>
      <vt:lpstr>TODO filter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Gauthier</dc:creator>
  <cp:lastModifiedBy>CINTRE Yohann</cp:lastModifiedBy>
  <cp:revision>792</cp:revision>
  <cp:lastPrinted>2016-07-06T12:01:12Z</cp:lastPrinted>
  <dcterms:created xsi:type="dcterms:W3CDTF">2015-02-11T13:34:01Z</dcterms:created>
  <dcterms:modified xsi:type="dcterms:W3CDTF">2017-04-08T13:55:36Z</dcterms:modified>
</cp:coreProperties>
</file>