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58EE-74DA-4B4E-8E18-9F99B651EA7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48AF-C25A-4B08-B3EE-67BB38F7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02588"/>
            <a:ext cx="7772400" cy="461939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1673" y="2456833"/>
            <a:ext cx="7772400" cy="1362075"/>
          </a:xfrm>
        </p:spPr>
        <p:txBody>
          <a:bodyPr anchor="b">
            <a:noAutofit/>
          </a:bodyPr>
          <a:lstStyle>
            <a:lvl1pPr algn="ctr">
              <a:defRPr sz="3600" b="0" cap="none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Equilar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1870752"/>
            <a:ext cx="2641600" cy="58608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1673" y="6350551"/>
            <a:ext cx="7772400" cy="497416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8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B909-BF27-42A1-AF39-1FDD13E24D7F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6361-CD52-4A7E-9749-3B93126D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z30.timedoctor.com/git-mecurial-and-cvs-comparison-of-svn-software/" TargetMode="External"/><Relationship Id="rId2" Type="http://schemas.openxmlformats.org/officeDocument/2006/relationships/hyperlink" Target="https://www.atlassian.com/git/tutorials/what-is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equilar.com/display/ENG/Gitlab+Migration" TargetMode="External"/><Relationship Id="rId2" Type="http://schemas.openxmlformats.org/officeDocument/2006/relationships/hyperlink" Target="https://git.equilar.com/insight/insigh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bitbucketserver/basic-git-commands-77663976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4038600"/>
            <a:ext cx="7772400" cy="806927"/>
          </a:xfrm>
        </p:spPr>
        <p:txBody>
          <a:bodyPr/>
          <a:lstStyle/>
          <a:p>
            <a:r>
              <a:rPr lang="en-US" dirty="0" smtClean="0"/>
              <a:t>07/06/2016</a:t>
            </a:r>
            <a:endParaRPr lang="en-US" dirty="0" smtClean="0"/>
          </a:p>
          <a:p>
            <a:r>
              <a:rPr lang="en-US" dirty="0" smtClean="0"/>
              <a:t>Ralph Yang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Best Practice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000" dirty="0" smtClean="0"/>
              <a:t>Create a remote repo in GitHub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a local repo and connect to remote / Clone the remote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Add / commit new file to local repo</a:t>
            </a:r>
          </a:p>
          <a:p>
            <a:pPr marL="457200" lvl="0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Push to remote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local and remote branch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Revise the commit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master:master</a:t>
            </a:r>
            <a:r>
              <a:rPr lang="en-US" sz="2000" dirty="0" smtClean="0"/>
              <a:t> </a:t>
            </a:r>
          </a:p>
          <a:p>
            <a:pPr marL="0" lvl="0" indent="0">
              <a:buNone/>
            </a:pPr>
            <a:r>
              <a:rPr lang="en-US" sz="2000" dirty="0" smtClean="0"/>
              <a:t>Check on your </a:t>
            </a:r>
            <a:r>
              <a:rPr lang="en-US" sz="2000" dirty="0" err="1" smtClean="0"/>
              <a:t>git</a:t>
            </a:r>
            <a:r>
              <a:rPr lang="en-US" sz="2000" dirty="0" smtClean="0"/>
              <a:t> hub repo</a:t>
            </a:r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10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Best Practice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000" dirty="0" smtClean="0"/>
              <a:t>Create a remote repo in GitHub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a local repo and connect to remote / Clone the remote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Add / commit new file to local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Push to remote</a:t>
            </a:r>
          </a:p>
          <a:p>
            <a:pPr marL="457200" lvl="0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Create local and remote branch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Revise the commit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branch develop</a:t>
            </a:r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branch </a:t>
            </a:r>
            <a:r>
              <a:rPr lang="en-US" sz="2000" dirty="0" err="1" smtClean="0"/>
              <a:t>feature_helloworld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develop</a:t>
            </a:r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11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Best Practice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000" dirty="0" smtClean="0"/>
              <a:t>Create a remote repo in GitHub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a local repo and connect to remote / Clone the remote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Add / commit new file to local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Push to remote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local and remote branch</a:t>
            </a:r>
          </a:p>
          <a:p>
            <a:pPr marL="457200" lvl="0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Revise the commit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log</a:t>
            </a:r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reset --hard  </a:t>
            </a:r>
            <a:r>
              <a:rPr lang="en-US" sz="2000" dirty="0" smtClean="0"/>
              <a:t>e98dda3858eb27af8462562c5d6ccd9ecbbc0e18</a:t>
            </a:r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develop:develop</a:t>
            </a: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12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228600"/>
            <a:ext cx="2815323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i="1" dirty="0" smtClean="0"/>
              <a:t>Version Control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19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13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5414277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2819400"/>
            <a:ext cx="259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http://nvie.com/posts/a-successful-git-branching-model/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Branch:</a:t>
            </a:r>
          </a:p>
          <a:p>
            <a:r>
              <a:rPr lang="en-US" dirty="0" smtClean="0"/>
              <a:t>1) master</a:t>
            </a:r>
          </a:p>
          <a:p>
            <a:r>
              <a:rPr lang="en-US" dirty="0" smtClean="0"/>
              <a:t>2) develop</a:t>
            </a:r>
          </a:p>
          <a:p>
            <a:r>
              <a:rPr lang="en-US" dirty="0" smtClean="0"/>
              <a:t>3) feature</a:t>
            </a:r>
          </a:p>
          <a:p>
            <a:r>
              <a:rPr lang="en-US" dirty="0" smtClean="0"/>
              <a:t>4) release</a:t>
            </a:r>
          </a:p>
          <a:p>
            <a:r>
              <a:rPr lang="en-US" dirty="0" smtClean="0"/>
              <a:t>5) hotfix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19800" y="2057399"/>
            <a:ext cx="2095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successful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branching model</a:t>
            </a:r>
          </a:p>
        </p:txBody>
      </p:sp>
    </p:spTree>
    <p:extLst>
      <p:ext uri="{BB962C8B-B14F-4D97-AF65-F5344CB8AC3E}">
        <p14:creationId xmlns:p14="http://schemas.microsoft.com/office/powerpoint/2010/main" val="38528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What Is </a:t>
            </a:r>
            <a:r>
              <a:rPr lang="en-US" sz="4000" b="1" i="1" dirty="0" err="1" smtClean="0"/>
              <a:t>Git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Git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/>
              <a:t>By far, the most widely used modern version control system in the world today is </a:t>
            </a:r>
            <a:r>
              <a:rPr lang="en-US" sz="1600" dirty="0" err="1"/>
              <a:t>Git</a:t>
            </a:r>
            <a:r>
              <a:rPr lang="en-US" sz="1600" dirty="0"/>
              <a:t>. </a:t>
            </a:r>
            <a:r>
              <a:rPr lang="en-US" sz="1600" dirty="0" err="1"/>
              <a:t>Git</a:t>
            </a:r>
            <a:r>
              <a:rPr lang="en-US" sz="1600" dirty="0"/>
              <a:t> is a mature, actively maintained open source project originally developed in 2005 by Linus </a:t>
            </a:r>
            <a:r>
              <a:rPr lang="en-US" sz="1600" dirty="0" smtClean="0"/>
              <a:t>Torvalds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https://www.atlassian.com/git/tutorials/what-is-git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Similar tools:</a:t>
            </a:r>
          </a:p>
          <a:p>
            <a:pPr marL="0" indent="0">
              <a:buNone/>
            </a:pPr>
            <a:r>
              <a:rPr lang="en-US" sz="1600" dirty="0"/>
              <a:t>Concurrent Versions System (</a:t>
            </a:r>
            <a:r>
              <a:rPr lang="en-US" sz="1600" dirty="0" smtClean="0"/>
              <a:t>CVS), Apache </a:t>
            </a:r>
            <a:r>
              <a:rPr lang="en-US" sz="1600" dirty="0"/>
              <a:t>Subversion (</a:t>
            </a:r>
            <a:r>
              <a:rPr lang="en-US" sz="1600" dirty="0" smtClean="0"/>
              <a:t>SVN), Mercurial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/>
              <a:t>Pros &amp; Cons: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Great for those who hate </a:t>
            </a:r>
            <a:r>
              <a:rPr lang="en-US" sz="1600" dirty="0" smtClean="0"/>
              <a:t>CVS/SVN, Dramatic </a:t>
            </a:r>
            <a:r>
              <a:rPr lang="en-US" sz="1600" dirty="0"/>
              <a:t>increase in operation </a:t>
            </a:r>
            <a:r>
              <a:rPr lang="en-US" sz="1600" dirty="0" smtClean="0"/>
              <a:t>speed, Cheap </a:t>
            </a:r>
            <a:r>
              <a:rPr lang="en-US" sz="1600" dirty="0"/>
              <a:t>branch </a:t>
            </a:r>
            <a:r>
              <a:rPr lang="en-US" sz="1600" dirty="0" smtClean="0"/>
              <a:t>operations, Full </a:t>
            </a:r>
            <a:r>
              <a:rPr lang="en-US" sz="1600" dirty="0"/>
              <a:t>history tree available </a:t>
            </a:r>
            <a:r>
              <a:rPr lang="en-US" sz="1600" dirty="0" smtClean="0"/>
              <a:t>offline, Distributed</a:t>
            </a:r>
            <a:r>
              <a:rPr lang="en-US" sz="1600" dirty="0"/>
              <a:t>, peer-to-peer </a:t>
            </a:r>
            <a:r>
              <a:rPr lang="en-US" sz="1600" dirty="0" smtClean="0"/>
              <a:t>model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Learning </a:t>
            </a:r>
            <a:r>
              <a:rPr lang="en-US" sz="1600" dirty="0"/>
              <a:t>curve for those used to </a:t>
            </a:r>
            <a:r>
              <a:rPr lang="en-US" sz="1600" dirty="0" smtClean="0"/>
              <a:t>SVN, Not </a:t>
            </a:r>
            <a:r>
              <a:rPr lang="en-US" sz="1600" dirty="0"/>
              <a:t>optimal for single </a:t>
            </a:r>
            <a:r>
              <a:rPr lang="en-US" sz="1600" dirty="0" smtClean="0"/>
              <a:t>developers, Limited </a:t>
            </a:r>
            <a:r>
              <a:rPr lang="en-US" sz="1600" dirty="0"/>
              <a:t>Windows support compared to </a:t>
            </a:r>
            <a:r>
              <a:rPr lang="en-US" sz="1600" dirty="0" smtClean="0"/>
              <a:t>Linux</a:t>
            </a:r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https://biz30.timedoctor.com/git-mecurial-and-cvs-comparison-of-svn-software/</a:t>
            </a:r>
            <a:endParaRPr lang="en-US" sz="16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2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err="1" smtClean="0"/>
              <a:t>Git</a:t>
            </a:r>
            <a:r>
              <a:rPr lang="en-US" sz="4000" b="1" i="1" dirty="0" smtClean="0"/>
              <a:t> Tools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 Tools:</a:t>
            </a:r>
          </a:p>
          <a:p>
            <a:pPr>
              <a:buFont typeface="Arial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 tools</a:t>
            </a:r>
          </a:p>
          <a:p>
            <a:pPr>
              <a:buFont typeface="Arial" charset="0"/>
              <a:buChar char="•"/>
            </a:pPr>
            <a:r>
              <a:rPr lang="en-US" sz="2000" b="1" dirty="0" err="1" smtClean="0"/>
              <a:t>SourceTree</a:t>
            </a:r>
            <a:endParaRPr lang="en-US" sz="2000" b="1" dirty="0" smtClean="0"/>
          </a:p>
          <a:p>
            <a:pPr>
              <a:buFont typeface="Arial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GitExtensions</a:t>
            </a:r>
            <a:endParaRPr lang="en-US" sz="2000" b="1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…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H:\Engineering\Users\ryang\Git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Trainning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smtClean="0"/>
              <a:t>Example: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Show how to get repo with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SourceTree</a:t>
            </a:r>
            <a:endParaRPr lang="en-US" sz="2000" b="1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git.equilar.com/insight/insight.git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All Equilar Repos: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hlinkClick r:id="rId3"/>
              </a:rPr>
              <a:t>https://confluence.equilar.com/display/ENG/Gitlab+Migration</a:t>
            </a:r>
            <a:endParaRPr lang="en-US" sz="2000" dirty="0" smtClean="0"/>
          </a:p>
          <a:p>
            <a:r>
              <a:rPr lang="en-US" sz="2000" b="1" dirty="0" smtClean="0"/>
              <a:t>Show how to pull, fetch, merge with </a:t>
            </a:r>
            <a:r>
              <a:rPr lang="en-US" sz="2000" b="1" dirty="0" err="1" smtClean="0"/>
              <a:t>SourceTree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3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err="1" smtClean="0"/>
              <a:t>Git</a:t>
            </a:r>
            <a:r>
              <a:rPr lang="en-US" sz="4000" b="1" i="1" dirty="0" smtClean="0"/>
              <a:t> Structure</a:t>
            </a:r>
            <a:endParaRPr lang="en-US" sz="4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4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Workspace: your code workspace</a:t>
            </a:r>
            <a:endParaRPr lang="zh-CN" altLang="en-US" sz="1400" dirty="0" smtClean="0"/>
          </a:p>
          <a:p>
            <a:r>
              <a:rPr lang="en-US" sz="1400" dirty="0" smtClean="0"/>
              <a:t>Index / Stage: temporally storage for changes</a:t>
            </a:r>
            <a:endParaRPr lang="zh-CN" altLang="en-US" sz="1400" dirty="0" smtClean="0"/>
          </a:p>
          <a:p>
            <a:r>
              <a:rPr lang="en-US" sz="1400" dirty="0" smtClean="0"/>
              <a:t>Repository: 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zh-CN" altLang="en-US" sz="1400" dirty="0" smtClean="0"/>
          </a:p>
          <a:p>
            <a:r>
              <a:rPr lang="en-US" sz="1400" dirty="0" smtClean="0"/>
              <a:t>Remote: 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zh-CN" altLang="en-US" sz="14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841171"/>
            <a:ext cx="8112110" cy="29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7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err="1" smtClean="0"/>
              <a:t>Git</a:t>
            </a:r>
            <a:r>
              <a:rPr lang="en-US" sz="4000" b="1" i="1" dirty="0" smtClean="0"/>
              <a:t> Command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/>
              <a:t>Most common command:</a:t>
            </a:r>
          </a:p>
          <a:p>
            <a:pPr lvl="0"/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clone</a:t>
            </a:r>
          </a:p>
          <a:p>
            <a:pPr lvl="0"/>
            <a:r>
              <a:rPr lang="en-US" sz="2000" dirty="0" err="1"/>
              <a:t>git</a:t>
            </a:r>
            <a:r>
              <a:rPr lang="en-US" sz="2000" dirty="0"/>
              <a:t> remote</a:t>
            </a:r>
          </a:p>
          <a:p>
            <a:pPr lvl="0"/>
            <a:r>
              <a:rPr lang="en-US" sz="2000" dirty="0" err="1"/>
              <a:t>git</a:t>
            </a:r>
            <a:r>
              <a:rPr lang="en-US" sz="2000" dirty="0"/>
              <a:t> fetch</a:t>
            </a:r>
          </a:p>
          <a:p>
            <a:pPr lvl="0"/>
            <a:r>
              <a:rPr lang="en-US" sz="2000" dirty="0" err="1"/>
              <a:t>git</a:t>
            </a:r>
            <a:r>
              <a:rPr lang="en-US" sz="2000" dirty="0"/>
              <a:t> pull</a:t>
            </a:r>
          </a:p>
          <a:p>
            <a:pPr lvl="0"/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smtClean="0"/>
              <a:t>push</a:t>
            </a:r>
          </a:p>
          <a:p>
            <a:pPr lvl="0"/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For more detail command, please check:</a:t>
            </a:r>
          </a:p>
          <a:p>
            <a:pPr marL="0" lvl="0" indent="0">
              <a:buNone/>
            </a:pPr>
            <a:r>
              <a:rPr lang="en-US" sz="2000" dirty="0" smtClean="0">
                <a:hlinkClick r:id="rId2"/>
              </a:rPr>
              <a:t>https://confluence.atlassian.com/bitbucketserver/basic-git-commands-776639767.html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5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Best Practice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/>
              <a:t>Will use GitHub(Most popular online </a:t>
            </a:r>
            <a:r>
              <a:rPr lang="en-US" sz="2000" dirty="0" err="1" smtClean="0"/>
              <a:t>Git</a:t>
            </a:r>
            <a:r>
              <a:rPr lang="en-US" sz="2000" dirty="0" smtClean="0"/>
              <a:t> platform) as example, let’s accomplish below tasks:</a:t>
            </a:r>
          </a:p>
          <a:p>
            <a:pPr marL="0" lvl="0" indent="0">
              <a:buNone/>
            </a:pPr>
            <a:endParaRPr lang="en-US" sz="2000" dirty="0"/>
          </a:p>
          <a:p>
            <a:pPr marL="457200" lvl="0" indent="-457200">
              <a:buAutoNum type="arabicPeriod"/>
            </a:pPr>
            <a:r>
              <a:rPr lang="en-US" sz="2000" dirty="0" smtClean="0"/>
              <a:t>Create a remote repo in GitHub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a local repo and connect to remote / </a:t>
            </a:r>
            <a:r>
              <a:rPr lang="en-US" sz="2000" dirty="0"/>
              <a:t>C</a:t>
            </a:r>
            <a:r>
              <a:rPr lang="en-US" sz="2000" dirty="0" smtClean="0"/>
              <a:t>lone the remote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Add / commit new file to local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Push to remote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local and remote branch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Revise the commit</a:t>
            </a:r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6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Best Practice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Create a remote repo in GitHub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a local repo and connect to remote / Clone the remote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Add / commit new file to local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Push to remote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local and remote branch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Revise the commit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7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6" y="3733799"/>
            <a:ext cx="72199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0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Best Practice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AutoNum type="arabicPeriod"/>
            </a:pPr>
            <a:r>
              <a:rPr lang="en-US" sz="2000" dirty="0" smtClean="0"/>
              <a:t>Create a remote repo in GitHub</a:t>
            </a:r>
          </a:p>
          <a:p>
            <a:pPr marL="457200" lvl="0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Create a local repo and connect to remote / Clone the remote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Add / commit new file to local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Push to remote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local and remote branch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Revise the commit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Clone:</a:t>
            </a:r>
          </a:p>
          <a:p>
            <a:pPr mar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https</a:t>
            </a:r>
            <a:r>
              <a:rPr lang="en-US" sz="2000" dirty="0"/>
              <a:t>://github.com/youraccount/yourproject.git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Connect:</a:t>
            </a:r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remote add origin </a:t>
            </a:r>
            <a:r>
              <a:rPr lang="en-US" sz="2000" dirty="0" smtClean="0"/>
              <a:t>https://github.com/youraccount/yourproject.git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8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i="1" dirty="0" smtClean="0"/>
              <a:t>Best Practice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000" dirty="0" smtClean="0"/>
              <a:t>Create a remote repo in GitHub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a local repo and connect to remote / Clone the remote repo</a:t>
            </a:r>
          </a:p>
          <a:p>
            <a:pPr marL="457200" lvl="0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Add / commit new file to local repo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Push to remote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Create local and remote branch</a:t>
            </a:r>
          </a:p>
          <a:p>
            <a:pPr marL="457200" lvl="0" indent="-457200">
              <a:buAutoNum type="arabicPeriod"/>
            </a:pPr>
            <a:r>
              <a:rPr lang="en-US" sz="2000" dirty="0" smtClean="0"/>
              <a:t>Revise the commit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Add a changelog.txt file</a:t>
            </a:r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.</a:t>
            </a:r>
          </a:p>
          <a:p>
            <a:pPr marL="0" lvl="0" indent="0">
              <a:buNone/>
            </a:pPr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</a:t>
            </a:r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683" y="6492811"/>
            <a:ext cx="386412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88E988-FB04-AB4E-BE5A-59F242AF7F7A}" type="slidenum">
              <a:rPr lang="en-US" smtClean="0">
                <a:solidFill>
                  <a:srgbClr val="323232">
                    <a:lumMod val="25000"/>
                    <a:lumOff val="75000"/>
                  </a:srgbClr>
                </a:solidFill>
              </a:rPr>
              <a:pPr defTabSz="457200"/>
              <a:t>9</a:t>
            </a:fld>
            <a:endParaRPr lang="en-US" dirty="0">
              <a:solidFill>
                <a:srgbClr val="323232">
                  <a:lumMod val="25000"/>
                  <a:lumOff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621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Git Practice</vt:lpstr>
      <vt:lpstr>What Is Git</vt:lpstr>
      <vt:lpstr>Git Tools</vt:lpstr>
      <vt:lpstr>Git Structure</vt:lpstr>
      <vt:lpstr>Git Command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Version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Benchmark</dc:title>
  <dc:creator>Ralph Yang</dc:creator>
  <cp:lastModifiedBy>Ralph Yang</cp:lastModifiedBy>
  <cp:revision>21</cp:revision>
  <dcterms:created xsi:type="dcterms:W3CDTF">2016-07-06T18:28:46Z</dcterms:created>
  <dcterms:modified xsi:type="dcterms:W3CDTF">2016-07-06T19:38:05Z</dcterms:modified>
</cp:coreProperties>
</file>