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260" r:id="rId4"/>
    <p:sldId id="261" r:id="rId5"/>
    <p:sldId id="262" r:id="rId6"/>
    <p:sldId id="266" r:id="rId7"/>
    <p:sldId id="267" r:id="rId8"/>
    <p:sldId id="268" r:id="rId9"/>
    <p:sldId id="27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5" d="100"/>
          <a:sy n="95" d="100"/>
        </p:scale>
        <p:origin x="-24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2358EE-74DA-4B4E-8E18-9F99B651EA73}" type="datetimeFigureOut">
              <a:rPr lang="en-US" smtClean="0"/>
              <a:t>11/23/2016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2048AF-C25A-4B08-B3EE-67BB38F7C8E0}" type="slidenum">
              <a:rPr lang="en-US" smtClean="0"/>
              <a:t>‹#›</a:t>
            </a:fld>
            <a:endParaRPr lang="en-US"/>
          </a:p>
        </p:txBody>
      </p:sp>
    </p:spTree>
    <p:extLst>
      <p:ext uri="{BB962C8B-B14F-4D97-AF65-F5344CB8AC3E}">
        <p14:creationId xmlns:p14="http://schemas.microsoft.com/office/powerpoint/2010/main" val="1633329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A2B909-BF27-42A1-AF39-1FDD13E24D7F}"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46361-CD52-4A7E-9749-3B93126D8975}" type="slidenum">
              <a:rPr lang="en-US" smtClean="0"/>
              <a:t>‹#›</a:t>
            </a:fld>
            <a:endParaRPr lang="en-US"/>
          </a:p>
        </p:txBody>
      </p:sp>
    </p:spTree>
    <p:extLst>
      <p:ext uri="{BB962C8B-B14F-4D97-AF65-F5344CB8AC3E}">
        <p14:creationId xmlns:p14="http://schemas.microsoft.com/office/powerpoint/2010/main" val="196227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A2B909-BF27-42A1-AF39-1FDD13E24D7F}"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46361-CD52-4A7E-9749-3B93126D8975}" type="slidenum">
              <a:rPr lang="en-US" smtClean="0"/>
              <a:t>‹#›</a:t>
            </a:fld>
            <a:endParaRPr lang="en-US"/>
          </a:p>
        </p:txBody>
      </p:sp>
    </p:spTree>
    <p:extLst>
      <p:ext uri="{BB962C8B-B14F-4D97-AF65-F5344CB8AC3E}">
        <p14:creationId xmlns:p14="http://schemas.microsoft.com/office/powerpoint/2010/main" val="205752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A2B909-BF27-42A1-AF39-1FDD13E24D7F}"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46361-CD52-4A7E-9749-3B93126D8975}" type="slidenum">
              <a:rPr lang="en-US" smtClean="0"/>
              <a:t>‹#›</a:t>
            </a:fld>
            <a:endParaRPr lang="en-US"/>
          </a:p>
        </p:txBody>
      </p:sp>
    </p:spTree>
    <p:extLst>
      <p:ext uri="{BB962C8B-B14F-4D97-AF65-F5344CB8AC3E}">
        <p14:creationId xmlns:p14="http://schemas.microsoft.com/office/powerpoint/2010/main" val="1084824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1673" y="4002588"/>
            <a:ext cx="7772400" cy="461939"/>
          </a:xfrm>
        </p:spPr>
        <p:txBody>
          <a:bodyPr anchor="b">
            <a:noAutofit/>
          </a:bodyPr>
          <a:lstStyle>
            <a:lvl1pPr marL="0" indent="0" algn="ctr">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Title 1"/>
          <p:cNvSpPr>
            <a:spLocks noGrp="1"/>
          </p:cNvSpPr>
          <p:nvPr>
            <p:ph type="title"/>
          </p:nvPr>
        </p:nvSpPr>
        <p:spPr>
          <a:xfrm>
            <a:off x="681673" y="2456833"/>
            <a:ext cx="7772400" cy="1362075"/>
          </a:xfrm>
        </p:spPr>
        <p:txBody>
          <a:bodyPr anchor="b">
            <a:noAutofit/>
          </a:bodyPr>
          <a:lstStyle>
            <a:lvl1pPr algn="ctr">
              <a:defRPr sz="3600" b="0" cap="none">
                <a:solidFill>
                  <a:schemeClr val="tx1">
                    <a:lumMod val="10000"/>
                    <a:lumOff val="90000"/>
                  </a:schemeClr>
                </a:solidFill>
              </a:defRPr>
            </a:lvl1pPr>
          </a:lstStyle>
          <a:p>
            <a:r>
              <a:rPr lang="en-US" smtClean="0"/>
              <a:t>Click to edit Master title style</a:t>
            </a:r>
            <a:endParaRPr lang="en-US" dirty="0"/>
          </a:p>
        </p:txBody>
      </p:sp>
      <p:pic>
        <p:nvPicPr>
          <p:cNvPr id="6" name="Picture 5" descr="Equilar-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47060" y="1870752"/>
            <a:ext cx="2641600" cy="586083"/>
          </a:xfrm>
          <a:prstGeom prst="rect">
            <a:avLst/>
          </a:prstGeom>
        </p:spPr>
      </p:pic>
      <p:sp>
        <p:nvSpPr>
          <p:cNvPr id="4" name="Text Placeholder 3"/>
          <p:cNvSpPr>
            <a:spLocks noGrp="1"/>
          </p:cNvSpPr>
          <p:nvPr>
            <p:ph type="body" sz="quarter" idx="10"/>
          </p:nvPr>
        </p:nvSpPr>
        <p:spPr>
          <a:xfrm>
            <a:off x="681673" y="6350551"/>
            <a:ext cx="7772400" cy="497416"/>
          </a:xfrm>
        </p:spPr>
        <p:txBody>
          <a:bodyPr>
            <a:normAutofit/>
          </a:bodyPr>
          <a:lstStyle>
            <a:lvl1pPr marL="0" indent="0" algn="ctr">
              <a:buNone/>
              <a:defRPr sz="100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86985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A2B909-BF27-42A1-AF39-1FDD13E24D7F}"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46361-CD52-4A7E-9749-3B93126D8975}" type="slidenum">
              <a:rPr lang="en-US" smtClean="0"/>
              <a:t>‹#›</a:t>
            </a:fld>
            <a:endParaRPr lang="en-US"/>
          </a:p>
        </p:txBody>
      </p:sp>
    </p:spTree>
    <p:extLst>
      <p:ext uri="{BB962C8B-B14F-4D97-AF65-F5344CB8AC3E}">
        <p14:creationId xmlns:p14="http://schemas.microsoft.com/office/powerpoint/2010/main" val="184562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A2B909-BF27-42A1-AF39-1FDD13E24D7F}"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46361-CD52-4A7E-9749-3B93126D8975}" type="slidenum">
              <a:rPr lang="en-US" smtClean="0"/>
              <a:t>‹#›</a:t>
            </a:fld>
            <a:endParaRPr lang="en-US"/>
          </a:p>
        </p:txBody>
      </p:sp>
    </p:spTree>
    <p:extLst>
      <p:ext uri="{BB962C8B-B14F-4D97-AF65-F5344CB8AC3E}">
        <p14:creationId xmlns:p14="http://schemas.microsoft.com/office/powerpoint/2010/main" val="123548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A2B909-BF27-42A1-AF39-1FDD13E24D7F}"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46361-CD52-4A7E-9749-3B93126D8975}" type="slidenum">
              <a:rPr lang="en-US" smtClean="0"/>
              <a:t>‹#›</a:t>
            </a:fld>
            <a:endParaRPr lang="en-US"/>
          </a:p>
        </p:txBody>
      </p:sp>
    </p:spTree>
    <p:extLst>
      <p:ext uri="{BB962C8B-B14F-4D97-AF65-F5344CB8AC3E}">
        <p14:creationId xmlns:p14="http://schemas.microsoft.com/office/powerpoint/2010/main" val="164555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A2B909-BF27-42A1-AF39-1FDD13E24D7F}" type="datetimeFigureOut">
              <a:rPr lang="en-US" smtClean="0"/>
              <a:t>11/23/2016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46361-CD52-4A7E-9749-3B93126D8975}" type="slidenum">
              <a:rPr lang="en-US" smtClean="0"/>
              <a:t>‹#›</a:t>
            </a:fld>
            <a:endParaRPr lang="en-US"/>
          </a:p>
        </p:txBody>
      </p:sp>
    </p:spTree>
    <p:extLst>
      <p:ext uri="{BB962C8B-B14F-4D97-AF65-F5344CB8AC3E}">
        <p14:creationId xmlns:p14="http://schemas.microsoft.com/office/powerpoint/2010/main" val="364687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A2B909-BF27-42A1-AF39-1FDD13E24D7F}" type="datetimeFigureOut">
              <a:rPr lang="en-US" smtClean="0"/>
              <a:t>11/23/2016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46361-CD52-4A7E-9749-3B93126D8975}" type="slidenum">
              <a:rPr lang="en-US" smtClean="0"/>
              <a:t>‹#›</a:t>
            </a:fld>
            <a:endParaRPr lang="en-US"/>
          </a:p>
        </p:txBody>
      </p:sp>
    </p:spTree>
    <p:extLst>
      <p:ext uri="{BB962C8B-B14F-4D97-AF65-F5344CB8AC3E}">
        <p14:creationId xmlns:p14="http://schemas.microsoft.com/office/powerpoint/2010/main" val="207409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2B909-BF27-42A1-AF39-1FDD13E24D7F}" type="datetimeFigureOut">
              <a:rPr lang="en-US" smtClean="0"/>
              <a:t>11/23/2016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46361-CD52-4A7E-9749-3B93126D8975}" type="slidenum">
              <a:rPr lang="en-US" smtClean="0"/>
              <a:t>‹#›</a:t>
            </a:fld>
            <a:endParaRPr lang="en-US"/>
          </a:p>
        </p:txBody>
      </p:sp>
    </p:spTree>
    <p:extLst>
      <p:ext uri="{BB962C8B-B14F-4D97-AF65-F5344CB8AC3E}">
        <p14:creationId xmlns:p14="http://schemas.microsoft.com/office/powerpoint/2010/main" val="1030968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A2B909-BF27-42A1-AF39-1FDD13E24D7F}"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46361-CD52-4A7E-9749-3B93126D8975}" type="slidenum">
              <a:rPr lang="en-US" smtClean="0"/>
              <a:t>‹#›</a:t>
            </a:fld>
            <a:endParaRPr lang="en-US"/>
          </a:p>
        </p:txBody>
      </p:sp>
    </p:spTree>
    <p:extLst>
      <p:ext uri="{BB962C8B-B14F-4D97-AF65-F5344CB8AC3E}">
        <p14:creationId xmlns:p14="http://schemas.microsoft.com/office/powerpoint/2010/main" val="20629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A2B909-BF27-42A1-AF39-1FDD13E24D7F}"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46361-CD52-4A7E-9749-3B93126D8975}" type="slidenum">
              <a:rPr lang="en-US" smtClean="0"/>
              <a:t>‹#›</a:t>
            </a:fld>
            <a:endParaRPr lang="en-US"/>
          </a:p>
        </p:txBody>
      </p:sp>
    </p:spTree>
    <p:extLst>
      <p:ext uri="{BB962C8B-B14F-4D97-AF65-F5344CB8AC3E}">
        <p14:creationId xmlns:p14="http://schemas.microsoft.com/office/powerpoint/2010/main" val="51434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2B909-BF27-42A1-AF39-1FDD13E24D7F}" type="datetimeFigureOut">
              <a:rPr lang="en-US" smtClean="0"/>
              <a:t>11/23/2016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46361-CD52-4A7E-9749-3B93126D8975}" type="slidenum">
              <a:rPr lang="en-US" smtClean="0"/>
              <a:t>‹#›</a:t>
            </a:fld>
            <a:endParaRPr lang="en-US"/>
          </a:p>
        </p:txBody>
      </p:sp>
    </p:spTree>
    <p:extLst>
      <p:ext uri="{BB962C8B-B14F-4D97-AF65-F5344CB8AC3E}">
        <p14:creationId xmlns:p14="http://schemas.microsoft.com/office/powerpoint/2010/main" val="279184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oftwaretestinghelp.com/types-of-software-testing/" TargetMode="External"/><Relationship Id="rId2" Type="http://schemas.openxmlformats.org/officeDocument/2006/relationships/hyperlink" Target="http://www.testingexcellence.com/types-of-software-testing-complete-list/" TargetMode="External"/><Relationship Id="rId1" Type="http://schemas.openxmlformats.org/officeDocument/2006/relationships/slideLayout" Target="../slideLayouts/slideLayout2.xml"/><Relationship Id="rId4" Type="http://schemas.openxmlformats.org/officeDocument/2006/relationships/hyperlink" Target="https://confluence.equilar.com/display/ENG/Insight+BDD+Te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85800" y="4038600"/>
            <a:ext cx="7772400" cy="806927"/>
          </a:xfrm>
        </p:spPr>
        <p:txBody>
          <a:bodyPr/>
          <a:lstStyle/>
          <a:p>
            <a:r>
              <a:rPr lang="en-US" dirty="0" smtClean="0"/>
              <a:t>11/29/2016</a:t>
            </a:r>
          </a:p>
          <a:p>
            <a:r>
              <a:rPr lang="en-US" dirty="0" smtClean="0"/>
              <a:t>Ralph Yang</a:t>
            </a:r>
            <a:endParaRPr lang="en-US" dirty="0"/>
          </a:p>
        </p:txBody>
      </p:sp>
      <p:sp>
        <p:nvSpPr>
          <p:cNvPr id="3" name="Title 2"/>
          <p:cNvSpPr>
            <a:spLocks noGrp="1"/>
          </p:cNvSpPr>
          <p:nvPr>
            <p:ph type="title"/>
          </p:nvPr>
        </p:nvSpPr>
        <p:spPr/>
        <p:txBody>
          <a:bodyPr/>
          <a:lstStyle/>
          <a:p>
            <a:r>
              <a:rPr lang="en-US" dirty="0"/>
              <a:t>Hello Automation</a:t>
            </a:r>
          </a:p>
        </p:txBody>
      </p:sp>
    </p:spTree>
    <p:extLst>
      <p:ext uri="{BB962C8B-B14F-4D97-AF65-F5344CB8AC3E}">
        <p14:creationId xmlns:p14="http://schemas.microsoft.com/office/powerpoint/2010/main" val="619678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r>
              <a:rPr lang="en-US" sz="4000" b="1" i="1" dirty="0" smtClean="0"/>
              <a:t>Session Target</a:t>
            </a:r>
            <a:endParaRPr lang="en-US" sz="4000" b="1" i="1" dirty="0"/>
          </a:p>
        </p:txBody>
      </p:sp>
      <p:sp>
        <p:nvSpPr>
          <p:cNvPr id="3" name="Content Placeholder 2"/>
          <p:cNvSpPr>
            <a:spLocks noGrp="1"/>
          </p:cNvSpPr>
          <p:nvPr>
            <p:ph idx="1"/>
          </p:nvPr>
        </p:nvSpPr>
        <p:spPr>
          <a:xfrm>
            <a:off x="457200" y="1600200"/>
            <a:ext cx="8229600" cy="4953000"/>
          </a:xfrm>
        </p:spPr>
        <p:txBody>
          <a:bodyPr>
            <a:noAutofit/>
          </a:bodyPr>
          <a:lstStyle/>
          <a:p>
            <a:pPr marL="0" indent="0">
              <a:buNone/>
            </a:pPr>
            <a:r>
              <a:rPr lang="en-US" sz="2400" dirty="0" smtClean="0"/>
              <a:t>Welcome And Happy Holiday</a:t>
            </a:r>
          </a:p>
          <a:p>
            <a:pPr marL="0" indent="0">
              <a:buNone/>
            </a:pPr>
            <a:endParaRPr lang="en-US" sz="2400" dirty="0" smtClean="0"/>
          </a:p>
          <a:p>
            <a:r>
              <a:rPr lang="en-US" sz="2400" b="1" dirty="0"/>
              <a:t>Target</a:t>
            </a:r>
            <a:r>
              <a:rPr lang="en-US" sz="2400" dirty="0"/>
              <a:t>: Understand automation test, setup local JAVA develop </a:t>
            </a:r>
            <a:r>
              <a:rPr lang="en-US" sz="2400" dirty="0" smtClean="0"/>
              <a:t>environment</a:t>
            </a:r>
          </a:p>
          <a:p>
            <a:endParaRPr lang="en-US" sz="2400" dirty="0"/>
          </a:p>
          <a:p>
            <a:r>
              <a:rPr lang="en-US" sz="2400" b="1" dirty="0"/>
              <a:t>For Fun</a:t>
            </a:r>
            <a:r>
              <a:rPr lang="en-US" sz="2400" dirty="0"/>
              <a:t>: Create your own AWS EC2 node,  write the HelloWorld JAVA code</a:t>
            </a:r>
          </a:p>
          <a:p>
            <a:pPr marL="0" indent="0">
              <a:buNone/>
            </a:pPr>
            <a:endParaRPr lang="en-US" sz="1400" dirty="0" smtClean="0"/>
          </a:p>
        </p:txBody>
      </p:sp>
      <p:sp>
        <p:nvSpPr>
          <p:cNvPr id="4" name="Slide Number Placeholder 3"/>
          <p:cNvSpPr>
            <a:spLocks noGrp="1"/>
          </p:cNvSpPr>
          <p:nvPr>
            <p:ph type="sldNum" sz="quarter" idx="4294967295"/>
          </p:nvPr>
        </p:nvSpPr>
        <p:spPr>
          <a:xfrm>
            <a:off x="8747683" y="6492811"/>
            <a:ext cx="386412" cy="365125"/>
          </a:xfrm>
          <a:prstGeom prst="rect">
            <a:avLst/>
          </a:prstGeom>
        </p:spPr>
        <p:txBody>
          <a:bodyPr/>
          <a:lstStyle/>
          <a:p>
            <a:pPr defTabSz="457200"/>
            <a:fld id="{AF88E988-FB04-AB4E-BE5A-59F242AF7F7A}" type="slidenum">
              <a:rPr lang="en-US" smtClean="0">
                <a:solidFill>
                  <a:srgbClr val="323232">
                    <a:lumMod val="25000"/>
                    <a:lumOff val="75000"/>
                  </a:srgbClr>
                </a:solidFill>
              </a:rPr>
              <a:pPr defTabSz="457200"/>
              <a:t>2</a:t>
            </a:fld>
            <a:endParaRPr lang="en-US" dirty="0">
              <a:solidFill>
                <a:srgbClr val="323232">
                  <a:lumMod val="25000"/>
                  <a:lumOff val="75000"/>
                </a:srgbClr>
              </a:solidFill>
            </a:endParaRPr>
          </a:p>
        </p:txBody>
      </p:sp>
    </p:spTree>
    <p:extLst>
      <p:ext uri="{BB962C8B-B14F-4D97-AF65-F5344CB8AC3E}">
        <p14:creationId xmlns:p14="http://schemas.microsoft.com/office/powerpoint/2010/main" val="16110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r>
              <a:rPr lang="en-US" sz="4000" b="1" i="1" dirty="0"/>
              <a:t>Automation Overview</a:t>
            </a:r>
            <a:endParaRPr lang="en-US" sz="4000" b="1" dirty="0"/>
          </a:p>
        </p:txBody>
      </p:sp>
      <p:sp>
        <p:nvSpPr>
          <p:cNvPr id="3" name="Content Placeholder 2"/>
          <p:cNvSpPr>
            <a:spLocks noGrp="1"/>
          </p:cNvSpPr>
          <p:nvPr>
            <p:ph idx="1"/>
          </p:nvPr>
        </p:nvSpPr>
        <p:spPr/>
        <p:txBody>
          <a:bodyPr>
            <a:normAutofit/>
          </a:bodyPr>
          <a:lstStyle/>
          <a:p>
            <a:pPr marL="0" indent="0">
              <a:buNone/>
            </a:pPr>
            <a:r>
              <a:rPr lang="en-US" sz="2400" dirty="0"/>
              <a:t>What is automation </a:t>
            </a:r>
            <a:r>
              <a:rPr lang="en-US" sz="2400" dirty="0" smtClean="0"/>
              <a:t>test</a:t>
            </a:r>
          </a:p>
          <a:p>
            <a:pPr marL="0" indent="0">
              <a:buNone/>
            </a:pPr>
            <a:endParaRPr lang="en-US" sz="2000" b="1" dirty="0"/>
          </a:p>
          <a:p>
            <a:pPr marL="0" indent="0">
              <a:buNone/>
            </a:pPr>
            <a:r>
              <a:rPr lang="en-US" sz="1800" dirty="0"/>
              <a:t>Automation testing, which is also known as Test Automation, is when the tester writes scripts and uses another software to test the product. This process involves automation of a manual process. Automation Testing is used to re-run the test scenarios that were performed manually, quickly, and repeatedly</a:t>
            </a:r>
            <a:r>
              <a:rPr lang="en-US" sz="1800" dirty="0" smtClean="0"/>
              <a:t>.</a:t>
            </a:r>
          </a:p>
          <a:p>
            <a:pPr marL="0" indent="0">
              <a:buNone/>
            </a:pPr>
            <a:r>
              <a:rPr lang="en-US" sz="1800" dirty="0" smtClean="0"/>
              <a:t>Apart </a:t>
            </a:r>
            <a:r>
              <a:rPr lang="en-US" sz="1800" dirty="0"/>
              <a:t>from regression testing, automation testing is also used to test the application from load, performance, and stress point of view. It increases the test coverage, improves accuracy, and saves time and money.</a:t>
            </a:r>
          </a:p>
          <a:p>
            <a:pPr marL="0" indent="0">
              <a:buNone/>
            </a:pPr>
            <a:endParaRPr lang="en-US" sz="2000" dirty="0" smtClean="0"/>
          </a:p>
          <a:p>
            <a:pPr marL="0" indent="0">
              <a:buNone/>
            </a:pPr>
            <a:r>
              <a:rPr lang="en-US" sz="1800" dirty="0" smtClean="0"/>
              <a:t>Only </a:t>
            </a:r>
            <a:r>
              <a:rPr lang="en-US" sz="1800" dirty="0"/>
              <a:t>has one purpose: Keep best quality of our product. No difference between manual test and automation test.</a:t>
            </a:r>
          </a:p>
          <a:p>
            <a:pPr marL="0" indent="0">
              <a:buNone/>
            </a:pPr>
            <a:endParaRPr lang="en-US" sz="2000" b="1" dirty="0" smtClean="0"/>
          </a:p>
        </p:txBody>
      </p:sp>
      <p:sp>
        <p:nvSpPr>
          <p:cNvPr id="4" name="Slide Number Placeholder 3"/>
          <p:cNvSpPr>
            <a:spLocks noGrp="1"/>
          </p:cNvSpPr>
          <p:nvPr>
            <p:ph type="sldNum" sz="quarter" idx="4294967295"/>
          </p:nvPr>
        </p:nvSpPr>
        <p:spPr>
          <a:xfrm>
            <a:off x="8747683" y="6492811"/>
            <a:ext cx="386412" cy="365125"/>
          </a:xfrm>
          <a:prstGeom prst="rect">
            <a:avLst/>
          </a:prstGeom>
        </p:spPr>
        <p:txBody>
          <a:bodyPr/>
          <a:lstStyle/>
          <a:p>
            <a:pPr defTabSz="457200"/>
            <a:fld id="{AF88E988-FB04-AB4E-BE5A-59F242AF7F7A}" type="slidenum">
              <a:rPr lang="en-US" smtClean="0">
                <a:solidFill>
                  <a:srgbClr val="323232">
                    <a:lumMod val="25000"/>
                    <a:lumOff val="75000"/>
                  </a:srgbClr>
                </a:solidFill>
              </a:rPr>
              <a:pPr defTabSz="457200"/>
              <a:t>3</a:t>
            </a:fld>
            <a:endParaRPr lang="en-US" dirty="0">
              <a:solidFill>
                <a:srgbClr val="323232">
                  <a:lumMod val="25000"/>
                  <a:lumOff val="75000"/>
                </a:srgbClr>
              </a:solidFill>
            </a:endParaRPr>
          </a:p>
        </p:txBody>
      </p:sp>
    </p:spTree>
    <p:extLst>
      <p:ext uri="{BB962C8B-B14F-4D97-AF65-F5344CB8AC3E}">
        <p14:creationId xmlns:p14="http://schemas.microsoft.com/office/powerpoint/2010/main" val="2793202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r>
              <a:rPr lang="en-US" sz="4000" b="1" i="1" dirty="0"/>
              <a:t>Automation Overview</a:t>
            </a:r>
            <a:endParaRPr lang="en-US" sz="4000" b="1" dirty="0"/>
          </a:p>
        </p:txBody>
      </p:sp>
      <p:sp>
        <p:nvSpPr>
          <p:cNvPr id="4" name="Slide Number Placeholder 3"/>
          <p:cNvSpPr>
            <a:spLocks noGrp="1"/>
          </p:cNvSpPr>
          <p:nvPr>
            <p:ph type="sldNum" sz="quarter" idx="4294967295"/>
          </p:nvPr>
        </p:nvSpPr>
        <p:spPr>
          <a:xfrm>
            <a:off x="8747683" y="6492811"/>
            <a:ext cx="386412" cy="365125"/>
          </a:xfrm>
          <a:prstGeom prst="rect">
            <a:avLst/>
          </a:prstGeom>
        </p:spPr>
        <p:txBody>
          <a:bodyPr/>
          <a:lstStyle/>
          <a:p>
            <a:pPr defTabSz="457200"/>
            <a:fld id="{AF88E988-FB04-AB4E-BE5A-59F242AF7F7A}" type="slidenum">
              <a:rPr lang="en-US" smtClean="0">
                <a:solidFill>
                  <a:srgbClr val="323232">
                    <a:lumMod val="25000"/>
                    <a:lumOff val="75000"/>
                  </a:srgbClr>
                </a:solidFill>
              </a:rPr>
              <a:pPr defTabSz="457200"/>
              <a:t>4</a:t>
            </a:fld>
            <a:endParaRPr lang="en-US" dirty="0">
              <a:solidFill>
                <a:srgbClr val="323232">
                  <a:lumMod val="25000"/>
                  <a:lumOff val="75000"/>
                </a:srgbClr>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sz="2800" dirty="0"/>
              <a:t>The type of </a:t>
            </a:r>
            <a:r>
              <a:rPr lang="en-US" sz="2800" dirty="0" smtClean="0"/>
              <a:t>test</a:t>
            </a:r>
          </a:p>
          <a:p>
            <a:pPr marL="0" indent="0">
              <a:buNone/>
            </a:pPr>
            <a:endParaRPr lang="en-US" sz="2800" i="1" dirty="0" smtClean="0"/>
          </a:p>
          <a:p>
            <a:pPr marL="0" indent="0">
              <a:buNone/>
            </a:pPr>
            <a:r>
              <a:rPr lang="en-US" sz="2400" i="1" dirty="0" smtClean="0"/>
              <a:t>Black </a:t>
            </a:r>
            <a:r>
              <a:rPr lang="en-US" sz="2400" i="1" dirty="0"/>
              <a:t>box testing, White box testing, Unit testing, Integration testing, Functional testing, System testing, End-to-end testing, Sanity testing, Regression testing, Acceptance testing, Load testing</a:t>
            </a:r>
            <a:r>
              <a:rPr lang="en-US" sz="2400" dirty="0"/>
              <a:t>..... Hundreds of </a:t>
            </a:r>
            <a:r>
              <a:rPr lang="en-US" sz="2400" dirty="0" smtClean="0"/>
              <a:t>them</a:t>
            </a:r>
          </a:p>
          <a:p>
            <a:pPr marL="0" indent="0">
              <a:buNone/>
            </a:pPr>
            <a:endParaRPr lang="en-US" sz="2900" dirty="0"/>
          </a:p>
          <a:p>
            <a:pPr marL="0" indent="0">
              <a:buNone/>
            </a:pPr>
            <a:r>
              <a:rPr lang="en-US" sz="2800" dirty="0"/>
              <a:t>Can check below link to see how many kinds of tests in the world:</a:t>
            </a:r>
          </a:p>
          <a:p>
            <a:pPr marL="0" indent="0">
              <a:buNone/>
            </a:pPr>
            <a:r>
              <a:rPr lang="en-US" sz="2100" u="sng" dirty="0">
                <a:hlinkClick r:id="rId2"/>
              </a:rPr>
              <a:t>http://www.testingexcellence.com/types-of-software-testing-complete-list/</a:t>
            </a:r>
            <a:endParaRPr lang="en-US" sz="2100" dirty="0"/>
          </a:p>
          <a:p>
            <a:pPr marL="0" indent="0">
              <a:buNone/>
            </a:pPr>
            <a:r>
              <a:rPr lang="en-US" sz="2100" u="sng" dirty="0">
                <a:hlinkClick r:id="rId3"/>
              </a:rPr>
              <a:t>http://www.softwaretestinghelp.com/types-of-software-testing/</a:t>
            </a:r>
            <a:endParaRPr lang="en-US" sz="2100" dirty="0"/>
          </a:p>
          <a:p>
            <a:pPr marL="0" indent="0">
              <a:buNone/>
            </a:pPr>
            <a:r>
              <a:rPr lang="en-US" sz="2100" dirty="0"/>
              <a:t>If Interest, BDD testing: </a:t>
            </a:r>
            <a:r>
              <a:rPr lang="en-US" sz="2100" dirty="0">
                <a:hlinkClick r:id="rId4"/>
              </a:rPr>
              <a:t>https://</a:t>
            </a:r>
            <a:r>
              <a:rPr lang="en-US" sz="2100" dirty="0" smtClean="0">
                <a:hlinkClick r:id="rId4"/>
              </a:rPr>
              <a:t>confluence.equilar.com/display/ENG/Insight+BDD+Test</a:t>
            </a:r>
            <a:endParaRPr lang="en-US" sz="2100" dirty="0" smtClean="0"/>
          </a:p>
          <a:p>
            <a:pPr marL="0" indent="0">
              <a:buNone/>
            </a:pPr>
            <a:endParaRPr lang="en-US" sz="2900" dirty="0"/>
          </a:p>
          <a:p>
            <a:pPr marL="0" indent="0">
              <a:buNone/>
            </a:pPr>
            <a:r>
              <a:rPr lang="en-US" sz="2800" dirty="0"/>
              <a:t>What does the Automation belong to?</a:t>
            </a:r>
          </a:p>
          <a:p>
            <a:pPr marL="0" indent="0">
              <a:buNone/>
            </a:pPr>
            <a:endParaRPr lang="en-US" dirty="0"/>
          </a:p>
        </p:txBody>
      </p:sp>
    </p:spTree>
    <p:extLst>
      <p:ext uri="{BB962C8B-B14F-4D97-AF65-F5344CB8AC3E}">
        <p14:creationId xmlns:p14="http://schemas.microsoft.com/office/powerpoint/2010/main" val="1688711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r>
              <a:rPr lang="en-US" sz="4000" b="1" i="1" dirty="0"/>
              <a:t>Automation Overview</a:t>
            </a:r>
            <a:endParaRPr lang="en-US" sz="4000" b="1" dirty="0"/>
          </a:p>
        </p:txBody>
      </p:sp>
      <p:sp>
        <p:nvSpPr>
          <p:cNvPr id="3" name="Content Placeholder 2"/>
          <p:cNvSpPr>
            <a:spLocks noGrp="1"/>
          </p:cNvSpPr>
          <p:nvPr>
            <p:ph idx="1"/>
          </p:nvPr>
        </p:nvSpPr>
        <p:spPr/>
        <p:txBody>
          <a:bodyPr>
            <a:normAutofit/>
          </a:bodyPr>
          <a:lstStyle/>
          <a:p>
            <a:pPr marL="0" lvl="0" indent="0">
              <a:buNone/>
            </a:pPr>
            <a:r>
              <a:rPr lang="en-US" sz="2000" dirty="0"/>
              <a:t>How automation test become </a:t>
            </a:r>
            <a:r>
              <a:rPr lang="en-US" sz="2000" dirty="0" smtClean="0"/>
              <a:t>popular</a:t>
            </a:r>
          </a:p>
          <a:p>
            <a:pPr marL="0" lvl="0" indent="0">
              <a:buNone/>
            </a:pPr>
            <a:endParaRPr lang="en-US" sz="2000" dirty="0"/>
          </a:p>
          <a:p>
            <a:r>
              <a:rPr lang="en-US" sz="2000" dirty="0"/>
              <a:t>&lt;Agile Development Keywords&gt;</a:t>
            </a:r>
          </a:p>
          <a:p>
            <a:r>
              <a:rPr lang="en-US" sz="2000" b="1" dirty="0"/>
              <a:t>Individuals and interactions</a:t>
            </a:r>
            <a:r>
              <a:rPr lang="en-US" sz="2000" dirty="0"/>
              <a:t> over processes and tools</a:t>
            </a:r>
          </a:p>
          <a:p>
            <a:r>
              <a:rPr lang="en-US" sz="2000" b="1" dirty="0"/>
              <a:t>Working software</a:t>
            </a:r>
            <a:r>
              <a:rPr lang="en-US" sz="2000" dirty="0"/>
              <a:t> over comprehensive documentation</a:t>
            </a:r>
          </a:p>
          <a:p>
            <a:r>
              <a:rPr lang="en-US" sz="2000" b="1" dirty="0"/>
              <a:t>Customer collaboration</a:t>
            </a:r>
            <a:r>
              <a:rPr lang="en-US" sz="2000" dirty="0"/>
              <a:t> over contract negotiation</a:t>
            </a:r>
          </a:p>
          <a:p>
            <a:r>
              <a:rPr lang="en-US" sz="2000" b="1" dirty="0"/>
              <a:t>Responding to change</a:t>
            </a:r>
            <a:r>
              <a:rPr lang="en-US" sz="2000" dirty="0"/>
              <a:t> over following a plan</a:t>
            </a:r>
          </a:p>
          <a:p>
            <a:pPr marL="0" indent="0">
              <a:buNone/>
            </a:pPr>
            <a:endParaRPr lang="en-US" sz="2000" dirty="0" smtClean="0"/>
          </a:p>
          <a:p>
            <a:pPr marL="0" indent="0">
              <a:buNone/>
            </a:pPr>
            <a:r>
              <a:rPr lang="en-US" sz="2000" dirty="0" smtClean="0"/>
              <a:t>What </a:t>
            </a:r>
            <a:r>
              <a:rPr lang="en-US" sz="2000" dirty="0"/>
              <a:t>it means to Developers / QEs / PMs / Customers / Boss</a:t>
            </a:r>
          </a:p>
          <a:p>
            <a:pPr marL="0" lvl="0" indent="0">
              <a:buNone/>
            </a:pPr>
            <a:endParaRPr lang="en-US" sz="2000" dirty="0" smtClean="0"/>
          </a:p>
        </p:txBody>
      </p:sp>
      <p:sp>
        <p:nvSpPr>
          <p:cNvPr id="4" name="Slide Number Placeholder 3"/>
          <p:cNvSpPr>
            <a:spLocks noGrp="1"/>
          </p:cNvSpPr>
          <p:nvPr>
            <p:ph type="sldNum" sz="quarter" idx="4294967295"/>
          </p:nvPr>
        </p:nvSpPr>
        <p:spPr>
          <a:xfrm>
            <a:off x="8747683" y="6492811"/>
            <a:ext cx="386412" cy="365125"/>
          </a:xfrm>
          <a:prstGeom prst="rect">
            <a:avLst/>
          </a:prstGeom>
        </p:spPr>
        <p:txBody>
          <a:bodyPr/>
          <a:lstStyle/>
          <a:p>
            <a:pPr defTabSz="457200"/>
            <a:fld id="{AF88E988-FB04-AB4E-BE5A-59F242AF7F7A}" type="slidenum">
              <a:rPr lang="en-US" smtClean="0">
                <a:solidFill>
                  <a:srgbClr val="323232">
                    <a:lumMod val="25000"/>
                    <a:lumOff val="75000"/>
                  </a:srgbClr>
                </a:solidFill>
              </a:rPr>
              <a:pPr defTabSz="457200"/>
              <a:t>5</a:t>
            </a:fld>
            <a:endParaRPr lang="en-US" dirty="0">
              <a:solidFill>
                <a:srgbClr val="323232">
                  <a:lumMod val="25000"/>
                  <a:lumOff val="75000"/>
                </a:srgbClr>
              </a:solidFill>
            </a:endParaRPr>
          </a:p>
        </p:txBody>
      </p:sp>
    </p:spTree>
    <p:extLst>
      <p:ext uri="{BB962C8B-B14F-4D97-AF65-F5344CB8AC3E}">
        <p14:creationId xmlns:p14="http://schemas.microsoft.com/office/powerpoint/2010/main" val="3471531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r>
              <a:rPr lang="en-US" sz="4000" b="1" i="1" dirty="0"/>
              <a:t>Automation Overview</a:t>
            </a:r>
            <a:endParaRPr lang="en-US" sz="4000" b="1" dirty="0"/>
          </a:p>
        </p:txBody>
      </p:sp>
      <p:sp>
        <p:nvSpPr>
          <p:cNvPr id="3" name="Content Placeholder 2"/>
          <p:cNvSpPr>
            <a:spLocks noGrp="1"/>
          </p:cNvSpPr>
          <p:nvPr>
            <p:ph idx="1"/>
          </p:nvPr>
        </p:nvSpPr>
        <p:spPr>
          <a:xfrm>
            <a:off x="457200" y="1600201"/>
            <a:ext cx="8229600" cy="3962400"/>
          </a:xfrm>
        </p:spPr>
        <p:txBody>
          <a:bodyPr>
            <a:normAutofit/>
          </a:bodyPr>
          <a:lstStyle/>
          <a:p>
            <a:pPr marL="0" lvl="0" indent="0">
              <a:buNone/>
            </a:pPr>
            <a:r>
              <a:rPr lang="en-US" sz="2000" dirty="0" smtClean="0"/>
              <a:t>How </a:t>
            </a:r>
            <a:r>
              <a:rPr lang="en-US" sz="2000" dirty="0"/>
              <a:t>automation test become </a:t>
            </a:r>
            <a:r>
              <a:rPr lang="en-US" sz="2000" dirty="0" smtClean="0"/>
              <a:t>popular</a:t>
            </a:r>
          </a:p>
          <a:p>
            <a:pPr marL="0" indent="0">
              <a:buNone/>
            </a:pPr>
            <a:r>
              <a:rPr lang="en-US" sz="2000" dirty="0"/>
              <a:t>&lt;Agile Development Flow</a:t>
            </a:r>
            <a:r>
              <a:rPr lang="en-US" sz="2000" dirty="0" smtClean="0"/>
              <a:t>&gt;</a:t>
            </a:r>
          </a:p>
          <a:p>
            <a:pPr marL="0" indent="0">
              <a:buNone/>
            </a:pPr>
            <a:endParaRPr lang="en-US" sz="2000" dirty="0"/>
          </a:p>
          <a:p>
            <a:pPr marL="0" indent="0">
              <a:buNone/>
            </a:pPr>
            <a:r>
              <a:rPr lang="en-US" sz="2000" dirty="0"/>
              <a:t/>
            </a:r>
            <a:br>
              <a:rPr lang="en-US" sz="2000" dirty="0"/>
            </a:br>
            <a:endParaRPr lang="en-US" sz="2000" dirty="0" smtClean="0"/>
          </a:p>
          <a:p>
            <a:pPr marL="457200" lvl="0" indent="-457200">
              <a:buAutoNum type="arabicPeriod"/>
            </a:pPr>
            <a:endParaRPr lang="en-US" sz="2000" dirty="0" smtClean="0"/>
          </a:p>
          <a:p>
            <a:pPr marL="457200" lvl="0" indent="-457200">
              <a:buAutoNum type="arabicPeriod"/>
            </a:pPr>
            <a:endParaRPr lang="en-US" sz="2000" dirty="0" smtClean="0"/>
          </a:p>
          <a:p>
            <a:pPr marL="457200" lvl="0" indent="-457200">
              <a:buAutoNum type="arabicPeriod"/>
            </a:pPr>
            <a:endParaRPr lang="en-US" sz="2000" dirty="0"/>
          </a:p>
          <a:p>
            <a:pPr marL="457200" lvl="0" indent="-457200">
              <a:buAutoNum type="arabicPeriod"/>
            </a:pPr>
            <a:endParaRPr lang="en-US" sz="2000" dirty="0" smtClean="0"/>
          </a:p>
          <a:p>
            <a:pPr marL="457200" lvl="0" indent="-457200">
              <a:buAutoNum type="arabicPeriod"/>
            </a:pPr>
            <a:endParaRPr lang="en-US" sz="2000" dirty="0"/>
          </a:p>
        </p:txBody>
      </p:sp>
      <p:sp>
        <p:nvSpPr>
          <p:cNvPr id="4" name="Slide Number Placeholder 3"/>
          <p:cNvSpPr>
            <a:spLocks noGrp="1"/>
          </p:cNvSpPr>
          <p:nvPr>
            <p:ph type="sldNum" sz="quarter" idx="4294967295"/>
          </p:nvPr>
        </p:nvSpPr>
        <p:spPr>
          <a:xfrm>
            <a:off x="8747683" y="6492811"/>
            <a:ext cx="386412" cy="365125"/>
          </a:xfrm>
          <a:prstGeom prst="rect">
            <a:avLst/>
          </a:prstGeom>
        </p:spPr>
        <p:txBody>
          <a:bodyPr/>
          <a:lstStyle/>
          <a:p>
            <a:pPr defTabSz="457200"/>
            <a:fld id="{AF88E988-FB04-AB4E-BE5A-59F242AF7F7A}" type="slidenum">
              <a:rPr lang="en-US" smtClean="0">
                <a:solidFill>
                  <a:srgbClr val="323232">
                    <a:lumMod val="25000"/>
                    <a:lumOff val="75000"/>
                  </a:srgbClr>
                </a:solidFill>
              </a:rPr>
              <a:pPr defTabSz="457200"/>
              <a:t>6</a:t>
            </a:fld>
            <a:endParaRPr lang="en-US" dirty="0">
              <a:solidFill>
                <a:srgbClr val="323232">
                  <a:lumMod val="25000"/>
                  <a:lumOff val="75000"/>
                </a:srgbClr>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85" y="2362200"/>
            <a:ext cx="690247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7200" y="5451118"/>
            <a:ext cx="4572000" cy="646331"/>
          </a:xfrm>
          <a:prstGeom prst="rect">
            <a:avLst/>
          </a:prstGeom>
        </p:spPr>
        <p:txBody>
          <a:bodyPr>
            <a:spAutoFit/>
          </a:bodyPr>
          <a:lstStyle/>
          <a:p>
            <a:pPr marL="457200" lvl="0" indent="-457200">
              <a:buAutoNum type="arabicPeriod"/>
            </a:pPr>
            <a:endParaRPr lang="en-US" dirty="0"/>
          </a:p>
          <a:p>
            <a:pPr lvl="0"/>
            <a:r>
              <a:rPr lang="en-US" dirty="0"/>
              <a:t>Where is the position for Automation test</a:t>
            </a:r>
          </a:p>
        </p:txBody>
      </p:sp>
    </p:spTree>
    <p:extLst>
      <p:ext uri="{BB962C8B-B14F-4D97-AF65-F5344CB8AC3E}">
        <p14:creationId xmlns:p14="http://schemas.microsoft.com/office/powerpoint/2010/main" val="4253018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fontScale="90000"/>
          </a:bodyPr>
          <a:lstStyle/>
          <a:p>
            <a:r>
              <a:rPr lang="en-US" sz="4000" b="1" i="1" dirty="0"/>
              <a:t>What Knowledge Need To Know For Automation Test</a:t>
            </a:r>
            <a:endParaRPr lang="en-US" sz="4000" b="1" dirty="0"/>
          </a:p>
        </p:txBody>
      </p:sp>
      <p:sp>
        <p:nvSpPr>
          <p:cNvPr id="3" name="Content Placeholder 2"/>
          <p:cNvSpPr>
            <a:spLocks noGrp="1"/>
          </p:cNvSpPr>
          <p:nvPr>
            <p:ph idx="1"/>
          </p:nvPr>
        </p:nvSpPr>
        <p:spPr/>
        <p:txBody>
          <a:bodyPr>
            <a:normAutofit/>
          </a:bodyPr>
          <a:lstStyle/>
          <a:p>
            <a:r>
              <a:rPr lang="en-US" dirty="0"/>
              <a:t>Industry knowledge</a:t>
            </a:r>
          </a:p>
          <a:p>
            <a:r>
              <a:rPr lang="en-US" dirty="0"/>
              <a:t>Coding knowledge</a:t>
            </a:r>
          </a:p>
          <a:p>
            <a:r>
              <a:rPr lang="en-US" dirty="0"/>
              <a:t>Project </a:t>
            </a:r>
            <a:r>
              <a:rPr lang="en-US" dirty="0" smtClean="0"/>
              <a:t>knowledge</a:t>
            </a:r>
          </a:p>
          <a:p>
            <a:endParaRPr lang="en-US" dirty="0"/>
          </a:p>
          <a:p>
            <a:pPr marL="0" indent="0">
              <a:buNone/>
            </a:pPr>
            <a:r>
              <a:rPr lang="en-US" dirty="0"/>
              <a:t>All those need to learn yourself</a:t>
            </a:r>
            <a:r>
              <a:rPr lang="en-US" dirty="0" smtClean="0"/>
              <a:t>!</a:t>
            </a:r>
            <a:endParaRPr lang="en-US" dirty="0"/>
          </a:p>
          <a:p>
            <a:pPr marL="0" lvl="0" indent="0">
              <a:buNone/>
            </a:pPr>
            <a:endParaRPr lang="en-US" sz="2000" dirty="0" smtClean="0"/>
          </a:p>
          <a:p>
            <a:pPr marL="0" lvl="0" indent="0">
              <a:buNone/>
            </a:pPr>
            <a:endParaRPr lang="en-US" sz="2000" dirty="0" smtClean="0"/>
          </a:p>
          <a:p>
            <a:pPr marL="457200" lvl="0" indent="-457200">
              <a:buAutoNum type="arabicPeriod"/>
            </a:pPr>
            <a:endParaRPr lang="en-US" sz="2000" dirty="0" smtClean="0"/>
          </a:p>
          <a:p>
            <a:pPr marL="457200" lvl="0" indent="-457200">
              <a:buAutoNum type="arabicPeriod"/>
            </a:pPr>
            <a:endParaRPr lang="en-US" sz="2000" dirty="0" smtClean="0"/>
          </a:p>
          <a:p>
            <a:pPr marL="457200" lvl="0" indent="-457200">
              <a:buAutoNum type="arabicPeriod"/>
            </a:pPr>
            <a:endParaRPr lang="en-US" sz="2000" dirty="0" smtClean="0"/>
          </a:p>
        </p:txBody>
      </p:sp>
      <p:sp>
        <p:nvSpPr>
          <p:cNvPr id="4" name="Slide Number Placeholder 3"/>
          <p:cNvSpPr>
            <a:spLocks noGrp="1"/>
          </p:cNvSpPr>
          <p:nvPr>
            <p:ph type="sldNum" sz="quarter" idx="4294967295"/>
          </p:nvPr>
        </p:nvSpPr>
        <p:spPr>
          <a:xfrm>
            <a:off x="8747683" y="6492811"/>
            <a:ext cx="386412" cy="365125"/>
          </a:xfrm>
          <a:prstGeom prst="rect">
            <a:avLst/>
          </a:prstGeom>
        </p:spPr>
        <p:txBody>
          <a:bodyPr/>
          <a:lstStyle/>
          <a:p>
            <a:pPr defTabSz="457200"/>
            <a:fld id="{AF88E988-FB04-AB4E-BE5A-59F242AF7F7A}" type="slidenum">
              <a:rPr lang="en-US" smtClean="0">
                <a:solidFill>
                  <a:srgbClr val="323232">
                    <a:lumMod val="25000"/>
                    <a:lumOff val="75000"/>
                  </a:srgbClr>
                </a:solidFill>
              </a:rPr>
              <a:pPr defTabSz="457200"/>
              <a:t>7</a:t>
            </a:fld>
            <a:endParaRPr lang="en-US" dirty="0">
              <a:solidFill>
                <a:srgbClr val="323232">
                  <a:lumMod val="25000"/>
                  <a:lumOff val="75000"/>
                </a:srgbClr>
              </a:solidFill>
            </a:endParaRPr>
          </a:p>
        </p:txBody>
      </p:sp>
    </p:spTree>
    <p:extLst>
      <p:ext uri="{BB962C8B-B14F-4D97-AF65-F5344CB8AC3E}">
        <p14:creationId xmlns:p14="http://schemas.microsoft.com/office/powerpoint/2010/main" val="3608992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fontScale="90000"/>
          </a:bodyPr>
          <a:lstStyle/>
          <a:p>
            <a:r>
              <a:rPr lang="en-US" sz="4000" b="1" i="1" dirty="0"/>
              <a:t> What Knowledge Need To Know For Automation Test</a:t>
            </a:r>
            <a:endParaRPr lang="en-US" sz="4000" b="1" dirty="0"/>
          </a:p>
        </p:txBody>
      </p:sp>
      <p:sp>
        <p:nvSpPr>
          <p:cNvPr id="3" name="Content Placeholder 2"/>
          <p:cNvSpPr>
            <a:spLocks noGrp="1"/>
          </p:cNvSpPr>
          <p:nvPr>
            <p:ph idx="1"/>
          </p:nvPr>
        </p:nvSpPr>
        <p:spPr/>
        <p:txBody>
          <a:bodyPr>
            <a:normAutofit/>
          </a:bodyPr>
          <a:lstStyle/>
          <a:p>
            <a:pPr marL="0" indent="0">
              <a:buNone/>
            </a:pPr>
            <a:r>
              <a:rPr lang="en-US" sz="2000" dirty="0"/>
              <a:t>Wait, then why we here?</a:t>
            </a:r>
          </a:p>
          <a:p>
            <a:pPr marL="0" indent="0">
              <a:buNone/>
            </a:pPr>
            <a:r>
              <a:rPr lang="en-US" sz="2000" dirty="0"/>
              <a:t>So what will be covered in Automation practice session?</a:t>
            </a:r>
          </a:p>
          <a:p>
            <a:pPr marL="0" indent="0">
              <a:buNone/>
            </a:pPr>
            <a:endParaRPr lang="en-US" sz="2000" dirty="0"/>
          </a:p>
          <a:p>
            <a:r>
              <a:rPr lang="en-US" sz="2000" dirty="0"/>
              <a:t>Organize your knowledge pieces by basic theory</a:t>
            </a:r>
          </a:p>
          <a:p>
            <a:r>
              <a:rPr lang="en-US" sz="2000" dirty="0"/>
              <a:t>Introduction to the common tool we use</a:t>
            </a:r>
          </a:p>
          <a:p>
            <a:r>
              <a:rPr lang="en-US" sz="2000" dirty="0"/>
              <a:t>More practice chance for real coding</a:t>
            </a:r>
          </a:p>
          <a:p>
            <a:r>
              <a:rPr lang="en-US" sz="2000" dirty="0"/>
              <a:t>Complete your own automation test in </a:t>
            </a:r>
            <a:r>
              <a:rPr lang="en-US" sz="2000" dirty="0" smtClean="0"/>
              <a:t>session</a:t>
            </a:r>
            <a:r>
              <a:rPr lang="en-US" sz="2000" dirty="0"/>
              <a:t/>
            </a:r>
            <a:br>
              <a:rPr lang="en-US" sz="2000" dirty="0"/>
            </a:br>
            <a:endParaRPr lang="en-US" sz="2000" dirty="0" smtClean="0"/>
          </a:p>
          <a:p>
            <a:pPr marL="457200" lvl="0" indent="-457200">
              <a:buAutoNum type="arabicPeriod"/>
            </a:pPr>
            <a:endParaRPr lang="en-US" sz="2000" dirty="0" smtClean="0"/>
          </a:p>
          <a:p>
            <a:pPr marL="457200" lvl="0" indent="-457200">
              <a:buAutoNum type="arabicPeriod"/>
            </a:pPr>
            <a:endParaRPr lang="en-US" sz="2000" dirty="0" smtClean="0"/>
          </a:p>
        </p:txBody>
      </p:sp>
      <p:sp>
        <p:nvSpPr>
          <p:cNvPr id="4" name="Slide Number Placeholder 3"/>
          <p:cNvSpPr>
            <a:spLocks noGrp="1"/>
          </p:cNvSpPr>
          <p:nvPr>
            <p:ph type="sldNum" sz="quarter" idx="4294967295"/>
          </p:nvPr>
        </p:nvSpPr>
        <p:spPr>
          <a:xfrm>
            <a:off x="8747683" y="6492811"/>
            <a:ext cx="386412" cy="365125"/>
          </a:xfrm>
          <a:prstGeom prst="rect">
            <a:avLst/>
          </a:prstGeom>
        </p:spPr>
        <p:txBody>
          <a:bodyPr/>
          <a:lstStyle/>
          <a:p>
            <a:pPr defTabSz="457200"/>
            <a:fld id="{AF88E988-FB04-AB4E-BE5A-59F242AF7F7A}" type="slidenum">
              <a:rPr lang="en-US" smtClean="0">
                <a:solidFill>
                  <a:srgbClr val="323232">
                    <a:lumMod val="25000"/>
                    <a:lumOff val="75000"/>
                  </a:srgbClr>
                </a:solidFill>
              </a:rPr>
              <a:pPr defTabSz="457200"/>
              <a:t>8</a:t>
            </a:fld>
            <a:endParaRPr lang="en-US" dirty="0">
              <a:solidFill>
                <a:srgbClr val="323232">
                  <a:lumMod val="25000"/>
                  <a:lumOff val="75000"/>
                </a:srgbClr>
              </a:solidFill>
            </a:endParaRPr>
          </a:p>
        </p:txBody>
      </p:sp>
    </p:spTree>
    <p:extLst>
      <p:ext uri="{BB962C8B-B14F-4D97-AF65-F5344CB8AC3E}">
        <p14:creationId xmlns:p14="http://schemas.microsoft.com/office/powerpoint/2010/main" val="3303848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r>
              <a:rPr lang="en-US" sz="4000" b="1" i="1" dirty="0" smtClean="0"/>
              <a:t>Best Practice</a:t>
            </a:r>
            <a:endParaRPr lang="en-US" sz="4000" b="1" i="1" dirty="0"/>
          </a:p>
        </p:txBody>
      </p:sp>
      <p:sp>
        <p:nvSpPr>
          <p:cNvPr id="3" name="Content Placeholder 2"/>
          <p:cNvSpPr>
            <a:spLocks noGrp="1"/>
          </p:cNvSpPr>
          <p:nvPr>
            <p:ph idx="1"/>
          </p:nvPr>
        </p:nvSpPr>
        <p:spPr/>
        <p:txBody>
          <a:bodyPr>
            <a:normAutofit/>
          </a:bodyPr>
          <a:lstStyle/>
          <a:p>
            <a:pPr marL="0" indent="0">
              <a:buNone/>
            </a:pPr>
            <a:r>
              <a:rPr lang="en-US" sz="2000" b="1" i="1" dirty="0"/>
              <a:t>Develop Environment Setup</a:t>
            </a:r>
            <a:endParaRPr lang="en-US" sz="2000" b="1" dirty="0"/>
          </a:p>
          <a:p>
            <a:pPr marL="0" lvl="0" indent="0">
              <a:buNone/>
            </a:pPr>
            <a:endParaRPr lang="en-US" sz="2000" dirty="0" smtClean="0"/>
          </a:p>
          <a:p>
            <a:r>
              <a:rPr lang="en-US" sz="2000" dirty="0"/>
              <a:t>Create a free AWS windows node</a:t>
            </a:r>
          </a:p>
          <a:p>
            <a:r>
              <a:rPr lang="en-US" sz="2000" dirty="0"/>
              <a:t>Download eclipse IDE and JAVA 1.8</a:t>
            </a:r>
          </a:p>
          <a:p>
            <a:r>
              <a:rPr lang="en-US" sz="2000" dirty="0"/>
              <a:t>Install the eclipse and java, verify install success</a:t>
            </a:r>
          </a:p>
          <a:p>
            <a:r>
              <a:rPr lang="en-US" sz="2000" dirty="0"/>
              <a:t>Write a hello world and </a:t>
            </a:r>
            <a:r>
              <a:rPr lang="en-US" sz="2000" dirty="0" smtClean="0"/>
              <a:t>run</a:t>
            </a:r>
          </a:p>
          <a:p>
            <a:pPr marL="457200" lvl="0" indent="-457200">
              <a:buAutoNum type="arabicPeriod"/>
            </a:pPr>
            <a:endParaRPr lang="en-US" sz="2000" dirty="0" smtClean="0"/>
          </a:p>
        </p:txBody>
      </p:sp>
      <p:sp>
        <p:nvSpPr>
          <p:cNvPr id="4" name="Slide Number Placeholder 3"/>
          <p:cNvSpPr>
            <a:spLocks noGrp="1"/>
          </p:cNvSpPr>
          <p:nvPr>
            <p:ph type="sldNum" sz="quarter" idx="4294967295"/>
          </p:nvPr>
        </p:nvSpPr>
        <p:spPr>
          <a:xfrm>
            <a:off x="8747683" y="6492811"/>
            <a:ext cx="386412" cy="365125"/>
          </a:xfrm>
          <a:prstGeom prst="rect">
            <a:avLst/>
          </a:prstGeom>
        </p:spPr>
        <p:txBody>
          <a:bodyPr/>
          <a:lstStyle/>
          <a:p>
            <a:pPr defTabSz="457200"/>
            <a:fld id="{AF88E988-FB04-AB4E-BE5A-59F242AF7F7A}" type="slidenum">
              <a:rPr lang="en-US" smtClean="0">
                <a:solidFill>
                  <a:srgbClr val="323232">
                    <a:lumMod val="25000"/>
                    <a:lumOff val="75000"/>
                  </a:srgbClr>
                </a:solidFill>
              </a:rPr>
              <a:pPr defTabSz="457200"/>
              <a:t>9</a:t>
            </a:fld>
            <a:endParaRPr lang="en-US" dirty="0">
              <a:solidFill>
                <a:srgbClr val="323232">
                  <a:lumMod val="25000"/>
                  <a:lumOff val="75000"/>
                </a:srgbClr>
              </a:solidFill>
            </a:endParaRPr>
          </a:p>
        </p:txBody>
      </p:sp>
    </p:spTree>
    <p:extLst>
      <p:ext uri="{BB962C8B-B14F-4D97-AF65-F5344CB8AC3E}">
        <p14:creationId xmlns:p14="http://schemas.microsoft.com/office/powerpoint/2010/main" val="2249022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359</Words>
  <Application>Microsoft Office PowerPoint</Application>
  <PresentationFormat>On-screen Show (4:3)</PresentationFormat>
  <Paragraphs>79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Hello Automation</vt:lpstr>
      <vt:lpstr>Session Target</vt:lpstr>
      <vt:lpstr>Automation Overview</vt:lpstr>
      <vt:lpstr>Automation Overview</vt:lpstr>
      <vt:lpstr>Automation Overview</vt:lpstr>
      <vt:lpstr>Automation Overview</vt:lpstr>
      <vt:lpstr>What Knowledge Need To Know For Automation Test</vt:lpstr>
      <vt:lpstr> What Knowledge Need To Know For Automation Test</vt:lpstr>
      <vt:lpstr>Best 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Benchmark</dc:title>
  <dc:creator>Ralph Yang</dc:creator>
  <cp:lastModifiedBy>Ralph Yang</cp:lastModifiedBy>
  <cp:revision>24</cp:revision>
  <dcterms:created xsi:type="dcterms:W3CDTF">2016-07-06T18:28:46Z</dcterms:created>
  <dcterms:modified xsi:type="dcterms:W3CDTF">2016-11-23T19:54:51Z</dcterms:modified>
</cp:coreProperties>
</file>