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4" r:id="rId5"/>
    <p:sldId id="265" r:id="rId6"/>
    <p:sldId id="268" r:id="rId7"/>
    <p:sldId id="270" r:id="rId8"/>
    <p:sldId id="290" r:id="rId9"/>
    <p:sldId id="342" r:id="rId10"/>
    <p:sldId id="381" r:id="rId11"/>
    <p:sldId id="343" r:id="rId12"/>
    <p:sldId id="452" r:id="rId13"/>
    <p:sldId id="403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4F2"/>
    <a:srgbClr val="177DB7"/>
    <a:srgbClr val="9900FF"/>
    <a:srgbClr val="6600CC"/>
    <a:srgbClr val="CC0000"/>
    <a:srgbClr val="990000"/>
    <a:srgbClr val="800000"/>
    <a:srgbClr val="049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F0">
                <a:alpha val="100000"/>
              </a:srgbClr>
            </a:gs>
            <a:gs pos="9000">
              <a:srgbClr val="70D1F1">
                <a:alpha val="100000"/>
              </a:srgbClr>
            </a:gs>
            <a:gs pos="17000">
              <a:srgbClr val="A8E1F2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  <a:gs pos="100000">
              <a:srgbClr val="EBF6F7">
                <a:alpha val="100000"/>
              </a:srgbClr>
            </a:gs>
            <a:gs pos="100000">
              <a:srgbClr val="EBF6F7">
                <a:alpha val="100000"/>
              </a:srgbClr>
            </a:gs>
            <a:gs pos="100000">
              <a:srgbClr val="EBF6F7">
                <a:alpha val="100000"/>
              </a:srgbClr>
            </a:gs>
            <a:gs pos="100000">
              <a:srgbClr val="EBF6F7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nacao.org.c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nacao.org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"/>
          <p:cNvSpPr>
            <a:spLocks noGrp="1"/>
          </p:cNvSpPr>
          <p:nvPr>
            <p:ph type="title"/>
          </p:nvPr>
        </p:nvSpPr>
        <p:spPr>
          <a:xfrm>
            <a:off x="160338" y="192088"/>
            <a:ext cx="8836025" cy="6580187"/>
          </a:xfrm>
        </p:spPr>
        <p:txBody>
          <a:bodyPr anchor="ctr"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46630" y="-170815"/>
            <a:ext cx="13637895" cy="72002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062345"/>
          </a:xfrm>
        </p:spPr>
        <p:txBody>
          <a:bodyPr/>
          <a:p>
            <a:pPr algn="l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）启信宝（企业信息查询平台）查询：        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输入组织机构代码（统一信用代码）、组织机构名称、机构注册地址其中一种即可查询。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网址：</a:t>
            </a:r>
            <a:r>
              <a:rPr lang="zh-CN" altLang="en-US" sz="2800" dirty="0">
                <a:sym typeface="+mn-ea"/>
                <a:hlinkClick r:id="rId1"/>
              </a:rPr>
              <a:t>http://www.qixin.com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）企业查询宝查询：        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输入组织机构代码（统一信用代码）、组织机构名称、机构注册地址其中一种即可查询。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网址：</a:t>
            </a:r>
            <a:r>
              <a:rPr lang="zh-CN" altLang="en-US" sz="2800" u="sng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http://qiye.qianzhan.com</a:t>
            </a:r>
            <a:br>
              <a:rPr lang="zh-CN" altLang="en-US" sz="2800" dirty="0">
                <a:sym typeface="+mn-ea"/>
              </a:rPr>
            </a:br>
            <a:br>
              <a:rPr lang="zh-CN" altLang="en-US" sz="2800" dirty="0">
                <a:sym typeface="+mn-ea"/>
              </a:rPr>
            </a:b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查询结果：</a:t>
            </a:r>
            <a:br>
              <a:rPr lang="zh-CN" altLang="en-US" sz="2800" b="1" strike="noStrike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查不到组织机构代码证，说明输入的组织机构代码或单位名称有误，或该单位不存在，请仔细核实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br>
              <a:rPr lang="zh-CN" altLang="en-US" sz="2800" strike="noStrike" noProof="1">
                <a:solidFill>
                  <a:schemeClr val="tx1"/>
                </a:solidFill>
                <a:effectLst/>
                <a:sym typeface="+mn-ea"/>
              </a:rPr>
            </a:b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algn="l"/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43000" y="1122680"/>
            <a:ext cx="6858000" cy="5098415"/>
          </a:xfrm>
        </p:spPr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45" y="11430"/>
            <a:ext cx="5047615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3495" y="34925"/>
            <a:ext cx="9100185" cy="6806565"/>
          </a:xfrm>
        </p:spPr>
        <p:txBody>
          <a:bodyPr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0070C0"/>
                </a:solidFill>
                <a:sym typeface="+mn-ea"/>
              </a:rPr>
              <a:t>（六）、报到证</a:t>
            </a:r>
            <a:br>
              <a:rPr lang="zh-CN" altLang="en-US" b="1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报到证全称是《全国普通高等学校本专科毕业生就业报到证》，简称《报到证》。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b="1" dirty="0">
                <a:solidFill>
                  <a:srgbClr val="EF250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zh-CN" altLang="en-US" sz="2800" b="1" dirty="0">
                <a:solidFill>
                  <a:srgbClr val="EF25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毕业生参加工作时间的初始记载和凭证 </a:t>
            </a:r>
            <a:br>
              <a:rPr lang="zh-CN" altLang="en-US" sz="2800" b="1" dirty="0">
                <a:solidFill>
                  <a:srgbClr val="EF25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800" b="1" dirty="0">
                <a:solidFill>
                  <a:srgbClr val="EF25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报考公务员或事业单位必备材料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268" name="Picture 5" descr="OWD394B(YYS)B}MS7~07@%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3710"/>
            <a:ext cx="9144000" cy="3634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-11112" y="6350"/>
            <a:ext cx="9355137" cy="6843713"/>
          </a:xfrm>
        </p:spPr>
        <p:txBody>
          <a:bodyPr anchor="ctr"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4230" y="6350"/>
            <a:ext cx="13333095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416560"/>
            <a:ext cx="13225780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544195"/>
            <a:ext cx="13114020" cy="7333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24950" cy="6845300"/>
          </a:xfrm>
        </p:spPr>
        <p:txBody>
          <a:bodyPr anchor="ctr"/>
          <a:p>
            <a:r>
              <a:rPr lang="zh-CN" altLang="en-US" sz="8000" b="1" strike="noStrike" noProof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录入就业信息</a:t>
            </a:r>
            <a:br>
              <a:rPr lang="zh-CN" altLang="en-US" b="1" strike="noStrike" noProof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8815" y="67310"/>
            <a:ext cx="11647805" cy="3971290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>
            <a:off x="4211955" y="4077335"/>
            <a:ext cx="648335" cy="12960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1409700" y="5529580"/>
            <a:ext cx="6252210" cy="6483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注：单位组织机构代码为</a:t>
            </a:r>
            <a:r>
              <a:rPr lang="en-US" altLang="zh-CN" b="1">
                <a:solidFill>
                  <a:schemeClr val="tx1"/>
                </a:solidFill>
              </a:rPr>
              <a:t>9</a:t>
            </a:r>
            <a:r>
              <a:rPr lang="zh-CN" altLang="en-US" b="1">
                <a:solidFill>
                  <a:schemeClr val="tx1"/>
                </a:solidFill>
              </a:rPr>
              <a:t>位，联系人和联系电话必须填写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88620"/>
            <a:ext cx="13485495" cy="5914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845" y="275590"/>
            <a:ext cx="8229600" cy="5923915"/>
          </a:xfrm>
        </p:spPr>
        <p:txBody>
          <a:bodyPr/>
          <a:p>
            <a:pPr algn="l"/>
            <a:r>
              <a:rPr 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什么是单位组织机构代码？</a:t>
            </a:r>
            <a:br>
              <a:rPr lang="zh-CN" sz="2400" b="1" strike="noStrike" noProof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单位组织机构代码由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2400" dirty="0">
                <a:sym typeface="+mn-ea"/>
              </a:rPr>
              <a:t>位数字（或大写拉丁字母）和</a:t>
            </a:r>
            <a:br>
              <a:rPr lang="zh-CN" altLang="en-US" sz="2400" strike="noStrike" noProof="1" dirty="0"/>
            </a:b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位数字（或大写拉丁字母）校验码组成。</a:t>
            </a:r>
            <a:br>
              <a:rPr lang="zh-CN" altLang="en-US" sz="2400" strike="noStrike" noProof="1" dirty="0">
                <a:sym typeface="+mn-ea"/>
              </a:rPr>
            </a:br>
            <a:r>
              <a:rPr lang="zh-CN" altLang="en-US" sz="2400" dirty="0">
                <a:sym typeface="+mn-ea"/>
              </a:rPr>
              <a:t>    因2015年10月1日起，营业执照、组织机构代码证和税务登记证三证合一，合为由一个部门核发加载统一社会信用代码的营业执照，所以部分单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位组织机构代码证是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18位统一社会信用代码。</a:t>
            </a:r>
            <a:br>
              <a:rPr lang="zh-CN" altLang="en-US" sz="2400" strike="noStrike" noProof="1" dirty="0">
                <a:sym typeface="+mn-ea"/>
              </a:rPr>
            </a:br>
            <a:r>
              <a:rPr lang="zh-CN" altLang="en-US" sz="2400" dirty="0">
                <a:sym typeface="+mn-ea"/>
              </a:rPr>
              <a:t>    如果单位是企业，也可填写15位的企业工商注册号，企业工商注册号可在全国企业信用信息公示系统查询（http://gsxt.saic.gov.cn/）。</a:t>
            </a:r>
            <a:br>
              <a:rPr lang="zh-CN" altLang="en-US" strike="noStrike" noProof="1" dirty="0">
                <a:sym typeface="+mn-ea"/>
              </a:rPr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060" y="401320"/>
            <a:ext cx="8229600" cy="6326505"/>
          </a:xfrm>
        </p:spPr>
        <p:txBody>
          <a:bodyPr/>
          <a:p>
            <a:pPr algn="l"/>
            <a:r>
              <a:rPr lang="zh-CN" altLang="en-US" sz="3200" dirty="0">
                <a:sym typeface="+mn-ea"/>
              </a:rPr>
              <a:t>组织机构代码查询方法</a:t>
            </a:r>
            <a:br>
              <a:rPr lang="zh-CN" altLang="en-US" sz="3200" dirty="0">
                <a:sym typeface="+mn-ea"/>
              </a:rPr>
            </a:br>
            <a:r>
              <a:rPr lang="zh-CN" altLang="en-US" sz="3200" dirty="0">
                <a:sym typeface="+mn-ea"/>
              </a:rPr>
              <a:t>（</a:t>
            </a:r>
            <a:r>
              <a:rPr lang="zh-CN" altLang="en-US" sz="2800" dirty="0">
                <a:sym typeface="+mn-ea"/>
              </a:rPr>
              <a:t>1）全国组织机构代码管理中心官网查询：        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输入组织机构代码（统一信用代码）、组织机构名称、机构注册地址其中一种即可查询。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网址： </a:t>
            </a:r>
            <a:r>
              <a:rPr lang="zh-CN" altLang="en-US" sz="2800" dirty="0">
                <a:sym typeface="+mn-ea"/>
                <a:hlinkClick r:id="rId1"/>
              </a:rPr>
              <a:t>http://www.nacao.org.cn</a:t>
            </a:r>
            <a:br>
              <a:rPr lang="zh-CN" altLang="en-US" sz="2800" dirty="0">
                <a:sym typeface="+mn-ea"/>
                <a:hlinkClick r:id="rId1"/>
              </a:rPr>
            </a:br>
            <a:r>
              <a:rPr lang="zh-CN" altLang="en-US" sz="2800" dirty="0">
                <a:sym typeface="+mn-ea"/>
              </a:rPr>
              <a:t>       （开放时间：周一至周五 8:00—17:00）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（2）百度应用查询：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  输入组织机构代码（统一信用代码）、组织机构名称、机构登记证号其中一种即可查询。</a:t>
            </a:r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       （开放时间：周一至周日 8:00—20:00）</a:t>
            </a:r>
            <a:br>
              <a:rPr lang="zh-CN" altLang="en-US" sz="3200" dirty="0">
                <a:sym typeface="+mn-ea"/>
              </a:rPr>
            </a:b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演示</Application>
  <PresentationFormat/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录入就业信息 </vt:lpstr>
      <vt:lpstr>PowerPoint 演示文稿</vt:lpstr>
      <vt:lpstr>PowerPoint 演示文稿</vt:lpstr>
      <vt:lpstr>什么是单位组织机构代码？     单位组织机构代码由8位数字（或大写拉丁字母）和 1位数字（或大写拉丁字母）校验码组成。     因2015年10月1日起，营业执照、组织机构代码证和税务登记证三证合一，合为由一个部门核发加载统一社会信用代码的营业执照，所以部分单位组织机构代码证是18位统一社会信用代码。     如果单位是企业，也可填写15位的企业工商注册号，企业工商注册号可在全国企业信用信息公示系统查询（http://gsxt.saic.gov.cn/）。 </vt:lpstr>
      <vt:lpstr>组织机构代码查询方法 （1）全国组织机构代码管理中心官网查询：                  输入组织机构代码（统一信用代码）、组织机构名称、机构注册地址其中一种即可查询。          网址： http://www.nacao.org.cn        （开放时间：周一至周五 8:00—17:00） （2）百度应用查询：          输入组织机构代码（统一信用代码）、组织机构名称、机构登记证号其中一种即可查询。        （开放时间：周一至周日 8:00—20:00） </vt:lpstr>
      <vt:lpstr>（3）启信宝（企业信息查询平台）查询：                  输入组织机构代码（统一信用代码）、组织机构名称、机构注册地址其中一种即可查询。          网址：http://www.qixin.com （4）企业查询宝查询：                  输入组织机构代码（统一信用代码）、组织机构名称、机构注册地址其中一种即可查询。          网址：http://qiye.qianzhan.com  查询结果： 查不到组织机构代码证，说明输入的组织机构代码或单位名称有误，或该单位不存在，请仔细核实。 </vt:lpstr>
      <vt:lpstr>          </vt:lpstr>
      <vt:lpstr>（六）、报到证  报到证全称是《全国普通高等学校本专科毕业生就业报到证》，简称《报到证》。            毕业生参加工作时间的初始记载和凭证  报考公务员或事业单位必备材料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毕业生就业管理系统操作培训</dc:title>
  <dc:creator>Administrator</dc:creator>
  <cp:lastModifiedBy>Administrator</cp:lastModifiedBy>
  <cp:revision>30</cp:revision>
  <dcterms:created xsi:type="dcterms:W3CDTF">2016-04-01T01:55:00Z</dcterms:created>
  <dcterms:modified xsi:type="dcterms:W3CDTF">2017-03-20T08:19:54Z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