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전윤철"/>
          <p:cNvSpPr txBox="1"/>
          <p:nvPr>
            <p:ph type="body" idx="21"/>
          </p:nvPr>
        </p:nvSpPr>
        <p:spPr>
          <a:xfrm>
            <a:off x="2386996" y="11839048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전윤철</a:t>
            </a:r>
          </a:p>
        </p:txBody>
      </p:sp>
      <p:sp>
        <p:nvSpPr>
          <p:cNvPr id="152" name="무선 충전"/>
          <p:cNvSpPr txBox="1"/>
          <p:nvPr>
            <p:ph type="ctrTitle"/>
          </p:nvPr>
        </p:nvSpPr>
        <p:spPr>
          <a:xfrm>
            <a:off x="2389572" y="5865897"/>
            <a:ext cx="21971004" cy="46482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/>
            </a:lvl1pPr>
          </a:lstStyle>
          <a:p>
            <a:pPr/>
            <a:r>
              <a:t>무선 충전</a:t>
            </a:r>
          </a:p>
        </p:txBody>
      </p:sp>
      <p:sp>
        <p:nvSpPr>
          <p:cNvPr id="153" name="SWEA 5644"/>
          <p:cNvSpPr txBox="1"/>
          <p:nvPr>
            <p:ph type="subTitle" sz="quarter" idx="1"/>
          </p:nvPr>
        </p:nvSpPr>
        <p:spPr>
          <a:xfrm>
            <a:off x="2384418" y="10514096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SWEA 5644</a:t>
            </a:r>
          </a:p>
        </p:txBody>
      </p:sp>
      <p:pic>
        <p:nvPicPr>
          <p:cNvPr id="154" name="HQ3G2_AV2.jpeg" descr="HQ3G2_AV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6284" y="1144520"/>
            <a:ext cx="9521960" cy="9521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 - setChargingFeild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- setChargingFeild (1)</a:t>
            </a:r>
          </a:p>
        </p:txBody>
      </p:sp>
      <p:pic>
        <p:nvPicPr>
          <p:cNvPr id="185" name="c4.png" descr="c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175000"/>
            <a:ext cx="13335000" cy="10153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코드 - setChargingFeild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- setChargingFeild (2)</a:t>
            </a:r>
          </a:p>
        </p:txBody>
      </p:sp>
      <p:pic>
        <p:nvPicPr>
          <p:cNvPr id="188" name="c5.png" descr="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810000"/>
            <a:ext cx="177800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ND"/>
          <p:cNvSpPr txBox="1"/>
          <p:nvPr>
            <p:ph type="title"/>
          </p:nvPr>
        </p:nvSpPr>
        <p:spPr>
          <a:xfrm>
            <a:off x="9654176" y="4317345"/>
            <a:ext cx="5075648" cy="5081310"/>
          </a:xfrm>
          <a:prstGeom prst="rect">
            <a:avLst/>
          </a:prstGeom>
        </p:spPr>
        <p:txBody>
          <a:bodyPr anchor="ctr"/>
          <a:lstStyle>
            <a:lvl1pPr algn="ctr">
              <a:defRPr spc="-300" sz="15000"/>
            </a:lvl1pPr>
          </a:lstStyle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무선 충전기 BC의 좌표, 범위, 성능 제공…"/>
          <p:cNvSpPr txBox="1"/>
          <p:nvPr>
            <p:ph type="body" sz="half" idx="1"/>
          </p:nvPr>
        </p:nvSpPr>
        <p:spPr>
          <a:xfrm>
            <a:off x="9902432" y="4248504"/>
            <a:ext cx="1396905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무선 충전기 BC의 좌표, 범위, 성능 제공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사용자 A와 사용자 B가 각각 (1, 1), (10, 10)에서 출발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각 사용자의 매 초 이동 방향 제공 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매 순간 연결된 BC 성능 합의 최대치 계산</a:t>
            </a:r>
          </a:p>
        </p:txBody>
      </p:sp>
      <p:sp>
        <p:nvSpPr>
          <p:cNvPr id="157" name="문제 요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문제 요약</a:t>
            </a:r>
          </a:p>
        </p:txBody>
      </p:sp>
      <p:pic>
        <p:nvPicPr>
          <p:cNvPr id="158" name="스크린샷 2023-02-22 오후 11.45.20.png" descr="스크린샷 2023-02-22 오후 11.45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757" y="4248414"/>
            <a:ext cx="8256054" cy="8256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사용자는 범위 내 연결할 BC 선택 가능…"/>
          <p:cNvSpPr txBox="1"/>
          <p:nvPr>
            <p:ph type="body" sz="half" idx="1"/>
          </p:nvPr>
        </p:nvSpPr>
        <p:spPr>
          <a:xfrm>
            <a:off x="9902432" y="4248504"/>
            <a:ext cx="1396905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사용자는 범위 내 연결할 BC 선택 가능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같은 BC를 사용자가 공유한다면 충전 양 균등 분배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사용자의 초기 위치(0초)부터 충전 가능</a:t>
            </a:r>
          </a:p>
          <a:p>
            <a:pPr marL="609599" indent="-609599">
              <a:defRPr sz="4500"/>
            </a:pPr>
          </a:p>
          <a:p>
            <a:pPr marL="609599" indent="-609599">
              <a:defRPr sz="4500"/>
            </a:pPr>
            <a:r>
              <a:t>BC는 서로 같은 위치에 설치 불가</a:t>
            </a:r>
          </a:p>
        </p:txBody>
      </p:sp>
      <p:sp>
        <p:nvSpPr>
          <p:cNvPr id="161" name="문제 요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문제 요약</a:t>
            </a:r>
          </a:p>
        </p:txBody>
      </p:sp>
      <p:pic>
        <p:nvPicPr>
          <p:cNvPr id="162" name="스크린샷 2023-02-22 오후 11.45.34.png" descr="스크린샷 2023-02-22 오후 11.4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757" y="4248414"/>
            <a:ext cx="8256054" cy="8256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스크린샷 2023-02-22 오후 11.46.04.png" descr="스크린샷 2023-02-22 오후 11.4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7644" y="7234620"/>
            <a:ext cx="6982388" cy="139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임의 좌표 X, BC  Y에 대하여   거리 D가 DB의 충전 범위 C 이하이면   좌표 X는 BC Y에 접속할 수 있다"/>
          <p:cNvSpPr txBox="1"/>
          <p:nvPr>
            <p:ph type="body" sz="half" idx="1"/>
          </p:nvPr>
        </p:nvSpPr>
        <p:spPr>
          <a:xfrm>
            <a:off x="12698244" y="4248504"/>
            <a:ext cx="1080118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t>임의 좌표 X, BC  Y에 대하여 </a:t>
            </a:r>
            <a:br/>
            <a:br/>
            <a:r>
              <a:t>거리 D가 DB의 충전 범위 C 이하이면 </a:t>
            </a:r>
            <a:br/>
            <a:br/>
            <a:r>
              <a:t>좌표 X는 BC Y에 접속할 수 있다</a:t>
            </a:r>
          </a:p>
        </p:txBody>
      </p:sp>
      <p:sp>
        <p:nvSpPr>
          <p:cNvPr id="166" name="제약 사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제약 사항</a:t>
            </a:r>
          </a:p>
        </p:txBody>
      </p:sp>
      <p:sp>
        <p:nvSpPr>
          <p:cNvPr id="167" name="지도의 크기 10 x 10…"/>
          <p:cNvSpPr txBox="1"/>
          <p:nvPr/>
        </p:nvSpPr>
        <p:spPr>
          <a:xfrm>
            <a:off x="1270723" y="4248504"/>
            <a:ext cx="1080118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 지도의 크기 10 x 10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1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20 ≤ 총 이동 시간 M ≤ 100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1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1 ≤ BC의 개수 A ≤ 8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1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1 ≤ BC의 충전 범위 C ≤ 4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1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10 ≤ BC의 성능 P ≤ 500. P는 짝수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접근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접근 방법</a:t>
            </a:r>
          </a:p>
        </p:txBody>
      </p:sp>
      <p:sp>
        <p:nvSpPr>
          <p:cNvPr id="170" name="매 순간의 선택이 미래에 영향을 주지 않음  =&gt; 그리디…"/>
          <p:cNvSpPr txBox="1"/>
          <p:nvPr/>
        </p:nvSpPr>
        <p:spPr>
          <a:xfrm>
            <a:off x="1270723" y="4248504"/>
            <a:ext cx="1080118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 매 순간의 선택이 미래에 영향을 주지 않음</a:t>
            </a:r>
            <a:br/>
            <a:br/>
            <a:r>
              <a:t>=&gt; 그리디</a:t>
            </a:r>
            <a:br/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매 초 각 사용자가 최대 성능의 BC를 선택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접근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접근 방법</a:t>
            </a:r>
          </a:p>
        </p:txBody>
      </p:sp>
      <p:sp>
        <p:nvSpPr>
          <p:cNvPr id="173" name="모든 좌표에 대해 연결된 BC를 성능순으로 매핑…"/>
          <p:cNvSpPr txBox="1"/>
          <p:nvPr/>
        </p:nvSpPr>
        <p:spPr>
          <a:xfrm>
            <a:off x="1270723" y="4248504"/>
            <a:ext cx="1080118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모든 좌표에 대해 연결된 BC를 성능순으로 매핑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각 사용자가 이동하며 먼저 연결된 BC를 선택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0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t>해당 BC의 성능을 최종 결과에 합산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코드 - charge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- charge (1)</a:t>
            </a:r>
          </a:p>
        </p:txBody>
      </p:sp>
      <p:pic>
        <p:nvPicPr>
          <p:cNvPr id="176" name="c1.png" descr="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174" y="3805904"/>
            <a:ext cx="17780300" cy="6781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코드 - charge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- charge (2)</a:t>
            </a:r>
          </a:p>
        </p:txBody>
      </p:sp>
      <p:pic>
        <p:nvPicPr>
          <p:cNvPr id="179" name="c2.png" descr="c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540000"/>
            <a:ext cx="17786279" cy="11154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코드 - charge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- charge (3)</a:t>
            </a:r>
          </a:p>
        </p:txBody>
      </p:sp>
      <p:pic>
        <p:nvPicPr>
          <p:cNvPr id="182" name="c3.png" descr="c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810000"/>
            <a:ext cx="177800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