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33"/>
  </p:notesMasterIdLst>
  <p:handoutMasterIdLst>
    <p:handoutMasterId r:id="rId34"/>
  </p:handoutMasterIdLst>
  <p:sldIdLst>
    <p:sldId id="493" r:id="rId6"/>
    <p:sldId id="8879" r:id="rId7"/>
    <p:sldId id="496" r:id="rId8"/>
    <p:sldId id="8882" r:id="rId9"/>
    <p:sldId id="8934" r:id="rId10"/>
    <p:sldId id="8883" r:id="rId11"/>
    <p:sldId id="8925" r:id="rId12"/>
    <p:sldId id="8935" r:id="rId13"/>
    <p:sldId id="1302" r:id="rId14"/>
    <p:sldId id="1303" r:id="rId15"/>
    <p:sldId id="8937" r:id="rId16"/>
    <p:sldId id="8942" r:id="rId17"/>
    <p:sldId id="8951" r:id="rId18"/>
    <p:sldId id="8911" r:id="rId19"/>
    <p:sldId id="8944" r:id="rId20"/>
    <p:sldId id="8945" r:id="rId21"/>
    <p:sldId id="8947" r:id="rId22"/>
    <p:sldId id="8955" r:id="rId23"/>
    <p:sldId id="8954" r:id="rId24"/>
    <p:sldId id="8952" r:id="rId25"/>
    <p:sldId id="8953" r:id="rId26"/>
    <p:sldId id="8949" r:id="rId27"/>
    <p:sldId id="8936" r:id="rId28"/>
    <p:sldId id="1043" r:id="rId29"/>
    <p:sldId id="8905" r:id="rId30"/>
    <p:sldId id="8906" r:id="rId31"/>
    <p:sldId id="1023" r:id="rId32"/>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C0"/>
    <a:srgbClr val="0066FF"/>
    <a:srgbClr val="66CCFF"/>
    <a:srgbClr val="81D8FF"/>
    <a:srgbClr val="9CD8E4"/>
    <a:srgbClr val="C3E8EF"/>
    <a:srgbClr val="8FD3E1"/>
    <a:srgbClr val="D1E2F7"/>
    <a:srgbClr val="635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3826" autoAdjust="0"/>
  </p:normalViewPr>
  <p:slideViewPr>
    <p:cSldViewPr showGuides="1">
      <p:cViewPr varScale="1">
        <p:scale>
          <a:sx n="110" d="100"/>
          <a:sy n="110" d="100"/>
        </p:scale>
        <p:origin x="636" y="13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2024/4/22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尊敬的各位评审老师大家好，我叫王如生，我的导师是俞立教授和陈博教授，我今天答辩的题目是资源约束下网络化多传感器系统的分布式非线性融合估计。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293266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59859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315141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17</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47406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18</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910833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347964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20</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650435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557320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868832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传感器和计算机技术的快速发展，多传感器系统感知技术已广泛应用于军事指挥系统、导弹防御系统、无人集群系统、目标跟踪和导航定位等军事领域，也在自动驾驶、环境监测、智能电网、智能制造、工业物联网、智慧医疗等民用领域得到快速发展</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25</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27</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虽然集中式融合估计可获得全局最优性能，所有传感器数据</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都</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由全局估计器处理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，因而需要大量的通信与计算资源</a:t>
            </a:r>
            <a:r>
              <a:rPr lang="zh-CN" altLang="en-US" dirty="0"/>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相比之下，分布式融合结构的估计任务不仅仅集中在融合</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估计器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，还分布在多个传感器或</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局部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估计器上，</a:t>
            </a:r>
            <a:r>
              <a:rPr lang="zh-CN" altLang="en-US" dirty="0"/>
              <a:t>即使融合估计器失效，局部估计器仍然可以提供有效的状态估计信息。</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因此，本文聚焦于分布式融合估计问题。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a:t>
            </a:r>
            <a:r>
              <a:rPr lang="en-US" altLang="zh-CN" sz="1800" dirty="0">
                <a:effectLst/>
                <a:latin typeface="Times New Roman" panose="02020603050405020304" pitchFamily="18" charset="0"/>
                <a:ea typeface="宋体" panose="02010600030101010101" pitchFamily="2" charset="-122"/>
              </a:rPr>
              <a:t>NMSs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的融合估计极大提升了系统对物理对象的感知效率，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网络的带宽通常是有限的，通信信道在单位时间内往往只能承载有限的信息，因而信息传输过程中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受限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问题。特别地，无线传感器网络是一种由大量稀疏分布的传感器构成的自组织网络，而传感器节点通常具有能量和计算能力有限等特点，从而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能量约束问题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实际环境中大多数融合感知和目标信息处理系统都是非线性的，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且现代感知技术的发展和感知范围的扩大使得感知信息多样性、交互性和复杂性更强，进而导致非线性问题更加突出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针对噪声统计特性未知下的分布式非线性融合估计问题，目前，</a:t>
            </a:r>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9</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9765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053450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3.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5.jpeg"/><Relationship Id="rId21" Type="http://schemas.openxmlformats.org/officeDocument/2006/relationships/image" Target="../media/image27.emf"/><Relationship Id="rId7" Type="http://schemas.openxmlformats.org/officeDocument/2006/relationships/image" Target="../media/image20.wmf"/><Relationship Id="rId12" Type="http://schemas.openxmlformats.org/officeDocument/2006/relationships/oleObject" Target="../embeddings/oleObject6.bin"/><Relationship Id="rId17" Type="http://schemas.openxmlformats.org/officeDocument/2006/relationships/image" Target="../media/image25.wmf"/><Relationship Id="rId25" Type="http://schemas.openxmlformats.org/officeDocument/2006/relationships/image" Target="../media/image29.emf"/><Relationship Id="rId2" Type="http://schemas.openxmlformats.org/officeDocument/2006/relationships/notesSlide" Target="../notesSlides/notesSlide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2.xml"/><Relationship Id="rId6" Type="http://schemas.openxmlformats.org/officeDocument/2006/relationships/oleObject" Target="../embeddings/oleObject3.bin"/><Relationship Id="rId11" Type="http://schemas.openxmlformats.org/officeDocument/2006/relationships/image" Target="../media/image22.wmf"/><Relationship Id="rId24" Type="http://schemas.openxmlformats.org/officeDocument/2006/relationships/oleObject" Target="../embeddings/oleObject12.bin"/><Relationship Id="rId5" Type="http://schemas.openxmlformats.org/officeDocument/2006/relationships/image" Target="../media/image19.emf"/><Relationship Id="rId15" Type="http://schemas.openxmlformats.org/officeDocument/2006/relationships/image" Target="../media/image24.wmf"/><Relationship Id="rId23" Type="http://schemas.openxmlformats.org/officeDocument/2006/relationships/image" Target="../media/image28.emf"/><Relationship Id="rId10" Type="http://schemas.openxmlformats.org/officeDocument/2006/relationships/oleObject" Target="../embeddings/oleObject5.bin"/><Relationship Id="rId19" Type="http://schemas.openxmlformats.org/officeDocument/2006/relationships/image" Target="../media/image26.wmf"/><Relationship Id="rId4" Type="http://schemas.openxmlformats.org/officeDocument/2006/relationships/oleObject" Target="../embeddings/oleObject2.bin"/><Relationship Id="rId9" Type="http://schemas.openxmlformats.org/officeDocument/2006/relationships/image" Target="../media/image21.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30.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34.wmf"/><Relationship Id="rId3" Type="http://schemas.openxmlformats.org/officeDocument/2006/relationships/image" Target="../media/image31.png"/><Relationship Id="rId7" Type="http://schemas.openxmlformats.org/officeDocument/2006/relationships/image" Target="../media/image33.wmf"/><Relationship Id="rId12" Type="http://schemas.openxmlformats.org/officeDocument/2006/relationships/oleObject" Target="../embeddings/oleObject15.bin"/><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oleObject" Target="../embeddings/oleObject14.bin"/><Relationship Id="rId11" Type="http://schemas.openxmlformats.org/officeDocument/2006/relationships/image" Target="../media/image34.wmf"/><Relationship Id="rId5" Type="http://schemas.openxmlformats.org/officeDocument/2006/relationships/image" Target="../media/image32.png"/><Relationship Id="rId10" Type="http://schemas.openxmlformats.org/officeDocument/2006/relationships/oleObject" Target="../embeddings/oleObject15.bin"/><Relationship Id="rId4" Type="http://schemas.openxmlformats.org/officeDocument/2006/relationships/image" Target="../media/image5.jpeg"/><Relationship Id="rId9" Type="http://schemas.openxmlformats.org/officeDocument/2006/relationships/image" Target="../media/image330.wmf"/><Relationship Id="rId14"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6.png"/><Relationship Id="rId7" Type="http://schemas.openxmlformats.org/officeDocument/2006/relationships/oleObject" Target="../embeddings/oleObject17.bin"/><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image" Target="../media/image37.emf"/><Relationship Id="rId5" Type="http://schemas.openxmlformats.org/officeDocument/2006/relationships/oleObject" Target="../embeddings/oleObject16.bin"/><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9.png"/><Relationship Id="rId7" Type="http://schemas.openxmlformats.org/officeDocument/2006/relationships/oleObject" Target="../embeddings/oleObject19.bin"/><Relationship Id="rId12" Type="http://schemas.openxmlformats.org/officeDocument/2006/relationships/image" Target="../media/image42.emf"/><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8.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41.emf"/><Relationship Id="rId4" Type="http://schemas.openxmlformats.org/officeDocument/2006/relationships/image" Target="../media/image5.jpeg"/><Relationship Id="rId9"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5.jpeg"/><Relationship Id="rId7" Type="http://schemas.openxmlformats.org/officeDocument/2006/relationships/oleObject" Target="../embeddings/oleObject23.bin"/><Relationship Id="rId12" Type="http://schemas.openxmlformats.org/officeDocument/2006/relationships/image" Target="../media/image47.sv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43.emf"/><Relationship Id="rId11" Type="http://schemas.openxmlformats.org/officeDocument/2006/relationships/image" Target="../media/image46.png"/><Relationship Id="rId5" Type="http://schemas.openxmlformats.org/officeDocument/2006/relationships/oleObject" Target="../embeddings/oleObject22.bin"/><Relationship Id="rId10" Type="http://schemas.openxmlformats.org/officeDocument/2006/relationships/image" Target="../media/image45.emf"/><Relationship Id="rId4" Type="http://schemas.openxmlformats.org/officeDocument/2006/relationships/image" Target="../media/image38.png"/><Relationship Id="rId9" Type="http://schemas.openxmlformats.org/officeDocument/2006/relationships/oleObject" Target="../embeddings/oleObject24.bin"/></Relationships>
</file>

<file path=ppt/slides/_rels/slide15.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29.bin"/><Relationship Id="rId3" Type="http://schemas.openxmlformats.org/officeDocument/2006/relationships/image" Target="../media/image48.emf"/><Relationship Id="rId7" Type="http://schemas.openxmlformats.org/officeDocument/2006/relationships/oleObject" Target="../embeddings/oleObject26.bin"/><Relationship Id="rId12" Type="http://schemas.openxmlformats.org/officeDocument/2006/relationships/image" Target="../media/image52.wmf"/><Relationship Id="rId2" Type="http://schemas.openxmlformats.org/officeDocument/2006/relationships/notesSlide" Target="../notesSlides/notesSlide12.xml"/><Relationship Id="rId1" Type="http://schemas.openxmlformats.org/officeDocument/2006/relationships/slideLayout" Target="../slideLayouts/slideLayout32.xml"/><Relationship Id="rId6" Type="http://schemas.openxmlformats.org/officeDocument/2006/relationships/image" Target="../media/image49.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51.wmf"/><Relationship Id="rId4" Type="http://schemas.openxmlformats.org/officeDocument/2006/relationships/image" Target="../media/image5.jpeg"/><Relationship Id="rId9" Type="http://schemas.openxmlformats.org/officeDocument/2006/relationships/oleObject" Target="../embeddings/oleObject27.bin"/><Relationship Id="rId14" Type="http://schemas.openxmlformats.org/officeDocument/2006/relationships/image" Target="../media/image53.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58.wmf"/><Relationship Id="rId3" Type="http://schemas.openxmlformats.org/officeDocument/2006/relationships/image" Target="../media/image5.jpeg"/><Relationship Id="rId7" Type="http://schemas.openxmlformats.org/officeDocument/2006/relationships/image" Target="../media/image55.wmf"/><Relationship Id="rId12" Type="http://schemas.openxmlformats.org/officeDocument/2006/relationships/oleObject" Target="../embeddings/oleObject34.bin"/><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oleObject" Target="../embeddings/oleObject31.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56.wmf"/></Relationships>
</file>

<file path=ppt/slides/_rels/slide17.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jpeg"/><Relationship Id="rId7" Type="http://schemas.openxmlformats.org/officeDocument/2006/relationships/oleObject" Target="../embeddings/oleObject36.bin"/><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59.wmf"/><Relationship Id="rId5" Type="http://schemas.openxmlformats.org/officeDocument/2006/relationships/oleObject" Target="../embeddings/oleObject35.bin"/><Relationship Id="rId10" Type="http://schemas.openxmlformats.org/officeDocument/2006/relationships/image" Target="../media/image61.wmf"/><Relationship Id="rId4" Type="http://schemas.openxmlformats.org/officeDocument/2006/relationships/image" Target="../media/image59.png"/><Relationship Id="rId9" Type="http://schemas.openxmlformats.org/officeDocument/2006/relationships/oleObject" Target="../embeddings/oleObject37.bin"/></Relationships>
</file>

<file path=ppt/slides/_rels/slide18.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5.jpeg"/><Relationship Id="rId7" Type="http://schemas.openxmlformats.org/officeDocument/2006/relationships/oleObject" Target="../embeddings/oleObject39.bin"/><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image" Target="../media/image62.wmf"/><Relationship Id="rId5" Type="http://schemas.openxmlformats.org/officeDocument/2006/relationships/oleObject" Target="../embeddings/oleObject38.bin"/><Relationship Id="rId10" Type="http://schemas.openxmlformats.org/officeDocument/2006/relationships/image" Target="../media/image64.wmf"/><Relationship Id="rId4" Type="http://schemas.openxmlformats.org/officeDocument/2006/relationships/image" Target="../media/image63.png"/><Relationship Id="rId9" Type="http://schemas.openxmlformats.org/officeDocument/2006/relationships/oleObject" Target="../embeddings/oleObject40.bin"/></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6.emf"/><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oleObject" Target="../embeddings/oleObject41.bin"/><Relationship Id="rId5" Type="http://schemas.openxmlformats.org/officeDocument/2006/relationships/image" Target="../media/image68.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67.png"/><Relationship Id="rId7" Type="http://schemas.openxmlformats.org/officeDocument/2006/relationships/oleObject" Target="../embeddings/oleObject43.bin"/><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image" Target="../media/image68.wmf"/><Relationship Id="rId5" Type="http://schemas.openxmlformats.org/officeDocument/2006/relationships/oleObject" Target="../embeddings/oleObject42.bin"/><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71.png"/><Relationship Id="rId7" Type="http://schemas.openxmlformats.org/officeDocument/2006/relationships/oleObject" Target="../embeddings/oleObject45.bin"/><Relationship Id="rId12" Type="http://schemas.openxmlformats.org/officeDocument/2006/relationships/image" Target="../media/image73.emf"/><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image" Target="../media/image40.e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72.emf"/><Relationship Id="rId4" Type="http://schemas.openxmlformats.org/officeDocument/2006/relationships/image" Target="../media/image5.jpeg"/><Relationship Id="rId9"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5.jpeg"/><Relationship Id="rId7" Type="http://schemas.openxmlformats.org/officeDocument/2006/relationships/image" Target="../media/image76.png"/><Relationship Id="rId2" Type="http://schemas.openxmlformats.org/officeDocument/2006/relationships/notesSlide" Target="../notesSlides/notesSlide19.xml"/><Relationship Id="rId1" Type="http://schemas.openxmlformats.org/officeDocument/2006/relationships/slideLayout" Target="../slideLayouts/slideLayout32.xml"/><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7.png"/></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5.jpeg"/><Relationship Id="rId7" Type="http://schemas.openxmlformats.org/officeDocument/2006/relationships/package" Target="../embeddings/Microsoft_Visio_Drawing.vsdx"/><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slideLayout" Target="../slideLayouts/slideLayout32.xml"/><Relationship Id="rId7" Type="http://schemas.openxmlformats.org/officeDocument/2006/relationships/image" Target="../media/image14.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3.emf"/><Relationship Id="rId11" Type="http://schemas.openxmlformats.org/officeDocument/2006/relationships/image" Target="../media/image17.wmf"/><Relationship Id="rId5" Type="http://schemas.openxmlformats.org/officeDocument/2006/relationships/image" Target="../media/image5.jpeg"/><Relationship Id="rId10" Type="http://schemas.openxmlformats.org/officeDocument/2006/relationships/oleObject" Target="../embeddings/oleObject1.bin"/><Relationship Id="rId4" Type="http://schemas.openxmlformats.org/officeDocument/2006/relationships/notesSlide" Target="../notesSlides/notesSlide4.xml"/><Relationship Id="rId9"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基于策略迭代的马尔可夫跳变系统的最优跟踪控制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223792" y="3284984"/>
            <a:ext cx="4561840" cy="2422010"/>
          </a:xfrm>
          <a:prstGeom prst="rect">
            <a:avLst/>
          </a:prstGeom>
          <a:noFill/>
        </p:spPr>
        <p:txBody>
          <a:bodyPr wrap="square">
            <a:spAutoFit/>
          </a:bodyPr>
          <a:lstStyle/>
          <a:p>
            <a:pPr algn="just">
              <a:lnSpc>
                <a:spcPct val="150000"/>
              </a:lnSpc>
            </a:pPr>
            <a:r>
              <a:rPr lang="zh-CN" altLang="en-US" sz="2600" b="1" dirty="0">
                <a:solidFill>
                  <a:schemeClr val="bg1"/>
                </a:solidFill>
                <a:latin typeface="微软雅黑" panose="020B0503020204020204" pitchFamily="34" charset="-122"/>
                <a:ea typeface="微软雅黑" panose="020B0503020204020204" pitchFamily="34" charset="-122"/>
                <a:cs typeface="+mn-ea"/>
                <a:sym typeface="+mn-lt"/>
              </a:rPr>
              <a:t>答</a:t>
            </a: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答辩人：姚才康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微软雅黑" panose="020B0503020204020204" pitchFamily="34" charset="-122"/>
                <a:ea typeface="微软雅黑" panose="020B0503020204020204" pitchFamily="34" charset="-122"/>
                <a:cs typeface="+mn-ea"/>
                <a:sym typeface="+mn-lt"/>
              </a:rPr>
              <a:t>2024.04.21</a:t>
            </a:r>
            <a:endParaRPr lang="zh-CN" altLang="en-US"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2026" y="2996735"/>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sp>
        <p:nvSpPr>
          <p:cNvPr id="23" name="矩形 22"/>
          <p:cNvSpPr/>
          <p:nvPr/>
        </p:nvSpPr>
        <p:spPr bwMode="auto">
          <a:xfrm>
            <a:off x="662026" y="4185240"/>
            <a:ext cx="10725036" cy="1404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1" name="组合 100">
            <a:extLst>
              <a:ext uri="{FF2B5EF4-FFF2-40B4-BE49-F238E27FC236}">
                <a16:creationId xmlns:a16="http://schemas.microsoft.com/office/drawing/2014/main" id="{425301B0-3346-E3C7-23D5-AC5BA8D97CF2}"/>
              </a:ext>
            </a:extLst>
          </p:cNvPr>
          <p:cNvGrpSpPr/>
          <p:nvPr/>
        </p:nvGrpSpPr>
        <p:grpSpPr>
          <a:xfrm>
            <a:off x="1048059" y="3105183"/>
            <a:ext cx="4916081" cy="899104"/>
            <a:chOff x="724834" y="3082837"/>
            <a:chExt cx="4916081" cy="899104"/>
          </a:xfrm>
        </p:grpSpPr>
        <p:sp>
          <p:nvSpPr>
            <p:cNvPr id="35" name="文本框 34"/>
            <p:cNvSpPr txBox="1"/>
            <p:nvPr/>
          </p:nvSpPr>
          <p:spPr>
            <a:xfrm>
              <a:off x="724834" y="3332334"/>
              <a:ext cx="200622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跟踪误差系统</a:t>
              </a:r>
            </a:p>
          </p:txBody>
        </p:sp>
        <p:graphicFrame>
          <p:nvGraphicFramePr>
            <p:cNvPr id="26" name="对象 25">
              <a:extLst>
                <a:ext uri="{FF2B5EF4-FFF2-40B4-BE49-F238E27FC236}">
                  <a16:creationId xmlns:a16="http://schemas.microsoft.com/office/drawing/2014/main" id="{8FE57FCA-771F-7A56-3658-187EAD8D2E92}"/>
                </a:ext>
              </a:extLst>
            </p:cNvPr>
            <p:cNvGraphicFramePr>
              <a:graphicFrameLocks noChangeAspect="1"/>
            </p:cNvGraphicFramePr>
            <p:nvPr>
              <p:extLst>
                <p:ext uri="{D42A27DB-BD31-4B8C-83A1-F6EECF244321}">
                  <p14:modId xmlns:p14="http://schemas.microsoft.com/office/powerpoint/2010/main" val="1193309453"/>
                </p:ext>
              </p:extLst>
            </p:nvPr>
          </p:nvGraphicFramePr>
          <p:xfrm>
            <a:off x="2731061" y="3082837"/>
            <a:ext cx="2909854" cy="899104"/>
          </p:xfrm>
          <a:graphic>
            <a:graphicData uri="http://schemas.openxmlformats.org/presentationml/2006/ole">
              <mc:AlternateContent xmlns:mc="http://schemas.openxmlformats.org/markup-compatibility/2006">
                <mc:Choice xmlns:v="urn:schemas-microsoft-com:vml" Requires="v">
                  <p:oleObj name="Equation" r:id="rId4" imgW="1818659" imgH="561940" progId="Equation.DSMT4">
                    <p:embed/>
                  </p:oleObj>
                </mc:Choice>
                <mc:Fallback>
                  <p:oleObj name="Equation" r:id="rId4" imgW="1818659" imgH="561940" progId="Equation.DSMT4">
                    <p:embed/>
                    <p:pic>
                      <p:nvPicPr>
                        <p:cNvPr id="0" name=""/>
                        <p:cNvPicPr/>
                        <p:nvPr/>
                      </p:nvPicPr>
                      <p:blipFill>
                        <a:blip r:embed="rId5"/>
                        <a:stretch>
                          <a:fillRect/>
                        </a:stretch>
                      </p:blipFill>
                      <p:spPr>
                        <a:xfrm>
                          <a:off x="2731061" y="3082837"/>
                          <a:ext cx="2909854" cy="899104"/>
                        </a:xfrm>
                        <a:prstGeom prst="rect">
                          <a:avLst/>
                        </a:prstGeom>
                      </p:spPr>
                    </p:pic>
                  </p:oleObj>
                </mc:Fallback>
              </mc:AlternateContent>
            </a:graphicData>
          </a:graphic>
        </p:graphicFrame>
      </p:grpSp>
      <p:sp>
        <p:nvSpPr>
          <p:cNvPr id="29" name="矩形 28">
            <a:extLst>
              <a:ext uri="{FF2B5EF4-FFF2-40B4-BE49-F238E27FC236}">
                <a16:creationId xmlns:a16="http://schemas.microsoft.com/office/drawing/2014/main" id="{672E8F28-E440-E01F-0C7D-078A8468D188}"/>
              </a:ext>
            </a:extLst>
          </p:cNvPr>
          <p:cNvSpPr/>
          <p:nvPr/>
        </p:nvSpPr>
        <p:spPr bwMode="auto">
          <a:xfrm>
            <a:off x="662026" y="1196752"/>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0" name="组合 99">
            <a:extLst>
              <a:ext uri="{FF2B5EF4-FFF2-40B4-BE49-F238E27FC236}">
                <a16:creationId xmlns:a16="http://schemas.microsoft.com/office/drawing/2014/main" id="{9EB2CF94-5CD3-F5BC-56EC-1E3CA2802F3D}"/>
              </a:ext>
            </a:extLst>
          </p:cNvPr>
          <p:cNvGrpSpPr/>
          <p:nvPr/>
        </p:nvGrpSpPr>
        <p:grpSpPr>
          <a:xfrm>
            <a:off x="1048059" y="1328224"/>
            <a:ext cx="9952969" cy="853056"/>
            <a:chOff x="788917" y="1328224"/>
            <a:chExt cx="9952969" cy="853056"/>
          </a:xfrm>
        </p:grpSpPr>
        <p:grpSp>
          <p:nvGrpSpPr>
            <p:cNvPr id="98" name="组合 97">
              <a:extLst>
                <a:ext uri="{FF2B5EF4-FFF2-40B4-BE49-F238E27FC236}">
                  <a16:creationId xmlns:a16="http://schemas.microsoft.com/office/drawing/2014/main" id="{E965E989-0F8D-3CB6-9233-F31FB27A12A5}"/>
                </a:ext>
              </a:extLst>
            </p:cNvPr>
            <p:cNvGrpSpPr/>
            <p:nvPr/>
          </p:nvGrpSpPr>
          <p:grpSpPr>
            <a:xfrm>
              <a:off x="788917" y="1328224"/>
              <a:ext cx="5305068" cy="853056"/>
              <a:chOff x="788917" y="1328224"/>
              <a:chExt cx="5305068" cy="853056"/>
            </a:xfrm>
          </p:grpSpPr>
          <p:graphicFrame>
            <p:nvGraphicFramePr>
              <p:cNvPr id="6" name="对象 5">
                <a:extLst>
                  <a:ext uri="{FF2B5EF4-FFF2-40B4-BE49-F238E27FC236}">
                    <a16:creationId xmlns:a16="http://schemas.microsoft.com/office/drawing/2014/main" id="{A61C680B-CE33-4268-65A7-A892DB0A5D2E}"/>
                  </a:ext>
                </a:extLst>
              </p:cNvPr>
              <p:cNvGraphicFramePr>
                <a:graphicFrameLocks noChangeAspect="1"/>
              </p:cNvGraphicFramePr>
              <p:nvPr>
                <p:extLst>
                  <p:ext uri="{D42A27DB-BD31-4B8C-83A1-F6EECF244321}">
                    <p14:modId xmlns:p14="http://schemas.microsoft.com/office/powerpoint/2010/main" val="1722457490"/>
                  </p:ext>
                </p:extLst>
              </p:nvPr>
            </p:nvGraphicFramePr>
            <p:xfrm>
              <a:off x="2335009" y="1328224"/>
              <a:ext cx="3758976" cy="853056"/>
            </p:xfrm>
            <a:graphic>
              <a:graphicData uri="http://schemas.openxmlformats.org/presentationml/2006/ole">
                <mc:AlternateContent xmlns:mc="http://schemas.openxmlformats.org/markup-compatibility/2006">
                  <mc:Choice xmlns:v="urn:schemas-microsoft-com:vml" Requires="v">
                    <p:oleObj name="Equation" r:id="rId6" imgW="2349360" imgH="533160" progId="Equation.DSMT4">
                      <p:embed/>
                    </p:oleObj>
                  </mc:Choice>
                  <mc:Fallback>
                    <p:oleObj name="Equation" r:id="rId6" imgW="2349360" imgH="533160" progId="Equation.DSMT4">
                      <p:embed/>
                      <p:pic>
                        <p:nvPicPr>
                          <p:cNvPr id="0" name=""/>
                          <p:cNvPicPr/>
                          <p:nvPr/>
                        </p:nvPicPr>
                        <p:blipFill>
                          <a:blip r:embed="rId7"/>
                          <a:stretch>
                            <a:fillRect/>
                          </a:stretch>
                        </p:blipFill>
                        <p:spPr>
                          <a:xfrm>
                            <a:off x="2335009" y="1328224"/>
                            <a:ext cx="3758976" cy="853056"/>
                          </a:xfrm>
                          <a:prstGeom prst="rect">
                            <a:avLst/>
                          </a:prstGeom>
                        </p:spPr>
                      </p:pic>
                    </p:oleObj>
                  </mc:Fallback>
                </mc:AlternateContent>
              </a:graphicData>
            </a:graphic>
          </p:graphicFrame>
          <p:sp>
            <p:nvSpPr>
              <p:cNvPr id="32" name="文本框 31">
                <a:extLst>
                  <a:ext uri="{FF2B5EF4-FFF2-40B4-BE49-F238E27FC236}">
                    <a16:creationId xmlns:a16="http://schemas.microsoft.com/office/drawing/2014/main" id="{2D020055-5C84-AE60-4549-46187D775FB7}"/>
                  </a:ext>
                </a:extLst>
              </p:cNvPr>
              <p:cNvSpPr txBox="1"/>
              <p:nvPr/>
            </p:nvSpPr>
            <p:spPr>
              <a:xfrm>
                <a:off x="788917" y="1554697"/>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pSp>
          <p:nvGrpSpPr>
            <p:cNvPr id="99" name="组合 98">
              <a:extLst>
                <a:ext uri="{FF2B5EF4-FFF2-40B4-BE49-F238E27FC236}">
                  <a16:creationId xmlns:a16="http://schemas.microsoft.com/office/drawing/2014/main" id="{D2F12B8B-DC53-F6AC-11C3-48A11CB915C0}"/>
                </a:ext>
              </a:extLst>
            </p:cNvPr>
            <p:cNvGrpSpPr/>
            <p:nvPr/>
          </p:nvGrpSpPr>
          <p:grpSpPr>
            <a:xfrm>
              <a:off x="6651333" y="1328224"/>
              <a:ext cx="4090553" cy="853056"/>
              <a:chOff x="6651333" y="1328224"/>
              <a:chExt cx="4090553" cy="853056"/>
            </a:xfrm>
          </p:grpSpPr>
          <p:graphicFrame>
            <p:nvGraphicFramePr>
              <p:cNvPr id="24" name="对象 23">
                <a:extLst>
                  <a:ext uri="{FF2B5EF4-FFF2-40B4-BE49-F238E27FC236}">
                    <a16:creationId xmlns:a16="http://schemas.microsoft.com/office/drawing/2014/main" id="{3A9BD5F4-0B84-A87D-83B3-1FE60534D383}"/>
                  </a:ext>
                </a:extLst>
              </p:cNvPr>
              <p:cNvGraphicFramePr>
                <a:graphicFrameLocks noChangeAspect="1"/>
              </p:cNvGraphicFramePr>
              <p:nvPr>
                <p:extLst>
                  <p:ext uri="{D42A27DB-BD31-4B8C-83A1-F6EECF244321}">
                    <p14:modId xmlns:p14="http://schemas.microsoft.com/office/powerpoint/2010/main" val="4099725965"/>
                  </p:ext>
                </p:extLst>
              </p:nvPr>
            </p:nvGraphicFramePr>
            <p:xfrm>
              <a:off x="8161406" y="1328224"/>
              <a:ext cx="2580480" cy="853056"/>
            </p:xfrm>
            <a:graphic>
              <a:graphicData uri="http://schemas.openxmlformats.org/presentationml/2006/ole">
                <mc:AlternateContent xmlns:mc="http://schemas.openxmlformats.org/markup-compatibility/2006">
                  <mc:Choice xmlns:v="urn:schemas-microsoft-com:vml" Requires="v">
                    <p:oleObj name="Equation" r:id="rId8" imgW="1612800" imgH="533160" progId="Equation.DSMT4">
                      <p:embed/>
                    </p:oleObj>
                  </mc:Choice>
                  <mc:Fallback>
                    <p:oleObj name="Equation" r:id="rId8" imgW="1612800" imgH="533160" progId="Equation.DSMT4">
                      <p:embed/>
                      <p:pic>
                        <p:nvPicPr>
                          <p:cNvPr id="0" name=""/>
                          <p:cNvPicPr/>
                          <p:nvPr/>
                        </p:nvPicPr>
                        <p:blipFill>
                          <a:blip r:embed="rId9"/>
                          <a:stretch>
                            <a:fillRect/>
                          </a:stretch>
                        </p:blipFill>
                        <p:spPr>
                          <a:xfrm>
                            <a:off x="8161406" y="1328224"/>
                            <a:ext cx="2580480" cy="853056"/>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4357F0A9-C4B6-D8C1-7DC2-041F4813B37F}"/>
                  </a:ext>
                </a:extLst>
              </p:cNvPr>
              <p:cNvSpPr txBox="1"/>
              <p:nvPr/>
            </p:nvSpPr>
            <p:spPr>
              <a:xfrm>
                <a:off x="6651333" y="1554697"/>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pSp>
      </p:grpSp>
      <p:graphicFrame>
        <p:nvGraphicFramePr>
          <p:cNvPr id="37" name="对象 36">
            <a:extLst>
              <a:ext uri="{FF2B5EF4-FFF2-40B4-BE49-F238E27FC236}">
                <a16:creationId xmlns:a16="http://schemas.microsoft.com/office/drawing/2014/main" id="{8C707CD2-AA66-29FB-81DD-7CCBA6E197F0}"/>
              </a:ext>
            </a:extLst>
          </p:cNvPr>
          <p:cNvGraphicFramePr>
            <a:graphicFrameLocks noChangeAspect="1"/>
          </p:cNvGraphicFramePr>
          <p:nvPr>
            <p:extLst>
              <p:ext uri="{D42A27DB-BD31-4B8C-83A1-F6EECF244321}">
                <p14:modId xmlns:p14="http://schemas.microsoft.com/office/powerpoint/2010/main" val="791077010"/>
              </p:ext>
            </p:extLst>
          </p:nvPr>
        </p:nvGraphicFramePr>
        <p:xfrm>
          <a:off x="6168008" y="3148367"/>
          <a:ext cx="4205952" cy="812736"/>
        </p:xfrm>
        <a:graphic>
          <a:graphicData uri="http://schemas.openxmlformats.org/presentationml/2006/ole">
            <mc:AlternateContent xmlns:mc="http://schemas.openxmlformats.org/markup-compatibility/2006">
              <mc:Choice xmlns:v="urn:schemas-microsoft-com:vml" Requires="v">
                <p:oleObj name="Equation" r:id="rId10" imgW="2628720" imgH="507960" progId="Equation.DSMT4">
                  <p:embed/>
                </p:oleObj>
              </mc:Choice>
              <mc:Fallback>
                <p:oleObj name="Equation" r:id="rId10" imgW="2628720" imgH="507960" progId="Equation.DSMT4">
                  <p:embed/>
                  <p:pic>
                    <p:nvPicPr>
                      <p:cNvPr id="0" name=""/>
                      <p:cNvPicPr/>
                      <p:nvPr/>
                    </p:nvPicPr>
                    <p:blipFill>
                      <a:blip r:embed="rId11"/>
                      <a:stretch>
                        <a:fillRect/>
                      </a:stretch>
                    </p:blipFill>
                    <p:spPr>
                      <a:xfrm>
                        <a:off x="6168008" y="3148367"/>
                        <a:ext cx="4205952" cy="812736"/>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53F86D-EA99-32B7-7401-CF8840F2F34F}"/>
              </a:ext>
            </a:extLst>
          </p:cNvPr>
          <p:cNvGraphicFramePr>
            <a:graphicFrameLocks noChangeAspect="1"/>
          </p:cNvGraphicFramePr>
          <p:nvPr>
            <p:extLst>
              <p:ext uri="{D42A27DB-BD31-4B8C-83A1-F6EECF244321}">
                <p14:modId xmlns:p14="http://schemas.microsoft.com/office/powerpoint/2010/main" val="1074422769"/>
              </p:ext>
            </p:extLst>
          </p:nvPr>
        </p:nvGraphicFramePr>
        <p:xfrm>
          <a:off x="4399071" y="2420888"/>
          <a:ext cx="1625472" cy="487296"/>
        </p:xfrm>
        <a:graphic>
          <a:graphicData uri="http://schemas.openxmlformats.org/presentationml/2006/ole">
            <mc:AlternateContent xmlns:mc="http://schemas.openxmlformats.org/markup-compatibility/2006">
              <mc:Choice xmlns:v="urn:schemas-microsoft-com:vml" Requires="v">
                <p:oleObj name="Equation" r:id="rId12" imgW="1015920" imgH="304560" progId="Equation.DSMT4">
                  <p:embed/>
                </p:oleObj>
              </mc:Choice>
              <mc:Fallback>
                <p:oleObj name="Equation" r:id="rId12" imgW="1015920" imgH="304560" progId="Equation.DSMT4">
                  <p:embed/>
                  <p:pic>
                    <p:nvPicPr>
                      <p:cNvPr id="0" name=""/>
                      <p:cNvPicPr/>
                      <p:nvPr/>
                    </p:nvPicPr>
                    <p:blipFill>
                      <a:blip r:embed="rId13"/>
                      <a:stretch>
                        <a:fillRect/>
                      </a:stretch>
                    </p:blipFill>
                    <p:spPr>
                      <a:xfrm>
                        <a:off x="4399071" y="2420888"/>
                        <a:ext cx="1625472" cy="487296"/>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B8A88A6-3B71-90ED-E36F-09B68DA8F9A0}"/>
              </a:ext>
            </a:extLst>
          </p:cNvPr>
          <p:cNvGraphicFramePr>
            <a:graphicFrameLocks noChangeAspect="1"/>
          </p:cNvGraphicFramePr>
          <p:nvPr>
            <p:extLst>
              <p:ext uri="{D42A27DB-BD31-4B8C-83A1-F6EECF244321}">
                <p14:modId xmlns:p14="http://schemas.microsoft.com/office/powerpoint/2010/main" val="3016362086"/>
              </p:ext>
            </p:extLst>
          </p:nvPr>
        </p:nvGraphicFramePr>
        <p:xfrm>
          <a:off x="6600056" y="2492896"/>
          <a:ext cx="1157760" cy="385920"/>
        </p:xfrm>
        <a:graphic>
          <a:graphicData uri="http://schemas.openxmlformats.org/presentationml/2006/ole">
            <mc:AlternateContent xmlns:mc="http://schemas.openxmlformats.org/markup-compatibility/2006">
              <mc:Choice xmlns:v="urn:schemas-microsoft-com:vml" Requires="v">
                <p:oleObj name="Equation" r:id="rId14" imgW="723600" imgH="241200" progId="Equation.DSMT4">
                  <p:embed/>
                </p:oleObj>
              </mc:Choice>
              <mc:Fallback>
                <p:oleObj name="Equation" r:id="rId14" imgW="723600" imgH="241200" progId="Equation.DSMT4">
                  <p:embed/>
                  <p:pic>
                    <p:nvPicPr>
                      <p:cNvPr id="0" name=""/>
                      <p:cNvPicPr/>
                      <p:nvPr/>
                    </p:nvPicPr>
                    <p:blipFill>
                      <a:blip r:embed="rId15"/>
                      <a:stretch>
                        <a:fillRect/>
                      </a:stretch>
                    </p:blipFill>
                    <p:spPr>
                      <a:xfrm>
                        <a:off x="6600056" y="2492896"/>
                        <a:ext cx="1157760" cy="385920"/>
                      </a:xfrm>
                      <a:prstGeom prst="rect">
                        <a:avLst/>
                      </a:prstGeom>
                    </p:spPr>
                  </p:pic>
                </p:oleObj>
              </mc:Fallback>
            </mc:AlternateContent>
          </a:graphicData>
        </a:graphic>
      </p:graphicFrame>
      <p:sp>
        <p:nvSpPr>
          <p:cNvPr id="52" name="箭头: 右 51">
            <a:extLst>
              <a:ext uri="{FF2B5EF4-FFF2-40B4-BE49-F238E27FC236}">
                <a16:creationId xmlns:a16="http://schemas.microsoft.com/office/drawing/2014/main" id="{3F394FF2-A255-FF2D-ABB6-BE77C763FC78}"/>
              </a:ext>
            </a:extLst>
          </p:cNvPr>
          <p:cNvSpPr/>
          <p:nvPr/>
        </p:nvSpPr>
        <p:spPr bwMode="auto">
          <a:xfrm rot="5400000">
            <a:off x="5860491" y="2420276"/>
            <a:ext cx="812736"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104" name="组合 103">
            <a:extLst>
              <a:ext uri="{FF2B5EF4-FFF2-40B4-BE49-F238E27FC236}">
                <a16:creationId xmlns:a16="http://schemas.microsoft.com/office/drawing/2014/main" id="{634F4AC2-E591-D8EF-BB3E-E591A01F4DC9}"/>
              </a:ext>
            </a:extLst>
          </p:cNvPr>
          <p:cNvGrpSpPr/>
          <p:nvPr/>
        </p:nvGrpSpPr>
        <p:grpSpPr>
          <a:xfrm>
            <a:off x="1048059" y="4292804"/>
            <a:ext cx="9025674" cy="1188872"/>
            <a:chOff x="1048059" y="4331760"/>
            <a:chExt cx="9025674" cy="1188872"/>
          </a:xfrm>
        </p:grpSpPr>
        <p:sp>
          <p:nvSpPr>
            <p:cNvPr id="20" name="文本框 19"/>
            <p:cNvSpPr txBox="1"/>
            <p:nvPr/>
          </p:nvSpPr>
          <p:spPr>
            <a:xfrm>
              <a:off x="7180469" y="4912564"/>
              <a:ext cx="2893264"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grpSp>
          <p:nvGrpSpPr>
            <p:cNvPr id="56" name="组合 55">
              <a:extLst>
                <a:ext uri="{FF2B5EF4-FFF2-40B4-BE49-F238E27FC236}">
                  <a16:creationId xmlns:a16="http://schemas.microsoft.com/office/drawing/2014/main" id="{A849A095-1CF6-EE21-AB78-38324D7EE0C9}"/>
                </a:ext>
              </a:extLst>
            </p:cNvPr>
            <p:cNvGrpSpPr/>
            <p:nvPr/>
          </p:nvGrpSpPr>
          <p:grpSpPr>
            <a:xfrm>
              <a:off x="1048059" y="4331760"/>
              <a:ext cx="7246117" cy="609408"/>
              <a:chOff x="1174907" y="5004014"/>
              <a:chExt cx="7246117" cy="609408"/>
            </a:xfrm>
          </p:grpSpPr>
          <p:graphicFrame>
            <p:nvGraphicFramePr>
              <p:cNvPr id="40" name="对象 39">
                <a:extLst>
                  <a:ext uri="{FF2B5EF4-FFF2-40B4-BE49-F238E27FC236}">
                    <a16:creationId xmlns:a16="http://schemas.microsoft.com/office/drawing/2014/main" id="{7E1653FE-81A4-3797-C62A-77EF379B16A8}"/>
                  </a:ext>
                </a:extLst>
              </p:cNvPr>
              <p:cNvGraphicFramePr>
                <a:graphicFrameLocks noChangeAspect="1"/>
              </p:cNvGraphicFramePr>
              <p:nvPr>
                <p:extLst>
                  <p:ext uri="{D42A27DB-BD31-4B8C-83A1-F6EECF244321}">
                    <p14:modId xmlns:p14="http://schemas.microsoft.com/office/powerpoint/2010/main" val="138089297"/>
                  </p:ext>
                </p:extLst>
              </p:nvPr>
            </p:nvGraphicFramePr>
            <p:xfrm>
              <a:off x="3503712" y="5004014"/>
              <a:ext cx="4917312" cy="609408"/>
            </p:xfrm>
            <a:graphic>
              <a:graphicData uri="http://schemas.openxmlformats.org/presentationml/2006/ole">
                <mc:AlternateContent xmlns:mc="http://schemas.openxmlformats.org/markup-compatibility/2006">
                  <mc:Choice xmlns:v="urn:schemas-microsoft-com:vml" Requires="v">
                    <p:oleObj name="Equation" r:id="rId16" imgW="3073320" imgH="380880" progId="Equation.DSMT4">
                      <p:embed/>
                    </p:oleObj>
                  </mc:Choice>
                  <mc:Fallback>
                    <p:oleObj name="Equation" r:id="rId16" imgW="3073320" imgH="380880" progId="Equation.DSMT4">
                      <p:embed/>
                      <p:pic>
                        <p:nvPicPr>
                          <p:cNvPr id="0" name=""/>
                          <p:cNvPicPr/>
                          <p:nvPr/>
                        </p:nvPicPr>
                        <p:blipFill>
                          <a:blip r:embed="rId17"/>
                          <a:stretch>
                            <a:fillRect/>
                          </a:stretch>
                        </p:blipFill>
                        <p:spPr>
                          <a:xfrm>
                            <a:off x="3503712" y="5004014"/>
                            <a:ext cx="4917312" cy="609408"/>
                          </a:xfrm>
                          <a:prstGeom prst="rect">
                            <a:avLst/>
                          </a:prstGeom>
                        </p:spPr>
                      </p:pic>
                    </p:oleObj>
                  </mc:Fallback>
                </mc:AlternateContent>
              </a:graphicData>
            </a:graphic>
          </p:graphicFrame>
          <p:sp>
            <p:nvSpPr>
              <p:cNvPr id="9" name="矩形 8"/>
              <p:cNvSpPr/>
              <p:nvPr/>
            </p:nvSpPr>
            <p:spPr bwMode="auto">
              <a:xfrm>
                <a:off x="6096000" y="5101269"/>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1174907" y="510866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二次型性能指标</a:t>
                </a:r>
              </a:p>
            </p:txBody>
          </p:sp>
        </p:grpSp>
        <p:grpSp>
          <p:nvGrpSpPr>
            <p:cNvPr id="57" name="组合 56">
              <a:extLst>
                <a:ext uri="{FF2B5EF4-FFF2-40B4-BE49-F238E27FC236}">
                  <a16:creationId xmlns:a16="http://schemas.microsoft.com/office/drawing/2014/main" id="{36B5E645-98BF-E554-C3B1-2DBD8879F823}"/>
                </a:ext>
              </a:extLst>
            </p:cNvPr>
            <p:cNvGrpSpPr/>
            <p:nvPr/>
          </p:nvGrpSpPr>
          <p:grpSpPr>
            <a:xfrm>
              <a:off x="1048059" y="5013176"/>
              <a:ext cx="5660552" cy="507456"/>
              <a:chOff x="1199456" y="5842136"/>
              <a:chExt cx="5660552" cy="507456"/>
            </a:xfrm>
          </p:grpSpPr>
          <p:graphicFrame>
            <p:nvGraphicFramePr>
              <p:cNvPr id="53" name="对象 52">
                <a:extLst>
                  <a:ext uri="{FF2B5EF4-FFF2-40B4-BE49-F238E27FC236}">
                    <a16:creationId xmlns:a16="http://schemas.microsoft.com/office/drawing/2014/main" id="{7163E0EC-EAE5-3243-AB8D-AB3CBC763419}"/>
                  </a:ext>
                </a:extLst>
              </p:cNvPr>
              <p:cNvGraphicFramePr>
                <a:graphicFrameLocks noChangeAspect="1"/>
              </p:cNvGraphicFramePr>
              <p:nvPr>
                <p:extLst>
                  <p:ext uri="{D42A27DB-BD31-4B8C-83A1-F6EECF244321}">
                    <p14:modId xmlns:p14="http://schemas.microsoft.com/office/powerpoint/2010/main" val="4096681910"/>
                  </p:ext>
                </p:extLst>
              </p:nvPr>
            </p:nvGraphicFramePr>
            <p:xfrm>
              <a:off x="2999656" y="5842136"/>
              <a:ext cx="3860352" cy="507456"/>
            </p:xfrm>
            <a:graphic>
              <a:graphicData uri="http://schemas.openxmlformats.org/presentationml/2006/ole">
                <mc:AlternateContent xmlns:mc="http://schemas.openxmlformats.org/markup-compatibility/2006">
                  <mc:Choice xmlns:v="urn:schemas-microsoft-com:vml" Requires="v">
                    <p:oleObj name="Equation" r:id="rId18" imgW="2412720" imgH="317160" progId="Equation.DSMT4">
                      <p:embed/>
                    </p:oleObj>
                  </mc:Choice>
                  <mc:Fallback>
                    <p:oleObj name="Equation" r:id="rId18" imgW="2412720" imgH="317160" progId="Equation.DSMT4">
                      <p:embed/>
                      <p:pic>
                        <p:nvPicPr>
                          <p:cNvPr id="0" name=""/>
                          <p:cNvPicPr/>
                          <p:nvPr/>
                        </p:nvPicPr>
                        <p:blipFill>
                          <a:blip r:embed="rId19"/>
                          <a:stretch>
                            <a:fillRect/>
                          </a:stretch>
                        </p:blipFill>
                        <p:spPr>
                          <a:xfrm>
                            <a:off x="2999656" y="5842136"/>
                            <a:ext cx="3860352" cy="507456"/>
                          </a:xfrm>
                          <a:prstGeom prst="rect">
                            <a:avLst/>
                          </a:prstGeom>
                        </p:spPr>
                      </p:pic>
                    </p:oleObj>
                  </mc:Fallback>
                </mc:AlternateContent>
              </a:graphicData>
            </a:graphic>
          </p:graphicFrame>
          <p:sp>
            <p:nvSpPr>
              <p:cNvPr id="54" name="文本框 53">
                <a:extLst>
                  <a:ext uri="{FF2B5EF4-FFF2-40B4-BE49-F238E27FC236}">
                    <a16:creationId xmlns:a16="http://schemas.microsoft.com/office/drawing/2014/main" id="{68DFF9F3-AC7F-985E-4D96-9CF76CCE0705}"/>
                  </a:ext>
                </a:extLst>
              </p:cNvPr>
              <p:cNvSpPr txBox="1"/>
              <p:nvPr/>
            </p:nvSpPr>
            <p:spPr>
              <a:xfrm>
                <a:off x="1199456" y="5895809"/>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极小化问题</a:t>
                </a:r>
              </a:p>
            </p:txBody>
          </p:sp>
        </p:grpSp>
        <p:cxnSp>
          <p:nvCxnSpPr>
            <p:cNvPr id="62" name="连接符: 曲线 61">
              <a:extLst>
                <a:ext uri="{FF2B5EF4-FFF2-40B4-BE49-F238E27FC236}">
                  <a16:creationId xmlns:a16="http://schemas.microsoft.com/office/drawing/2014/main" id="{749BA369-D634-C723-32B9-FD6676AA90C2}"/>
                </a:ext>
              </a:extLst>
            </p:cNvPr>
            <p:cNvCxnSpPr>
              <a:cxnSpLocks/>
              <a:stCxn id="20" idx="1"/>
            </p:cNvCxnSpPr>
            <p:nvPr/>
          </p:nvCxnSpPr>
          <p:spPr bwMode="auto">
            <a:xfrm rot="10800000">
              <a:off x="6350557" y="4646675"/>
              <a:ext cx="829913" cy="435166"/>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grpSp>
      <p:grpSp>
        <p:nvGrpSpPr>
          <p:cNvPr id="105" name="组合 104">
            <a:extLst>
              <a:ext uri="{FF2B5EF4-FFF2-40B4-BE49-F238E27FC236}">
                <a16:creationId xmlns:a16="http://schemas.microsoft.com/office/drawing/2014/main" id="{FAEDFBBF-4C98-2285-280B-92AE4F355D4C}"/>
              </a:ext>
            </a:extLst>
          </p:cNvPr>
          <p:cNvGrpSpPr/>
          <p:nvPr/>
        </p:nvGrpSpPr>
        <p:grpSpPr>
          <a:xfrm>
            <a:off x="1048059" y="5739169"/>
            <a:ext cx="5902031" cy="960158"/>
            <a:chOff x="933428" y="5823330"/>
            <a:chExt cx="5902031" cy="960158"/>
          </a:xfrm>
        </p:grpSpPr>
        <p:sp>
          <p:nvSpPr>
            <p:cNvPr id="92" name="文本框 91">
              <a:extLst>
                <a:ext uri="{FF2B5EF4-FFF2-40B4-BE49-F238E27FC236}">
                  <a16:creationId xmlns:a16="http://schemas.microsoft.com/office/drawing/2014/main" id="{40F939B2-E250-D8E6-70C1-C156DA2A11AF}"/>
                </a:ext>
              </a:extLst>
            </p:cNvPr>
            <p:cNvSpPr txBox="1"/>
            <p:nvPr/>
          </p:nvSpPr>
          <p:spPr>
            <a:xfrm>
              <a:off x="933428" y="6109886"/>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93" name="对象 92">
              <a:extLst>
                <a:ext uri="{FF2B5EF4-FFF2-40B4-BE49-F238E27FC236}">
                  <a16:creationId xmlns:a16="http://schemas.microsoft.com/office/drawing/2014/main" id="{15B8D19F-790C-8BF0-E254-6A9A2CC04B09}"/>
                </a:ext>
              </a:extLst>
            </p:cNvPr>
            <p:cNvGraphicFramePr>
              <a:graphicFrameLocks noChangeAspect="1"/>
            </p:cNvGraphicFramePr>
            <p:nvPr>
              <p:extLst>
                <p:ext uri="{D42A27DB-BD31-4B8C-83A1-F6EECF244321}">
                  <p14:modId xmlns:p14="http://schemas.microsoft.com/office/powerpoint/2010/main" val="3904768514"/>
                </p:ext>
              </p:extLst>
            </p:nvPr>
          </p:nvGraphicFramePr>
          <p:xfrm>
            <a:off x="3469033" y="5823330"/>
            <a:ext cx="3366426" cy="960158"/>
          </p:xfrm>
          <a:graphic>
            <a:graphicData uri="http://schemas.openxmlformats.org/presentationml/2006/ole">
              <mc:AlternateContent xmlns:mc="http://schemas.openxmlformats.org/markup-compatibility/2006">
                <mc:Choice xmlns:v="urn:schemas-microsoft-com:vml" Requires="v">
                  <p:oleObj name="Equation" r:id="rId20" imgW="2104016" imgH="600099" progId="Equation.DSMT4">
                    <p:embed/>
                  </p:oleObj>
                </mc:Choice>
                <mc:Fallback>
                  <p:oleObj name="Equation" r:id="rId20" imgW="2104016" imgH="600099" progId="Equation.DSMT4">
                    <p:embed/>
                    <p:pic>
                      <p:nvPicPr>
                        <p:cNvPr id="88" name="对象 87">
                          <a:extLst>
                            <a:ext uri="{FF2B5EF4-FFF2-40B4-BE49-F238E27FC236}">
                              <a16:creationId xmlns:a16="http://schemas.microsoft.com/office/drawing/2014/main" id="{EDF3F62A-D74B-539B-EF42-F4F702118769}"/>
                            </a:ext>
                          </a:extLst>
                        </p:cNvPr>
                        <p:cNvPicPr/>
                        <p:nvPr/>
                      </p:nvPicPr>
                      <p:blipFill>
                        <a:blip r:embed="rId21"/>
                        <a:stretch>
                          <a:fillRect/>
                        </a:stretch>
                      </p:blipFill>
                      <p:spPr>
                        <a:xfrm>
                          <a:off x="3469033" y="5823330"/>
                          <a:ext cx="3366426" cy="960158"/>
                        </a:xfrm>
                        <a:prstGeom prst="rect">
                          <a:avLst/>
                        </a:prstGeom>
                      </p:spPr>
                    </p:pic>
                  </p:oleObj>
                </mc:Fallback>
              </mc:AlternateContent>
            </a:graphicData>
          </a:graphic>
        </p:graphicFrame>
      </p:grpSp>
      <p:grpSp>
        <p:nvGrpSpPr>
          <p:cNvPr id="106" name="组合 105">
            <a:extLst>
              <a:ext uri="{FF2B5EF4-FFF2-40B4-BE49-F238E27FC236}">
                <a16:creationId xmlns:a16="http://schemas.microsoft.com/office/drawing/2014/main" id="{3C5FBBD3-5155-5A9F-4BF6-8FA5CC3A3269}"/>
              </a:ext>
            </a:extLst>
          </p:cNvPr>
          <p:cNvGrpSpPr/>
          <p:nvPr/>
        </p:nvGrpSpPr>
        <p:grpSpPr>
          <a:xfrm>
            <a:off x="7268447" y="6021111"/>
            <a:ext cx="3724097" cy="396274"/>
            <a:chOff x="7034083" y="6093129"/>
            <a:chExt cx="3724097" cy="396274"/>
          </a:xfrm>
        </p:grpSpPr>
        <p:graphicFrame>
          <p:nvGraphicFramePr>
            <p:cNvPr id="94" name="对象 93">
              <a:extLst>
                <a:ext uri="{FF2B5EF4-FFF2-40B4-BE49-F238E27FC236}">
                  <a16:creationId xmlns:a16="http://schemas.microsoft.com/office/drawing/2014/main" id="{658B4E21-5F78-10C7-9A93-9001D27E5FD0}"/>
                </a:ext>
              </a:extLst>
            </p:cNvPr>
            <p:cNvGraphicFramePr>
              <a:graphicFrameLocks noChangeAspect="1"/>
            </p:cNvGraphicFramePr>
            <p:nvPr>
              <p:extLst>
                <p:ext uri="{D42A27DB-BD31-4B8C-83A1-F6EECF244321}">
                  <p14:modId xmlns:p14="http://schemas.microsoft.com/office/powerpoint/2010/main" val="3209059600"/>
                </p:ext>
              </p:extLst>
            </p:nvPr>
          </p:nvGraphicFramePr>
          <p:xfrm>
            <a:off x="7034083" y="6093129"/>
            <a:ext cx="1127323" cy="396274"/>
          </p:xfrm>
          <a:graphic>
            <a:graphicData uri="http://schemas.openxmlformats.org/presentationml/2006/ole">
              <mc:AlternateContent xmlns:mc="http://schemas.openxmlformats.org/markup-compatibility/2006">
                <mc:Choice xmlns:v="urn:schemas-microsoft-com:vml" Requires="v">
                  <p:oleObj name="Equation" r:id="rId22" imgW="704577" imgH="247671" progId="Equation.DSMT4">
                    <p:embed/>
                  </p:oleObj>
                </mc:Choice>
                <mc:Fallback>
                  <p:oleObj name="Equation" r:id="rId22" imgW="704577" imgH="247671" progId="Equation.DSMT4">
                    <p:embed/>
                    <p:pic>
                      <p:nvPicPr>
                        <p:cNvPr id="89" name="对象 88">
                          <a:extLst>
                            <a:ext uri="{FF2B5EF4-FFF2-40B4-BE49-F238E27FC236}">
                              <a16:creationId xmlns:a16="http://schemas.microsoft.com/office/drawing/2014/main" id="{02142623-BB9D-210F-6EA3-17B6A9FE3C1E}"/>
                            </a:ext>
                          </a:extLst>
                        </p:cNvPr>
                        <p:cNvPicPr/>
                        <p:nvPr/>
                      </p:nvPicPr>
                      <p:blipFill>
                        <a:blip r:embed="rId23"/>
                        <a:stretch>
                          <a:fillRect/>
                        </a:stretch>
                      </p:blipFill>
                      <p:spPr>
                        <a:xfrm>
                          <a:off x="7034083" y="6093129"/>
                          <a:ext cx="1127323" cy="396274"/>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3D036307-0233-7D38-E041-8D4A22F6FC0E}"/>
                </a:ext>
              </a:extLst>
            </p:cNvPr>
            <p:cNvGraphicFramePr>
              <a:graphicFrameLocks noChangeAspect="1"/>
            </p:cNvGraphicFramePr>
            <p:nvPr>
              <p:extLst>
                <p:ext uri="{D42A27DB-BD31-4B8C-83A1-F6EECF244321}">
                  <p14:modId xmlns:p14="http://schemas.microsoft.com/office/powerpoint/2010/main" val="4117884153"/>
                </p:ext>
              </p:extLst>
            </p:nvPr>
          </p:nvGraphicFramePr>
          <p:xfrm>
            <a:off x="8362984" y="6093129"/>
            <a:ext cx="1127323" cy="396274"/>
          </p:xfrm>
          <a:graphic>
            <a:graphicData uri="http://schemas.openxmlformats.org/presentationml/2006/ole">
              <mc:AlternateContent xmlns:mc="http://schemas.openxmlformats.org/markup-compatibility/2006">
                <mc:Choice xmlns:v="urn:schemas-microsoft-com:vml" Requires="v">
                  <p:oleObj name="Equation" r:id="rId24" imgW="704577" imgH="247671" progId="Equation.DSMT4">
                    <p:embed/>
                  </p:oleObj>
                </mc:Choice>
                <mc:Fallback>
                  <p:oleObj name="Equation" r:id="rId24" imgW="704577" imgH="247671" progId="Equation.DSMT4">
                    <p:embed/>
                    <p:pic>
                      <p:nvPicPr>
                        <p:cNvPr id="90" name="对象 89">
                          <a:extLst>
                            <a:ext uri="{FF2B5EF4-FFF2-40B4-BE49-F238E27FC236}">
                              <a16:creationId xmlns:a16="http://schemas.microsoft.com/office/drawing/2014/main" id="{EC62C1BD-6010-2751-8ECE-376A6933A44D}"/>
                            </a:ext>
                          </a:extLst>
                        </p:cNvPr>
                        <p:cNvPicPr/>
                        <p:nvPr/>
                      </p:nvPicPr>
                      <p:blipFill>
                        <a:blip r:embed="rId25"/>
                        <a:stretch>
                          <a:fillRect/>
                        </a:stretch>
                      </p:blipFill>
                      <p:spPr>
                        <a:xfrm>
                          <a:off x="8362984" y="6093129"/>
                          <a:ext cx="1127323" cy="396274"/>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ACA2C742-C887-E0C2-D640-3240545980E7}"/>
                </a:ext>
              </a:extLst>
            </p:cNvPr>
            <p:cNvGraphicFramePr>
              <a:graphicFrameLocks noChangeAspect="1"/>
            </p:cNvGraphicFramePr>
            <p:nvPr>
              <p:extLst>
                <p:ext uri="{D42A27DB-BD31-4B8C-83A1-F6EECF244321}">
                  <p14:modId xmlns:p14="http://schemas.microsoft.com/office/powerpoint/2010/main" val="406035316"/>
                </p:ext>
              </p:extLst>
            </p:nvPr>
          </p:nvGraphicFramePr>
          <p:xfrm>
            <a:off x="9691886" y="6093129"/>
            <a:ext cx="1066294" cy="396274"/>
          </p:xfrm>
          <a:graphic>
            <a:graphicData uri="http://schemas.openxmlformats.org/presentationml/2006/ole">
              <mc:AlternateContent xmlns:mc="http://schemas.openxmlformats.org/markup-compatibility/2006">
                <mc:Choice xmlns:v="urn:schemas-microsoft-com:vml" Requires="v">
                  <p:oleObj name="Equation" r:id="rId26" imgW="666434" imgH="247671" progId="Equation.DSMT4">
                    <p:embed/>
                  </p:oleObj>
                </mc:Choice>
                <mc:Fallback>
                  <p:oleObj name="Equation" r:id="rId26" imgW="666434" imgH="247671" progId="Equation.DSMT4">
                    <p:embed/>
                    <p:pic>
                      <p:nvPicPr>
                        <p:cNvPr id="91" name="对象 90">
                          <a:extLst>
                            <a:ext uri="{FF2B5EF4-FFF2-40B4-BE49-F238E27FC236}">
                              <a16:creationId xmlns:a16="http://schemas.microsoft.com/office/drawing/2014/main" id="{7CA2D65E-BE5A-ACF2-8008-FD3BE922FC14}"/>
                            </a:ext>
                          </a:extLst>
                        </p:cNvPr>
                        <p:cNvPicPr/>
                        <p:nvPr/>
                      </p:nvPicPr>
                      <p:blipFill>
                        <a:blip r:embed="rId27"/>
                        <a:stretch>
                          <a:fillRect/>
                        </a:stretch>
                      </p:blipFill>
                      <p:spPr>
                        <a:xfrm>
                          <a:off x="9691886" y="6093129"/>
                          <a:ext cx="1066294" cy="396274"/>
                        </a:xfrm>
                        <a:prstGeom prst="rect">
                          <a:avLst/>
                        </a:prstGeom>
                      </p:spPr>
                    </p:pic>
                  </p:oleObj>
                </mc:Fallback>
              </mc:AlternateContent>
            </a:graphicData>
          </a:graphic>
        </p:graphicFrame>
      </p:grpSp>
      <p:sp>
        <p:nvSpPr>
          <p:cNvPr id="97" name="矩形 96">
            <a:extLst>
              <a:ext uri="{FF2B5EF4-FFF2-40B4-BE49-F238E27FC236}">
                <a16:creationId xmlns:a16="http://schemas.microsoft.com/office/drawing/2014/main" id="{6F252866-0A80-A684-335D-148E902D9E94}"/>
              </a:ext>
            </a:extLst>
          </p:cNvPr>
          <p:cNvSpPr/>
          <p:nvPr/>
        </p:nvSpPr>
        <p:spPr bwMode="auto">
          <a:xfrm>
            <a:off x="662026" y="5661248"/>
            <a:ext cx="10725036"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a:extLst>
              <a:ext uri="{FF2B5EF4-FFF2-40B4-BE49-F238E27FC236}">
                <a16:creationId xmlns:a16="http://schemas.microsoft.com/office/drawing/2014/main" id="{88BDB3A7-A08E-5A16-FDCB-C4820F25F825}"/>
              </a:ext>
            </a:extLst>
          </p:cNvPr>
          <p:cNvGrpSpPr/>
          <p:nvPr/>
        </p:nvGrpSpPr>
        <p:grpSpPr>
          <a:xfrm>
            <a:off x="680614" y="3628427"/>
            <a:ext cx="10653582" cy="1276329"/>
            <a:chOff x="680614" y="3679197"/>
            <a:chExt cx="10653582" cy="1276329"/>
          </a:xfrm>
        </p:grpSpPr>
        <mc:AlternateContent xmlns:mc="http://schemas.openxmlformats.org/markup-compatibility/2006">
          <mc:Choice xmlns:a14="http://schemas.microsoft.com/office/drawing/2010/main"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3807506"/>
                  <a:ext cx="10638487" cy="990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3807506"/>
                  <a:ext cx="10638487" cy="990143"/>
                </a:xfrm>
                <a:prstGeom prst="rect">
                  <a:avLst/>
                </a:prstGeom>
                <a:blipFill>
                  <a:blip r:embed="rId3"/>
                  <a:stretch>
                    <a:fillRect l="-516" t="-24540" b="-10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3679197"/>
              <a:ext cx="10653582" cy="127632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grpSp>
        <p:nvGrpSpPr>
          <p:cNvPr id="106" name="组合 105">
            <a:extLst>
              <a:ext uri="{FF2B5EF4-FFF2-40B4-BE49-F238E27FC236}">
                <a16:creationId xmlns:a16="http://schemas.microsoft.com/office/drawing/2014/main" id="{2866A469-6C0B-8A71-1BC7-C733385D3953}"/>
              </a:ext>
            </a:extLst>
          </p:cNvPr>
          <p:cNvGrpSpPr/>
          <p:nvPr/>
        </p:nvGrpSpPr>
        <p:grpSpPr>
          <a:xfrm>
            <a:off x="680615" y="1301997"/>
            <a:ext cx="10706113" cy="2100571"/>
            <a:chOff x="680615" y="1301997"/>
            <a:chExt cx="10706113" cy="2100571"/>
          </a:xfrm>
        </p:grpSpPr>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mc:Choice xmlns:a14="http://schemas.microsoft.com/office/drawing/2010/main"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347908"/>
                  <a:ext cx="10653582" cy="14430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极小化问题对应的控制律为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，其中</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控制器增益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347908"/>
                  <a:ext cx="10653582" cy="1443087"/>
                </a:xfrm>
                <a:prstGeom prst="rect">
                  <a:avLst/>
                </a:prstGeom>
                <a:blipFill>
                  <a:blip r:embed="rId5"/>
                  <a:stretch>
                    <a:fillRect l="-630" b="-71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2971502814"/>
                    </p:ext>
                  </p:extLst>
                </p:nvPr>
              </p:nvGraphicFramePr>
              <p:xfrm>
                <a:off x="930595" y="2780928"/>
                <a:ext cx="10153620" cy="495180"/>
              </p:xfrm>
              <a:graphic>
                <a:graphicData uri="http://schemas.openxmlformats.org/presentationml/2006/ole">
                  <mc:AlternateContent>
                    <mc:Choice xmlns:v="urn:schemas-microsoft-com:vml" Requires="v">
                      <p:oleObj name="Equation" r:id="rId6" imgW="6769080" imgH="330120" progId="Equation.DSMT4">
                        <p:embed/>
                      </p:oleObj>
                    </mc:Choice>
                    <mc:Fallback>
                      <p:oleObj name="Equation" r:id="rId6" imgW="6769080" imgH="330120" progId="Equation.DSMT4">
                        <p:embed/>
                        <p:pic>
                          <p:nvPicPr>
                            <p:cNvPr id="0" name=""/>
                            <p:cNvPicPr/>
                            <p:nvPr/>
                          </p:nvPicPr>
                          <p:blipFill>
                            <a:blip r:embed="rId7"/>
                            <a:stretch>
                              <a:fillRect/>
                            </a:stretch>
                          </p:blipFill>
                          <p:spPr>
                            <a:xfrm>
                              <a:off x="930595" y="2780928"/>
                              <a:ext cx="10153620" cy="495180"/>
                            </a:xfrm>
                            <a:prstGeom prst="rect">
                              <a:avLst/>
                            </a:prstGeom>
                          </p:spPr>
                        </p:pic>
                      </p:oleObj>
                    </mc:Fallback>
                  </mc:AlternateContent>
                </a:graphicData>
              </a:graphic>
            </p:graphicFrame>
          </mc:Choice>
          <mc:Fallback xmlns="">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3090986078"/>
                    </p:ext>
                  </p:extLst>
                </p:nvPr>
              </p:nvGraphicFramePr>
              <p:xfrm>
                <a:off x="930595" y="2780928"/>
                <a:ext cx="10153620" cy="495180"/>
              </p:xfrm>
              <a:graphic>
                <a:graphicData uri="http://schemas.openxmlformats.org/presentationml/2006/ole">
                  <mc:AlternateContent>
                    <mc:Choice xmlns:v="urn:schemas-microsoft-com:vml" Requires="v">
                      <p:oleObj name="Equation" r:id="rId8" imgW="6769080" imgH="330120" progId="Equation.DSMT4">
                        <p:embed/>
                      </p:oleObj>
                    </mc:Choice>
                    <mc:Fallback>
                      <p:oleObj name="Equation" r:id="rId8" imgW="6769080" imgH="330120" progId="Equation.DSMT4">
                        <p:embed/>
                        <p:pic>
                          <p:nvPicPr>
                            <p:cNvPr id="0" name=""/>
                            <p:cNvPicPr/>
                            <p:nvPr/>
                          </p:nvPicPr>
                          <p:blipFill>
                            <a:blip r:embed="rId9"/>
                            <a:stretch>
                              <a:fillRect/>
                            </a:stretch>
                          </p:blipFill>
                          <p:spPr>
                            <a:xfrm>
                              <a:off x="930595" y="2780928"/>
                              <a:ext cx="10153620" cy="49518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0" imgW="3886200" imgH="330120" progId="Equation.DSMT4">
                        <p:embed/>
                      </p:oleObj>
                    </mc:Choice>
                    <mc:Fallback>
                      <p:oleObj name="Equation" r:id="rId10" imgW="3886200" imgH="330120" progId="Equation.DSMT4">
                        <p:embed/>
                        <p:pic>
                          <p:nvPicPr>
                            <p:cNvPr id="0" name=""/>
                            <p:cNvPicPr/>
                            <p:nvPr/>
                          </p:nvPicPr>
                          <p:blipFill>
                            <a:blip r:embed="rId11"/>
                            <a:stretch>
                              <a:fillRect/>
                            </a:stretch>
                          </p:blipFill>
                          <p:spPr>
                            <a:xfrm>
                              <a:off x="2898445" y="1844824"/>
                              <a:ext cx="6217920" cy="528192"/>
                            </a:xfrm>
                            <a:prstGeom prst="rect">
                              <a:avLst/>
                            </a:prstGeom>
                          </p:spPr>
                        </p:pic>
                      </p:oleObj>
                    </mc:Fallback>
                  </mc:AlternateContent>
                </a:graphicData>
              </a:graphic>
            </p:graphicFrame>
          </mc:Choice>
          <mc:Fallback xmlns="">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2" imgW="3886200" imgH="330120" progId="Equation.DSMT4">
                        <p:embed/>
                      </p:oleObj>
                    </mc:Choice>
                    <mc:Fallback>
                      <p:oleObj name="Equation" r:id="rId12" imgW="3886200" imgH="330120" progId="Equation.DSMT4">
                        <p:embed/>
                        <p:pic>
                          <p:nvPicPr>
                            <p:cNvPr id="0" name=""/>
                            <p:cNvPicPr/>
                            <p:nvPr/>
                          </p:nvPicPr>
                          <p:blipFill>
                            <a:blip r:embed="rId13"/>
                            <a:stretch>
                              <a:fillRect/>
                            </a:stretch>
                          </p:blipFill>
                          <p:spPr>
                            <a:xfrm>
                              <a:off x="2898445" y="1844824"/>
                              <a:ext cx="6217920" cy="528192"/>
                            </a:xfrm>
                            <a:prstGeom prst="rect">
                              <a:avLst/>
                            </a:prstGeom>
                          </p:spPr>
                        </p:pic>
                      </p:oleObj>
                    </mc:Fallback>
                  </mc:AlternateContent>
                </a:graphicData>
              </a:graphic>
            </p:graphicFrame>
          </mc:Fallback>
        </mc:AlternateContent>
      </p:gr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14"/>
                  <a:stretch>
                    <a:fillRect l="-515" r="-57"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4824045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785636"/>
                <a:ext cx="10718977" cy="4179670"/>
              </a:xfrm>
              <a:prstGeom prst="rect">
                <a:avLst/>
              </a:prstGeom>
              <a:noFill/>
            </p:spPr>
            <p:txBody>
              <a:bodyPr wrap="square">
                <a:spAutoFit/>
              </a:bodyPr>
              <a:lstStyle/>
              <a:p>
                <a:pPr>
                  <a:lnSpc>
                    <a:spcPct val="143000"/>
                  </a:lnSpc>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CARE</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存在唯一镇定解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时，给定镇定控制器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，若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是下列耦合</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Lyapunov</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方程的唯一镇定解：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2"/>
                                      <m:mcJc m:val="center"/>
                                    </m:mcPr>
                                  </m:mc>
                                </m:mcs>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。那么基于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可进一步给出：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3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785636"/>
                <a:ext cx="10718977" cy="4179670"/>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87728"/>
            <a:ext cx="10743978" cy="467757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8452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graphicFrame>
        <p:nvGraphicFramePr>
          <p:cNvPr id="2" name="对象 1">
            <a:extLst>
              <a:ext uri="{FF2B5EF4-FFF2-40B4-BE49-F238E27FC236}">
                <a16:creationId xmlns:a16="http://schemas.microsoft.com/office/drawing/2014/main" id="{7C1D108F-36F1-7A5F-E46A-9C7872DFA622}"/>
              </a:ext>
            </a:extLst>
          </p:cNvPr>
          <p:cNvGraphicFramePr>
            <a:graphicFrameLocks noChangeAspect="1"/>
          </p:cNvGraphicFramePr>
          <p:nvPr>
            <p:extLst>
              <p:ext uri="{D42A27DB-BD31-4B8C-83A1-F6EECF244321}">
                <p14:modId xmlns:p14="http://schemas.microsoft.com/office/powerpoint/2010/main" val="4004644956"/>
              </p:ext>
            </p:extLst>
          </p:nvPr>
        </p:nvGraphicFramePr>
        <p:xfrm>
          <a:off x="4445390" y="2780928"/>
          <a:ext cx="3214427" cy="1585096"/>
        </p:xfrm>
        <a:graphic>
          <a:graphicData uri="http://schemas.openxmlformats.org/presentationml/2006/ole">
            <mc:AlternateContent xmlns:mc="http://schemas.openxmlformats.org/markup-compatibility/2006">
              <mc:Choice xmlns:v="urn:schemas-microsoft-com:vml" Requires="v">
                <p:oleObj name="Equation" r:id="rId5" imgW="2009017" imgH="990685" progId="Equation.DSMT4">
                  <p:embed/>
                </p:oleObj>
              </mc:Choice>
              <mc:Fallback>
                <p:oleObj name="Equation" r:id="rId5" imgW="2009017" imgH="990685" progId="Equation.DSMT4">
                  <p:embed/>
                  <p:pic>
                    <p:nvPicPr>
                      <p:cNvPr id="0" name=""/>
                      <p:cNvPicPr/>
                      <p:nvPr/>
                    </p:nvPicPr>
                    <p:blipFill>
                      <a:blip r:embed="rId6"/>
                      <a:stretch>
                        <a:fillRect/>
                      </a:stretch>
                    </p:blipFill>
                    <p:spPr>
                      <a:xfrm>
                        <a:off x="4445390" y="2780928"/>
                        <a:ext cx="3214427" cy="158509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A2892132-D6AB-9609-807E-001ADF525422}"/>
              </a:ext>
            </a:extLst>
          </p:cNvPr>
          <p:cNvGraphicFramePr>
            <a:graphicFrameLocks noChangeAspect="1"/>
          </p:cNvGraphicFramePr>
          <p:nvPr>
            <p:extLst>
              <p:ext uri="{D42A27DB-BD31-4B8C-83A1-F6EECF244321}">
                <p14:modId xmlns:p14="http://schemas.microsoft.com/office/powerpoint/2010/main" val="2236051311"/>
              </p:ext>
            </p:extLst>
          </p:nvPr>
        </p:nvGraphicFramePr>
        <p:xfrm>
          <a:off x="2681547" y="4869160"/>
          <a:ext cx="6742112" cy="528637"/>
        </p:xfrm>
        <a:graphic>
          <a:graphicData uri="http://schemas.openxmlformats.org/presentationml/2006/ole">
            <mc:AlternateContent xmlns:mc="http://schemas.openxmlformats.org/markup-compatibility/2006">
              <mc:Choice xmlns:v="urn:schemas-microsoft-com:vml" Requires="v">
                <p:oleObj name="Equation" r:id="rId7" imgW="4216320" imgH="330120" progId="Equation.DSMT4">
                  <p:embed/>
                </p:oleObj>
              </mc:Choice>
              <mc:Fallback>
                <p:oleObj name="Equation" r:id="rId7" imgW="4216320" imgH="330120" progId="Equation.DSMT4">
                  <p:embed/>
                  <p:pic>
                    <p:nvPicPr>
                      <p:cNvPr id="0" name=""/>
                      <p:cNvPicPr/>
                      <p:nvPr/>
                    </p:nvPicPr>
                    <p:blipFill>
                      <a:blip r:embed="rId8"/>
                      <a:stretch>
                        <a:fillRect/>
                      </a:stretch>
                    </p:blipFill>
                    <p:spPr>
                      <a:xfrm>
                        <a:off x="2681547" y="4869160"/>
                        <a:ext cx="6742112" cy="528637"/>
                      </a:xfrm>
                      <a:prstGeom prst="rect">
                        <a:avLst/>
                      </a:prstGeom>
                    </p:spPr>
                  </p:pic>
                </p:oleObj>
              </mc:Fallback>
            </mc:AlternateContent>
          </a:graphicData>
        </a:graphic>
      </p:graphicFrame>
    </p:spTree>
    <p:extLst>
      <p:ext uri="{BB962C8B-B14F-4D97-AF65-F5344CB8AC3E}">
        <p14:creationId xmlns:p14="http://schemas.microsoft.com/office/powerpoint/2010/main" val="316486914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750258"/>
                <a:ext cx="10718977" cy="4614084"/>
              </a:xfrm>
              <a:prstGeom prst="rect">
                <a:avLst/>
              </a:prstGeom>
              <a:noFill/>
            </p:spPr>
            <p:txBody>
              <a:bodyPr wrap="square">
                <a:spAutoFit/>
              </a:bodyPr>
              <a:lstStyle/>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给定解矩阵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与镇定控制器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，迭代求解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代表第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为每幕中的第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a:t>
                </a:r>
                <a14:m>
                  <m:oMath xmlns:m="http://schemas.openxmlformats.org/officeDocument/2006/math">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为回报权重，</a:t>
                </a:r>
                <a14:m>
                  <m:oMath xmlns:m="http://schemas.openxmlformats.org/officeDocument/2006/math">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𝜇</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为迭代步长，</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𝒯</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𝜛</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表示第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步的模态</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2"/>
                                      <m:mcJc m:val="center"/>
                                    </m:mcPr>
                                  </m:mc>
                                </m:mcs>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利用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进一步给出 ：</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750258"/>
                <a:ext cx="10718977" cy="4614084"/>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87728"/>
            <a:ext cx="10743978" cy="516560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8452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graphicFrame>
        <p:nvGraphicFramePr>
          <p:cNvPr id="3" name="对象 2">
            <a:extLst>
              <a:ext uri="{FF2B5EF4-FFF2-40B4-BE49-F238E27FC236}">
                <a16:creationId xmlns:a16="http://schemas.microsoft.com/office/drawing/2014/main" id="{A2892132-D6AB-9609-807E-001ADF525422}"/>
              </a:ext>
            </a:extLst>
          </p:cNvPr>
          <p:cNvGraphicFramePr>
            <a:graphicFrameLocks noChangeAspect="1"/>
          </p:cNvGraphicFramePr>
          <p:nvPr>
            <p:extLst>
              <p:ext uri="{D42A27DB-BD31-4B8C-83A1-F6EECF244321}">
                <p14:modId xmlns:p14="http://schemas.microsoft.com/office/powerpoint/2010/main" val="3020206748"/>
              </p:ext>
            </p:extLst>
          </p:nvPr>
        </p:nvGraphicFramePr>
        <p:xfrm>
          <a:off x="2681547" y="5348635"/>
          <a:ext cx="6742112" cy="528637"/>
        </p:xfrm>
        <a:graphic>
          <a:graphicData uri="http://schemas.openxmlformats.org/presentationml/2006/ole">
            <mc:AlternateContent xmlns:mc="http://schemas.openxmlformats.org/markup-compatibility/2006">
              <mc:Choice xmlns:v="urn:schemas-microsoft-com:vml" Requires="v">
                <p:oleObj name="Equation" r:id="rId5" imgW="4216320" imgH="330120" progId="Equation.DSMT4">
                  <p:embed/>
                </p:oleObj>
              </mc:Choice>
              <mc:Fallback>
                <p:oleObj name="Equation" r:id="rId5" imgW="4216320" imgH="330120" progId="Equation.DSMT4">
                  <p:embed/>
                  <p:pic>
                    <p:nvPicPr>
                      <p:cNvPr id="3" name="对象 2">
                        <a:extLst>
                          <a:ext uri="{FF2B5EF4-FFF2-40B4-BE49-F238E27FC236}">
                            <a16:creationId xmlns:a16="http://schemas.microsoft.com/office/drawing/2014/main" id="{A2892132-D6AB-9609-807E-001ADF525422}"/>
                          </a:ext>
                        </a:extLst>
                      </p:cNvPr>
                      <p:cNvPicPr/>
                      <p:nvPr/>
                    </p:nvPicPr>
                    <p:blipFill>
                      <a:blip r:embed="rId6"/>
                      <a:stretch>
                        <a:fillRect/>
                      </a:stretch>
                    </p:blipFill>
                    <p:spPr>
                      <a:xfrm>
                        <a:off x="2681547" y="5348635"/>
                        <a:ext cx="6742112" cy="528637"/>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9D937004-EB99-F6A1-DE45-34708C5D4044}"/>
              </a:ext>
            </a:extLst>
          </p:cNvPr>
          <p:cNvGraphicFramePr>
            <a:graphicFrameLocks noChangeAspect="1"/>
          </p:cNvGraphicFramePr>
          <p:nvPr>
            <p:extLst>
              <p:ext uri="{D42A27DB-BD31-4B8C-83A1-F6EECF244321}">
                <p14:modId xmlns:p14="http://schemas.microsoft.com/office/powerpoint/2010/main" val="3648376287"/>
              </p:ext>
            </p:extLst>
          </p:nvPr>
        </p:nvGraphicFramePr>
        <p:xfrm>
          <a:off x="4315846" y="2251592"/>
          <a:ext cx="3473515" cy="457328"/>
        </p:xfrm>
        <a:graphic>
          <a:graphicData uri="http://schemas.openxmlformats.org/presentationml/2006/ole">
            <mc:AlternateContent xmlns:mc="http://schemas.openxmlformats.org/markup-compatibility/2006">
              <mc:Choice xmlns:v="urn:schemas-microsoft-com:vml" Requires="v">
                <p:oleObj name="Equation" r:id="rId7" imgW="2170947" imgH="285830" progId="Equation.DSMT4">
                  <p:embed/>
                </p:oleObj>
              </mc:Choice>
              <mc:Fallback>
                <p:oleObj name="Equation" r:id="rId7" imgW="2170947" imgH="285830" progId="Equation.DSMT4">
                  <p:embed/>
                  <p:pic>
                    <p:nvPicPr>
                      <p:cNvPr id="0" name=""/>
                      <p:cNvPicPr/>
                      <p:nvPr/>
                    </p:nvPicPr>
                    <p:blipFill>
                      <a:blip r:embed="rId8"/>
                      <a:stretch>
                        <a:fillRect/>
                      </a:stretch>
                    </p:blipFill>
                    <p:spPr>
                      <a:xfrm>
                        <a:off x="4315846" y="2251592"/>
                        <a:ext cx="3473515" cy="45732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8CF1D7E-A943-8AE2-C53C-851A98BDD21B}"/>
              </a:ext>
            </a:extLst>
          </p:cNvPr>
          <p:cNvGraphicFramePr>
            <a:graphicFrameLocks noChangeAspect="1"/>
          </p:cNvGraphicFramePr>
          <p:nvPr>
            <p:extLst>
              <p:ext uri="{D42A27DB-BD31-4B8C-83A1-F6EECF244321}">
                <p14:modId xmlns:p14="http://schemas.microsoft.com/office/powerpoint/2010/main" val="630954546"/>
              </p:ext>
            </p:extLst>
          </p:nvPr>
        </p:nvGraphicFramePr>
        <p:xfrm>
          <a:off x="4689221" y="4231582"/>
          <a:ext cx="2726765" cy="853602"/>
        </p:xfrm>
        <a:graphic>
          <a:graphicData uri="http://schemas.openxmlformats.org/presentationml/2006/ole">
            <mc:AlternateContent xmlns:mc="http://schemas.openxmlformats.org/markup-compatibility/2006">
              <mc:Choice xmlns:v="urn:schemas-microsoft-com:vml" Requires="v">
                <p:oleObj name="Equation" r:id="rId9" imgW="1704228" imgH="533501" progId="Equation.DSMT4">
                  <p:embed/>
                </p:oleObj>
              </mc:Choice>
              <mc:Fallback>
                <p:oleObj name="Equation" r:id="rId9" imgW="1704228" imgH="533501" progId="Equation.DSMT4">
                  <p:embed/>
                  <p:pic>
                    <p:nvPicPr>
                      <p:cNvPr id="0" name=""/>
                      <p:cNvPicPr/>
                      <p:nvPr/>
                    </p:nvPicPr>
                    <p:blipFill>
                      <a:blip r:embed="rId10"/>
                      <a:stretch>
                        <a:fillRect/>
                      </a:stretch>
                    </p:blipFill>
                    <p:spPr>
                      <a:xfrm>
                        <a:off x="4689221" y="4231582"/>
                        <a:ext cx="2726765" cy="853602"/>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FF6E7D89-F282-D8ED-E0DF-E67E47E1D023}"/>
              </a:ext>
            </a:extLst>
          </p:cNvPr>
          <p:cNvGraphicFramePr>
            <a:graphicFrameLocks noChangeAspect="1"/>
          </p:cNvGraphicFramePr>
          <p:nvPr>
            <p:extLst>
              <p:ext uri="{D42A27DB-BD31-4B8C-83A1-F6EECF244321}">
                <p14:modId xmlns:p14="http://schemas.microsoft.com/office/powerpoint/2010/main" val="1429154605"/>
              </p:ext>
            </p:extLst>
          </p:nvPr>
        </p:nvGraphicFramePr>
        <p:xfrm>
          <a:off x="3150522" y="3068960"/>
          <a:ext cx="5804163" cy="762021"/>
        </p:xfrm>
        <a:graphic>
          <a:graphicData uri="http://schemas.openxmlformats.org/presentationml/2006/ole">
            <mc:AlternateContent xmlns:mc="http://schemas.openxmlformats.org/markup-compatibility/2006">
              <mc:Choice xmlns:v="urn:schemas-microsoft-com:vml" Requires="v">
                <p:oleObj name="Equation" r:id="rId11" imgW="3627602" imgH="476263" progId="Equation.DSMT4">
                  <p:embed/>
                </p:oleObj>
              </mc:Choice>
              <mc:Fallback>
                <p:oleObj name="Equation" r:id="rId11" imgW="3627602" imgH="476263" progId="Equation.DSMT4">
                  <p:embed/>
                  <p:pic>
                    <p:nvPicPr>
                      <p:cNvPr id="0" name=""/>
                      <p:cNvPicPr/>
                      <p:nvPr/>
                    </p:nvPicPr>
                    <p:blipFill>
                      <a:blip r:embed="rId12"/>
                      <a:stretch>
                        <a:fillRect/>
                      </a:stretch>
                    </p:blipFill>
                    <p:spPr>
                      <a:xfrm>
                        <a:off x="3150522" y="3068960"/>
                        <a:ext cx="5804163" cy="762021"/>
                      </a:xfrm>
                      <a:prstGeom prst="rect">
                        <a:avLst/>
                      </a:prstGeom>
                    </p:spPr>
                  </p:pic>
                </p:oleObj>
              </mc:Fallback>
            </mc:AlternateContent>
          </a:graphicData>
        </a:graphic>
      </p:graphicFrame>
    </p:spTree>
    <p:extLst>
      <p:ext uri="{BB962C8B-B14F-4D97-AF65-F5344CB8AC3E}">
        <p14:creationId xmlns:p14="http://schemas.microsoft.com/office/powerpoint/2010/main" val="217273724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en-US" altLang="zh-CN" sz="2000" b="1" i="1" smtClean="0">
                        <a:solidFill>
                          <a:srgbClr val="002060"/>
                        </a:solidFill>
                        <a:latin typeface="Cambria Math" panose="02040503050406030204" pitchFamily="18" charset="0"/>
                        <a:ea typeface="微软雅黑" panose="020B0503020204020204" pitchFamily="34" charset="-122"/>
                      </a:rPr>
                      <m:t>𝑹</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zh-CN" altLang="en-US" sz="2000" b="1" i="1" smtClean="0">
                        <a:solidFill>
                          <a:srgbClr val="002060"/>
                        </a:solidFill>
                        <a:latin typeface="Cambria Math" panose="02040503050406030204" pitchFamily="18" charset="0"/>
                        <a:ea typeface="微软雅黑" panose="020B0503020204020204" pitchFamily="34" charset="-122"/>
                      </a:rPr>
                      <m:t>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4" name="文本框 23"/>
          <p:cNvSpPr txBox="1"/>
          <p:nvPr/>
        </p:nvSpPr>
        <p:spPr>
          <a:xfrm>
            <a:off x="7178700"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1 LQT</a:t>
            </a:r>
            <a:r>
              <a:rPr lang="zh-CN" altLang="en-US" sz="1400" dirty="0">
                <a:latin typeface="+mj-lt"/>
                <a:ea typeface="微软雅黑" panose="020B0503020204020204" pitchFamily="34" charset="-122"/>
              </a:rPr>
              <a:t>跟踪控制器作用下的跟踪控制过程</a:t>
            </a:r>
          </a:p>
        </p:txBody>
      </p:sp>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跟踪控制器</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跟踪控制效果良好</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，且转移概率已知与未知时控制器的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控制效果相近</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，这说明本文提出的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及其求解</a:t>
            </a:r>
            <a:r>
              <a:rPr lang="zh-CN" altLang="en-US" sz="2000" b="1" dirty="0">
                <a:solidFill>
                  <a:srgbClr val="002060"/>
                </a:solidFill>
                <a:latin typeface="微软雅黑" panose="020B0503020204020204" pitchFamily="34" charset="-122"/>
                <a:ea typeface="微软雅黑" panose="020B0503020204020204" pitchFamily="34" charset="-122"/>
              </a:rPr>
              <a:t>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18" name="对象 17">
            <a:extLst>
              <a:ext uri="{FF2B5EF4-FFF2-40B4-BE49-F238E27FC236}">
                <a16:creationId xmlns:a16="http://schemas.microsoft.com/office/drawing/2014/main" id="{557FAF79-FE83-8681-4897-AAED31B327C5}"/>
              </a:ext>
            </a:extLst>
          </p:cNvPr>
          <p:cNvGraphicFramePr>
            <a:graphicFrameLocks noChangeAspect="1"/>
          </p:cNvGraphicFramePr>
          <p:nvPr>
            <p:extLst>
              <p:ext uri="{D42A27DB-BD31-4B8C-83A1-F6EECF244321}">
                <p14:modId xmlns:p14="http://schemas.microsoft.com/office/powerpoint/2010/main" val="2354069567"/>
              </p:ext>
            </p:extLst>
          </p:nvPr>
        </p:nvGraphicFramePr>
        <p:xfrm>
          <a:off x="1199456" y="2358506"/>
          <a:ext cx="4141821" cy="976465"/>
        </p:xfrm>
        <a:graphic>
          <a:graphicData uri="http://schemas.openxmlformats.org/presentationml/2006/ole">
            <mc:AlternateContent xmlns:mc="http://schemas.openxmlformats.org/markup-compatibility/2006">
              <mc:Choice xmlns:v="urn:schemas-microsoft-com:vml" Requires="v">
                <p:oleObj name="Equation" r:id="rId5" imgW="3313457" imgH="781172" progId="Equation.DSMT4">
                  <p:embed/>
                </p:oleObj>
              </mc:Choice>
              <mc:Fallback>
                <p:oleObj name="Equation" r:id="rId5" imgW="3313457" imgH="781172" progId="Equation.DSMT4">
                  <p:embed/>
                  <p:pic>
                    <p:nvPicPr>
                      <p:cNvPr id="0" name=""/>
                      <p:cNvPicPr/>
                      <p:nvPr/>
                    </p:nvPicPr>
                    <p:blipFill>
                      <a:blip r:embed="rId6"/>
                      <a:stretch>
                        <a:fillRect/>
                      </a:stretch>
                    </p:blipFill>
                    <p:spPr>
                      <a:xfrm>
                        <a:off x="1199456" y="2358506"/>
                        <a:ext cx="4141821" cy="97646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EECF2EC-A879-9E6B-DC83-F5E9CF33D2C6}"/>
              </a:ext>
            </a:extLst>
          </p:cNvPr>
          <p:cNvGraphicFramePr>
            <a:graphicFrameLocks noChangeAspect="1"/>
          </p:cNvGraphicFramePr>
          <p:nvPr>
            <p:extLst>
              <p:ext uri="{D42A27DB-BD31-4B8C-83A1-F6EECF244321}">
                <p14:modId xmlns:p14="http://schemas.microsoft.com/office/powerpoint/2010/main" val="1919691532"/>
              </p:ext>
            </p:extLst>
          </p:nvPr>
        </p:nvGraphicFramePr>
        <p:xfrm>
          <a:off x="1188376" y="3475714"/>
          <a:ext cx="4558666" cy="937406"/>
        </p:xfrm>
        <a:graphic>
          <a:graphicData uri="http://schemas.openxmlformats.org/presentationml/2006/ole">
            <mc:AlternateContent xmlns:mc="http://schemas.openxmlformats.org/markup-compatibility/2006">
              <mc:Choice xmlns:v="urn:schemas-microsoft-com:vml" Requires="v">
                <p:oleObj name="Equation" r:id="rId7" imgW="3798888" imgH="781172" progId="Equation.DSMT4">
                  <p:embed/>
                </p:oleObj>
              </mc:Choice>
              <mc:Fallback>
                <p:oleObj name="Equation" r:id="rId7" imgW="3798888" imgH="781172" progId="Equation.DSMT4">
                  <p:embed/>
                  <p:pic>
                    <p:nvPicPr>
                      <p:cNvPr id="0" name=""/>
                      <p:cNvPicPr/>
                      <p:nvPr/>
                    </p:nvPicPr>
                    <p:blipFill>
                      <a:blip r:embed="rId8"/>
                      <a:stretch>
                        <a:fillRect/>
                      </a:stretch>
                    </p:blipFill>
                    <p:spPr>
                      <a:xfrm>
                        <a:off x="1188376" y="3475714"/>
                        <a:ext cx="4558666" cy="937406"/>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2201A415-C461-BDEE-B348-0EE597F4B66B}"/>
              </a:ext>
            </a:extLst>
          </p:cNvPr>
          <p:cNvGraphicFramePr>
            <a:graphicFrameLocks noChangeAspect="1"/>
          </p:cNvGraphicFramePr>
          <p:nvPr>
            <p:extLst>
              <p:ext uri="{D42A27DB-BD31-4B8C-83A1-F6EECF244321}">
                <p14:modId xmlns:p14="http://schemas.microsoft.com/office/powerpoint/2010/main" val="3774130796"/>
              </p:ext>
            </p:extLst>
          </p:nvPr>
        </p:nvGraphicFramePr>
        <p:xfrm>
          <a:off x="1165490" y="4544168"/>
          <a:ext cx="4604438" cy="994429"/>
        </p:xfrm>
        <a:graphic>
          <a:graphicData uri="http://schemas.openxmlformats.org/presentationml/2006/ole">
            <mc:AlternateContent xmlns:mc="http://schemas.openxmlformats.org/markup-compatibility/2006">
              <mc:Choice xmlns:v="urn:schemas-microsoft-com:vml" Requires="v">
                <p:oleObj name="Equation" r:id="rId9" imgW="3837032" imgH="828691" progId="Equation.DSMT4">
                  <p:embed/>
                </p:oleObj>
              </mc:Choice>
              <mc:Fallback>
                <p:oleObj name="Equation" r:id="rId9" imgW="3837032" imgH="828691" progId="Equation.DSMT4">
                  <p:embed/>
                  <p:pic>
                    <p:nvPicPr>
                      <p:cNvPr id="0" name=""/>
                      <p:cNvPicPr/>
                      <p:nvPr/>
                    </p:nvPicPr>
                    <p:blipFill>
                      <a:blip r:embed="rId10"/>
                      <a:stretch>
                        <a:fillRect/>
                      </a:stretch>
                    </p:blipFill>
                    <p:spPr>
                      <a:xfrm>
                        <a:off x="1165490" y="4544168"/>
                        <a:ext cx="4604438" cy="994429"/>
                      </a:xfrm>
                      <a:prstGeom prst="rect">
                        <a:avLst/>
                      </a:prstGeom>
                    </p:spPr>
                  </p:pic>
                </p:oleObj>
              </mc:Fallback>
            </mc:AlternateContent>
          </a:graphicData>
        </a:graphic>
      </p:graphicFrame>
      <p:sp>
        <p:nvSpPr>
          <p:cNvPr id="28" name="矩形 27">
            <a:extLst>
              <a:ext uri="{FF2B5EF4-FFF2-40B4-BE49-F238E27FC236}">
                <a16:creationId xmlns:a16="http://schemas.microsoft.com/office/drawing/2014/main" id="{75C8B649-722F-15A6-9867-D02DA98482D9}"/>
              </a:ext>
            </a:extLst>
          </p:cNvPr>
          <p:cNvSpPr/>
          <p:nvPr/>
        </p:nvSpPr>
        <p:spPr bwMode="auto">
          <a:xfrm>
            <a:off x="695401" y="2309821"/>
            <a:ext cx="5544616" cy="107383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30" name="图形 29">
            <a:extLst>
              <a:ext uri="{FF2B5EF4-FFF2-40B4-BE49-F238E27FC236}">
                <a16:creationId xmlns:a16="http://schemas.microsoft.com/office/drawing/2014/main" id="{1D4D6E72-EE6F-EB77-16EE-30692F8F7D73}"/>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6879" t="4740" r="7827"/>
          <a:stretch/>
        </p:blipFill>
        <p:spPr>
          <a:xfrm>
            <a:off x="6510681" y="2435237"/>
            <a:ext cx="4775261" cy="2649947"/>
          </a:xfrm>
          <a:prstGeom prst="rect">
            <a:avLst/>
          </a:prstGeom>
        </p:spPr>
      </p:pic>
      <p:sp>
        <p:nvSpPr>
          <p:cNvPr id="31" name="矩形 30">
            <a:extLst>
              <a:ext uri="{FF2B5EF4-FFF2-40B4-BE49-F238E27FC236}">
                <a16:creationId xmlns:a16="http://schemas.microsoft.com/office/drawing/2014/main" id="{62FE0961-091B-0882-AAFA-2391E2FBEBB1}"/>
              </a:ext>
            </a:extLst>
          </p:cNvPr>
          <p:cNvSpPr/>
          <p:nvPr/>
        </p:nvSpPr>
        <p:spPr bwMode="auto">
          <a:xfrm>
            <a:off x="6410204" y="2319356"/>
            <a:ext cx="4976216" cy="3275976"/>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07136294-6A66-3F81-4A21-0994C6290E1A}"/>
              </a:ext>
            </a:extLst>
          </p:cNvPr>
          <p:cNvSpPr/>
          <p:nvPr/>
        </p:nvSpPr>
        <p:spPr bwMode="auto">
          <a:xfrm>
            <a:off x="695401" y="4501322"/>
            <a:ext cx="5544616" cy="108012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cxnSp>
        <p:nvCxnSpPr>
          <p:cNvPr id="38" name="直接连接符 37">
            <a:extLst>
              <a:ext uri="{FF2B5EF4-FFF2-40B4-BE49-F238E27FC236}">
                <a16:creationId xmlns:a16="http://schemas.microsoft.com/office/drawing/2014/main" id="{74166601-CFE9-88A9-DAAD-CCE48D23F1FC}"/>
              </a:ext>
            </a:extLst>
          </p:cNvPr>
          <p:cNvCxnSpPr>
            <a:cxnSpLocks/>
          </p:cNvCxnSpPr>
          <p:nvPr/>
        </p:nvCxnSpPr>
        <p:spPr bwMode="auto">
          <a:xfrm>
            <a:off x="692302" y="3405409"/>
            <a:ext cx="3099" cy="1095913"/>
          </a:xfrm>
          <a:prstGeom prst="line">
            <a:avLst/>
          </a:prstGeom>
          <a:noFill/>
          <a:ln w="19050" cap="flat" cmpd="sng" algn="ctr">
            <a:solidFill>
              <a:srgbClr val="002060"/>
            </a:solidFill>
            <a:prstDash val="sysDash"/>
            <a:round/>
            <a:headEnd type="none" w="med" len="med"/>
            <a:tailEnd type="none" w="med" len="med"/>
          </a:ln>
          <a:effectLst/>
        </p:spPr>
      </p:cxnSp>
      <p:cxnSp>
        <p:nvCxnSpPr>
          <p:cNvPr id="40" name="直接连接符 39">
            <a:extLst>
              <a:ext uri="{FF2B5EF4-FFF2-40B4-BE49-F238E27FC236}">
                <a16:creationId xmlns:a16="http://schemas.microsoft.com/office/drawing/2014/main" id="{4915C152-A153-F964-D1DA-12159490B09A}"/>
              </a:ext>
            </a:extLst>
          </p:cNvPr>
          <p:cNvCxnSpPr>
            <a:cxnSpLocks/>
          </p:cNvCxnSpPr>
          <p:nvPr/>
        </p:nvCxnSpPr>
        <p:spPr bwMode="auto">
          <a:xfrm>
            <a:off x="6240017" y="3334971"/>
            <a:ext cx="0" cy="1166351"/>
          </a:xfrm>
          <a:prstGeom prst="line">
            <a:avLst/>
          </a:prstGeom>
          <a:noFill/>
          <a:ln w="19050" cap="flat" cmpd="sng" algn="ctr">
            <a:solidFill>
              <a:srgbClr val="002060"/>
            </a:solidFill>
            <a:prstDash val="sysDash"/>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F71880A2-9CDF-5D86-8D54-0D31FB1A08A3}"/>
              </a:ext>
            </a:extLst>
          </p:cNvPr>
          <p:cNvSpPr/>
          <p:nvPr/>
        </p:nvSpPr>
        <p:spPr bwMode="auto">
          <a:xfrm>
            <a:off x="695709" y="1462040"/>
            <a:ext cx="10691019" cy="4847280"/>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pic>
        <p:nvPicPr>
          <p:cNvPr id="20" name="图片 19">
            <a:extLst>
              <a:ext uri="{FF2B5EF4-FFF2-40B4-BE49-F238E27FC236}">
                <a16:creationId xmlns:a16="http://schemas.microsoft.com/office/drawing/2014/main" id="{A43C10AE-273A-E48B-DBA2-DBB01E32DC46}"/>
              </a:ext>
            </a:extLst>
          </p:cNvPr>
          <p:cNvPicPr>
            <a:picLocks noChangeAspect="1"/>
          </p:cNvPicPr>
          <p:nvPr/>
        </p:nvPicPr>
        <p:blipFill>
          <a:blip r:embed="rId3"/>
          <a:stretch>
            <a:fillRect/>
          </a:stretch>
        </p:blipFill>
        <p:spPr>
          <a:xfrm>
            <a:off x="702482" y="2122793"/>
            <a:ext cx="10524900" cy="3157471"/>
          </a:xfrm>
          <a:prstGeom prst="rect">
            <a:avLst/>
          </a:prstGeom>
        </p:spPr>
      </p:pic>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aphicFrame>
        <p:nvGraphicFramePr>
          <p:cNvPr id="16" name="对象 15">
            <a:extLst>
              <a:ext uri="{FF2B5EF4-FFF2-40B4-BE49-F238E27FC236}">
                <a16:creationId xmlns:a16="http://schemas.microsoft.com/office/drawing/2014/main" id="{957DF5D7-E89A-E52C-8EC9-EDADF75653AE}"/>
              </a:ext>
            </a:extLst>
          </p:cNvPr>
          <p:cNvGraphicFramePr>
            <a:graphicFrameLocks noChangeAspect="1"/>
          </p:cNvGraphicFramePr>
          <p:nvPr>
            <p:extLst>
              <p:ext uri="{D42A27DB-BD31-4B8C-83A1-F6EECF244321}">
                <p14:modId xmlns:p14="http://schemas.microsoft.com/office/powerpoint/2010/main" val="3523515978"/>
              </p:ext>
            </p:extLst>
          </p:nvPr>
        </p:nvGraphicFramePr>
        <p:xfrm>
          <a:off x="2423592" y="4376442"/>
          <a:ext cx="1854720" cy="963792"/>
        </p:xfrm>
        <a:graphic>
          <a:graphicData uri="http://schemas.openxmlformats.org/presentationml/2006/ole">
            <mc:AlternateContent xmlns:mc="http://schemas.openxmlformats.org/markup-compatibility/2006">
              <mc:Choice xmlns:v="urn:schemas-microsoft-com:vml" Requires="v">
                <p:oleObj name="Equation" r:id="rId5" imgW="1612800" imgH="838080" progId="Equation.DSMT4">
                  <p:embed/>
                </p:oleObj>
              </mc:Choice>
              <mc:Fallback>
                <p:oleObj name="Equation" r:id="rId5" imgW="1612800" imgH="838080" progId="Equation.DSMT4">
                  <p:embed/>
                  <p:pic>
                    <p:nvPicPr>
                      <p:cNvPr id="2" name="对象 1">
                        <a:extLst>
                          <a:ext uri="{FF2B5EF4-FFF2-40B4-BE49-F238E27FC236}">
                            <a16:creationId xmlns:a16="http://schemas.microsoft.com/office/drawing/2014/main" id="{791EAB03-E238-8E27-0531-9BCEA71249D5}"/>
                          </a:ext>
                        </a:extLst>
                      </p:cNvPr>
                      <p:cNvPicPr/>
                      <p:nvPr/>
                    </p:nvPicPr>
                    <p:blipFill>
                      <a:blip r:embed="rId6"/>
                      <a:stretch>
                        <a:fillRect/>
                      </a:stretch>
                    </p:blipFill>
                    <p:spPr>
                      <a:xfrm>
                        <a:off x="2423592" y="4376442"/>
                        <a:ext cx="1854720" cy="96379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6EAAF25-381B-B982-AE8D-A2D29A661339}"/>
              </a:ext>
            </a:extLst>
          </p:cNvPr>
          <p:cNvGraphicFramePr>
            <a:graphicFrameLocks noChangeAspect="1"/>
          </p:cNvGraphicFramePr>
          <p:nvPr>
            <p:extLst>
              <p:ext uri="{D42A27DB-BD31-4B8C-83A1-F6EECF244321}">
                <p14:modId xmlns:p14="http://schemas.microsoft.com/office/powerpoint/2010/main" val="887397111"/>
              </p:ext>
            </p:extLst>
          </p:nvPr>
        </p:nvGraphicFramePr>
        <p:xfrm>
          <a:off x="702481" y="1860850"/>
          <a:ext cx="2701764" cy="934398"/>
        </p:xfrm>
        <a:graphic>
          <a:graphicData uri="http://schemas.openxmlformats.org/presentationml/2006/ole">
            <mc:AlternateContent xmlns:mc="http://schemas.openxmlformats.org/markup-compatibility/2006">
              <mc:Choice xmlns:v="urn:schemas-microsoft-com:vml" Requires="v">
                <p:oleObj name="Equation" r:id="rId7" imgW="2349360" imgH="812520" progId="Equation.DSMT4">
                  <p:embed/>
                </p:oleObj>
              </mc:Choice>
              <mc:Fallback>
                <p:oleObj name="Equation" r:id="rId7" imgW="2349360" imgH="812520" progId="Equation.DSMT4">
                  <p:embed/>
                  <p:pic>
                    <p:nvPicPr>
                      <p:cNvPr id="0" name=""/>
                      <p:cNvPicPr/>
                      <p:nvPr/>
                    </p:nvPicPr>
                    <p:blipFill>
                      <a:blip r:embed="rId8"/>
                      <a:stretch>
                        <a:fillRect/>
                      </a:stretch>
                    </p:blipFill>
                    <p:spPr>
                      <a:xfrm>
                        <a:off x="702481" y="1860850"/>
                        <a:ext cx="2701764" cy="93439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4D221BE-AACF-A333-3500-84E2D3E68473}"/>
              </a:ext>
            </a:extLst>
          </p:cNvPr>
          <p:cNvGraphicFramePr>
            <a:graphicFrameLocks noChangeAspect="1"/>
          </p:cNvGraphicFramePr>
          <p:nvPr>
            <p:extLst>
              <p:ext uri="{D42A27DB-BD31-4B8C-83A1-F6EECF244321}">
                <p14:modId xmlns:p14="http://schemas.microsoft.com/office/powerpoint/2010/main" val="77934133"/>
              </p:ext>
            </p:extLst>
          </p:nvPr>
        </p:nvGraphicFramePr>
        <p:xfrm>
          <a:off x="7897099" y="5374071"/>
          <a:ext cx="3139776" cy="642528"/>
        </p:xfrm>
        <a:graphic>
          <a:graphicData uri="http://schemas.openxmlformats.org/presentationml/2006/ole">
            <mc:AlternateContent xmlns:mc="http://schemas.openxmlformats.org/markup-compatibility/2006">
              <mc:Choice xmlns:v="urn:schemas-microsoft-com:vml" Requires="v">
                <p:oleObj name="Equation" r:id="rId9" imgW="2730240" imgH="558720" progId="Equation.DSMT4">
                  <p:embed/>
                </p:oleObj>
              </mc:Choice>
              <mc:Fallback>
                <p:oleObj name="Equation" r:id="rId9" imgW="2730240" imgH="558720" progId="Equation.DSMT4">
                  <p:embed/>
                  <p:pic>
                    <p:nvPicPr>
                      <p:cNvPr id="0" name=""/>
                      <p:cNvPicPr/>
                      <p:nvPr/>
                    </p:nvPicPr>
                    <p:blipFill>
                      <a:blip r:embed="rId10"/>
                      <a:stretch>
                        <a:fillRect/>
                      </a:stretch>
                    </p:blipFill>
                    <p:spPr>
                      <a:xfrm>
                        <a:off x="7897099" y="5374071"/>
                        <a:ext cx="3139776" cy="64252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9C513DB-E9C2-55CD-DA14-F50F0B01784E}"/>
              </a:ext>
            </a:extLst>
          </p:cNvPr>
          <p:cNvGraphicFramePr>
            <a:graphicFrameLocks noChangeAspect="1"/>
          </p:cNvGraphicFramePr>
          <p:nvPr>
            <p:extLst>
              <p:ext uri="{D42A27DB-BD31-4B8C-83A1-F6EECF244321}">
                <p14:modId xmlns:p14="http://schemas.microsoft.com/office/powerpoint/2010/main" val="1204787793"/>
              </p:ext>
            </p:extLst>
          </p:nvPr>
        </p:nvGraphicFramePr>
        <p:xfrm>
          <a:off x="4453120" y="5098676"/>
          <a:ext cx="2613996" cy="642528"/>
        </p:xfrm>
        <a:graphic>
          <a:graphicData uri="http://schemas.openxmlformats.org/presentationml/2006/ole">
            <mc:AlternateContent xmlns:mc="http://schemas.openxmlformats.org/markup-compatibility/2006">
              <mc:Choice xmlns:v="urn:schemas-microsoft-com:vml" Requires="v">
                <p:oleObj name="Equation" r:id="rId11" imgW="2273040" imgH="558720" progId="Equation.DSMT4">
                  <p:embed/>
                </p:oleObj>
              </mc:Choice>
              <mc:Fallback>
                <p:oleObj name="Equation" r:id="rId11" imgW="2273040" imgH="558720" progId="Equation.DSMT4">
                  <p:embed/>
                  <p:pic>
                    <p:nvPicPr>
                      <p:cNvPr id="0" name=""/>
                      <p:cNvPicPr/>
                      <p:nvPr/>
                    </p:nvPicPr>
                    <p:blipFill>
                      <a:blip r:embed="rId12"/>
                      <a:stretch>
                        <a:fillRect/>
                      </a:stretch>
                    </p:blipFill>
                    <p:spPr>
                      <a:xfrm>
                        <a:off x="4453120" y="5098676"/>
                        <a:ext cx="2613996" cy="6425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8AD6926-BE1A-9768-F50B-F897FCB581DF}"/>
              </a:ext>
            </a:extLst>
          </p:cNvPr>
          <p:cNvGraphicFramePr>
            <a:graphicFrameLocks noChangeAspect="1"/>
          </p:cNvGraphicFramePr>
          <p:nvPr>
            <p:extLst>
              <p:ext uri="{D42A27DB-BD31-4B8C-83A1-F6EECF244321}">
                <p14:modId xmlns:p14="http://schemas.microsoft.com/office/powerpoint/2010/main" val="2731870396"/>
              </p:ext>
            </p:extLst>
          </p:nvPr>
        </p:nvGraphicFramePr>
        <p:xfrm>
          <a:off x="4367808" y="2288210"/>
          <a:ext cx="2730744" cy="992772"/>
        </p:xfrm>
        <a:graphic>
          <a:graphicData uri="http://schemas.openxmlformats.org/presentationml/2006/ole">
            <mc:AlternateContent xmlns:mc="http://schemas.openxmlformats.org/markup-compatibility/2006">
              <mc:Choice xmlns:v="urn:schemas-microsoft-com:vml" Requires="v">
                <p:oleObj name="Equation" r:id="rId13" imgW="2374560" imgH="863280" progId="Equation.DSMT4">
                  <p:embed/>
                </p:oleObj>
              </mc:Choice>
              <mc:Fallback>
                <p:oleObj name="Equation" r:id="rId13" imgW="2374560" imgH="863280" progId="Equation.DSMT4">
                  <p:embed/>
                  <p:pic>
                    <p:nvPicPr>
                      <p:cNvPr id="0" name=""/>
                      <p:cNvPicPr/>
                      <p:nvPr/>
                    </p:nvPicPr>
                    <p:blipFill>
                      <a:blip r:embed="rId14"/>
                      <a:stretch>
                        <a:fillRect/>
                      </a:stretch>
                    </p:blipFill>
                    <p:spPr>
                      <a:xfrm>
                        <a:off x="4367808" y="2288210"/>
                        <a:ext cx="2730744" cy="992772"/>
                      </a:xfrm>
                      <a:prstGeom prst="rect">
                        <a:avLst/>
                      </a:prstGeom>
                    </p:spPr>
                  </p:pic>
                </p:oleObj>
              </mc:Fallback>
            </mc:AlternateContent>
          </a:graphicData>
        </a:graphic>
      </p:graphicFrame>
    </p:spTree>
    <p:extLst>
      <p:ext uri="{BB962C8B-B14F-4D97-AF65-F5344CB8AC3E}">
        <p14:creationId xmlns:p14="http://schemas.microsoft.com/office/powerpoint/2010/main" val="3386329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4647" y="3429000"/>
            <a:ext cx="10762462" cy="295232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3" name="矩形 22"/>
          <p:cNvSpPr/>
          <p:nvPr/>
        </p:nvSpPr>
        <p:spPr bwMode="auto">
          <a:xfrm>
            <a:off x="664647" y="1347719"/>
            <a:ext cx="10796817" cy="1649233"/>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896099" y="3722529"/>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CD3D74F8-0D64-472F-F5EE-91A89885405D}"/>
              </a:ext>
            </a:extLst>
          </p:cNvPr>
          <p:cNvGraphicFramePr>
            <a:graphicFrameLocks noChangeAspect="1"/>
          </p:cNvGraphicFramePr>
          <p:nvPr>
            <p:extLst>
              <p:ext uri="{D42A27DB-BD31-4B8C-83A1-F6EECF244321}">
                <p14:modId xmlns:p14="http://schemas.microsoft.com/office/powerpoint/2010/main" val="980303828"/>
              </p:ext>
            </p:extLst>
          </p:nvPr>
        </p:nvGraphicFramePr>
        <p:xfrm>
          <a:off x="3696824" y="3617880"/>
          <a:ext cx="6359616" cy="609408"/>
        </p:xfrm>
        <a:graphic>
          <a:graphicData uri="http://schemas.openxmlformats.org/presentationml/2006/ole">
            <mc:AlternateContent xmlns:mc="http://schemas.openxmlformats.org/markup-compatibility/2006">
              <mc:Choice xmlns:v="urn:schemas-microsoft-com:vml" Requires="v">
                <p:oleObj name="Equation" r:id="rId4" imgW="3974760" imgH="380880" progId="Equation.DSMT4">
                  <p:embed/>
                </p:oleObj>
              </mc:Choice>
              <mc:Fallback>
                <p:oleObj name="Equation" r:id="rId4" imgW="3974760" imgH="380880" progId="Equation.DSMT4">
                  <p:embed/>
                  <p:pic>
                    <p:nvPicPr>
                      <p:cNvPr id="0" name=""/>
                      <p:cNvPicPr/>
                      <p:nvPr/>
                    </p:nvPicPr>
                    <p:blipFill>
                      <a:blip r:embed="rId5"/>
                      <a:stretch>
                        <a:fillRect/>
                      </a:stretch>
                    </p:blipFill>
                    <p:spPr>
                      <a:xfrm>
                        <a:off x="3696824" y="3617880"/>
                        <a:ext cx="6359616" cy="60940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B98FC70-CFF0-67BE-8C14-0F5A88CFC5E7}"/>
              </a:ext>
            </a:extLst>
          </p:cNvPr>
          <p:cNvGraphicFramePr>
            <a:graphicFrameLocks noChangeAspect="1"/>
          </p:cNvGraphicFramePr>
          <p:nvPr>
            <p:extLst>
              <p:ext uri="{D42A27DB-BD31-4B8C-83A1-F6EECF244321}">
                <p14:modId xmlns:p14="http://schemas.microsoft.com/office/powerpoint/2010/main" val="2671429088"/>
              </p:ext>
            </p:extLst>
          </p:nvPr>
        </p:nvGraphicFramePr>
        <p:xfrm>
          <a:off x="3696824" y="1487085"/>
          <a:ext cx="4510656" cy="568512"/>
        </p:xfrm>
        <a:graphic>
          <a:graphicData uri="http://schemas.openxmlformats.org/presentationml/2006/ole">
            <mc:AlternateContent xmlns:mc="http://schemas.openxmlformats.org/markup-compatibility/2006">
              <mc:Choice xmlns:v="urn:schemas-microsoft-com:vml" Requires="v">
                <p:oleObj name="Equation" r:id="rId6" imgW="2819160" imgH="355320" progId="Equation.DSMT4">
                  <p:embed/>
                </p:oleObj>
              </mc:Choice>
              <mc:Fallback>
                <p:oleObj name="Equation" r:id="rId6" imgW="2819160" imgH="355320" progId="Equation.DSMT4">
                  <p:embed/>
                  <p:pic>
                    <p:nvPicPr>
                      <p:cNvPr id="0" name=""/>
                      <p:cNvPicPr/>
                      <p:nvPr/>
                    </p:nvPicPr>
                    <p:blipFill>
                      <a:blip r:embed="rId7"/>
                      <a:stretch>
                        <a:fillRect/>
                      </a:stretch>
                    </p:blipFill>
                    <p:spPr>
                      <a:xfrm>
                        <a:off x="3696824" y="1487085"/>
                        <a:ext cx="4510656" cy="568512"/>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FFF6BD42-7B2B-56C8-9113-5FE8B295FD52}"/>
              </a:ext>
            </a:extLst>
          </p:cNvPr>
          <p:cNvSpPr txBox="1"/>
          <p:nvPr/>
        </p:nvSpPr>
        <p:spPr>
          <a:xfrm>
            <a:off x="896099" y="5448629"/>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6" name="对象 5">
            <a:extLst>
              <a:ext uri="{FF2B5EF4-FFF2-40B4-BE49-F238E27FC236}">
                <a16:creationId xmlns:a16="http://schemas.microsoft.com/office/drawing/2014/main" id="{4044F521-3B56-EEC7-C21D-B8A5E5C70D34}"/>
              </a:ext>
            </a:extLst>
          </p:cNvPr>
          <p:cNvGraphicFramePr>
            <a:graphicFrameLocks noChangeAspect="1"/>
          </p:cNvGraphicFramePr>
          <p:nvPr>
            <p:extLst>
              <p:ext uri="{D42A27DB-BD31-4B8C-83A1-F6EECF244321}">
                <p14:modId xmlns:p14="http://schemas.microsoft.com/office/powerpoint/2010/main" val="2860127605"/>
              </p:ext>
            </p:extLst>
          </p:nvPr>
        </p:nvGraphicFramePr>
        <p:xfrm>
          <a:off x="3383553" y="5160528"/>
          <a:ext cx="4229100" cy="976312"/>
        </p:xfrm>
        <a:graphic>
          <a:graphicData uri="http://schemas.openxmlformats.org/presentationml/2006/ole">
            <mc:AlternateContent xmlns:mc="http://schemas.openxmlformats.org/markup-compatibility/2006">
              <mc:Choice xmlns:v="urn:schemas-microsoft-com:vml" Requires="v">
                <p:oleObj name="Equation" r:id="rId8" imgW="2641320" imgH="609480" progId="Equation.DSMT4">
                  <p:embed/>
                </p:oleObj>
              </mc:Choice>
              <mc:Fallback>
                <p:oleObj name="Equation" r:id="rId8" imgW="2641320" imgH="609480" progId="Equation.DSMT4">
                  <p:embed/>
                  <p:pic>
                    <p:nvPicPr>
                      <p:cNvPr id="93" name="对象 92">
                        <a:extLst>
                          <a:ext uri="{FF2B5EF4-FFF2-40B4-BE49-F238E27FC236}">
                            <a16:creationId xmlns:a16="http://schemas.microsoft.com/office/drawing/2014/main" id="{15B8D19F-790C-8BF0-E254-6A9A2CC04B09}"/>
                          </a:ext>
                        </a:extLst>
                      </p:cNvPr>
                      <p:cNvPicPr/>
                      <p:nvPr/>
                    </p:nvPicPr>
                    <p:blipFill>
                      <a:blip r:embed="rId9"/>
                      <a:stretch>
                        <a:fillRect/>
                      </a:stretch>
                    </p:blipFill>
                    <p:spPr>
                      <a:xfrm>
                        <a:off x="3383553" y="5160528"/>
                        <a:ext cx="4229100" cy="97631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7B43446-6A70-257A-0161-4388F595D46B}"/>
              </a:ext>
            </a:extLst>
          </p:cNvPr>
          <p:cNvGraphicFramePr>
            <a:graphicFrameLocks noChangeAspect="1"/>
          </p:cNvGraphicFramePr>
          <p:nvPr>
            <p:extLst>
              <p:ext uri="{D42A27DB-BD31-4B8C-83A1-F6EECF244321}">
                <p14:modId xmlns:p14="http://schemas.microsoft.com/office/powerpoint/2010/main" val="2710029450"/>
              </p:ext>
            </p:extLst>
          </p:nvPr>
        </p:nvGraphicFramePr>
        <p:xfrm>
          <a:off x="3719736" y="4520662"/>
          <a:ext cx="4876416" cy="507456"/>
        </p:xfrm>
        <a:graphic>
          <a:graphicData uri="http://schemas.openxmlformats.org/presentationml/2006/ole">
            <mc:AlternateContent xmlns:mc="http://schemas.openxmlformats.org/markup-compatibility/2006">
              <mc:Choice xmlns:v="urn:schemas-microsoft-com:vml" Requires="v">
                <p:oleObj name="Equation" r:id="rId10" imgW="3047760" imgH="317160" progId="Equation.DSMT4">
                  <p:embed/>
                </p:oleObj>
              </mc:Choice>
              <mc:Fallback>
                <p:oleObj name="Equation" r:id="rId10" imgW="3047760" imgH="317160" progId="Equation.DSMT4">
                  <p:embed/>
                  <p:pic>
                    <p:nvPicPr>
                      <p:cNvPr id="0" name=""/>
                      <p:cNvPicPr/>
                      <p:nvPr/>
                    </p:nvPicPr>
                    <p:blipFill>
                      <a:blip r:embed="rId11"/>
                      <a:stretch>
                        <a:fillRect/>
                      </a:stretch>
                    </p:blipFill>
                    <p:spPr>
                      <a:xfrm>
                        <a:off x="3719736" y="4520662"/>
                        <a:ext cx="4876416" cy="50745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36813B-9AAA-84A7-18D6-FFEC4F184C1F}"/>
              </a:ext>
            </a:extLst>
          </p:cNvPr>
          <p:cNvSpPr txBox="1"/>
          <p:nvPr/>
        </p:nvSpPr>
        <p:spPr>
          <a:xfrm>
            <a:off x="896099" y="4574335"/>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FAFE6140-9919-050B-6A9D-0F1923126FE9}"/>
              </a:ext>
            </a:extLst>
          </p:cNvPr>
          <p:cNvGraphicFramePr>
            <a:graphicFrameLocks noChangeAspect="1"/>
          </p:cNvGraphicFramePr>
          <p:nvPr>
            <p:extLst>
              <p:ext uri="{D42A27DB-BD31-4B8C-83A1-F6EECF244321}">
                <p14:modId xmlns:p14="http://schemas.microsoft.com/office/powerpoint/2010/main" val="435103568"/>
              </p:ext>
            </p:extLst>
          </p:nvPr>
        </p:nvGraphicFramePr>
        <p:xfrm>
          <a:off x="3719736" y="2343698"/>
          <a:ext cx="4449600" cy="507456"/>
        </p:xfrm>
        <a:graphic>
          <a:graphicData uri="http://schemas.openxmlformats.org/presentationml/2006/ole">
            <mc:AlternateContent xmlns:mc="http://schemas.openxmlformats.org/markup-compatibility/2006">
              <mc:Choice xmlns:v="urn:schemas-microsoft-com:vml" Requires="v">
                <p:oleObj name="Equation" r:id="rId12" imgW="2781000" imgH="317160" progId="Equation.DSMT4">
                  <p:embed/>
                </p:oleObj>
              </mc:Choice>
              <mc:Fallback>
                <p:oleObj name="Equation" r:id="rId12" imgW="2781000" imgH="317160" progId="Equation.DSMT4">
                  <p:embed/>
                  <p:pic>
                    <p:nvPicPr>
                      <p:cNvPr id="0" name=""/>
                      <p:cNvPicPr/>
                      <p:nvPr/>
                    </p:nvPicPr>
                    <p:blipFill>
                      <a:blip r:embed="rId13"/>
                      <a:stretch>
                        <a:fillRect/>
                      </a:stretch>
                    </p:blipFill>
                    <p:spPr>
                      <a:xfrm>
                        <a:off x="3719736" y="2343698"/>
                        <a:ext cx="4449600" cy="507456"/>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8269D9F1-FD19-8EE7-E97F-2342F712A7BF}"/>
              </a:ext>
            </a:extLst>
          </p:cNvPr>
          <p:cNvSpPr txBox="1"/>
          <p:nvPr/>
        </p:nvSpPr>
        <p:spPr>
          <a:xfrm>
            <a:off x="896099" y="1571286"/>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71C9BF9-6ADB-6A7A-CA3F-E4EA6E7F2B9D}"/>
              </a:ext>
            </a:extLst>
          </p:cNvPr>
          <p:cNvSpPr txBox="1"/>
          <p:nvPr/>
        </p:nvSpPr>
        <p:spPr>
          <a:xfrm>
            <a:off x="896099" y="2397371"/>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72460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3433857"/>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247632"/>
                <a:ext cx="10653582" cy="331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满足估计极小化极大化问题的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滤波器增益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𝒚</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247632"/>
                <a:ext cx="10653582" cy="3311869"/>
              </a:xfrm>
              <a:prstGeom prst="rect">
                <a:avLst/>
              </a:prstGeom>
              <a:blipFill>
                <a:blip r:embed="rId4"/>
                <a:stretch>
                  <a:fillRect l="-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224BF7-D946-CA86-0B67-949B17E123D0}"/>
              </a:ext>
            </a:extLst>
          </p:cNvPr>
          <p:cNvGraphicFramePr>
            <a:graphicFrameLocks noChangeAspect="1"/>
          </p:cNvGraphicFramePr>
          <p:nvPr>
            <p:extLst>
              <p:ext uri="{D42A27DB-BD31-4B8C-83A1-F6EECF244321}">
                <p14:modId xmlns:p14="http://schemas.microsoft.com/office/powerpoint/2010/main" val="439564456"/>
              </p:ext>
            </p:extLst>
          </p:nvPr>
        </p:nvGraphicFramePr>
        <p:xfrm>
          <a:off x="3873806" y="3654033"/>
          <a:ext cx="4267200" cy="852487"/>
        </p:xfrm>
        <a:graphic>
          <a:graphicData uri="http://schemas.openxmlformats.org/presentationml/2006/ole">
            <mc:AlternateContent xmlns:mc="http://schemas.openxmlformats.org/markup-compatibility/2006">
              <mc:Choice xmlns:v="urn:schemas-microsoft-com:vml" Requires="v">
                <p:oleObj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3873806" y="3654033"/>
                        <a:ext cx="4267200" cy="8524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16C61B-1585-B6C2-7327-B9996C7C9A9C}"/>
              </a:ext>
            </a:extLst>
          </p:cNvPr>
          <p:cNvGraphicFramePr>
            <a:graphicFrameLocks noChangeAspect="1"/>
          </p:cNvGraphicFramePr>
          <p:nvPr>
            <p:extLst>
              <p:ext uri="{D42A27DB-BD31-4B8C-83A1-F6EECF244321}">
                <p14:modId xmlns:p14="http://schemas.microsoft.com/office/powerpoint/2010/main" val="1342836234"/>
              </p:ext>
            </p:extLst>
          </p:nvPr>
        </p:nvGraphicFramePr>
        <p:xfrm>
          <a:off x="2957860" y="1815062"/>
          <a:ext cx="6276280" cy="1325906"/>
        </p:xfrm>
        <a:graphic>
          <a:graphicData uri="http://schemas.openxmlformats.org/presentationml/2006/ole">
            <mc:AlternateContent xmlns:mc="http://schemas.openxmlformats.org/markup-compatibility/2006">
              <mc:Choice xmlns:v="urn:schemas-microsoft-com:vml" Requires="v">
                <p:oleObj name="Equation" r:id="rId7" imgW="3922675" imgH="828691" progId="Equation.DSMT4">
                  <p:embed/>
                </p:oleObj>
              </mc:Choice>
              <mc:Fallback>
                <p:oleObj name="Equation" r:id="rId7" imgW="3922675" imgH="828691" progId="Equation.DSMT4">
                  <p:embed/>
                  <p:pic>
                    <p:nvPicPr>
                      <p:cNvPr id="0" name=""/>
                      <p:cNvPicPr/>
                      <p:nvPr/>
                    </p:nvPicPr>
                    <p:blipFill>
                      <a:blip r:embed="rId8"/>
                      <a:stretch>
                        <a:fillRect/>
                      </a:stretch>
                    </p:blipFill>
                    <p:spPr>
                      <a:xfrm>
                        <a:off x="2957860" y="1815062"/>
                        <a:ext cx="6276280" cy="13259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EC7D3C-F084-72F3-E9F8-F68F371C1A58}"/>
              </a:ext>
            </a:extLst>
          </p:cNvPr>
          <p:cNvGraphicFramePr>
            <a:graphicFrameLocks noChangeAspect="1"/>
          </p:cNvGraphicFramePr>
          <p:nvPr>
            <p:extLst>
              <p:ext uri="{D42A27DB-BD31-4B8C-83A1-F6EECF244321}">
                <p14:modId xmlns:p14="http://schemas.microsoft.com/office/powerpoint/2010/main" val="1881715893"/>
              </p:ext>
            </p:extLst>
          </p:nvPr>
        </p:nvGraphicFramePr>
        <p:xfrm>
          <a:off x="1742488" y="5120705"/>
          <a:ext cx="8574912" cy="1178496"/>
        </p:xfrm>
        <a:graphic>
          <a:graphicData uri="http://schemas.openxmlformats.org/presentationml/2006/ole">
            <mc:AlternateContent xmlns:mc="http://schemas.openxmlformats.org/markup-compatibility/2006">
              <mc:Choice xmlns:v="urn:schemas-microsoft-com:vml" Requires="v">
                <p:oleObj name="Equation" r:id="rId9" imgW="5359320" imgH="736560" progId="Equation.DSMT4">
                  <p:embed/>
                </p:oleObj>
              </mc:Choice>
              <mc:Fallback>
                <p:oleObj name="Equation" r:id="rId9" imgW="5359320" imgH="736560" progId="Equation.DSMT4">
                  <p:embed/>
                  <p:pic>
                    <p:nvPicPr>
                      <p:cNvPr id="0" name=""/>
                      <p:cNvPicPr/>
                      <p:nvPr/>
                    </p:nvPicPr>
                    <p:blipFill>
                      <a:blip r:embed="rId10"/>
                      <a:stretch>
                        <a:fillRect/>
                      </a:stretch>
                    </p:blipFill>
                    <p:spPr>
                      <a:xfrm>
                        <a:off x="1742488" y="5120705"/>
                        <a:ext cx="8574912" cy="1178496"/>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E782BF2E-D571-3653-2549-42B2FC6E7B7F}"/>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47336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7" name="圆角矩形 52">
            <a:extLst>
              <a:ext uri="{FF2B5EF4-FFF2-40B4-BE49-F238E27FC236}">
                <a16:creationId xmlns:a16="http://schemas.microsoft.com/office/drawing/2014/main" id="{D2C14E9A-0AF8-BC47-A829-537BAD22D0AB}"/>
              </a:ext>
            </a:extLst>
          </p:cNvPr>
          <p:cNvSpPr/>
          <p:nvPr/>
        </p:nvSpPr>
        <p:spPr bwMode="auto">
          <a:xfrm>
            <a:off x="680616" y="1435828"/>
            <a:ext cx="10720898" cy="3361324"/>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8" name="Rectangle 8">
                <a:extLst>
                  <a:ext uri="{FF2B5EF4-FFF2-40B4-BE49-F238E27FC236}">
                    <a16:creationId xmlns:a16="http://schemas.microsoft.com/office/drawing/2014/main" id="{2A3AEECA-4123-1668-AD5D-D2A5A56C6F79}"/>
                  </a:ext>
                </a:extLst>
              </p:cNvPr>
              <p:cNvSpPr>
                <a:spLocks noChangeArrowheads="1"/>
              </p:cNvSpPr>
              <p:nvPr/>
            </p:nvSpPr>
            <p:spPr bwMode="auto">
              <a:xfrm>
                <a:off x="695400" y="1369175"/>
                <a:ext cx="10653582" cy="24536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满足控制极小化极大化问题的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跟踪控制器</a:t>
                </a:r>
                <a14:m>
                  <m:oMath xmlns:m="http://schemas.openxmlformats.org/officeDocument/2006/math">
                    <m:r>
                      <a:rPr lang="en-US" altLang="zh-CN" sz="2000" b="1" i="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e>
                        </m:acc>
                      </m:sub>
                    </m:sSub>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 </a:t>
                </a:r>
                <a14:m>
                  <m:oMath xmlns:m="http://schemas.openxmlformats.org/officeDocument/2006/math">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Rectangle 8">
                <a:extLst>
                  <a:ext uri="{FF2B5EF4-FFF2-40B4-BE49-F238E27FC236}">
                    <a16:creationId xmlns:a16="http://schemas.microsoft.com/office/drawing/2014/main" id="{2A3AEECA-4123-1668-AD5D-D2A5A56C6F79}"/>
                  </a:ext>
                </a:extLst>
              </p:cNvPr>
              <p:cNvSpPr>
                <a:spLocks noRot="1" noChangeAspect="1" noMove="1" noResize="1" noEditPoints="1" noAdjustHandles="1" noChangeArrowheads="1" noChangeShapeType="1" noTextEdit="1"/>
              </p:cNvSpPr>
              <p:nvPr/>
            </p:nvSpPr>
            <p:spPr bwMode="auto">
              <a:xfrm>
                <a:off x="695400" y="1369175"/>
                <a:ext cx="10653582" cy="2453620"/>
              </a:xfrm>
              <a:prstGeom prst="rect">
                <a:avLst/>
              </a:prstGeom>
              <a:blipFill>
                <a:blip r:embed="rId4"/>
                <a:stretch>
                  <a:fillRect l="-572" b="-27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1766D357-6ADC-5851-9079-9CADB46BD804}"/>
              </a:ext>
            </a:extLst>
          </p:cNvPr>
          <p:cNvGraphicFramePr>
            <a:graphicFrameLocks noChangeAspect="1"/>
          </p:cNvGraphicFramePr>
          <p:nvPr>
            <p:extLst>
              <p:ext uri="{D42A27DB-BD31-4B8C-83A1-F6EECF244321}">
                <p14:modId xmlns:p14="http://schemas.microsoft.com/office/powerpoint/2010/main" val="346832971"/>
              </p:ext>
            </p:extLst>
          </p:nvPr>
        </p:nvGraphicFramePr>
        <p:xfrm>
          <a:off x="3800969" y="3789040"/>
          <a:ext cx="4104576" cy="853056"/>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13" name="对象 12">
                        <a:extLst>
                          <a:ext uri="{FF2B5EF4-FFF2-40B4-BE49-F238E27FC236}">
                            <a16:creationId xmlns:a16="http://schemas.microsoft.com/office/drawing/2014/main" id="{1766D357-6ADC-5851-9079-9CADB46BD804}"/>
                          </a:ext>
                        </a:extLst>
                      </p:cNvPr>
                      <p:cNvPicPr/>
                      <p:nvPr/>
                    </p:nvPicPr>
                    <p:blipFill>
                      <a:blip r:embed="rId6"/>
                      <a:stretch>
                        <a:fillRect/>
                      </a:stretch>
                    </p:blipFill>
                    <p:spPr>
                      <a:xfrm>
                        <a:off x="3800969" y="3789040"/>
                        <a:ext cx="4104576" cy="853056"/>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0E88FE8-27FA-C61D-EF82-CEFF3E0844FE}"/>
              </a:ext>
            </a:extLst>
          </p:cNvPr>
          <p:cNvGraphicFramePr>
            <a:graphicFrameLocks noChangeAspect="1"/>
          </p:cNvGraphicFramePr>
          <p:nvPr>
            <p:extLst>
              <p:ext uri="{D42A27DB-BD31-4B8C-83A1-F6EECF244321}">
                <p14:modId xmlns:p14="http://schemas.microsoft.com/office/powerpoint/2010/main" val="3274042776"/>
              </p:ext>
            </p:extLst>
          </p:nvPr>
        </p:nvGraphicFramePr>
        <p:xfrm>
          <a:off x="2783632" y="1916832"/>
          <a:ext cx="6139251" cy="1325906"/>
        </p:xfrm>
        <a:graphic>
          <a:graphicData uri="http://schemas.openxmlformats.org/presentationml/2006/ole">
            <mc:AlternateContent xmlns:mc="http://schemas.openxmlformats.org/markup-compatibility/2006">
              <mc:Choice xmlns:v="urn:schemas-microsoft-com:vml" Requires="v">
                <p:oleObj name="Equation" r:id="rId7" imgW="3837032" imgH="828691" progId="Equation.DSMT4">
                  <p:embed/>
                </p:oleObj>
              </mc:Choice>
              <mc:Fallback>
                <p:oleObj name="Equation" r:id="rId7" imgW="3837032" imgH="828691" progId="Equation.DSMT4">
                  <p:embed/>
                  <p:pic>
                    <p:nvPicPr>
                      <p:cNvPr id="0" name=""/>
                      <p:cNvPicPr/>
                      <p:nvPr/>
                    </p:nvPicPr>
                    <p:blipFill>
                      <a:blip r:embed="rId8"/>
                      <a:stretch>
                        <a:fillRect/>
                      </a:stretch>
                    </p:blipFill>
                    <p:spPr>
                      <a:xfrm>
                        <a:off x="2783632" y="1916832"/>
                        <a:ext cx="6139251" cy="132590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F2F8B0A-9357-9D99-24F5-B68591A6F54F}"/>
              </a:ext>
            </a:extLst>
          </p:cNvPr>
          <p:cNvGraphicFramePr>
            <a:graphicFrameLocks noChangeAspect="1"/>
          </p:cNvGraphicFramePr>
          <p:nvPr>
            <p:extLst>
              <p:ext uri="{D42A27DB-BD31-4B8C-83A1-F6EECF244321}">
                <p14:modId xmlns:p14="http://schemas.microsoft.com/office/powerpoint/2010/main" val="2544373331"/>
              </p:ext>
            </p:extLst>
          </p:nvPr>
        </p:nvGraphicFramePr>
        <p:xfrm>
          <a:off x="709489" y="5157533"/>
          <a:ext cx="10610460" cy="1104840"/>
        </p:xfrm>
        <a:graphic>
          <a:graphicData uri="http://schemas.openxmlformats.org/presentationml/2006/ole">
            <mc:AlternateContent xmlns:mc="http://schemas.openxmlformats.org/markup-compatibility/2006">
              <mc:Choice xmlns:v="urn:schemas-microsoft-com:vml" Requires="v">
                <p:oleObj name="Equation" r:id="rId9" imgW="7073640" imgH="736560" progId="Equation.DSMT4">
                  <p:embed/>
                </p:oleObj>
              </mc:Choice>
              <mc:Fallback>
                <p:oleObj name="Equation" r:id="rId9" imgW="7073640" imgH="736560" progId="Equation.DSMT4">
                  <p:embed/>
                  <p:pic>
                    <p:nvPicPr>
                      <p:cNvPr id="0" name=""/>
                      <p:cNvPicPr/>
                      <p:nvPr/>
                    </p:nvPicPr>
                    <p:blipFill>
                      <a:blip r:embed="rId10"/>
                      <a:stretch>
                        <a:fillRect/>
                      </a:stretch>
                    </p:blipFill>
                    <p:spPr>
                      <a:xfrm>
                        <a:off x="709489" y="5157533"/>
                        <a:ext cx="10610460" cy="110484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CF83472-76D2-469A-6A10-C269D928E9BB}"/>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92986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1522619"/>
                <a:ext cx="10638487" cy="1027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GCARE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，且镇定解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𝑷</m:t>
                    </m:r>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1522619"/>
                <a:ext cx="10638487" cy="1027076"/>
              </a:xfrm>
              <a:prstGeom prst="rect">
                <a:avLst/>
              </a:prstGeom>
              <a:blipFill>
                <a:blip r:embed="rId3"/>
                <a:stretch>
                  <a:fillRect l="-516" t="-22024" b="-8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1412776"/>
            <a:ext cx="10653582" cy="15814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满足预设的 </a:t>
                  </a:r>
                  <a14:m>
                    <m:oMath xmlns:m="http://schemas.openxmlformats.org/officeDocument/2006/math">
                      <m:sSub>
                        <m:sSubPr>
                          <m:ctrlP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sub>
                      </m:sSub>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增益</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5"/>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2" name="对象 1">
            <a:extLst>
              <a:ext uri="{FF2B5EF4-FFF2-40B4-BE49-F238E27FC236}">
                <a16:creationId xmlns:a16="http://schemas.microsoft.com/office/drawing/2014/main" id="{B4EB0321-A574-C5CF-2284-3A21B6B30FBB}"/>
              </a:ext>
            </a:extLst>
          </p:cNvPr>
          <p:cNvGraphicFramePr>
            <a:graphicFrameLocks noChangeAspect="1"/>
          </p:cNvGraphicFramePr>
          <p:nvPr>
            <p:extLst>
              <p:ext uri="{D42A27DB-BD31-4B8C-83A1-F6EECF244321}">
                <p14:modId xmlns:p14="http://schemas.microsoft.com/office/powerpoint/2010/main" val="4278590976"/>
              </p:ext>
            </p:extLst>
          </p:nvPr>
        </p:nvGraphicFramePr>
        <p:xfrm>
          <a:off x="4115699" y="2426134"/>
          <a:ext cx="3960603" cy="426802"/>
        </p:xfrm>
        <a:graphic>
          <a:graphicData uri="http://schemas.openxmlformats.org/presentationml/2006/ole">
            <mc:AlternateContent xmlns:mc="http://schemas.openxmlformats.org/markup-compatibility/2006">
              <mc:Choice xmlns:v="urn:schemas-microsoft-com:vml" Requires="v">
                <p:oleObj name="Equation" r:id="rId6" imgW="2475377" imgH="266751" progId="Equation.DSMT4">
                  <p:embed/>
                </p:oleObj>
              </mc:Choice>
              <mc:Fallback>
                <p:oleObj name="Equation" r:id="rId6" imgW="2475377" imgH="266751" progId="Equation.DSMT4">
                  <p:embed/>
                  <p:pic>
                    <p:nvPicPr>
                      <p:cNvPr id="0" name=""/>
                      <p:cNvPicPr/>
                      <p:nvPr/>
                    </p:nvPicPr>
                    <p:blipFill>
                      <a:blip r:embed="rId7"/>
                      <a:stretch>
                        <a:fillRect/>
                      </a:stretch>
                    </p:blipFill>
                    <p:spPr>
                      <a:xfrm>
                        <a:off x="4115699" y="2426134"/>
                        <a:ext cx="3960603" cy="426802"/>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184ADEF9-ECE5-1718-5D7F-4DC4096852EE}"/>
              </a:ext>
            </a:extLst>
          </p:cNvPr>
          <p:cNvGrpSpPr/>
          <p:nvPr/>
        </p:nvGrpSpPr>
        <p:grpSpPr>
          <a:xfrm>
            <a:off x="699002" y="3330415"/>
            <a:ext cx="10653582" cy="1466737"/>
            <a:chOff x="680614" y="5130615"/>
            <a:chExt cx="10653582" cy="1466737"/>
          </a:xfrm>
        </p:grpSpPr>
        <p:sp>
          <p:nvSpPr>
            <p:cNvPr id="4" name="矩形 3">
              <a:extLst>
                <a:ext uri="{FF2B5EF4-FFF2-40B4-BE49-F238E27FC236}">
                  <a16:creationId xmlns:a16="http://schemas.microsoft.com/office/drawing/2014/main" id="{F394C41E-1503-427B-F87E-50D5D0C33C7D}"/>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3F4D2E1-DE74-E80F-04DB-D72DCA39C1DB}"/>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6" name="Rectangle 8">
                  <a:extLst>
                    <a:ext uri="{FF2B5EF4-FFF2-40B4-BE49-F238E27FC236}">
                      <a16:creationId xmlns:a16="http://schemas.microsoft.com/office/drawing/2014/main" id="{A3F4D2E1-DE74-E80F-04DB-D72DCA39C1DB}"/>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8"/>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02847257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785636"/>
                <a:ext cx="10718977" cy="4823885"/>
              </a:xfrm>
              <a:prstGeom prst="rect">
                <a:avLst/>
              </a:prstGeom>
              <a:noFill/>
            </p:spPr>
            <p:txBody>
              <a:bodyPr wrap="square">
                <a:spAutoFit/>
              </a:bodyPr>
              <a:lstStyle/>
              <a:p>
                <a:pPr>
                  <a:lnSpc>
                    <a:spcPct val="130000"/>
                  </a:lnSpc>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GCARE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存在唯一镇定解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时</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给定镇定控制器</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与</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是下列耦合</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Lyapunov</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方程的唯一镇定解：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𝐹</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3"/>
                                      <m:mcJc m:val="center"/>
                                    </m:mcPr>
                                  </m:mc>
                                </m:mcs>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。基于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进一步给出：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以及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785636"/>
                <a:ext cx="10718977" cy="4823885"/>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87728"/>
            <a:ext cx="10743978" cy="5209454"/>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8452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graphicFrame>
        <p:nvGraphicFramePr>
          <p:cNvPr id="2" name="对象 1">
            <a:extLst>
              <a:ext uri="{FF2B5EF4-FFF2-40B4-BE49-F238E27FC236}">
                <a16:creationId xmlns:a16="http://schemas.microsoft.com/office/drawing/2014/main" id="{7C1D108F-36F1-7A5F-E46A-9C7872DFA622}"/>
              </a:ext>
            </a:extLst>
          </p:cNvPr>
          <p:cNvGraphicFramePr>
            <a:graphicFrameLocks noChangeAspect="1"/>
          </p:cNvGraphicFramePr>
          <p:nvPr>
            <p:extLst>
              <p:ext uri="{D42A27DB-BD31-4B8C-83A1-F6EECF244321}">
                <p14:modId xmlns:p14="http://schemas.microsoft.com/office/powerpoint/2010/main" val="384852696"/>
              </p:ext>
            </p:extLst>
          </p:nvPr>
        </p:nvGraphicFramePr>
        <p:xfrm>
          <a:off x="4287201" y="2924944"/>
          <a:ext cx="3452812" cy="1543050"/>
        </p:xfrm>
        <a:graphic>
          <a:graphicData uri="http://schemas.openxmlformats.org/presentationml/2006/ole">
            <mc:AlternateContent xmlns:mc="http://schemas.openxmlformats.org/markup-compatibility/2006">
              <mc:Choice xmlns:v="urn:schemas-microsoft-com:vml" Requires="v">
                <p:oleObj name="Equation" r:id="rId5" imgW="2158920" imgH="965160" progId="Equation.DSMT4">
                  <p:embed/>
                </p:oleObj>
              </mc:Choice>
              <mc:Fallback>
                <p:oleObj name="Equation" r:id="rId5" imgW="2158920" imgH="965160" progId="Equation.DSMT4">
                  <p:embed/>
                  <p:pic>
                    <p:nvPicPr>
                      <p:cNvPr id="2" name="对象 1">
                        <a:extLst>
                          <a:ext uri="{FF2B5EF4-FFF2-40B4-BE49-F238E27FC236}">
                            <a16:creationId xmlns:a16="http://schemas.microsoft.com/office/drawing/2014/main" id="{7C1D108F-36F1-7A5F-E46A-9C7872DFA622}"/>
                          </a:ext>
                        </a:extLst>
                      </p:cNvPr>
                      <p:cNvPicPr/>
                      <p:nvPr/>
                    </p:nvPicPr>
                    <p:blipFill>
                      <a:blip r:embed="rId6"/>
                      <a:stretch>
                        <a:fillRect/>
                      </a:stretch>
                    </p:blipFill>
                    <p:spPr>
                      <a:xfrm>
                        <a:off x="4287201" y="2924944"/>
                        <a:ext cx="3452812" cy="154305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1A4D4B2F-9E21-7275-03A7-DB822C08DEDA}"/>
              </a:ext>
            </a:extLst>
          </p:cNvPr>
          <p:cNvGraphicFramePr>
            <a:graphicFrameLocks noChangeAspect="1"/>
          </p:cNvGraphicFramePr>
          <p:nvPr>
            <p:extLst>
              <p:ext uri="{D42A27DB-BD31-4B8C-83A1-F6EECF244321}">
                <p14:modId xmlns:p14="http://schemas.microsoft.com/office/powerpoint/2010/main" val="1073317324"/>
              </p:ext>
            </p:extLst>
          </p:nvPr>
        </p:nvGraphicFramePr>
        <p:xfrm>
          <a:off x="4285291" y="5065152"/>
          <a:ext cx="3503454" cy="884128"/>
        </p:xfrm>
        <a:graphic>
          <a:graphicData uri="http://schemas.openxmlformats.org/presentationml/2006/ole">
            <mc:AlternateContent xmlns:mc="http://schemas.openxmlformats.org/markup-compatibility/2006">
              <mc:Choice xmlns:v="urn:schemas-microsoft-com:vml" Requires="v">
                <p:oleObj name="Equation" r:id="rId7" imgW="2189659" imgH="552580" progId="Equation.DSMT4">
                  <p:embed/>
                </p:oleObj>
              </mc:Choice>
              <mc:Fallback>
                <p:oleObj name="Equation" r:id="rId7" imgW="2189659" imgH="552580" progId="Equation.DSMT4">
                  <p:embed/>
                  <p:pic>
                    <p:nvPicPr>
                      <p:cNvPr id="0" name=""/>
                      <p:cNvPicPr/>
                      <p:nvPr/>
                    </p:nvPicPr>
                    <p:blipFill>
                      <a:blip r:embed="rId8"/>
                      <a:stretch>
                        <a:fillRect/>
                      </a:stretch>
                    </p:blipFill>
                    <p:spPr>
                      <a:xfrm>
                        <a:off x="4285291" y="5065152"/>
                        <a:ext cx="3503454" cy="884128"/>
                      </a:xfrm>
                      <a:prstGeom prst="rect">
                        <a:avLst/>
                      </a:prstGeom>
                    </p:spPr>
                  </p:pic>
                </p:oleObj>
              </mc:Fallback>
            </mc:AlternateContent>
          </a:graphicData>
        </a:graphic>
      </p:graphicFrame>
    </p:spTree>
    <p:extLst>
      <p:ext uri="{BB962C8B-B14F-4D97-AF65-F5344CB8AC3E}">
        <p14:creationId xmlns:p14="http://schemas.microsoft.com/office/powerpoint/2010/main" val="301989668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820D66B-E638-3362-24EE-B0D2A9CDB883}"/>
                  </a:ext>
                </a:extLst>
              </p:cNvPr>
              <p:cNvSpPr txBox="1"/>
              <p:nvPr/>
            </p:nvSpPr>
            <p:spPr>
              <a:xfrm>
                <a:off x="693115" y="1652344"/>
                <a:ext cx="10718977" cy="4814267"/>
              </a:xfrm>
              <a:prstGeom prst="rect">
                <a:avLst/>
              </a:prstGeom>
              <a:noFill/>
            </p:spPr>
            <p:txBody>
              <a:bodyPr wrap="square">
                <a:spAutoFit/>
              </a:bodyPr>
              <a:lstStyle/>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给定 </a:t>
                </a:r>
                <a14:m>
                  <m:oMath xmlns:m="http://schemas.openxmlformats.org/officeDocument/2006/math">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与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𝑁</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迭代求解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4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代表第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为每幕中的第 </a:t>
                </a:r>
                <a14:m>
                  <m:oMath xmlns:m="http://schemas.openxmlformats.org/officeDocument/2006/math">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为回报权重</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𝜇</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为迭代步长</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𝒯</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i="1">
                        <a:latin typeface="Cambria Math" panose="02040503050406030204" pitchFamily="18" charset="0"/>
                        <a:ea typeface="微软雅黑" panose="020B0503020204020204" pitchFamily="34" charset="-122"/>
                        <a:cs typeface="Times New Roman" panose="02020603050405020304" pitchFamily="18" charset="0"/>
                      </a:rPr>
                      <m:t>, </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𝜛</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表示第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幕第 </a:t>
                </a:r>
                <a14:m>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𝑘</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步的模态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𝛤</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𝛾</m:t>
                        </m:r>
                      </m:e>
                      <m:sup>
                        <m:f>
                          <m:fPr>
                            <m:type m:val="lin"/>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num>
                          <m:den>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den>
                        </m:f>
                      </m:sup>
                    </m:s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𝐴</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𝐵</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𝐹</m:t>
                            </m:r>
                          </m:e>
                        </m:acc>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sub>
                    </m:sSub>
                    <m:sSubSup>
                      <m:sSubSup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r>
                          <a:rPr lang="en-US" altLang="zh-CN" i="1">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sup>
                    </m:sSubSup>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d>
                          <m:dPr>
                            <m:begChr m:val="["/>
                            <m:endChr m:val="]"/>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m>
                              <m:mPr>
                                <m:mcs>
                                  <m:mc>
                                    <m:mcPr>
                                      <m:count m:val="3"/>
                                      <m:mcJc m:val="center"/>
                                    </m:mcPr>
                                  </m:mc>
                                </m:mcs>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mPr>
                              <m:mr>
                                <m:e>
                                  <m:r>
                                    <m:rPr>
                                      <m:brk m:alnAt="7"/>
                                    </m:rP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𝐼</m:t>
                                  </m:r>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e>
                                  <m:sSubSup>
                                    <m:sSubSup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𝑤</m:t>
                                      </m:r>
                                    </m:sub>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e>
                                      </m:d>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bSup>
                                </m:e>
                              </m:mr>
                            </m:m>
                          </m:e>
                        </m:d>
                      </m:e>
                      <m:sup>
                        <m:r>
                          <a:rPr lang="zh-CN" altLang="en-US"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𝛵</m:t>
                        </m:r>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利用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e>
                        </m:d>
                      </m:sup>
                    </m:s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进一步给出 ：</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若选择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以及 </a:t>
                </a:r>
                <a14:m>
                  <m:oMath xmlns:m="http://schemas.openxmlformats.org/officeDocument/2006/math">
                    <m:sSubSup>
                      <m:sSub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则 </a:t>
                </a:r>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3820D66B-E638-3362-24EE-B0D2A9CDB883}"/>
                  </a:ext>
                </a:extLst>
              </p:cNvPr>
              <p:cNvSpPr txBox="1">
                <a:spLocks noRot="1" noChangeAspect="1" noMove="1" noResize="1" noEditPoints="1" noAdjustHandles="1" noChangeArrowheads="1" noChangeShapeType="1" noTextEdit="1"/>
              </p:cNvSpPr>
              <p:nvPr/>
            </p:nvSpPr>
            <p:spPr>
              <a:xfrm>
                <a:off x="693115" y="1652344"/>
                <a:ext cx="10718977" cy="4814267"/>
              </a:xfrm>
              <a:prstGeom prst="rect">
                <a:avLst/>
              </a:prstGeom>
              <a:blipFill>
                <a:blip r:embed="rId3"/>
                <a:stretch>
                  <a:fillRect l="-512"/>
                </a:stretch>
              </a:blipFill>
            </p:spPr>
            <p:txBody>
              <a:bodyPr/>
              <a:lstStyle/>
              <a:p>
                <a:r>
                  <a:rPr lang="zh-CN" altLang="en-US">
                    <a:noFill/>
                  </a:rPr>
                  <a:t> </a:t>
                </a:r>
              </a:p>
            </p:txBody>
          </p:sp>
        </mc:Fallback>
      </mc:AlternateContent>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4980186" y="1340768"/>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graphicFrame>
        <p:nvGraphicFramePr>
          <p:cNvPr id="4" name="对象 3">
            <a:extLst>
              <a:ext uri="{FF2B5EF4-FFF2-40B4-BE49-F238E27FC236}">
                <a16:creationId xmlns:a16="http://schemas.microsoft.com/office/drawing/2014/main" id="{9D937004-EB99-F6A1-DE45-34708C5D4044}"/>
              </a:ext>
            </a:extLst>
          </p:cNvPr>
          <p:cNvGraphicFramePr>
            <a:graphicFrameLocks noChangeAspect="1"/>
          </p:cNvGraphicFramePr>
          <p:nvPr>
            <p:extLst>
              <p:ext uri="{D42A27DB-BD31-4B8C-83A1-F6EECF244321}">
                <p14:modId xmlns:p14="http://schemas.microsoft.com/office/powerpoint/2010/main" val="1390194380"/>
              </p:ext>
            </p:extLst>
          </p:nvPr>
        </p:nvGraphicFramePr>
        <p:xfrm>
          <a:off x="4316868" y="2107576"/>
          <a:ext cx="3473515" cy="457328"/>
        </p:xfrm>
        <a:graphic>
          <a:graphicData uri="http://schemas.openxmlformats.org/presentationml/2006/ole">
            <mc:AlternateContent xmlns:mc="http://schemas.openxmlformats.org/markup-compatibility/2006">
              <mc:Choice xmlns:v="urn:schemas-microsoft-com:vml" Requires="v">
                <p:oleObj name="Equation" r:id="rId5" imgW="2170947" imgH="285830" progId="Equation.DSMT4">
                  <p:embed/>
                </p:oleObj>
              </mc:Choice>
              <mc:Fallback>
                <p:oleObj name="Equation" r:id="rId5" imgW="2170947" imgH="285830" progId="Equation.DSMT4">
                  <p:embed/>
                  <p:pic>
                    <p:nvPicPr>
                      <p:cNvPr id="4" name="对象 3">
                        <a:extLst>
                          <a:ext uri="{FF2B5EF4-FFF2-40B4-BE49-F238E27FC236}">
                            <a16:creationId xmlns:a16="http://schemas.microsoft.com/office/drawing/2014/main" id="{9D937004-EB99-F6A1-DE45-34708C5D4044}"/>
                          </a:ext>
                        </a:extLst>
                      </p:cNvPr>
                      <p:cNvPicPr/>
                      <p:nvPr/>
                    </p:nvPicPr>
                    <p:blipFill>
                      <a:blip r:embed="rId6"/>
                      <a:stretch>
                        <a:fillRect/>
                      </a:stretch>
                    </p:blipFill>
                    <p:spPr>
                      <a:xfrm>
                        <a:off x="4316868" y="2107576"/>
                        <a:ext cx="3473515" cy="45732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8CF1D7E-A943-8AE2-C53C-851A98BDD21B}"/>
              </a:ext>
            </a:extLst>
          </p:cNvPr>
          <p:cNvGraphicFramePr>
            <a:graphicFrameLocks noChangeAspect="1"/>
          </p:cNvGraphicFramePr>
          <p:nvPr>
            <p:extLst>
              <p:ext uri="{D42A27DB-BD31-4B8C-83A1-F6EECF244321}">
                <p14:modId xmlns:p14="http://schemas.microsoft.com/office/powerpoint/2010/main" val="3957947024"/>
              </p:ext>
            </p:extLst>
          </p:nvPr>
        </p:nvGraphicFramePr>
        <p:xfrm>
          <a:off x="4690243" y="4077072"/>
          <a:ext cx="2726765" cy="853602"/>
        </p:xfrm>
        <a:graphic>
          <a:graphicData uri="http://schemas.openxmlformats.org/presentationml/2006/ole">
            <mc:AlternateContent xmlns:mc="http://schemas.openxmlformats.org/markup-compatibility/2006">
              <mc:Choice xmlns:v="urn:schemas-microsoft-com:vml" Requires="v">
                <p:oleObj name="Equation" r:id="rId7" imgW="1704228" imgH="533501" progId="Equation.DSMT4">
                  <p:embed/>
                </p:oleObj>
              </mc:Choice>
              <mc:Fallback>
                <p:oleObj name="Equation" r:id="rId7" imgW="1704228" imgH="533501" progId="Equation.DSMT4">
                  <p:embed/>
                  <p:pic>
                    <p:nvPicPr>
                      <p:cNvPr id="7" name="对象 6">
                        <a:extLst>
                          <a:ext uri="{FF2B5EF4-FFF2-40B4-BE49-F238E27FC236}">
                            <a16:creationId xmlns:a16="http://schemas.microsoft.com/office/drawing/2014/main" id="{E8CF1D7E-A943-8AE2-C53C-851A98BDD21B}"/>
                          </a:ext>
                        </a:extLst>
                      </p:cNvPr>
                      <p:cNvPicPr/>
                      <p:nvPr/>
                    </p:nvPicPr>
                    <p:blipFill>
                      <a:blip r:embed="rId8"/>
                      <a:stretch>
                        <a:fillRect/>
                      </a:stretch>
                    </p:blipFill>
                    <p:spPr>
                      <a:xfrm>
                        <a:off x="4690243" y="4077072"/>
                        <a:ext cx="2726765" cy="853602"/>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0CAAADB6-6107-B510-3C0C-5B1B99D51785}"/>
              </a:ext>
            </a:extLst>
          </p:cNvPr>
          <p:cNvGraphicFramePr>
            <a:graphicFrameLocks noChangeAspect="1"/>
          </p:cNvGraphicFramePr>
          <p:nvPr>
            <p:extLst>
              <p:ext uri="{D42A27DB-BD31-4B8C-83A1-F6EECF244321}">
                <p14:modId xmlns:p14="http://schemas.microsoft.com/office/powerpoint/2010/main" val="2642266142"/>
              </p:ext>
            </p:extLst>
          </p:nvPr>
        </p:nvGraphicFramePr>
        <p:xfrm>
          <a:off x="3060287" y="2985538"/>
          <a:ext cx="5986677" cy="731494"/>
        </p:xfrm>
        <a:graphic>
          <a:graphicData uri="http://schemas.openxmlformats.org/presentationml/2006/ole">
            <mc:AlternateContent xmlns:mc="http://schemas.openxmlformats.org/markup-compatibility/2006">
              <mc:Choice xmlns:v="urn:schemas-microsoft-com:vml" Requires="v">
                <p:oleObj name="Equation" r:id="rId9" imgW="3741673" imgH="457184" progId="Equation.DSMT4">
                  <p:embed/>
                </p:oleObj>
              </mc:Choice>
              <mc:Fallback>
                <p:oleObj name="Equation" r:id="rId9" imgW="3741673" imgH="457184" progId="Equation.DSMT4">
                  <p:embed/>
                  <p:pic>
                    <p:nvPicPr>
                      <p:cNvPr id="0" name=""/>
                      <p:cNvPicPr/>
                      <p:nvPr/>
                    </p:nvPicPr>
                    <p:blipFill>
                      <a:blip r:embed="rId10"/>
                      <a:stretch>
                        <a:fillRect/>
                      </a:stretch>
                    </p:blipFill>
                    <p:spPr>
                      <a:xfrm>
                        <a:off x="3060287" y="2985538"/>
                        <a:ext cx="5986677" cy="73149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E4FEDAB-E518-C9B8-DEC3-85370EC6DF06}"/>
              </a:ext>
            </a:extLst>
          </p:cNvPr>
          <p:cNvGraphicFramePr>
            <a:graphicFrameLocks noChangeAspect="1"/>
          </p:cNvGraphicFramePr>
          <p:nvPr>
            <p:extLst>
              <p:ext uri="{D42A27DB-BD31-4B8C-83A1-F6EECF244321}">
                <p14:modId xmlns:p14="http://schemas.microsoft.com/office/powerpoint/2010/main" val="2423986193"/>
              </p:ext>
            </p:extLst>
          </p:nvPr>
        </p:nvGraphicFramePr>
        <p:xfrm>
          <a:off x="4151784" y="5085184"/>
          <a:ext cx="3960603" cy="884128"/>
        </p:xfrm>
        <a:graphic>
          <a:graphicData uri="http://schemas.openxmlformats.org/presentationml/2006/ole">
            <mc:AlternateContent xmlns:mc="http://schemas.openxmlformats.org/markup-compatibility/2006">
              <mc:Choice xmlns:v="urn:schemas-microsoft-com:vml" Requires="v">
                <p:oleObj name="Equation" r:id="rId11" imgW="2475377" imgH="552580" progId="Equation.DSMT4">
                  <p:embed/>
                </p:oleObj>
              </mc:Choice>
              <mc:Fallback>
                <p:oleObj name="Equation" r:id="rId11" imgW="2475377" imgH="552580" progId="Equation.DSMT4">
                  <p:embed/>
                  <p:pic>
                    <p:nvPicPr>
                      <p:cNvPr id="0" name=""/>
                      <p:cNvPicPr/>
                      <p:nvPr/>
                    </p:nvPicPr>
                    <p:blipFill>
                      <a:blip r:embed="rId12"/>
                      <a:stretch>
                        <a:fillRect/>
                      </a:stretch>
                    </p:blipFill>
                    <p:spPr>
                      <a:xfrm>
                        <a:off x="4151784" y="5085184"/>
                        <a:ext cx="3960603" cy="884128"/>
                      </a:xfrm>
                      <a:prstGeom prst="rect">
                        <a:avLst/>
                      </a:prstGeom>
                    </p:spPr>
                  </p:pic>
                </p:oleObj>
              </mc:Fallback>
            </mc:AlternateContent>
          </a:graphicData>
        </a:graphic>
      </p:graphicFrame>
      <p:sp>
        <p:nvSpPr>
          <p:cNvPr id="3" name="矩形 2">
            <a:extLst>
              <a:ext uri="{FF2B5EF4-FFF2-40B4-BE49-F238E27FC236}">
                <a16:creationId xmlns:a16="http://schemas.microsoft.com/office/drawing/2014/main" id="{FB5BDC10-12E7-F8AF-8F07-0BC813A75535}"/>
              </a:ext>
            </a:extLst>
          </p:cNvPr>
          <p:cNvSpPr/>
          <p:nvPr/>
        </p:nvSpPr>
        <p:spPr bwMode="auto">
          <a:xfrm>
            <a:off x="681636" y="1277712"/>
            <a:ext cx="10743978" cy="518889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07444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𝒘</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𝑵</m:t>
                    </m:r>
                    <m:d>
                      <m:dPr>
                        <m:ctrlPr>
                          <a:rPr lang="en-US" altLang="zh-CN" sz="2000" b="1" i="1" smtClean="0">
                            <a:solidFill>
                              <a:srgbClr val="002060"/>
                            </a:solidFill>
                            <a:latin typeface="Cambria Math" panose="02040503050406030204" pitchFamily="18" charset="0"/>
                            <a:ea typeface="微软雅黑" panose="020B0503020204020204" pitchFamily="34" charset="-122"/>
                          </a:rPr>
                        </m:ctrlPr>
                      </m:dPr>
                      <m:e>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𝟎𝟎𝟓</m:t>
                        </m:r>
                      </m:e>
                    </m:d>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最优跟踪控制器、</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滤波器</a:t>
            </a:r>
            <a:r>
              <a:rPr lang="zh-CN" altLang="en-US" sz="2000" b="1" dirty="0">
                <a:solidFill>
                  <a:srgbClr val="C00000"/>
                </a:solidFill>
                <a:latin typeface="微软雅黑" panose="020B0503020204020204" pitchFamily="34" charset="-122"/>
                <a:ea typeface="微软雅黑" panose="020B0503020204020204" pitchFamily="34" charset="-122"/>
              </a:rPr>
              <a:t>效果良好</a:t>
            </a:r>
            <a:r>
              <a:rPr lang="zh-CN" altLang="en-US" sz="2000" b="1" dirty="0">
                <a:solidFill>
                  <a:srgbClr val="002060"/>
                </a:solidFill>
                <a:latin typeface="微软雅黑" panose="020B0503020204020204" pitchFamily="34" charset="-122"/>
                <a:ea typeface="微软雅黑" panose="020B0503020204020204" pitchFamily="34" charset="-122"/>
              </a:rPr>
              <a:t>，且转移概率已知与未知时控制器、滤波器的</a:t>
            </a:r>
            <a:r>
              <a:rPr lang="zh-CN" altLang="en-US" sz="2000" b="1" dirty="0">
                <a:solidFill>
                  <a:srgbClr val="C00000"/>
                </a:solidFill>
                <a:latin typeface="微软雅黑" panose="020B0503020204020204" pitchFamily="34" charset="-122"/>
                <a:ea typeface="微软雅黑" panose="020B0503020204020204" pitchFamily="34" charset="-122"/>
              </a:rPr>
              <a:t>性能相近</a:t>
            </a:r>
            <a:r>
              <a:rPr lang="zh-CN" altLang="en-US" sz="2000" b="1" dirty="0">
                <a:solidFill>
                  <a:srgbClr val="002060"/>
                </a:solidFill>
                <a:latin typeface="微软雅黑" panose="020B0503020204020204" pitchFamily="34" charset="-122"/>
                <a:ea typeface="微软雅黑" panose="020B0503020204020204" pitchFamily="34" charset="-122"/>
              </a:rPr>
              <a:t>，这说明本文提出的 </a:t>
            </a:r>
            <a:r>
              <a:rPr lang="en-US" altLang="zh-CN" sz="2000" b="1" dirty="0">
                <a:solidFill>
                  <a:srgbClr val="002060"/>
                </a:solidFill>
                <a:latin typeface="微软雅黑" panose="020B0503020204020204" pitchFamily="34" charset="-122"/>
                <a:ea typeface="微软雅黑" panose="020B0503020204020204" pitchFamily="34" charset="-122"/>
              </a:rPr>
              <a:t>GCARE </a:t>
            </a:r>
            <a:r>
              <a:rPr lang="zh-CN" altLang="en-US" sz="2000" b="1" dirty="0">
                <a:solidFill>
                  <a:srgbClr val="002060"/>
                </a:solidFill>
                <a:latin typeface="微软雅黑" panose="020B0503020204020204" pitchFamily="34" charset="-122"/>
                <a:ea typeface="微软雅黑" panose="020B0503020204020204" pitchFamily="34" charset="-122"/>
              </a:rPr>
              <a:t>及其求解算法是有效的。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856899"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3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 </a:t>
            </a:r>
            <a:r>
              <a:rPr lang="zh-CN" altLang="en-US" sz="1400" dirty="0">
                <a:latin typeface="+mj-lt"/>
                <a:ea typeface="微软雅黑" panose="020B0503020204020204" pitchFamily="34" charset="-122"/>
              </a:rPr>
              <a:t>最优跟踪控制器作用下的跟踪控制过程</a:t>
            </a:r>
          </a:p>
        </p:txBody>
      </p:sp>
      <p:pic>
        <p:nvPicPr>
          <p:cNvPr id="3" name="图形 2">
            <a:extLst>
              <a:ext uri="{FF2B5EF4-FFF2-40B4-BE49-F238E27FC236}">
                <a16:creationId xmlns:a16="http://schemas.microsoft.com/office/drawing/2014/main" id="{3C441D9B-F009-6477-BA49-83400B576D34}"/>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5387" t="4176" r="5659"/>
          <a:stretch/>
        </p:blipFill>
        <p:spPr>
          <a:xfrm>
            <a:off x="6168008" y="2348880"/>
            <a:ext cx="5220000" cy="2794017"/>
          </a:xfrm>
          <a:prstGeom prst="rect">
            <a:avLst/>
          </a:prstGeom>
        </p:spPr>
      </p:pic>
      <p:pic>
        <p:nvPicPr>
          <p:cNvPr id="8" name="图形 7">
            <a:extLst>
              <a:ext uri="{FF2B5EF4-FFF2-40B4-BE49-F238E27FC236}">
                <a16:creationId xmlns:a16="http://schemas.microsoft.com/office/drawing/2014/main" id="{4A64554E-0393-4E71-E8C6-930329DE55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2723" t="3475" r="6054"/>
          <a:stretch/>
        </p:blipFill>
        <p:spPr>
          <a:xfrm>
            <a:off x="695400" y="2371960"/>
            <a:ext cx="5220000" cy="2744436"/>
          </a:xfrm>
          <a:prstGeom prst="rect">
            <a:avLst/>
          </a:prstGeom>
        </p:spPr>
      </p:pic>
      <p:sp>
        <p:nvSpPr>
          <p:cNvPr id="12" name="文本框 11">
            <a:extLst>
              <a:ext uri="{FF2B5EF4-FFF2-40B4-BE49-F238E27FC236}">
                <a16:creationId xmlns:a16="http://schemas.microsoft.com/office/drawing/2014/main" id="{A9007A10-8A52-D82B-5991-4A9115157404}"/>
              </a:ext>
            </a:extLst>
          </p:cNvPr>
          <p:cNvSpPr txBox="1"/>
          <p:nvPr/>
        </p:nvSpPr>
        <p:spPr>
          <a:xfrm>
            <a:off x="1384291"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2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a:t>
            </a:r>
            <a:r>
              <a:rPr lang="en-US" altLang="zh-CN" sz="1400" dirty="0">
                <a:latin typeface="+mj-lt"/>
                <a:ea typeface="微软雅黑" panose="020B0503020204020204" pitchFamily="34" charset="-122"/>
              </a:rPr>
              <a:t> </a:t>
            </a:r>
            <a:r>
              <a:rPr lang="zh-CN" altLang="en-US" sz="1400" dirty="0">
                <a:latin typeface="+mj-lt"/>
                <a:ea typeface="微软雅黑" panose="020B0503020204020204" pitchFamily="34" charset="-122"/>
              </a:rPr>
              <a:t>滤波器估计误差</a:t>
            </a:r>
          </a:p>
        </p:txBody>
      </p:sp>
    </p:spTree>
    <p:extLst>
      <p:ext uri="{BB962C8B-B14F-4D97-AF65-F5344CB8AC3E}">
        <p14:creationId xmlns:p14="http://schemas.microsoft.com/office/powerpoint/2010/main" val="27465918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矩形 70"/>
          <p:cNvSpPr/>
          <p:nvPr/>
        </p:nvSpPr>
        <p:spPr bwMode="auto">
          <a:xfrm>
            <a:off x="895185" y="2001890"/>
            <a:ext cx="10097359" cy="1338147"/>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2" name="矩形 71"/>
          <p:cNvSpPr/>
          <p:nvPr/>
        </p:nvSpPr>
        <p:spPr>
          <a:xfrm>
            <a:off x="950134" y="2470908"/>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成果</a:t>
            </a:r>
            <a:r>
              <a:rPr lang="en-US" altLang="zh-CN" sz="2000" b="1" dirty="0">
                <a:latin typeface="微软雅黑" panose="020B0503020204020204" pitchFamily="34" charset="-122"/>
                <a:ea typeface="微软雅黑" panose="020B0503020204020204" pitchFamily="34" charset="-122"/>
              </a:rPr>
              <a:t>1</a:t>
            </a:r>
          </a:p>
        </p:txBody>
      </p:sp>
      <p:sp>
        <p:nvSpPr>
          <p:cNvPr id="73" name="矩形: 圆角 72"/>
          <p:cNvSpPr/>
          <p:nvPr/>
        </p:nvSpPr>
        <p:spPr bwMode="auto">
          <a:xfrm>
            <a:off x="7300324" y="2092731"/>
            <a:ext cx="33926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7" name="矩形 76"/>
          <p:cNvSpPr/>
          <p:nvPr/>
        </p:nvSpPr>
        <p:spPr bwMode="auto">
          <a:xfrm>
            <a:off x="895181" y="3810697"/>
            <a:ext cx="10097359" cy="2066575"/>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79" name="文本框 78"/>
          <p:cNvSpPr txBox="1"/>
          <p:nvPr/>
        </p:nvSpPr>
        <p:spPr>
          <a:xfrm>
            <a:off x="7483827" y="2317020"/>
            <a:ext cx="3009572"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无限时域下</a:t>
            </a:r>
            <a:r>
              <a:rPr lang="en-US" altLang="zh-CN" sz="2000" b="1" dirty="0">
                <a:solidFill>
                  <a:srgbClr val="002060"/>
                </a:solidFill>
                <a:latin typeface="微软雅黑" panose="020B0503020204020204" pitchFamily="34" charset="-122"/>
                <a:ea typeface="微软雅黑" panose="020B0503020204020204" pitchFamily="34" charset="-122"/>
              </a:rPr>
              <a:t>MJS</a:t>
            </a:r>
            <a:r>
              <a:rPr lang="zh-CN" altLang="en-US" sz="2000" b="1" dirty="0">
                <a:solidFill>
                  <a:srgbClr val="002060"/>
                </a:solidFill>
                <a:latin typeface="微软雅黑" panose="020B0503020204020204" pitchFamily="34" charset="-122"/>
                <a:ea typeface="微软雅黑" panose="020B0503020204020204" pitchFamily="34" charset="-122"/>
              </a:rPr>
              <a:t>的线性二次型最优跟踪控制</a:t>
            </a:r>
          </a:p>
        </p:txBody>
      </p:sp>
      <p:sp>
        <p:nvSpPr>
          <p:cNvPr id="82" name="箭头: 右 81"/>
          <p:cNvSpPr/>
          <p:nvPr/>
        </p:nvSpPr>
        <p:spPr bwMode="auto">
          <a:xfrm>
            <a:off x="6816080" y="2454578"/>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95" name="文本框 94"/>
          <p:cNvSpPr txBox="1"/>
          <p:nvPr/>
        </p:nvSpPr>
        <p:spPr>
          <a:xfrm>
            <a:off x="1769031" y="2277202"/>
            <a:ext cx="5201127" cy="7875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latin typeface="微软雅黑" panose="020B0503020204020204" pitchFamily="34" charset="-122"/>
                <a:ea typeface="微软雅黑" panose="020B0503020204020204" pitchFamily="34" charset="-122"/>
              </a:rPr>
              <a:t>设计无限时域下的二次型性能指标；</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设计转移概率已知与</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时的</a:t>
            </a:r>
            <a:r>
              <a:rPr lang="en-US" altLang="zh-CN" sz="1600" b="1" dirty="0">
                <a:latin typeface="微软雅黑" panose="020B0503020204020204" pitchFamily="34" charset="-122"/>
                <a:ea typeface="微软雅黑" panose="020B0503020204020204" pitchFamily="34" charset="-122"/>
              </a:rPr>
              <a:t>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4643929"/>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成果</a:t>
            </a:r>
            <a:r>
              <a:rPr lang="en-US" altLang="zh-CN" sz="2000" b="1" dirty="0">
                <a:latin typeface="微软雅黑" panose="020B0503020204020204" pitchFamily="34" charset="-122"/>
                <a:ea typeface="微软雅黑" panose="020B0503020204020204" pitchFamily="34" charset="-122"/>
              </a:rPr>
              <a:t>2</a:t>
            </a:r>
          </a:p>
        </p:txBody>
      </p:sp>
      <p:grpSp>
        <p:nvGrpSpPr>
          <p:cNvPr id="2" name="组合 1">
            <a:extLst>
              <a:ext uri="{FF2B5EF4-FFF2-40B4-BE49-F238E27FC236}">
                <a16:creationId xmlns:a16="http://schemas.microsoft.com/office/drawing/2014/main" id="{B83908F4-3079-B0F0-7422-B48525CE8313}"/>
              </a:ext>
            </a:extLst>
          </p:cNvPr>
          <p:cNvGrpSpPr/>
          <p:nvPr/>
        </p:nvGrpSpPr>
        <p:grpSpPr>
          <a:xfrm>
            <a:off x="7300324" y="4265752"/>
            <a:ext cx="3392653" cy="1156465"/>
            <a:chOff x="7392144" y="3908682"/>
            <a:chExt cx="3392653" cy="1156465"/>
          </a:xfrm>
        </p:grpSpPr>
        <p:sp>
          <p:nvSpPr>
            <p:cNvPr id="100" name="矩形: 圆角 99"/>
            <p:cNvSpPr/>
            <p:nvPr/>
          </p:nvSpPr>
          <p:spPr bwMode="auto">
            <a:xfrm>
              <a:off x="7392144" y="3908682"/>
              <a:ext cx="33926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1" name="文本框 100"/>
            <p:cNvSpPr txBox="1"/>
            <p:nvPr/>
          </p:nvSpPr>
          <p:spPr>
            <a:xfrm>
              <a:off x="7571551" y="4132971"/>
              <a:ext cx="3122638"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受扰马尔可夫跳变系统的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a:t>
              </a:r>
            </a:p>
          </p:txBody>
        </p:sp>
      </p:grpSp>
      <p:sp>
        <p:nvSpPr>
          <p:cNvPr id="105" name="文本框 104"/>
          <p:cNvSpPr txBox="1"/>
          <p:nvPr/>
        </p:nvSpPr>
        <p:spPr>
          <a:xfrm>
            <a:off x="1769032" y="3896225"/>
            <a:ext cx="4831024" cy="18955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导出</a:t>
            </a: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跟踪控制与</a:t>
            </a:r>
            <a:r>
              <a:rPr lang="en-US" altLang="zh-CN" sz="1600" b="1" i="1" dirty="0">
                <a:latin typeface="微软雅黑" panose="020B0503020204020204" pitchFamily="34" charset="-122"/>
                <a:ea typeface="微软雅黑" panose="020B0503020204020204" pitchFamily="34" charset="-122"/>
              </a:rPr>
              <a:t>H</a:t>
            </a:r>
            <a:r>
              <a:rPr lang="en-US" altLang="zh-CN" sz="1600" b="1" baseline="-25000"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滤波问题的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，给出唯一镇定解的存在性与</a:t>
            </a:r>
            <a:r>
              <a:rPr lang="zh-CN" altLang="en-US" sz="1600" b="1" dirty="0">
                <a:solidFill>
                  <a:srgbClr val="C00000"/>
                </a:solidFill>
                <a:latin typeface="微软雅黑" panose="020B0503020204020204" pitchFamily="34" charset="-122"/>
                <a:ea typeface="微软雅黑" panose="020B0503020204020204" pitchFamily="34" charset="-122"/>
              </a:rPr>
              <a:t>稳定性证明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设计转移概率已知时的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迭代求解算法，给出算法</a:t>
            </a:r>
            <a:r>
              <a:rPr lang="zh-CN" altLang="en-US" sz="1600" b="1" dirty="0">
                <a:solidFill>
                  <a:srgbClr val="C00000"/>
                </a:solidFill>
                <a:latin typeface="微软雅黑" panose="020B0503020204020204" pitchFamily="34" charset="-122"/>
                <a:ea typeface="微软雅黑" panose="020B0503020204020204" pitchFamily="34" charset="-122"/>
              </a:rPr>
              <a:t>收敛性证明</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sz="1600" b="1" dirty="0">
                <a:latin typeface="微软雅黑" panose="020B0503020204020204" pitchFamily="34" charset="-122"/>
                <a:ea typeface="微软雅黑" panose="020B0503020204020204" pitchFamily="34" charset="-122"/>
              </a:rPr>
              <a:t>设计转移概率</a:t>
            </a:r>
            <a:r>
              <a:rPr lang="zh-CN" altLang="en-US" sz="1600" b="1" dirty="0">
                <a:solidFill>
                  <a:srgbClr val="C00000"/>
                </a:solidFill>
                <a:latin typeface="微软雅黑" panose="020B0503020204020204" pitchFamily="34" charset="-122"/>
                <a:ea typeface="微软雅黑" panose="020B0503020204020204" pitchFamily="34" charset="-122"/>
              </a:rPr>
              <a:t>未知</a:t>
            </a:r>
            <a:r>
              <a:rPr lang="zh-CN" altLang="en-US" sz="1600" b="1" dirty="0">
                <a:latin typeface="微软雅黑" panose="020B0503020204020204" pitchFamily="34" charset="-122"/>
                <a:ea typeface="微软雅黑" panose="020B0503020204020204" pitchFamily="34" charset="-122"/>
              </a:rPr>
              <a:t>下的</a:t>
            </a:r>
            <a:r>
              <a:rPr lang="en-US" altLang="zh-CN" sz="1600" b="1" dirty="0">
                <a:latin typeface="微软雅黑" panose="020B0503020204020204" pitchFamily="34" charset="-122"/>
                <a:ea typeface="微软雅黑" panose="020B0503020204020204" pitchFamily="34" charset="-122"/>
              </a:rPr>
              <a:t>GCARE</a:t>
            </a:r>
            <a:r>
              <a:rPr lang="zh-CN" altLang="en-US" sz="1600"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108" name="箭头: 右 107"/>
          <p:cNvSpPr/>
          <p:nvPr/>
        </p:nvSpPr>
        <p:spPr bwMode="auto">
          <a:xfrm>
            <a:off x="6816080" y="4627599"/>
            <a:ext cx="340228" cy="432770"/>
          </a:xfrm>
          <a:prstGeom prst="rightArrow">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bwMode="auto">
          <a:xfrm>
            <a:off x="1199456" y="2146657"/>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1" name="文本框 20"/>
          <p:cNvSpPr txBox="1"/>
          <p:nvPr/>
        </p:nvSpPr>
        <p:spPr>
          <a:xfrm>
            <a:off x="4763852" y="1406078"/>
            <a:ext cx="2664296" cy="461665"/>
          </a:xfrm>
          <a:prstGeom prst="rect">
            <a:avLst/>
          </a:prstGeom>
          <a:noFill/>
        </p:spPr>
        <p:txBody>
          <a:bodyPr wrap="square" rtlCol="0">
            <a:spAutoFit/>
          </a:bodyPr>
          <a:lstStyle/>
          <a:p>
            <a:pPr marL="342900" indent="-342900" algn="ctr">
              <a:buFont typeface="Wingdings" panose="05000000000000000000" pitchFamily="2" charset="2"/>
              <a:buChar char="p"/>
            </a:pPr>
            <a:r>
              <a:rPr lang="zh-CN" altLang="en-US" sz="2400" b="1" dirty="0">
                <a:solidFill>
                  <a:srgbClr val="C00000"/>
                </a:solidFill>
                <a:latin typeface="微软雅黑" panose="020B0503020204020204" pitchFamily="34" charset="-122"/>
                <a:ea typeface="微软雅黑" panose="020B0503020204020204" pitchFamily="34" charset="-122"/>
              </a:rPr>
              <a:t>未来研究方向</a:t>
            </a:r>
          </a:p>
        </p:txBody>
      </p:sp>
      <p:sp>
        <p:nvSpPr>
          <p:cNvPr id="39" name="文本框 38"/>
          <p:cNvSpPr txBox="1"/>
          <p:nvPr/>
        </p:nvSpPr>
        <p:spPr>
          <a:xfrm>
            <a:off x="1343472" y="2378596"/>
            <a:ext cx="9649072"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研究乘性噪声、不确定性、时滞等更复杂情形下的控制问题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199456" y="3501008"/>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文本框 9"/>
          <p:cNvSpPr txBox="1"/>
          <p:nvPr/>
        </p:nvSpPr>
        <p:spPr>
          <a:xfrm>
            <a:off x="1343471" y="3732947"/>
            <a:ext cx="9649073"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研究系统参数未知时马尔可夫跳变系统的 </a:t>
            </a:r>
            <a:r>
              <a:rPr lang="en-US" altLang="zh-CN" sz="2400" b="1" dirty="0" err="1">
                <a:solidFill>
                  <a:srgbClr val="002060"/>
                </a:solidFill>
                <a:latin typeface="微软雅黑" panose="020B0503020204020204" pitchFamily="34" charset="-122"/>
                <a:ea typeface="微软雅黑" panose="020B0503020204020204" pitchFamily="34" charset="-122"/>
              </a:rPr>
              <a:t>Riccati</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方程求解问题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主要科研成果</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3709243036"/>
              </p:ext>
            </p:extLst>
          </p:nvPr>
        </p:nvGraphicFramePr>
        <p:xfrm>
          <a:off x="695400" y="1413279"/>
          <a:ext cx="10657185" cy="1586585"/>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录用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发表论文</a:t>
                      </a:r>
                    </a:p>
                  </a:txBody>
                  <a:tcPr anchor="ctr">
                    <a:solidFill>
                      <a:schemeClr val="tx2"/>
                    </a:solidFill>
                  </a:tcPr>
                </a:tc>
                <a:tc>
                  <a:txBody>
                    <a:bodyPr/>
                    <a:lstStyle/>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分区</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en-US" altLang="zh-CN" sz="1400" dirty="0">
                          <a:latin typeface="Times New Roman" panose="02020603050405020304" pitchFamily="18" charset="0"/>
                          <a:cs typeface="Times New Roman" panose="02020603050405020304" pitchFamily="18" charset="0"/>
                        </a:rPr>
                        <a:t>Shen Y, </a:t>
                      </a:r>
                      <a:r>
                        <a:rPr lang="en-US" altLang="zh-CN" sz="1400" b="1" dirty="0">
                          <a:solidFill>
                            <a:schemeClr val="tx1"/>
                          </a:solidFill>
                          <a:latin typeface="Times New Roman" panose="02020603050405020304" pitchFamily="18" charset="0"/>
                          <a:cs typeface="Times New Roman" panose="02020603050405020304" pitchFamily="18" charset="0"/>
                        </a:rPr>
                        <a:t>Yao C-K</a:t>
                      </a:r>
                      <a:r>
                        <a:rPr lang="en-US" altLang="zh-CN" sz="1400" dirty="0">
                          <a:latin typeface="Times New Roman" panose="02020603050405020304" pitchFamily="18" charset="0"/>
                          <a:cs typeface="Times New Roman" panose="02020603050405020304" pitchFamily="18" charset="0"/>
                        </a:rPr>
                        <a:t>, Chen B, Che W-W, Wu Z-G. </a:t>
                      </a:r>
                      <a:r>
                        <a:rPr lang="en-US" altLang="zh-CN" sz="1400" i="1" dirty="0">
                          <a:latin typeface="Times New Roman" panose="02020603050405020304" pitchFamily="18" charset="0"/>
                          <a:cs typeface="Times New Roman" panose="02020603050405020304" pitchFamily="18" charset="0"/>
                        </a:rPr>
                        <a:t>H</a:t>
                      </a:r>
                      <a:r>
                        <a:rPr lang="en-US" altLang="zh-CN" sz="1400" baseline="-250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 optimal output tracking control for Markov jump systems: A reinforcement learning-based approach. </a:t>
                      </a:r>
                      <a:r>
                        <a:rPr lang="en-US" altLang="zh-CN" sz="1400" b="1" dirty="0">
                          <a:latin typeface="Times New Roman" panose="02020603050405020304" pitchFamily="18" charset="0"/>
                          <a:cs typeface="Times New Roman" panose="02020603050405020304" pitchFamily="18" charset="0"/>
                        </a:rPr>
                        <a:t>International Journal of Robust and Nonlinear Control</a:t>
                      </a:r>
                      <a:r>
                        <a:rPr lang="en-US" altLang="zh-CN" sz="1400" dirty="0">
                          <a:latin typeface="Times New Roman" panose="02020603050405020304" pitchFamily="18" charset="0"/>
                          <a:cs typeface="Times New Roman" panose="02020603050405020304" pitchFamily="18" charset="0"/>
                        </a:rPr>
                        <a:t>. 2024;1-19. doi:10.1002/rnc.7255 </a:t>
                      </a:r>
                    </a:p>
                  </a:txBody>
                  <a:tcPr anchor="ctr">
                    <a:solidFill>
                      <a:schemeClr val="tx2">
                        <a:lumMod val="20000"/>
                        <a:lumOff val="80000"/>
                      </a:schemeClr>
                    </a:solidFill>
                  </a:tcPr>
                </a:tc>
                <a:tc>
                  <a:txBody>
                    <a:bodyPr/>
                    <a:lstStyle/>
                    <a:p>
                      <a:pPr algn="ctr"/>
                      <a:r>
                        <a:rPr lang="en-US" altLang="zh-CN" sz="1600" dirty="0">
                          <a:latin typeface="Times New Roman" panose="02020603050405020304" pitchFamily="18" charset="0"/>
                          <a:cs typeface="Times New Roman" panose="02020603050405020304" pitchFamily="18" charset="0"/>
                        </a:rPr>
                        <a:t>JCR2</a:t>
                      </a:r>
                      <a:r>
                        <a:rPr lang="zh-CN" altLang="en-US" sz="1600" dirty="0">
                          <a:latin typeface="Times New Roman" panose="02020603050405020304" pitchFamily="18" charset="0"/>
                          <a:cs typeface="Times New Roman" panose="02020603050405020304" pitchFamily="18" charset="0"/>
                        </a:rPr>
                        <a:t>区</a:t>
                      </a:r>
                    </a:p>
                  </a:txBody>
                  <a:tcPr anchor="c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 name="表格 2">
            <a:extLst>
              <a:ext uri="{FF2B5EF4-FFF2-40B4-BE49-F238E27FC236}">
                <a16:creationId xmlns:a16="http://schemas.microsoft.com/office/drawing/2014/main" id="{18F956F8-3A13-06B1-3BD9-978A06969142}"/>
              </a:ext>
            </a:extLst>
          </p:cNvPr>
          <p:cNvGraphicFramePr>
            <a:graphicFrameLocks noGrp="1"/>
          </p:cNvGraphicFramePr>
          <p:nvPr>
            <p:extLst>
              <p:ext uri="{D42A27DB-BD31-4B8C-83A1-F6EECF244321}">
                <p14:modId xmlns:p14="http://schemas.microsoft.com/office/powerpoint/2010/main" val="2001441472"/>
              </p:ext>
            </p:extLst>
          </p:nvPr>
        </p:nvGraphicFramePr>
        <p:xfrm>
          <a:off x="695400" y="3501248"/>
          <a:ext cx="10657184" cy="21600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865096">
                  <a:extLst>
                    <a:ext uri="{9D8B030D-6E8A-4147-A177-3AD203B41FA5}">
                      <a16:colId xmlns:a16="http://schemas.microsoft.com/office/drawing/2014/main" val="20001"/>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发明专利</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pPr algn="just">
                        <a:lnSpc>
                          <a:spcPct val="125000"/>
                        </a:lnSpc>
                      </a:pPr>
                      <a:r>
                        <a:rPr lang="zh-CN" altLang="en-US" sz="1400" b="0" dirty="0">
                          <a:latin typeface="Times New Roman" panose="02020603050405020304" pitchFamily="18" charset="0"/>
                          <a:cs typeface="Times New Roman" panose="02020603050405020304" pitchFamily="18" charset="0"/>
                        </a:rPr>
                        <a:t>沈英</a:t>
                      </a:r>
                      <a:r>
                        <a:rPr lang="en-US" altLang="zh-CN" sz="1400" b="0" dirty="0">
                          <a:latin typeface="Times New Roman" panose="02020603050405020304" pitchFamily="18" charset="0"/>
                          <a:cs typeface="Times New Roman" panose="02020603050405020304" pitchFamily="18" charset="0"/>
                        </a:rPr>
                        <a:t>, </a:t>
                      </a:r>
                      <a:r>
                        <a:rPr lang="zh-CN" altLang="en-US" sz="1400" b="1" dirty="0">
                          <a:solidFill>
                            <a:schemeClr val="tx1"/>
                          </a:solidFill>
                          <a:latin typeface="Times New Roman" panose="02020603050405020304" pitchFamily="18" charset="0"/>
                          <a:cs typeface="Times New Roman" panose="02020603050405020304" pitchFamily="18" charset="0"/>
                        </a:rPr>
                        <a:t>姚才康</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倪洪杰</a:t>
                      </a:r>
                      <a:r>
                        <a:rPr lang="en-US" altLang="zh-CN" sz="1400" b="0" dirty="0">
                          <a:latin typeface="Times New Roman" panose="02020603050405020304" pitchFamily="18" charset="0"/>
                          <a:cs typeface="Times New Roman" panose="02020603050405020304" pitchFamily="18" charset="0"/>
                        </a:rPr>
                        <a:t>. </a:t>
                      </a:r>
                      <a:r>
                        <a:rPr lang="zh-CN" altLang="en-US" sz="1400" b="0" dirty="0">
                          <a:latin typeface="Times New Roman" panose="02020603050405020304" pitchFamily="18" charset="0"/>
                          <a:cs typeface="Times New Roman" panose="02020603050405020304" pitchFamily="18" charset="0"/>
                        </a:rPr>
                        <a:t>一种适用于机械臂中具有功率模式切换的直流电机输出跟踪控制方法</a:t>
                      </a:r>
                      <a:r>
                        <a:rPr lang="en-US" altLang="zh-CN" sz="1400" b="0" dirty="0">
                          <a:latin typeface="Times New Roman" panose="02020603050405020304" pitchFamily="18" charset="0"/>
                          <a:cs typeface="Times New Roman" panose="02020603050405020304" pitchFamily="18" charset="0"/>
                        </a:rPr>
                        <a:t>, 202310824266.7, 2023</a:t>
                      </a:r>
                      <a:r>
                        <a:rPr lang="zh-CN" altLang="en-US" sz="1400" b="0" dirty="0">
                          <a:latin typeface="Times New Roman" panose="02020603050405020304" pitchFamily="18" charset="0"/>
                          <a:cs typeface="Times New Roman" panose="02020603050405020304" pitchFamily="18" charset="0"/>
                        </a:rPr>
                        <a:t>年</a:t>
                      </a:r>
                      <a:r>
                        <a:rPr lang="en-US" altLang="zh-CN" sz="1400" b="0" dirty="0">
                          <a:latin typeface="Times New Roman" panose="02020603050405020304" pitchFamily="18" charset="0"/>
                          <a:cs typeface="Times New Roman" panose="02020603050405020304" pitchFamily="18" charset="0"/>
                        </a:rPr>
                        <a:t>7</a:t>
                      </a:r>
                      <a:r>
                        <a:rPr lang="zh-CN" altLang="en-US" sz="1400" b="0" dirty="0">
                          <a:latin typeface="Times New Roman" panose="02020603050405020304" pitchFamily="18" charset="0"/>
                          <a:cs typeface="Times New Roman" panose="02020603050405020304" pitchFamily="18" charset="0"/>
                        </a:rPr>
                        <a:t>月</a:t>
                      </a:r>
                      <a:r>
                        <a:rPr lang="en-US" altLang="zh-CN" sz="1400" b="0" dirty="0">
                          <a:latin typeface="Times New Roman" panose="02020603050405020304" pitchFamily="18" charset="0"/>
                          <a:cs typeface="Times New Roman" panose="02020603050405020304" pitchFamily="18" charset="0"/>
                        </a:rPr>
                        <a:t>6</a:t>
                      </a:r>
                      <a:r>
                        <a:rPr lang="zh-CN" altLang="en-US" sz="1400" b="0" dirty="0">
                          <a:latin typeface="Times New Roman" panose="02020603050405020304" pitchFamily="18" charset="0"/>
                          <a:cs typeface="Times New Roman" panose="02020603050405020304" pitchFamily="18" charset="0"/>
                        </a:rPr>
                        <a:t>日</a:t>
                      </a:r>
                      <a:r>
                        <a:rPr lang="en-US" altLang="zh-CN" sz="1400" b="0" dirty="0">
                          <a:latin typeface="Times New Roman" panose="02020603050405020304" pitchFamily="18" charset="0"/>
                          <a:cs typeface="Times New Roman" panose="02020603050405020304" pitchFamily="18" charset="0"/>
                        </a:rPr>
                        <a:t>.</a:t>
                      </a:r>
                      <a:endParaRPr lang="zh-CN" altLang="en-US" sz="1400"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extLst>
                  <a:ext uri="{0D108BD9-81ED-4DB2-BD59-A6C34878D82A}">
                    <a16:rowId xmlns:a16="http://schemas.microsoft.com/office/drawing/2014/main" val="10002"/>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zh-CN" altLang="en-US" sz="1400" dirty="0">
                          <a:latin typeface="Times New Roman" panose="02020603050405020304" pitchFamily="18" charset="0"/>
                          <a:cs typeface="Times New Roman" panose="02020603050405020304" pitchFamily="18" charset="0"/>
                        </a:rPr>
                        <a:t>沈英</a:t>
                      </a:r>
                      <a:r>
                        <a:rPr lang="en-US" altLang="zh-CN" sz="1400" dirty="0">
                          <a:latin typeface="Times New Roman" panose="02020603050405020304" pitchFamily="18" charset="0"/>
                          <a:cs typeface="Times New Roman" panose="02020603050405020304" pitchFamily="18" charset="0"/>
                        </a:rPr>
                        <a:t>, </a:t>
                      </a:r>
                      <a:r>
                        <a:rPr lang="zh-CN" altLang="en-US" sz="1400" b="1" dirty="0">
                          <a:latin typeface="Times New Roman" panose="02020603050405020304" pitchFamily="18" charset="0"/>
                          <a:cs typeface="Times New Roman" panose="02020603050405020304" pitchFamily="18" charset="0"/>
                        </a:rPr>
                        <a:t>姚才康</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倪洪杰</a:t>
                      </a: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机械臂中信息不完全直流电机输出跟踪控制软件</a:t>
                      </a:r>
                      <a:r>
                        <a:rPr lang="en-US" altLang="zh-CN" sz="1400" dirty="0">
                          <a:latin typeface="Times New Roman" panose="02020603050405020304" pitchFamily="18" charset="0"/>
                          <a:cs typeface="Times New Roman" panose="02020603050405020304" pitchFamily="18" charset="0"/>
                        </a:rPr>
                        <a:t>V1.0, 2023SR1088457, 2023</a:t>
                      </a:r>
                      <a:r>
                        <a:rPr lang="zh-CN" altLang="en-US" sz="1400" dirty="0">
                          <a:latin typeface="Times New Roman" panose="02020603050405020304" pitchFamily="18" charset="0"/>
                          <a:cs typeface="Times New Roman" panose="02020603050405020304" pitchFamily="18" charset="0"/>
                        </a:rPr>
                        <a:t>年</a:t>
                      </a:r>
                      <a:r>
                        <a:rPr lang="en-US" altLang="zh-CN" sz="1400" dirty="0">
                          <a:latin typeface="Times New Roman" panose="02020603050405020304" pitchFamily="18" charset="0"/>
                          <a:cs typeface="Times New Roman" panose="02020603050405020304" pitchFamily="18" charset="0"/>
                        </a:rPr>
                        <a:t>9</a:t>
                      </a:r>
                      <a:r>
                        <a:rPr lang="zh-CN" altLang="en-US" sz="1400" dirty="0">
                          <a:latin typeface="Times New Roman" panose="02020603050405020304" pitchFamily="18" charset="0"/>
                          <a:cs typeface="Times New Roman" panose="02020603050405020304" pitchFamily="18" charset="0"/>
                        </a:rPr>
                        <a:t>月</a:t>
                      </a:r>
                      <a:r>
                        <a:rPr lang="en-US" altLang="zh-CN" sz="1400" dirty="0">
                          <a:latin typeface="Times New Roman" panose="02020603050405020304" pitchFamily="18" charset="0"/>
                          <a:cs typeface="Times New Roman" panose="02020603050405020304" pitchFamily="18" charset="0"/>
                        </a:rPr>
                        <a:t>18</a:t>
                      </a:r>
                      <a:r>
                        <a:rPr lang="zh-CN" altLang="en-US" sz="1400" dirty="0">
                          <a:latin typeface="Times New Roman" panose="02020603050405020304" pitchFamily="18" charset="0"/>
                          <a:cs typeface="Times New Roman" panose="02020603050405020304" pitchFamily="18" charset="0"/>
                        </a:rPr>
                        <a:t>日</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852936"/>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感谢各位专家批评与指正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20685">
        <p:fade/>
      </p:transition>
    </mc:Choice>
    <mc:Fallback xmlns="">
      <p:transition advTm="2068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Markov Jump System, MJS</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solidFill>
                  <a:srgbClr val="002060"/>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solidFill>
                  <a:srgbClr val="002060"/>
                </a:solidFill>
                <a:latin typeface="微软雅黑" panose="020B0503020204020204" pitchFamily="34" charset="-122"/>
                <a:ea typeface="微软雅黑" panose="020B0503020204020204" pitchFamily="34" charset="-122"/>
              </a:rPr>
              <a:t>的特征，其模态切换服从于马尔可夫过程，在刻画具有元器件损坏、网络传输延迟、功率切换等结构或参数突变的随机系统时具有突出优势。</a:t>
            </a:r>
          </a:p>
        </p:txBody>
      </p:sp>
      <p:sp>
        <p:nvSpPr>
          <p:cNvPr id="19" name="Rectangle 2">
            <a:extLst>
              <a:ext uri="{FF2B5EF4-FFF2-40B4-BE49-F238E27FC236}">
                <a16:creationId xmlns:a16="http://schemas.microsoft.com/office/drawing/2014/main" id="{A4586A36-7762-B8C1-3D42-B527562C7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a:extLst>
              <a:ext uri="{FF2B5EF4-FFF2-40B4-BE49-F238E27FC236}">
                <a16:creationId xmlns:a16="http://schemas.microsoft.com/office/drawing/2014/main" id="{B34FC006-2018-238D-A450-75BF216F5B83}"/>
              </a:ext>
            </a:extLst>
          </p:cNvPr>
          <p:cNvGrpSpPr/>
          <p:nvPr/>
        </p:nvGrpSpPr>
        <p:grpSpPr>
          <a:xfrm>
            <a:off x="695709" y="2924944"/>
            <a:ext cx="4176155" cy="3794685"/>
            <a:chOff x="695709" y="2924944"/>
            <a:chExt cx="4176155" cy="3794685"/>
          </a:xfrm>
        </p:grpSpPr>
        <p:grpSp>
          <p:nvGrpSpPr>
            <p:cNvPr id="11" name="组合 10">
              <a:extLst>
                <a:ext uri="{FF2B5EF4-FFF2-40B4-BE49-F238E27FC236}">
                  <a16:creationId xmlns:a16="http://schemas.microsoft.com/office/drawing/2014/main" id="{415A1966-8025-856A-7C7D-F4FF4B27AA81}"/>
                </a:ext>
              </a:extLst>
            </p:cNvPr>
            <p:cNvGrpSpPr/>
            <p:nvPr/>
          </p:nvGrpSpPr>
          <p:grpSpPr>
            <a:xfrm>
              <a:off x="962640" y="2987208"/>
              <a:ext cx="3642293" cy="3669879"/>
              <a:chOff x="1596213" y="3059216"/>
              <a:chExt cx="3642293" cy="3669879"/>
            </a:xfrm>
          </p:grpSpPr>
          <p:grpSp>
            <p:nvGrpSpPr>
              <p:cNvPr id="7" name="组合 6">
                <a:extLst>
                  <a:ext uri="{FF2B5EF4-FFF2-40B4-BE49-F238E27FC236}">
                    <a16:creationId xmlns:a16="http://schemas.microsoft.com/office/drawing/2014/main" id="{D24AD040-68DA-1012-D0AD-4AC9CDA8ABE8}"/>
                  </a:ext>
                </a:extLst>
              </p:cNvPr>
              <p:cNvGrpSpPr/>
              <p:nvPr/>
            </p:nvGrpSpPr>
            <p:grpSpPr>
              <a:xfrm>
                <a:off x="1596213" y="3059216"/>
                <a:ext cx="3426269" cy="1079003"/>
                <a:chOff x="1596213" y="3059216"/>
                <a:chExt cx="3426269" cy="1079003"/>
              </a:xfrm>
            </p:grpSpPr>
            <p:sp>
              <p:nvSpPr>
                <p:cNvPr id="47" name="矩形 71"/>
                <p:cNvSpPr>
                  <a:spLocks noChangeArrowheads="1"/>
                </p:cNvSpPr>
                <p:nvPr/>
              </p:nvSpPr>
              <p:spPr bwMode="auto">
                <a:xfrm>
                  <a:off x="3791744" y="3429440"/>
                  <a:ext cx="1230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元器件损坏</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26" name="Picture 2" descr="热失控保护 - 品慧电子网">
                  <a:extLst>
                    <a:ext uri="{FF2B5EF4-FFF2-40B4-BE49-F238E27FC236}">
                      <a16:creationId xmlns:a16="http://schemas.microsoft.com/office/drawing/2014/main" id="{46816D0A-A38E-8906-8E62-E61E20EA88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6213" y="3059216"/>
                  <a:ext cx="2039402" cy="1079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组合 8">
                <a:extLst>
                  <a:ext uri="{FF2B5EF4-FFF2-40B4-BE49-F238E27FC236}">
                    <a16:creationId xmlns:a16="http://schemas.microsoft.com/office/drawing/2014/main" id="{1E5B8AC0-46BF-D3DB-C552-EF57372F7947}"/>
                  </a:ext>
                </a:extLst>
              </p:cNvPr>
              <p:cNvGrpSpPr/>
              <p:nvPr/>
            </p:nvGrpSpPr>
            <p:grpSpPr>
              <a:xfrm>
                <a:off x="1596213" y="5650092"/>
                <a:ext cx="3210245" cy="1079003"/>
                <a:chOff x="1596213" y="5650092"/>
                <a:chExt cx="3210245" cy="1079003"/>
              </a:xfrm>
            </p:grpSpPr>
            <p:sp>
              <p:nvSpPr>
                <p:cNvPr id="60" name="矩形 71"/>
                <p:cNvSpPr>
                  <a:spLocks noChangeArrowheads="1"/>
                </p:cNvSpPr>
                <p:nvPr/>
              </p:nvSpPr>
              <p:spPr bwMode="auto">
                <a:xfrm>
                  <a:off x="3791744" y="6020316"/>
                  <a:ext cx="1014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功率切换</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28" name="Picture 4" descr="东莞太阳能光伏发电系统的工作原理_">
                  <a:extLst>
                    <a:ext uri="{FF2B5EF4-FFF2-40B4-BE49-F238E27FC236}">
                      <a16:creationId xmlns:a16="http://schemas.microsoft.com/office/drawing/2014/main" id="{AD32F374-0A54-03BB-7CF5-17A2982619E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6483" b="12974"/>
                <a:stretch/>
              </p:blipFill>
              <p:spPr bwMode="auto">
                <a:xfrm>
                  <a:off x="1596213" y="5650092"/>
                  <a:ext cx="2039402" cy="10790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组合 7">
                <a:extLst>
                  <a:ext uri="{FF2B5EF4-FFF2-40B4-BE49-F238E27FC236}">
                    <a16:creationId xmlns:a16="http://schemas.microsoft.com/office/drawing/2014/main" id="{BF2C7FE0-929B-21CF-8C17-464FF525C8D7}"/>
                  </a:ext>
                </a:extLst>
              </p:cNvPr>
              <p:cNvGrpSpPr/>
              <p:nvPr/>
            </p:nvGrpSpPr>
            <p:grpSpPr>
              <a:xfrm>
                <a:off x="1596213" y="4352548"/>
                <a:ext cx="3642293" cy="1083215"/>
                <a:chOff x="1596213" y="4352548"/>
                <a:chExt cx="3642293" cy="1083215"/>
              </a:xfrm>
            </p:grpSpPr>
            <p:sp>
              <p:nvSpPr>
                <p:cNvPr id="3" name="矩形 71"/>
                <p:cNvSpPr>
                  <a:spLocks noChangeArrowheads="1"/>
                </p:cNvSpPr>
                <p:nvPr/>
              </p:nvSpPr>
              <p:spPr bwMode="auto">
                <a:xfrm>
                  <a:off x="3791744" y="4724878"/>
                  <a:ext cx="1446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1600" b="1" dirty="0">
                      <a:solidFill>
                        <a:srgbClr val="002060"/>
                      </a:solidFill>
                      <a:latin typeface="微软雅黑" panose="020B0503020204020204" pitchFamily="34" charset="-122"/>
                      <a:ea typeface="微软雅黑" panose="020B0503020204020204" pitchFamily="34" charset="-122"/>
                    </a:rPr>
                    <a:t>网络传输延迟</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pic>
              <p:nvPicPr>
                <p:cNvPr id="1030" name="Picture 6" descr="计算机网络中的时延有哪几部分,计算机网络中的四种延迟分别是什么？-CSDN博客">
                  <a:extLst>
                    <a:ext uri="{FF2B5EF4-FFF2-40B4-BE49-F238E27FC236}">
                      <a16:creationId xmlns:a16="http://schemas.microsoft.com/office/drawing/2014/main" id="{922B0EBE-BF82-0D01-4F37-8B2CB56239DA}"/>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583" t="7603" b="6268"/>
                <a:stretch/>
              </p:blipFill>
              <p:spPr bwMode="auto">
                <a:xfrm>
                  <a:off x="1596213" y="4352548"/>
                  <a:ext cx="2039403" cy="108321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矩形 1">
              <a:extLst>
                <a:ext uri="{FF2B5EF4-FFF2-40B4-BE49-F238E27FC236}">
                  <a16:creationId xmlns:a16="http://schemas.microsoft.com/office/drawing/2014/main" id="{7F501DC3-8C5F-2472-FA11-D25DA8E39DDA}"/>
                </a:ext>
              </a:extLst>
            </p:cNvPr>
            <p:cNvSpPr/>
            <p:nvPr/>
          </p:nvSpPr>
          <p:spPr bwMode="auto">
            <a:xfrm>
              <a:off x="695709" y="2924944"/>
              <a:ext cx="4176155"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D72546F5-BE74-9DE7-1F8D-DF276B8D3CAB}"/>
              </a:ext>
            </a:extLst>
          </p:cNvPr>
          <p:cNvGrpSpPr/>
          <p:nvPr/>
        </p:nvGrpSpPr>
        <p:grpSpPr>
          <a:xfrm>
            <a:off x="5369446" y="2924971"/>
            <a:ext cx="6017282" cy="3794685"/>
            <a:chOff x="5369446" y="2924971"/>
            <a:chExt cx="6017282" cy="3794685"/>
          </a:xfrm>
        </p:grpSpPr>
        <p:graphicFrame>
          <p:nvGraphicFramePr>
            <p:cNvPr id="20" name="对象 19">
              <a:extLst>
                <a:ext uri="{FF2B5EF4-FFF2-40B4-BE49-F238E27FC236}">
                  <a16:creationId xmlns:a16="http://schemas.microsoft.com/office/drawing/2014/main" id="{9C51CC63-84D7-A7D8-8660-D0A98B1C4DCB}"/>
                </a:ext>
              </a:extLst>
            </p:cNvPr>
            <p:cNvGraphicFramePr>
              <a:graphicFrameLocks noChangeAspect="1"/>
            </p:cNvGraphicFramePr>
            <p:nvPr>
              <p:extLst>
                <p:ext uri="{D42A27DB-BD31-4B8C-83A1-F6EECF244321}">
                  <p14:modId xmlns:p14="http://schemas.microsoft.com/office/powerpoint/2010/main" val="782983010"/>
                </p:ext>
              </p:extLst>
            </p:nvPr>
          </p:nvGraphicFramePr>
          <p:xfrm>
            <a:off x="5574631" y="3140968"/>
            <a:ext cx="5606913" cy="3238475"/>
          </p:xfrm>
          <a:graphic>
            <a:graphicData uri="http://schemas.openxmlformats.org/presentationml/2006/ole">
              <mc:AlternateContent xmlns:mc="http://schemas.openxmlformats.org/markup-compatibility/2006">
                <mc:Choice xmlns:v="urn:schemas-microsoft-com:vml" Requires="v">
                  <p:oleObj name="Visio" r:id="rId7" imgW="3314341" imgH="1914339" progId="Visio.Drawing.15">
                    <p:embed/>
                  </p:oleObj>
                </mc:Choice>
                <mc:Fallback>
                  <p:oleObj name="Visio" r:id="rId7" imgW="3314341" imgH="1914339" progId="Visio.Drawing.15">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4631" y="3140968"/>
                          <a:ext cx="5606913" cy="3238475"/>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E7A00A3D-AFE0-1A50-5538-22B3C0C00048}"/>
                </a:ext>
              </a:extLst>
            </p:cNvPr>
            <p:cNvSpPr/>
            <p:nvPr/>
          </p:nvSpPr>
          <p:spPr bwMode="auto">
            <a:xfrm>
              <a:off x="5369446" y="2924971"/>
              <a:ext cx="6017282" cy="3794685"/>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13" name="下箭头 43">
            <a:extLst>
              <a:ext uri="{FF2B5EF4-FFF2-40B4-BE49-F238E27FC236}">
                <a16:creationId xmlns:a16="http://schemas.microsoft.com/office/drawing/2014/main" id="{97AC00D7-19EB-4F50-AF21-B5AA15B0F511}"/>
              </a:ext>
            </a:extLst>
          </p:cNvPr>
          <p:cNvSpPr/>
          <p:nvPr/>
        </p:nvSpPr>
        <p:spPr>
          <a:xfrm rot="16200000">
            <a:off x="4850744" y="4426102"/>
            <a:ext cx="546297" cy="792089"/>
          </a:xfrm>
          <a:prstGeom prst="downArrow">
            <a:avLst/>
          </a:prstGeom>
          <a:solidFill>
            <a:srgbClr val="0070C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defTabSz="914400" eaLnBrk="0" fontAlgn="base" latinLnBrk="0" hangingPunct="0">
              <a:lnSpc>
                <a:spcPct val="100000"/>
              </a:lnSpc>
              <a:spcBef>
                <a:spcPct val="0"/>
              </a:spcBef>
              <a:spcAft>
                <a:spcPct val="0"/>
              </a:spcAft>
              <a:buClrTx/>
              <a:buSzTx/>
              <a:buFontTx/>
              <a:buNone/>
              <a:defRPr/>
            </a:pPr>
            <a:endParaRPr kumimoji="0" lang="en-US" altLang="en-US" sz="1800" b="0" i="0" u="none" strike="noStrike" kern="0" cap="none" spc="0" normalizeH="0" baseline="0" noProof="0" dirty="0">
              <a:ln>
                <a:noFill/>
              </a:ln>
              <a:solidFill>
                <a:srgbClr val="002060"/>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最优跟踪控制通过设计</a:t>
            </a:r>
            <a:r>
              <a:rPr lang="zh-CN" altLang="en-US" sz="2000" b="1" dirty="0">
                <a:solidFill>
                  <a:srgbClr val="C00000"/>
                </a:solidFill>
                <a:latin typeface="微软雅黑" panose="020B0503020204020204" pitchFamily="34" charset="-122"/>
                <a:ea typeface="微软雅黑" panose="020B0503020204020204" pitchFamily="34" charset="-122"/>
              </a:rPr>
              <a:t>给定性能指标</a:t>
            </a:r>
            <a:r>
              <a:rPr lang="zh-CN" altLang="en-US" sz="2000" b="1" dirty="0">
                <a:solidFill>
                  <a:srgbClr val="002060"/>
                </a:solidFill>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MJS</a:t>
            </a:r>
            <a:r>
              <a:rPr lang="zh-CN" altLang="en-US" sz="2000" b="1" dirty="0">
                <a:solidFill>
                  <a:srgbClr val="002060"/>
                </a:solidFill>
                <a:latin typeface="微软雅黑" panose="020B0503020204020204" pitchFamily="34" charset="-122"/>
                <a:ea typeface="微软雅黑" panose="020B0503020204020204" pitchFamily="34" charset="-122"/>
              </a:rPr>
              <a:t>的控制或滤波问题需要考虑</a:t>
            </a:r>
            <a:r>
              <a:rPr lang="zh-CN" altLang="en-US" sz="2000" b="1" dirty="0">
                <a:solidFill>
                  <a:srgbClr val="C00000"/>
                </a:solidFill>
                <a:latin typeface="微软雅黑" panose="020B0503020204020204" pitchFamily="34" charset="-122"/>
                <a:ea typeface="微软雅黑" panose="020B0503020204020204" pitchFamily="34" charset="-122"/>
              </a:rPr>
              <a:t>系统模态</a:t>
            </a:r>
            <a:r>
              <a:rPr lang="zh-CN" altLang="en-US" sz="2000" b="1" dirty="0">
                <a:solidFill>
                  <a:srgbClr val="002060"/>
                </a:solidFill>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C00000"/>
                </a:solidFill>
                <a:latin typeface="微软雅黑" panose="020B0503020204020204" pitchFamily="34" charset="-122"/>
                <a:ea typeface="微软雅黑" panose="020B0503020204020204" pitchFamily="34" charset="-122"/>
              </a:rPr>
              <a:t>模态转移概率等模型信息未知</a:t>
            </a:r>
            <a:r>
              <a:rPr lang="zh-CN" altLang="en-US" sz="2000" b="1" dirty="0">
                <a:solidFill>
                  <a:srgbClr val="002060"/>
                </a:solidFill>
                <a:latin typeface="微软雅黑" panose="020B0503020204020204" pitchFamily="34" charset="-122"/>
                <a:ea typeface="微软雅黑" panose="020B0503020204020204" pitchFamily="34" charset="-122"/>
              </a:rPr>
              <a:t>时，已有的控制算法将不再适用。</a:t>
            </a:r>
          </a:p>
        </p:txBody>
      </p:sp>
      <p:grpSp>
        <p:nvGrpSpPr>
          <p:cNvPr id="2" name="组合 1">
            <a:extLst>
              <a:ext uri="{FF2B5EF4-FFF2-40B4-BE49-F238E27FC236}">
                <a16:creationId xmlns:a16="http://schemas.microsoft.com/office/drawing/2014/main" id="{C0C90872-8FF5-F9E5-9117-704B44B2C866}"/>
              </a:ext>
            </a:extLst>
          </p:cNvPr>
          <p:cNvGrpSpPr/>
          <p:nvPr/>
        </p:nvGrpSpPr>
        <p:grpSpPr>
          <a:xfrm>
            <a:off x="856643" y="3810759"/>
            <a:ext cx="10369152" cy="2505156"/>
            <a:chOff x="839416" y="3717032"/>
            <a:chExt cx="10369152" cy="2505156"/>
          </a:xfrm>
        </p:grpSpPr>
        <p:pic>
          <p:nvPicPr>
            <p:cNvPr id="6" name="图片 5">
              <a:extLst>
                <a:ext uri="{FF2B5EF4-FFF2-40B4-BE49-F238E27FC236}">
                  <a16:creationId xmlns:a16="http://schemas.microsoft.com/office/drawing/2014/main" id="{0CA85A6E-A111-8377-BC59-437817C0A28A}"/>
                </a:ext>
              </a:extLst>
            </p:cNvPr>
            <p:cNvPicPr>
              <a:picLocks noChangeAspect="1"/>
            </p:cNvPicPr>
            <p:nvPr/>
          </p:nvPicPr>
          <p:blipFill rotWithShape="1">
            <a:blip r:embed="rId4"/>
            <a:srcRect l="8736" r="13774"/>
            <a:stretch/>
          </p:blipFill>
          <p:spPr>
            <a:xfrm>
              <a:off x="839416" y="3717033"/>
              <a:ext cx="3240000" cy="2505155"/>
            </a:xfrm>
            <a:prstGeom prst="rect">
              <a:avLst/>
            </a:prstGeom>
          </p:spPr>
        </p:pic>
        <p:pic>
          <p:nvPicPr>
            <p:cNvPr id="7" name="图片 6">
              <a:extLst>
                <a:ext uri="{FF2B5EF4-FFF2-40B4-BE49-F238E27FC236}">
                  <a16:creationId xmlns:a16="http://schemas.microsoft.com/office/drawing/2014/main" id="{11380533-9EFD-929C-5956-108F8A9BC381}"/>
                </a:ext>
              </a:extLst>
            </p:cNvPr>
            <p:cNvPicPr>
              <a:picLocks noChangeAspect="1"/>
            </p:cNvPicPr>
            <p:nvPr/>
          </p:nvPicPr>
          <p:blipFill rotWithShape="1">
            <a:blip r:embed="rId5"/>
            <a:srcRect r="13863"/>
            <a:stretch/>
          </p:blipFill>
          <p:spPr>
            <a:xfrm>
              <a:off x="4403992" y="3717033"/>
              <a:ext cx="3240000" cy="2505155"/>
            </a:xfrm>
            <a:prstGeom prst="rect">
              <a:avLst/>
            </a:prstGeom>
          </p:spPr>
        </p:pic>
        <p:pic>
          <p:nvPicPr>
            <p:cNvPr id="10" name="Picture 2" descr="VideoRay 水下机器人为世界最繁忙的港口及水道保驾护航 - 模拟/电源 - -EETOP-创芯网">
              <a:extLst>
                <a:ext uri="{FF2B5EF4-FFF2-40B4-BE49-F238E27FC236}">
                  <a16:creationId xmlns:a16="http://schemas.microsoft.com/office/drawing/2014/main" id="{CE7AD89E-101D-5151-FCFC-32AA2766478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209" r="10865"/>
            <a:stretch/>
          </p:blipFill>
          <p:spPr bwMode="auto">
            <a:xfrm>
              <a:off x="7968568" y="3717032"/>
              <a:ext cx="3240000" cy="249307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矩形 16">
            <a:extLst>
              <a:ext uri="{FF2B5EF4-FFF2-40B4-BE49-F238E27FC236}">
                <a16:creationId xmlns:a16="http://schemas.microsoft.com/office/drawing/2014/main" id="{E215D130-880D-28BD-DFE0-0B33088983E7}"/>
              </a:ext>
            </a:extLst>
          </p:cNvPr>
          <p:cNvSpPr/>
          <p:nvPr/>
        </p:nvSpPr>
        <p:spPr bwMode="auto">
          <a:xfrm>
            <a:off x="695709" y="3601331"/>
            <a:ext cx="10691020"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圆角矩形 48"/>
          <p:cNvSpPr/>
          <p:nvPr>
            <p:custDataLst>
              <p:tags r:id="rId1"/>
            </p:custDataLst>
          </p:nvPr>
        </p:nvSpPr>
        <p:spPr>
          <a:xfrm>
            <a:off x="7220285" y="5445224"/>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难以求解</a:t>
            </a:r>
            <a:endParaRPr kumimoji="0" lang="en-US" altLang="zh-CN"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194" name="圆角矩形 48"/>
          <p:cNvSpPr/>
          <p:nvPr>
            <p:custDataLst>
              <p:tags r:id="rId2"/>
            </p:custDataLst>
          </p:nvPr>
        </p:nvSpPr>
        <p:spPr>
          <a:xfrm>
            <a:off x="1589912" y="5445224"/>
            <a:ext cx="3229560"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无解</a:t>
            </a:r>
          </a:p>
        </p:txBody>
      </p:sp>
      <p:sp>
        <p:nvSpPr>
          <p:cNvPr id="36" name="矩形 35"/>
          <p:cNvSpPr/>
          <p:nvPr/>
        </p:nvSpPr>
        <p:spPr bwMode="auto">
          <a:xfrm>
            <a:off x="673425"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1949025" y="1516722"/>
            <a:ext cx="2511334"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跟踪不稳定系统</a:t>
            </a:r>
          </a:p>
        </p:txBody>
      </p:sp>
      <p:sp>
        <p:nvSpPr>
          <p:cNvPr id="61" name="文本框 60"/>
          <p:cNvSpPr txBox="1"/>
          <p:nvPr/>
        </p:nvSpPr>
        <p:spPr>
          <a:xfrm>
            <a:off x="7589556" y="1516722"/>
            <a:ext cx="2491018"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1"/>
            <a:ext cx="5062535" cy="3273274"/>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483732" y="3949581"/>
            <a:ext cx="2702666" cy="400110"/>
          </a:xfrm>
          <a:prstGeom prst="rect">
            <a:avLst/>
          </a:prstGeom>
          <a:noFill/>
        </p:spPr>
        <p:txBody>
          <a:bodyPr wrap="square" rtlCol="0">
            <a:spAutoFit/>
          </a:bodyPr>
          <a:lstStyle/>
          <a:p>
            <a:pPr algn="ctr"/>
            <a:r>
              <a:rPr kumimoji="1"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002060"/>
                </a:solidFill>
                <a:latin typeface="微软雅黑" panose="020B0503020204020204" pitchFamily="34" charset="-122"/>
                <a:ea typeface="微软雅黑" panose="020B0503020204020204" pitchFamily="34" charset="-122"/>
              </a:rPr>
              <a:t>方程无法求解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6"/>
          <a:stretch>
            <a:fillRect/>
          </a:stretch>
        </p:blipFill>
        <p:spPr>
          <a:xfrm>
            <a:off x="3695390" y="2419352"/>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7"/>
          <a:stretch>
            <a:fillRect/>
          </a:stretch>
        </p:blipFill>
        <p:spPr>
          <a:xfrm>
            <a:off x="824632" y="2390567"/>
            <a:ext cx="2175024" cy="1085279"/>
          </a:xfrm>
          <a:prstGeom prst="rect">
            <a:avLst/>
          </a:prstGeom>
        </p:spPr>
      </p:pic>
      <p:grpSp>
        <p:nvGrpSpPr>
          <p:cNvPr id="20" name="组合 19">
            <a:extLst>
              <a:ext uri="{FF2B5EF4-FFF2-40B4-BE49-F238E27FC236}">
                <a16:creationId xmlns:a16="http://schemas.microsoft.com/office/drawing/2014/main" id="{B04664D8-2DEE-3950-735B-62DF4973F0E3}"/>
              </a:ext>
            </a:extLst>
          </p:cNvPr>
          <p:cNvGrpSpPr/>
          <p:nvPr/>
        </p:nvGrpSpPr>
        <p:grpSpPr>
          <a:xfrm>
            <a:off x="6425839" y="2115268"/>
            <a:ext cx="4854737" cy="1683701"/>
            <a:chOff x="6425839" y="2033331"/>
            <a:chExt cx="4854737" cy="1683701"/>
          </a:xfrm>
        </p:grpSpPr>
        <p:pic>
          <p:nvPicPr>
            <p:cNvPr id="22" name="图片 21">
              <a:extLst>
                <a:ext uri="{FF2B5EF4-FFF2-40B4-BE49-F238E27FC236}">
                  <a16:creationId xmlns:a16="http://schemas.microsoft.com/office/drawing/2014/main" id="{FA3343C9-2A50-3ED9-9F9F-5E6D17CE464A}"/>
                </a:ext>
              </a:extLst>
            </p:cNvPr>
            <p:cNvPicPr>
              <a:picLocks noChangeAspect="1"/>
            </p:cNvPicPr>
            <p:nvPr/>
          </p:nvPicPr>
          <p:blipFill>
            <a:blip r:embed="rId8"/>
            <a:stretch>
              <a:fillRect/>
            </a:stretch>
          </p:blipFill>
          <p:spPr>
            <a:xfrm>
              <a:off x="6425839" y="2033331"/>
              <a:ext cx="2334457" cy="1683701"/>
            </a:xfrm>
            <a:prstGeom prst="rect">
              <a:avLst/>
            </a:prstGeom>
          </p:spPr>
        </p:pic>
        <p:grpSp>
          <p:nvGrpSpPr>
            <p:cNvPr id="34" name="组合 33">
              <a:extLst>
                <a:ext uri="{FF2B5EF4-FFF2-40B4-BE49-F238E27FC236}">
                  <a16:creationId xmlns:a16="http://schemas.microsoft.com/office/drawing/2014/main" id="{6A0C8801-086D-4717-CCD9-5846205E4BF8}"/>
                </a:ext>
              </a:extLst>
            </p:cNvPr>
            <p:cNvGrpSpPr/>
            <p:nvPr/>
          </p:nvGrpSpPr>
          <p:grpSpPr>
            <a:xfrm>
              <a:off x="8926872" y="2354148"/>
              <a:ext cx="2353704" cy="1042067"/>
              <a:chOff x="8835065" y="1682172"/>
              <a:chExt cx="2353704" cy="1042067"/>
            </a:xfrm>
          </p:grpSpPr>
          <p:pic>
            <p:nvPicPr>
              <p:cNvPr id="32" name="图片 31">
                <a:extLst>
                  <a:ext uri="{FF2B5EF4-FFF2-40B4-BE49-F238E27FC236}">
                    <a16:creationId xmlns:a16="http://schemas.microsoft.com/office/drawing/2014/main" id="{2003FC12-86C7-AEB1-DCFC-FCFD301614B6}"/>
                  </a:ext>
                </a:extLst>
              </p:cNvPr>
              <p:cNvPicPr>
                <a:picLocks noChangeAspect="1"/>
              </p:cNvPicPr>
              <p:nvPr/>
            </p:nvPicPr>
            <p:blipFill>
              <a:blip r:embed="rId9"/>
              <a:stretch>
                <a:fillRect/>
              </a:stretch>
            </p:blipFill>
            <p:spPr>
              <a:xfrm>
                <a:off x="8835065" y="2086777"/>
                <a:ext cx="2353704" cy="637462"/>
              </a:xfrm>
              <a:prstGeom prst="rect">
                <a:avLst/>
              </a:prstGeom>
            </p:spPr>
          </p:pic>
          <p:sp>
            <p:nvSpPr>
              <p:cNvPr id="33" name="文本框 32">
                <a:extLst>
                  <a:ext uri="{FF2B5EF4-FFF2-40B4-BE49-F238E27FC236}">
                    <a16:creationId xmlns:a16="http://schemas.microsoft.com/office/drawing/2014/main" id="{E905BC56-AAAB-B771-D751-915155AEA5C2}"/>
                  </a:ext>
                </a:extLst>
              </p:cNvPr>
              <p:cNvSpPr txBox="1"/>
              <p:nvPr/>
            </p:nvSpPr>
            <p:spPr>
              <a:xfrm>
                <a:off x="9778520" y="1682172"/>
                <a:ext cx="466794" cy="646331"/>
              </a:xfrm>
              <a:prstGeom prst="rect">
                <a:avLst/>
              </a:prstGeom>
              <a:noFill/>
            </p:spPr>
            <p:txBody>
              <a:bodyPr wrap="none" rtlCol="0">
                <a:spAutoFit/>
              </a:bodyPr>
              <a:lstStyle/>
              <a:p>
                <a:r>
                  <a:rPr lang="en-US" altLang="zh-CN" sz="3600" b="1" dirty="0">
                    <a:solidFill>
                      <a:srgbClr val="FF0000"/>
                    </a:solidFill>
                    <a:latin typeface="+mj-ea"/>
                    <a:ea typeface="+mj-ea"/>
                  </a:rPr>
                  <a:t>?</a:t>
                </a:r>
                <a:endParaRPr lang="zh-CN" altLang="en-US" sz="3600" b="1" dirty="0">
                  <a:solidFill>
                    <a:srgbClr val="FF0000"/>
                  </a:solidFill>
                  <a:latin typeface="+mj-ea"/>
                  <a:ea typeface="+mj-ea"/>
                </a:endParaRPr>
              </a:p>
            </p:txBody>
          </p:sp>
        </p:grpSp>
      </p:grpSp>
      <p:grpSp>
        <p:nvGrpSpPr>
          <p:cNvPr id="21" name="组合 20">
            <a:extLst>
              <a:ext uri="{FF2B5EF4-FFF2-40B4-BE49-F238E27FC236}">
                <a16:creationId xmlns:a16="http://schemas.microsoft.com/office/drawing/2014/main" id="{0B3EE2EC-69FD-3AF4-466B-D33BF56766CA}"/>
              </a:ext>
            </a:extLst>
          </p:cNvPr>
          <p:cNvGrpSpPr/>
          <p:nvPr/>
        </p:nvGrpSpPr>
        <p:grpSpPr>
          <a:xfrm>
            <a:off x="931148" y="3949581"/>
            <a:ext cx="4547088" cy="400110"/>
            <a:chOff x="767408" y="3933472"/>
            <a:chExt cx="4547088" cy="400110"/>
          </a:xfrm>
        </p:grpSpPr>
        <p:sp>
          <p:nvSpPr>
            <p:cNvPr id="2" name="文本框 1">
              <a:extLst>
                <a:ext uri="{FF2B5EF4-FFF2-40B4-BE49-F238E27FC236}">
                  <a16:creationId xmlns:a16="http://schemas.microsoft.com/office/drawing/2014/main" id="{43AA8253-52C9-A923-B069-944AE5C9F9C6}"/>
                </a:ext>
              </a:extLst>
            </p:cNvPr>
            <p:cNvSpPr txBox="1"/>
            <p:nvPr/>
          </p:nvSpPr>
          <p:spPr>
            <a:xfrm>
              <a:off x="767408" y="3933472"/>
              <a:ext cx="4547088" cy="400110"/>
            </a:xfrm>
            <a:prstGeom prst="rect">
              <a:avLst/>
            </a:prstGeom>
            <a:noFill/>
          </p:spPr>
          <p:txBody>
            <a:bodyPr wrap="square" rtlCol="0">
              <a:spAutoFit/>
            </a:bodyPr>
            <a:lstStyle/>
            <a:p>
              <a:pPr algn="ctr"/>
              <a:r>
                <a:rPr kumimoji="1" lang="zh-CN" altLang="en-US" sz="2000" b="1" dirty="0">
                  <a:solidFill>
                    <a:srgbClr val="002060"/>
                  </a:solidFill>
                  <a:latin typeface="微软雅黑" panose="020B0503020204020204" pitchFamily="34" charset="-122"/>
                  <a:ea typeface="微软雅黑" panose="020B0503020204020204" pitchFamily="34" charset="-122"/>
                </a:rPr>
                <a:t>二次型性能指标            发散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FC8D9A22-EC9D-05DA-A85C-42712AED560C}"/>
                </a:ext>
              </a:extLst>
            </p:cNvPr>
            <p:cNvGraphicFramePr>
              <a:graphicFrameLocks noChangeAspect="1"/>
            </p:cNvGraphicFramePr>
            <p:nvPr>
              <p:extLst>
                <p:ext uri="{D42A27DB-BD31-4B8C-83A1-F6EECF244321}">
                  <p14:modId xmlns:p14="http://schemas.microsoft.com/office/powerpoint/2010/main" val="1152835121"/>
                </p:ext>
              </p:extLst>
            </p:nvPr>
          </p:nvGraphicFramePr>
          <p:xfrm>
            <a:off x="3265934" y="3960667"/>
            <a:ext cx="813842" cy="345721"/>
          </p:xfrm>
          <a:graphic>
            <a:graphicData uri="http://schemas.openxmlformats.org/presentationml/2006/ole">
              <mc:AlternateContent xmlns:mc="http://schemas.openxmlformats.org/markup-compatibility/2006">
                <mc:Choice xmlns:v="urn:schemas-microsoft-com:vml" Requires="v">
                  <p:oleObj name="Equation" r:id="rId10" imgW="685800" imgH="291960" progId="Equation.DSMT4">
                    <p:embed/>
                  </p:oleObj>
                </mc:Choice>
                <mc:Fallback>
                  <p:oleObj name="Equation" r:id="rId10" imgW="685800" imgH="291960" progId="Equation.DSMT4">
                    <p:embed/>
                    <p:pic>
                      <p:nvPicPr>
                        <p:cNvPr id="0" name=""/>
                        <p:cNvPicPr/>
                        <p:nvPr/>
                      </p:nvPicPr>
                      <p:blipFill>
                        <a:blip r:embed="rId11"/>
                        <a:stretch>
                          <a:fillRect/>
                        </a:stretch>
                      </p:blipFill>
                      <p:spPr>
                        <a:xfrm>
                          <a:off x="3265934" y="3960667"/>
                          <a:ext cx="813842" cy="345721"/>
                        </a:xfrm>
                        <a:prstGeom prst="rect">
                          <a:avLst/>
                        </a:prstGeom>
                      </p:spPr>
                    </p:pic>
                  </p:oleObj>
                </mc:Fallback>
              </mc:AlternateContent>
            </a:graphicData>
          </a:graphic>
        </p:graphicFrame>
      </p:grpSp>
      <p:sp>
        <p:nvSpPr>
          <p:cNvPr id="17" name="箭头: 右 16">
            <a:extLst>
              <a:ext uri="{FF2B5EF4-FFF2-40B4-BE49-F238E27FC236}">
                <a16:creationId xmlns:a16="http://schemas.microsoft.com/office/drawing/2014/main" id="{9AEF5D0D-FBCD-2A86-C48F-3B41BCC6CA48}"/>
              </a:ext>
            </a:extLst>
          </p:cNvPr>
          <p:cNvSpPr/>
          <p:nvPr/>
        </p:nvSpPr>
        <p:spPr bwMode="auto">
          <a:xfrm rot="5400000">
            <a:off x="2942119"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8" name="箭头: 右 17">
            <a:extLst>
              <a:ext uri="{FF2B5EF4-FFF2-40B4-BE49-F238E27FC236}">
                <a16:creationId xmlns:a16="http://schemas.microsoft.com/office/drawing/2014/main" id="{58A0554C-B709-CC82-3802-14BBD82E5B81}"/>
              </a:ext>
            </a:extLst>
          </p:cNvPr>
          <p:cNvSpPr/>
          <p:nvPr/>
        </p:nvSpPr>
        <p:spPr bwMode="auto">
          <a:xfrm rot="5400000">
            <a:off x="8572492" y="4796318"/>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箭头: 右 22">
            <a:extLst>
              <a:ext uri="{FF2B5EF4-FFF2-40B4-BE49-F238E27FC236}">
                <a16:creationId xmlns:a16="http://schemas.microsoft.com/office/drawing/2014/main" id="{68B523FA-F24A-8071-E381-9CCFA55F8BFF}"/>
              </a:ext>
            </a:extLst>
          </p:cNvPr>
          <p:cNvSpPr/>
          <p:nvPr/>
        </p:nvSpPr>
        <p:spPr bwMode="auto">
          <a:xfrm>
            <a:off x="3106235" y="2789735"/>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CA7FE410-DE42-EC71-4A38-247286F681BB}"/>
              </a:ext>
            </a:extLst>
          </p:cNvPr>
          <p:cNvGrpSpPr/>
          <p:nvPr/>
        </p:nvGrpSpPr>
        <p:grpSpPr>
          <a:xfrm>
            <a:off x="772384" y="1785852"/>
            <a:ext cx="2731328" cy="3650067"/>
            <a:chOff x="772384" y="1785852"/>
            <a:chExt cx="2731328" cy="3650067"/>
          </a:xfrm>
        </p:grpSpPr>
        <p:sp>
          <p:nvSpPr>
            <p:cNvPr id="2" name="圆角矩形 48"/>
            <p:cNvSpPr/>
            <p:nvPr>
              <p:custDataLst>
                <p:tags r:id="rId1"/>
              </p:custDataLst>
            </p:nvPr>
          </p:nvSpPr>
          <p:spPr>
            <a:xfrm>
              <a:off x="772384" y="2273411"/>
              <a:ext cx="273132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无限时域下</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MJS</a:t>
              </a: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的线性二次型最优跟踪控制</a:t>
              </a:r>
              <a:endParaRPr kumimoji="0" lang="en-US" altLang="zh-CN"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772384" y="3950277"/>
              <a:ext cx="273132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受扰马尔可夫跳变系统的 </a:t>
              </a:r>
              <a:r>
                <a:rPr kumimoji="0" lang="en-US" altLang="zh-CN" b="1" i="1"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b="1"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最优跟踪控制</a:t>
              </a:r>
            </a:p>
          </p:txBody>
        </p:sp>
        <p:sp>
          <p:nvSpPr>
            <p:cNvPr id="6" name="文本框 5"/>
            <p:cNvSpPr txBox="1"/>
            <p:nvPr/>
          </p:nvSpPr>
          <p:spPr>
            <a:xfrm>
              <a:off x="1470237" y="178585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问题</a:t>
              </a:r>
            </a:p>
          </p:txBody>
        </p:sp>
      </p:grpSp>
      <p:sp>
        <p:nvSpPr>
          <p:cNvPr id="8" name="文本框 7"/>
          <p:cNvSpPr txBox="1"/>
          <p:nvPr/>
        </p:nvSpPr>
        <p:spPr>
          <a:xfrm>
            <a:off x="4632358"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研究方法</a:t>
            </a:r>
          </a:p>
        </p:txBody>
      </p:sp>
      <p:sp>
        <p:nvSpPr>
          <p:cNvPr id="9" name="文本框 8"/>
          <p:cNvSpPr txBox="1"/>
          <p:nvPr/>
        </p:nvSpPr>
        <p:spPr>
          <a:xfrm>
            <a:off x="8476585"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局限性</a:t>
            </a:r>
          </a:p>
        </p:txBody>
      </p:sp>
      <p:sp>
        <p:nvSpPr>
          <p:cNvPr id="10" name="矩形 113"/>
          <p:cNvSpPr>
            <a:spLocks noChangeArrowheads="1"/>
          </p:cNvSpPr>
          <p:nvPr/>
        </p:nvSpPr>
        <p:spPr bwMode="auto">
          <a:xfrm>
            <a:off x="4135788" y="2273410"/>
            <a:ext cx="2536276"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1" name="矩形 113"/>
          <p:cNvSpPr>
            <a:spLocks noChangeArrowheads="1"/>
          </p:cNvSpPr>
          <p:nvPr/>
        </p:nvSpPr>
        <p:spPr bwMode="auto">
          <a:xfrm>
            <a:off x="7101227" y="2273410"/>
            <a:ext cx="425135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165115" y="2437804"/>
            <a:ext cx="2477623"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动态规划</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1" dirty="0">
                <a:solidFill>
                  <a:srgbClr val="002060"/>
                </a:solidFill>
                <a:latin typeface="微软雅黑" panose="020B0503020204020204" pitchFamily="34" charset="-122"/>
                <a:ea typeface="微软雅黑" panose="020B0503020204020204" pitchFamily="34" charset="-122"/>
              </a:rPr>
              <a:t>方程</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Kleinman</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算法</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180292" y="2622470"/>
            <a:ext cx="4093226" cy="78739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跟踪对象为</a:t>
            </a:r>
            <a:r>
              <a:rPr lang="zh-CN" altLang="en-US" sz="1600" b="1" dirty="0">
                <a:solidFill>
                  <a:srgbClr val="C00000"/>
                </a:solidFill>
                <a:latin typeface="微软雅黑" panose="020B0503020204020204" pitchFamily="34" charset="-122"/>
                <a:ea typeface="微软雅黑" panose="020B0503020204020204" pitchFamily="34" charset="-122"/>
              </a:rPr>
              <a:t>稳定系统</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Clr>
                <a:srgbClr val="002060"/>
              </a:buClr>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转移概率未知</a:t>
            </a:r>
            <a:r>
              <a:rPr lang="zh-CN" altLang="en-US" sz="1600" b="1" dirty="0">
                <a:solidFill>
                  <a:srgbClr val="002060"/>
                </a:solidFill>
                <a:latin typeface="微软雅黑" panose="020B0503020204020204" pitchFamily="34" charset="-122"/>
                <a:ea typeface="微软雅黑" panose="020B0503020204020204" pitchFamily="34" charset="-122"/>
              </a:rPr>
              <a:t>时 </a:t>
            </a:r>
            <a:r>
              <a:rPr lang="en-US" altLang="zh-CN" sz="16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方程求解</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165115" y="4308642"/>
            <a:ext cx="2327003" cy="7875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线性矩阵不等式</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i="1" dirty="0">
                <a:solidFill>
                  <a:srgbClr val="002060"/>
                </a:solidFill>
                <a:latin typeface="微软雅黑" panose="020B0503020204020204" pitchFamily="34" charset="-122"/>
                <a:ea typeface="微软雅黑" panose="020B0503020204020204" pitchFamily="34" charset="-122"/>
              </a:rPr>
              <a:t>H</a:t>
            </a:r>
            <a:r>
              <a:rPr lang="en-US" altLang="zh-CN" sz="1600" b="1" baseline="-25000"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控制</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4135787" y="3959582"/>
            <a:ext cx="253627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7101227" y="3959582"/>
            <a:ext cx="425135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180292" y="4308642"/>
            <a:ext cx="4093226" cy="78752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镇定解的</a:t>
            </a:r>
            <a:r>
              <a:rPr lang="zh-CN" altLang="en-US" sz="1600" b="1" dirty="0">
                <a:solidFill>
                  <a:srgbClr val="C00000"/>
                </a:solidFill>
                <a:latin typeface="微软雅黑" panose="020B0503020204020204" pitchFamily="34" charset="-122"/>
                <a:ea typeface="微软雅黑" panose="020B0503020204020204" pitchFamily="34" charset="-122"/>
              </a:rPr>
              <a:t>存在性</a:t>
            </a:r>
            <a:r>
              <a:rPr lang="zh-CN" altLang="en-US" sz="1600" b="1" dirty="0">
                <a:solidFill>
                  <a:srgbClr val="002060"/>
                </a:solidFill>
                <a:latin typeface="微软雅黑" panose="020B0503020204020204" pitchFamily="34" charset="-122"/>
                <a:ea typeface="微软雅黑" panose="020B0503020204020204" pitchFamily="34" charset="-122"/>
              </a:rPr>
              <a:t>难以保证</a:t>
            </a:r>
            <a:endParaRPr lang="en-US" altLang="zh-CN"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状态估计</a:t>
            </a:r>
            <a:r>
              <a:rPr lang="zh-CN" altLang="en-US" sz="1600" b="1" dirty="0">
                <a:solidFill>
                  <a:srgbClr val="002060"/>
                </a:solidFill>
                <a:latin typeface="微软雅黑" panose="020B0503020204020204" pitchFamily="34" charset="-122"/>
                <a:ea typeface="微软雅黑" panose="020B0503020204020204" pitchFamily="34" charset="-122"/>
              </a:rPr>
              <a:t>问题</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bwMode="auto">
          <a:xfrm>
            <a:off x="695708" y="4367144"/>
            <a:ext cx="10691019" cy="2158200"/>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9" name="圆角矩形 52">
            <a:extLst>
              <a:ext uri="{FF2B5EF4-FFF2-40B4-BE49-F238E27FC236}">
                <a16:creationId xmlns:a16="http://schemas.microsoft.com/office/drawing/2014/main" id="{F71880A2-9CDF-5D86-8D54-0D31FB1A08A3}"/>
              </a:ext>
            </a:extLst>
          </p:cNvPr>
          <p:cNvSpPr/>
          <p:nvPr/>
        </p:nvSpPr>
        <p:spPr bwMode="auto">
          <a:xfrm>
            <a:off x="695709" y="1301998"/>
            <a:ext cx="10691019" cy="2618154"/>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：无限时域下</a:t>
            </a:r>
            <a:r>
              <a:rPr lang="en-US" altLang="zh-CN" b="1" dirty="0">
                <a:solidFill>
                  <a:srgbClr val="C00000"/>
                </a:solidFill>
                <a:latin typeface="微软雅黑" panose="020B0503020204020204" pitchFamily="34" charset="-122"/>
                <a:ea typeface="微软雅黑" panose="020B0503020204020204" pitchFamily="34" charset="-122"/>
              </a:rPr>
              <a:t>MJS</a:t>
            </a:r>
            <a:r>
              <a:rPr lang="zh-CN" altLang="en-US" b="1" dirty="0">
                <a:solidFill>
                  <a:srgbClr val="C00000"/>
                </a:solidFill>
                <a:latin typeface="微软雅黑" panose="020B0503020204020204" pitchFamily="34" charset="-122"/>
                <a:ea typeface="微软雅黑" panose="020B0503020204020204" pitchFamily="34" charset="-122"/>
              </a:rPr>
              <a:t>的线性二次型最优跟踪控制</a:t>
            </a:r>
          </a:p>
        </p:txBody>
      </p:sp>
      <p:pic>
        <p:nvPicPr>
          <p:cNvPr id="21" name="图片 20">
            <a:extLst>
              <a:ext uri="{FF2B5EF4-FFF2-40B4-BE49-F238E27FC236}">
                <a16:creationId xmlns:a16="http://schemas.microsoft.com/office/drawing/2014/main" id="{5A996CD6-546F-D2FA-9FE4-590F8EFA8CBD}"/>
              </a:ext>
            </a:extLst>
          </p:cNvPr>
          <p:cNvPicPr>
            <a:picLocks noChangeAspect="1"/>
          </p:cNvPicPr>
          <p:nvPr/>
        </p:nvPicPr>
        <p:blipFill>
          <a:blip r:embed="rId4"/>
          <a:stretch>
            <a:fillRect/>
          </a:stretch>
        </p:blipFill>
        <p:spPr>
          <a:xfrm>
            <a:off x="844326" y="1428949"/>
            <a:ext cx="10393785" cy="2364252"/>
          </a:xfrm>
          <a:prstGeom prst="rect">
            <a:avLst/>
          </a:prstGeom>
        </p:spPr>
      </p:pic>
      <p:grpSp>
        <p:nvGrpSpPr>
          <p:cNvPr id="41" name="组合 40">
            <a:extLst>
              <a:ext uri="{FF2B5EF4-FFF2-40B4-BE49-F238E27FC236}">
                <a16:creationId xmlns:a16="http://schemas.microsoft.com/office/drawing/2014/main" id="{F4FCD0E0-65E3-995A-3A76-96C2CA476908}"/>
              </a:ext>
            </a:extLst>
          </p:cNvPr>
          <p:cNvGrpSpPr/>
          <p:nvPr/>
        </p:nvGrpSpPr>
        <p:grpSpPr>
          <a:xfrm>
            <a:off x="1330434" y="4592910"/>
            <a:ext cx="9421567" cy="1706669"/>
            <a:chOff x="994913" y="4592910"/>
            <a:chExt cx="9421567" cy="1706669"/>
          </a:xfrm>
        </p:grpSpPr>
        <p:sp>
          <p:nvSpPr>
            <p:cNvPr id="26" name="矩形 18">
              <a:extLst>
                <a:ext uri="{FF2B5EF4-FFF2-40B4-BE49-F238E27FC236}">
                  <a16:creationId xmlns:a16="http://schemas.microsoft.com/office/drawing/2014/main" id="{05B34ED8-289C-3D55-4301-EE0D1AD08F32}"/>
                </a:ext>
              </a:extLst>
            </p:cNvPr>
            <p:cNvSpPr>
              <a:spLocks noChangeArrowheads="1"/>
            </p:cNvSpPr>
            <p:nvPr/>
          </p:nvSpPr>
          <p:spPr bwMode="auto">
            <a:xfrm>
              <a:off x="994913" y="5246189"/>
              <a:ext cx="1212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难点</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EDED757F-E575-3737-9A3C-35AD0DA9F7CC}"/>
                </a:ext>
              </a:extLst>
            </p:cNvPr>
            <p:cNvSpPr/>
            <p:nvPr/>
          </p:nvSpPr>
          <p:spPr bwMode="auto">
            <a:xfrm>
              <a:off x="1922639" y="4843089"/>
              <a:ext cx="541922" cy="1206310"/>
            </a:xfrm>
            <a:prstGeom prst="leftBrace">
              <a:avLst>
                <a:gd name="adj1" fmla="val 29978"/>
                <a:gd name="adj2" fmla="val 50000"/>
              </a:avLst>
            </a:prstGeom>
            <a:no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BDF0AB6B-3D2A-ADCA-7903-581358BF2021}"/>
                </a:ext>
              </a:extLst>
            </p:cNvPr>
            <p:cNvGrpSpPr/>
            <p:nvPr/>
          </p:nvGrpSpPr>
          <p:grpSpPr>
            <a:xfrm>
              <a:off x="2368655" y="4592910"/>
              <a:ext cx="8047825" cy="1706669"/>
              <a:chOff x="2368655" y="4632922"/>
              <a:chExt cx="8047825" cy="1706669"/>
            </a:xfrm>
          </p:grpSpPr>
          <p:grpSp>
            <p:nvGrpSpPr>
              <p:cNvPr id="37" name="组合 36">
                <a:extLst>
                  <a:ext uri="{FF2B5EF4-FFF2-40B4-BE49-F238E27FC236}">
                    <a16:creationId xmlns:a16="http://schemas.microsoft.com/office/drawing/2014/main" id="{E040D271-1561-2C01-BBC5-6CAE7585DA91}"/>
                  </a:ext>
                </a:extLst>
              </p:cNvPr>
              <p:cNvGrpSpPr/>
              <p:nvPr/>
            </p:nvGrpSpPr>
            <p:grpSpPr>
              <a:xfrm>
                <a:off x="2368655" y="4632922"/>
                <a:ext cx="8047825" cy="484632"/>
                <a:chOff x="2368655" y="4632922"/>
                <a:chExt cx="8047825" cy="484632"/>
              </a:xfrm>
            </p:grpSpPr>
            <p:sp>
              <p:nvSpPr>
                <p:cNvPr id="84" name="矩形 15"/>
                <p:cNvSpPr>
                  <a:spLocks noChangeArrowheads="1"/>
                </p:cNvSpPr>
                <p:nvPr/>
              </p:nvSpPr>
              <p:spPr bwMode="auto">
                <a:xfrm>
                  <a:off x="6240016" y="4675183"/>
                  <a:ext cx="4176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二次型性能指标中引入</a:t>
                  </a:r>
                  <a:r>
                    <a:rPr lang="zh-CN" altLang="en-US" sz="2000" b="1" dirty="0">
                      <a:solidFill>
                        <a:srgbClr val="C00000"/>
                      </a:solidFill>
                      <a:latin typeface="微软雅黑" panose="020B0503020204020204" pitchFamily="34" charset="-122"/>
                      <a:ea typeface="微软雅黑" panose="020B0503020204020204" pitchFamily="34" charset="-122"/>
                    </a:rPr>
                    <a:t>衰减因子</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68655" y="4675183"/>
                  <a:ext cx="276734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二次型性能指标</a:t>
                  </a:r>
                  <a:r>
                    <a:rPr lang="zh-CN" altLang="en-US" sz="2000" b="1" dirty="0">
                      <a:solidFill>
                        <a:srgbClr val="C00000"/>
                      </a:solidFill>
                      <a:latin typeface="Times New Roman" panose="02020603050405020304" pitchFamily="18" charset="0"/>
                      <a:ea typeface="微软雅黑" panose="020B0503020204020204" pitchFamily="34" charset="-122"/>
                    </a:rPr>
                    <a:t>发散</a:t>
                  </a:r>
                  <a:endParaRPr lang="en-US" altLang="zh-CN" sz="2000" b="1" dirty="0">
                    <a:solidFill>
                      <a:srgbClr val="C00000"/>
                    </a:solidFill>
                    <a:latin typeface="Times New Roman" panose="02020603050405020304" pitchFamily="18" charset="0"/>
                    <a:ea typeface="微软雅黑" panose="020B0503020204020204" pitchFamily="34" charset="-122"/>
                  </a:endParaRPr>
                </a:p>
              </p:txBody>
            </p:sp>
            <p:sp>
              <p:nvSpPr>
                <p:cNvPr id="33" name="箭头: 右 32">
                  <a:extLst>
                    <a:ext uri="{FF2B5EF4-FFF2-40B4-BE49-F238E27FC236}">
                      <a16:creationId xmlns:a16="http://schemas.microsoft.com/office/drawing/2014/main" id="{532F9372-55D2-FFD1-BCF1-B29A4C727E77}"/>
                    </a:ext>
                  </a:extLst>
                </p:cNvPr>
                <p:cNvSpPr/>
                <p:nvPr/>
              </p:nvSpPr>
              <p:spPr bwMode="auto">
                <a:xfrm>
                  <a:off x="5231904" y="4632922"/>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38" name="组合 37">
                <a:extLst>
                  <a:ext uri="{FF2B5EF4-FFF2-40B4-BE49-F238E27FC236}">
                    <a16:creationId xmlns:a16="http://schemas.microsoft.com/office/drawing/2014/main" id="{7CCC5237-AC99-5BB2-3C01-5BE576BBBE81}"/>
                  </a:ext>
                </a:extLst>
              </p:cNvPr>
              <p:cNvGrpSpPr/>
              <p:nvPr/>
            </p:nvGrpSpPr>
            <p:grpSpPr>
              <a:xfrm>
                <a:off x="2368655" y="5854959"/>
                <a:ext cx="7975817" cy="484632"/>
                <a:chOff x="2368655" y="5854959"/>
                <a:chExt cx="7975817" cy="484632"/>
              </a:xfrm>
            </p:grpSpPr>
            <p:sp>
              <p:nvSpPr>
                <p:cNvPr id="73" name="文本框 72"/>
                <p:cNvSpPr txBox="1"/>
                <p:nvPr/>
              </p:nvSpPr>
              <p:spPr>
                <a:xfrm>
                  <a:off x="2368655" y="5897220"/>
                  <a:ext cx="204726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转移概率</a:t>
                  </a:r>
                  <a:r>
                    <a:rPr lang="zh-CN" altLang="en-US" sz="2000" b="1" dirty="0">
                      <a:solidFill>
                        <a:srgbClr val="C00000"/>
                      </a:solidFill>
                      <a:latin typeface="Times New Roman" panose="02020603050405020304" pitchFamily="18" charset="0"/>
                      <a:ea typeface="微软雅黑" panose="020B0503020204020204" pitchFamily="34" charset="-122"/>
                    </a:rPr>
                    <a:t>未知</a:t>
                  </a:r>
                  <a:endParaRPr lang="en-US" altLang="zh-CN" sz="2000" b="1" baseline="30000" dirty="0">
                    <a:solidFill>
                      <a:srgbClr val="C00000"/>
                    </a:solidFill>
                    <a:latin typeface="Times New Roman" panose="02020603050405020304" pitchFamily="18" charset="0"/>
                    <a:ea typeface="微软雅黑" panose="020B0503020204020204" pitchFamily="34" charset="-122"/>
                  </a:endParaRPr>
                </a:p>
              </p:txBody>
            </p:sp>
            <p:sp>
              <p:nvSpPr>
                <p:cNvPr id="29" name="矩形 15">
                  <a:extLst>
                    <a:ext uri="{FF2B5EF4-FFF2-40B4-BE49-F238E27FC236}">
                      <a16:creationId xmlns:a16="http://schemas.microsoft.com/office/drawing/2014/main" id="{10E19FF8-7F3E-7173-67EA-899CE55ED8F4}"/>
                    </a:ext>
                  </a:extLst>
                </p:cNvPr>
                <p:cNvSpPr>
                  <a:spLocks noChangeArrowheads="1"/>
                </p:cNvSpPr>
                <p:nvPr/>
              </p:nvSpPr>
              <p:spPr bwMode="auto">
                <a:xfrm>
                  <a:off x="6240016" y="5897220"/>
                  <a:ext cx="4104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模态序列</a:t>
                  </a:r>
                  <a:r>
                    <a:rPr lang="zh-CN" altLang="en-US" sz="2000" b="1" dirty="0">
                      <a:solidFill>
                        <a:srgbClr val="002060"/>
                      </a:solidFill>
                      <a:latin typeface="微软雅黑" panose="020B0503020204020204" pitchFamily="34" charset="-122"/>
                      <a:ea typeface="微软雅黑" panose="020B0503020204020204" pitchFamily="34" charset="-122"/>
                    </a:rPr>
                    <a:t>求解 </a:t>
                  </a:r>
                  <a:r>
                    <a:rPr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rPr>
                    <a:t>方程</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4E55CB74-C39C-0C72-8B7F-C18E2534D92A}"/>
                    </a:ext>
                  </a:extLst>
                </p:cNvPr>
                <p:cNvSpPr/>
                <p:nvPr/>
              </p:nvSpPr>
              <p:spPr bwMode="auto">
                <a:xfrm>
                  <a:off x="5231904" y="5854959"/>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2107</Words>
  <Application>Microsoft Office PowerPoint</Application>
  <PresentationFormat>宽屏</PresentationFormat>
  <Paragraphs>233</Paragraphs>
  <Slides>27</Slides>
  <Notes>23</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2</vt:i4>
      </vt:variant>
      <vt:variant>
        <vt:lpstr>幻灯片标题</vt:lpstr>
      </vt:variant>
      <vt:variant>
        <vt:i4>27</vt:i4>
      </vt:variant>
    </vt:vector>
  </HeadingPairs>
  <TitlesOfParts>
    <vt:vector size="41"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Equation</vt:lpstr>
      <vt:lpstr>Visio</vt:lpstr>
      <vt:lpstr>基于策略迭代的马尔可夫跳变系统的最优跟踪控制</vt:lpstr>
      <vt:lpstr>主要内容</vt:lpstr>
      <vt:lpstr>PowerPoint 演示文稿</vt:lpstr>
      <vt:lpstr>PowerPoint 演示文稿</vt:lpstr>
      <vt:lpstr>主要内容</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总结</vt:lpstr>
      <vt:lpstr>展望</vt:lpstr>
      <vt:lpstr>主要科研成果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1881</cp:revision>
  <dcterms:created xsi:type="dcterms:W3CDTF">2016-09-08T14:29:00Z</dcterms:created>
  <dcterms:modified xsi:type="dcterms:W3CDTF">2024-04-22T13:38:57Z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