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23"/>
  </p:notesMasterIdLst>
  <p:handoutMasterIdLst>
    <p:handoutMasterId r:id="rId24"/>
  </p:handoutMasterIdLst>
  <p:sldIdLst>
    <p:sldId id="493" r:id="rId6"/>
    <p:sldId id="8879" r:id="rId7"/>
    <p:sldId id="496" r:id="rId8"/>
    <p:sldId id="8882" r:id="rId9"/>
    <p:sldId id="8934" r:id="rId10"/>
    <p:sldId id="8883" r:id="rId11"/>
    <p:sldId id="8925" r:id="rId12"/>
    <p:sldId id="8908" r:id="rId13"/>
    <p:sldId id="8935" r:id="rId14"/>
    <p:sldId id="1302" r:id="rId15"/>
    <p:sldId id="1303" r:id="rId16"/>
    <p:sldId id="8930" r:id="rId17"/>
    <p:sldId id="8911" r:id="rId18"/>
    <p:sldId id="8936" r:id="rId19"/>
    <p:sldId id="1043" r:id="rId20"/>
    <p:sldId id="8905" r:id="rId21"/>
    <p:sldId id="1023"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66FF"/>
    <a:srgbClr val="66CCFF"/>
    <a:srgbClr val="81D8FF"/>
    <a:srgbClr val="9CD8E4"/>
    <a:srgbClr val="C3E8EF"/>
    <a:srgbClr val="8FD3E1"/>
    <a:srgbClr val="D1E2F7"/>
    <a:srgbClr val="635BFD"/>
    <a:srgbClr val="FC1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3826" autoAdjust="0"/>
  </p:normalViewPr>
  <p:slideViewPr>
    <p:cSldViewPr showGuides="1">
      <p:cViewPr varScale="1">
        <p:scale>
          <a:sx n="110" d="100"/>
          <a:sy n="110" d="100"/>
        </p:scale>
        <p:origin x="786" y="13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17</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针对上述三个问题本文主要有四个研究内容：研究内容</a:t>
            </a:r>
            <a:r>
              <a:rPr lang="en-US" altLang="zh-CN" dirty="0"/>
              <a:t>1</a:t>
            </a:r>
            <a:r>
              <a:rPr lang="zh-CN" altLang="en-US" dirty="0"/>
              <a:t>：研究内容</a:t>
            </a:r>
            <a:r>
              <a:rPr lang="en-US" altLang="zh-CN" dirty="0"/>
              <a:t>2</a:t>
            </a:r>
            <a:r>
              <a:rPr lang="zh-CN" altLang="en-US" dirty="0"/>
              <a:t>在研究内容</a:t>
            </a:r>
            <a:r>
              <a:rPr lang="en-US" altLang="zh-CN" dirty="0"/>
              <a:t>1</a:t>
            </a:r>
            <a:r>
              <a:rPr lang="zh-CN" altLang="en-US" dirty="0"/>
              <a:t>的基础上研究</a:t>
            </a: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8</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dirty="0">
                <a:solidFill>
                  <a:srgbClr val="C00000"/>
                </a:solidFill>
                <a:latin typeface="微软雅黑" panose="020B0503020204020204" pitchFamily="34" charset="-122"/>
                <a:ea typeface="微软雅黑" panose="020B0503020204020204" pitchFamily="34" charset="-122"/>
              </a:rPr>
              <a:t>类似地，构造融合估计误差上界，将确定融合权重矩阵的问题转化为求解具有线性矩阵不等式约束的凸优化问题。</a:t>
            </a:r>
            <a:endParaRPr lang="en-US" altLang="zh-CN" sz="1200" b="0" dirty="0">
              <a:solidFill>
                <a:srgbClr val="C00000"/>
              </a:solidFill>
              <a:latin typeface="微软雅黑" panose="020B0503020204020204" pitchFamily="34" charset="-122"/>
              <a:ea typeface="微软雅黑" panose="020B0503020204020204" pitchFamily="34" charset="-122"/>
            </a:endParaRPr>
          </a:p>
          <a:p>
            <a:r>
              <a:rPr lang="zh-CN" altLang="en-US" sz="1200" b="0" dirty="0">
                <a:solidFill>
                  <a:srgbClr val="C00000"/>
                </a:solidFill>
                <a:latin typeface="微软雅黑" panose="020B0503020204020204" pitchFamily="34" charset="-122"/>
                <a:ea typeface="微软雅黑" panose="020B0503020204020204" pitchFamily="34" charset="-122"/>
              </a:rPr>
              <a:t>从而设计了鲁棒的分布式非线性融合估计方法。</a:t>
            </a: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jpe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image" Target="../media/image19.png"/><Relationship Id="rId5" Type="http://schemas.openxmlformats.org/officeDocument/2006/relationships/image" Target="../media/image18.jpe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jpe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42.jpe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package" Target="../embeddings/Microsoft_Visio_Drawing.vsdx"/></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xml"/><Relationship Id="rId7" Type="http://schemas.openxmlformats.org/officeDocument/2006/relationships/image" Target="../media/image5.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4.xml"/><Relationship Id="rId5" Type="http://schemas.openxmlformats.org/officeDocument/2006/relationships/slideLayout" Target="../slideLayouts/slideLayout32.xml"/><Relationship Id="rId10" Type="http://schemas.openxmlformats.org/officeDocument/2006/relationships/image" Target="../media/image15.png"/><Relationship Id="rId4" Type="http://schemas.openxmlformats.org/officeDocument/2006/relationships/tags" Target="../tags/tag5.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基于策略迭代的马尔可夫跳变系统的最优跟踪控制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223792" y="3284984"/>
            <a:ext cx="4561840" cy="2422010"/>
          </a:xfrm>
          <a:prstGeom prst="rect">
            <a:avLst/>
          </a:prstGeom>
          <a:noFill/>
        </p:spPr>
        <p:txBody>
          <a:bodyPr wrap="square">
            <a:spAutoFit/>
          </a:bodyPr>
          <a:lstStyle/>
          <a:p>
            <a:pPr algn="just">
              <a:lnSpc>
                <a:spcPct val="150000"/>
              </a:lnSpc>
            </a:pPr>
            <a:r>
              <a:rPr lang="zh-CN" altLang="en-US" sz="2600" b="1" dirty="0">
                <a:solidFill>
                  <a:schemeClr val="bg1"/>
                </a:solidFill>
                <a:latin typeface="微软雅黑" panose="020B0503020204020204" pitchFamily="34" charset="-122"/>
                <a:ea typeface="微软雅黑" panose="020B0503020204020204" pitchFamily="34" charset="-122"/>
                <a:cs typeface="+mn-ea"/>
                <a:sym typeface="+mn-lt"/>
              </a:rPr>
              <a:t>答</a:t>
            </a: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答辩人：姚才康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rPr>
              <a:t>2024.04.21</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21641"/>
    </mc:Choice>
    <mc:Fallback xmlns="">
      <p:transition advTm="216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箭头: 下 76"/>
          <p:cNvSpPr/>
          <p:nvPr/>
        </p:nvSpPr>
        <p:spPr bwMode="auto">
          <a:xfrm>
            <a:off x="5948673" y="4896896"/>
            <a:ext cx="720080" cy="225317"/>
          </a:xfrm>
          <a:prstGeom prst="downArrow">
            <a:avLst/>
          </a:prstGeom>
          <a:solidFill>
            <a:srgbClr val="00359E"/>
          </a:solidFill>
          <a:ln w="9525" cap="flat" cmpd="sng" algn="ctr">
            <a:solidFill>
              <a:srgbClr val="00206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 name="组合 9"/>
          <p:cNvGrpSpPr/>
          <p:nvPr/>
        </p:nvGrpSpPr>
        <p:grpSpPr>
          <a:xfrm>
            <a:off x="667371" y="5837542"/>
            <a:ext cx="10685214" cy="853390"/>
            <a:chOff x="667371" y="5718442"/>
            <a:chExt cx="10685214" cy="853390"/>
          </a:xfrm>
        </p:grpSpPr>
        <p:sp>
          <p:nvSpPr>
            <p:cNvPr id="79" name="矩形 78"/>
            <p:cNvSpPr/>
            <p:nvPr/>
          </p:nvSpPr>
          <p:spPr bwMode="auto">
            <a:xfrm>
              <a:off x="667371" y="5718442"/>
              <a:ext cx="10685214" cy="85339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84" name="矩形 15"/>
            <p:cNvSpPr>
              <a:spLocks noChangeArrowheads="1"/>
            </p:cNvSpPr>
            <p:nvPr/>
          </p:nvSpPr>
          <p:spPr bwMode="auto">
            <a:xfrm>
              <a:off x="1708746" y="5763056"/>
              <a:ext cx="938257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ts val="1200"/>
                </a:spcBef>
                <a:buClr>
                  <a:srgbClr val="002060"/>
                </a:buClr>
                <a:buSzPct val="90000"/>
                <a:buFont typeface="Times New Roman" panose="02020603050405020304" pitchFamily="18" charset="0"/>
                <a:buAutoNum type="arabicPeriod"/>
              </a:pPr>
              <a:r>
                <a:rPr lang="zh-CN" altLang="en-US" sz="1800" b="1" dirty="0">
                  <a:solidFill>
                    <a:srgbClr val="002060"/>
                  </a:solidFill>
                  <a:latin typeface="微软雅黑" panose="020B0503020204020204" pitchFamily="34" charset="-122"/>
                  <a:ea typeface="微软雅黑" panose="020B0503020204020204" pitchFamily="34" charset="-122"/>
                </a:rPr>
                <a:t>非线性量化误差转化为</a:t>
              </a:r>
              <a:r>
                <a:rPr lang="zh-CN" altLang="en-US" sz="1800" b="1" dirty="0">
                  <a:solidFill>
                    <a:srgbClr val="C00000"/>
                  </a:solidFill>
                  <a:latin typeface="微软雅黑" panose="020B0503020204020204" pitchFamily="34" charset="-122"/>
                  <a:ea typeface="微软雅黑" panose="020B0503020204020204" pitchFamily="34" charset="-122"/>
                </a:rPr>
                <a:t>参数不确定性</a:t>
              </a:r>
              <a:endParaRPr lang="en-US" altLang="zh-CN" sz="1800" b="1" dirty="0">
                <a:solidFill>
                  <a:srgbClr val="C00000"/>
                </a:solidFill>
                <a:latin typeface="微软雅黑" panose="020B0503020204020204" pitchFamily="34" charset="-122"/>
                <a:ea typeface="微软雅黑" panose="020B0503020204020204" pitchFamily="34" charset="-122"/>
              </a:endParaRPr>
            </a:p>
            <a:p>
              <a:pPr>
                <a:spcBef>
                  <a:spcPts val="1200"/>
                </a:spcBef>
                <a:buClr>
                  <a:srgbClr val="002060"/>
                </a:buClr>
                <a:buSzPct val="90000"/>
                <a:buFont typeface="Times New Roman" panose="02020603050405020304" pitchFamily="18" charset="0"/>
                <a:buAutoNum type="arabicPeriod"/>
              </a:pPr>
              <a:r>
                <a:rPr lang="zh-CN" altLang="en-US" sz="1800" b="1" dirty="0">
                  <a:solidFill>
                    <a:srgbClr val="002060"/>
                  </a:solidFill>
                  <a:latin typeface="微软雅黑" panose="020B0503020204020204" pitchFamily="34" charset="-122"/>
                  <a:ea typeface="微软雅黑" panose="020B0503020204020204" pitchFamily="34" charset="-122"/>
                </a:rPr>
                <a:t>通过</a:t>
              </a:r>
              <a:r>
                <a:rPr lang="zh-CN" altLang="en-US" sz="1800" b="1" dirty="0">
                  <a:solidFill>
                    <a:srgbClr val="C00000"/>
                  </a:solidFill>
                  <a:latin typeface="微软雅黑" panose="020B0503020204020204" pitchFamily="34" charset="-122"/>
                  <a:ea typeface="微软雅黑" panose="020B0503020204020204" pitchFamily="34" charset="-122"/>
                </a:rPr>
                <a:t>构造估计误差上界递推不等式</a:t>
              </a:r>
              <a:r>
                <a:rPr lang="zh-CN" altLang="en-US" sz="1800" b="1" dirty="0">
                  <a:solidFill>
                    <a:srgbClr val="002060"/>
                  </a:solidFill>
                  <a:latin typeface="微软雅黑" panose="020B0503020204020204" pitchFamily="34" charset="-122"/>
                  <a:ea typeface="微软雅黑" panose="020B0503020204020204" pitchFamily="34" charset="-122"/>
                </a:rPr>
                <a:t>以转化为凸优化问题求解估计器增益</a:t>
              </a: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87" name="矩形 18"/>
            <p:cNvSpPr>
              <a:spLocks noChangeArrowheads="1"/>
            </p:cNvSpPr>
            <p:nvPr/>
          </p:nvSpPr>
          <p:spPr bwMode="auto">
            <a:xfrm>
              <a:off x="995302" y="5811948"/>
              <a:ext cx="7835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解决思路</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
        <p:nvSpPr>
          <p:cNvPr id="71" name="矩形 70"/>
          <p:cNvSpPr/>
          <p:nvPr/>
        </p:nvSpPr>
        <p:spPr bwMode="auto">
          <a:xfrm>
            <a:off x="667371" y="4178782"/>
            <a:ext cx="10685214" cy="641764"/>
          </a:xfrm>
          <a:prstGeom prst="rect">
            <a:avLst/>
          </a:prstGeom>
          <a:noFill/>
          <a:ln w="9525" cap="flat" cmpd="sng" algn="ctr">
            <a:solidFill>
              <a:srgbClr val="00206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2" name="文本框 71"/>
          <p:cNvSpPr txBox="1"/>
          <p:nvPr/>
        </p:nvSpPr>
        <p:spPr>
          <a:xfrm>
            <a:off x="1606621" y="4323490"/>
            <a:ext cx="2365668" cy="369332"/>
          </a:xfrm>
          <a:prstGeom prst="rect">
            <a:avLst/>
          </a:prstGeom>
          <a:solidFill>
            <a:schemeClr val="bg1">
              <a:lumMod val="85000"/>
            </a:schemeClr>
          </a:solidFill>
        </p:spPr>
        <p:txBody>
          <a:bodyPr wrap="square">
            <a:spAutoFit/>
          </a:bodyPr>
          <a:lstStyle/>
          <a:p>
            <a:pPr algn="ctr">
              <a:spcAft>
                <a:spcPts val="600"/>
              </a:spcAft>
            </a:pPr>
            <a:r>
              <a:rPr lang="zh-CN" altLang="en-US" b="1" dirty="0">
                <a:solidFill>
                  <a:srgbClr val="002060"/>
                </a:solidFill>
                <a:latin typeface="Times New Roman" panose="02020603050405020304" pitchFamily="18" charset="0"/>
                <a:ea typeface="微软雅黑" panose="020B0503020204020204" pitchFamily="34" charset="-122"/>
              </a:rPr>
              <a:t>噪声</a:t>
            </a:r>
            <a:r>
              <a:rPr lang="zh-CN" altLang="en-US" b="1" dirty="0">
                <a:solidFill>
                  <a:srgbClr val="C00000"/>
                </a:solidFill>
                <a:latin typeface="Times New Roman" panose="02020603050405020304" pitchFamily="18" charset="0"/>
                <a:ea typeface="微软雅黑" panose="020B0503020204020204" pitchFamily="34" charset="-122"/>
              </a:rPr>
              <a:t>统计特性未知</a:t>
            </a:r>
            <a:endParaRPr lang="en-US" altLang="zh-CN" b="1" dirty="0">
              <a:solidFill>
                <a:srgbClr val="C00000"/>
              </a:solidFill>
              <a:latin typeface="Times New Roman" panose="02020603050405020304" pitchFamily="18" charset="0"/>
              <a:ea typeface="微软雅黑" panose="020B0503020204020204" pitchFamily="34" charset="-122"/>
            </a:endParaRPr>
          </a:p>
        </p:txBody>
      </p:sp>
      <p:sp>
        <p:nvSpPr>
          <p:cNvPr id="73" name="文本框 72"/>
          <p:cNvSpPr txBox="1"/>
          <p:nvPr/>
        </p:nvSpPr>
        <p:spPr>
          <a:xfrm>
            <a:off x="8538379" y="4323490"/>
            <a:ext cx="2398712" cy="369332"/>
          </a:xfrm>
          <a:prstGeom prst="rect">
            <a:avLst/>
          </a:prstGeom>
          <a:solidFill>
            <a:schemeClr val="bg1">
              <a:lumMod val="85000"/>
            </a:schemeClr>
          </a:solidFill>
        </p:spPr>
        <p:txBody>
          <a:bodyPr wrap="square">
            <a:spAutoFit/>
          </a:bodyPr>
          <a:lstStyle/>
          <a:p>
            <a:pPr algn="ctr">
              <a:spcAft>
                <a:spcPts val="600"/>
              </a:spcAft>
            </a:pPr>
            <a:r>
              <a:rPr lang="zh-CN" altLang="en-US" b="1" dirty="0">
                <a:solidFill>
                  <a:srgbClr val="002060"/>
                </a:solidFill>
                <a:latin typeface="Times New Roman" panose="02020603050405020304" pitchFamily="18" charset="0"/>
                <a:ea typeface="微软雅黑" panose="020B0503020204020204" pitchFamily="34" charset="-122"/>
              </a:rPr>
              <a:t>非线性滤波</a:t>
            </a:r>
            <a:r>
              <a:rPr lang="zh-CN" altLang="en-US" b="1" dirty="0">
                <a:solidFill>
                  <a:srgbClr val="C00000"/>
                </a:solidFill>
                <a:latin typeface="Times New Roman" panose="02020603050405020304" pitchFamily="18" charset="0"/>
                <a:ea typeface="微软雅黑" panose="020B0503020204020204" pitchFamily="34" charset="-122"/>
              </a:rPr>
              <a:t>稳定性</a:t>
            </a:r>
            <a:endParaRPr lang="en-US" altLang="zh-CN" b="1" baseline="30000" dirty="0">
              <a:solidFill>
                <a:srgbClr val="C00000"/>
              </a:solidFill>
              <a:latin typeface="Times New Roman" panose="02020603050405020304" pitchFamily="18" charset="0"/>
              <a:ea typeface="微软雅黑" panose="020B0503020204020204" pitchFamily="34" charset="-122"/>
            </a:endParaRPr>
          </a:p>
        </p:txBody>
      </p:sp>
      <p:sp>
        <p:nvSpPr>
          <p:cNvPr id="74" name="文本框 73"/>
          <p:cNvSpPr txBox="1"/>
          <p:nvPr/>
        </p:nvSpPr>
        <p:spPr>
          <a:xfrm>
            <a:off x="879071" y="4170569"/>
            <a:ext cx="38730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难</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点</a:t>
            </a:r>
          </a:p>
        </p:txBody>
      </p:sp>
      <p:sp>
        <p:nvSpPr>
          <p:cNvPr id="75" name="文本框 74"/>
          <p:cNvSpPr txBox="1"/>
          <p:nvPr/>
        </p:nvSpPr>
        <p:spPr>
          <a:xfrm>
            <a:off x="4924123" y="4323490"/>
            <a:ext cx="2687960" cy="369332"/>
          </a:xfrm>
          <a:prstGeom prst="rect">
            <a:avLst/>
          </a:prstGeom>
          <a:solidFill>
            <a:schemeClr val="bg1">
              <a:lumMod val="85000"/>
            </a:schemeClr>
          </a:solidFill>
        </p:spPr>
        <p:txBody>
          <a:bodyPr wrap="square">
            <a:spAutoFit/>
          </a:bodyPr>
          <a:lstStyle/>
          <a:p>
            <a:pPr algn="ctr">
              <a:spcAft>
                <a:spcPts val="600"/>
              </a:spcAft>
            </a:pPr>
            <a:r>
              <a:rPr lang="zh-CN" altLang="en-US" b="1" dirty="0">
                <a:solidFill>
                  <a:srgbClr val="002060"/>
                </a:solidFill>
                <a:latin typeface="Times New Roman" panose="02020603050405020304" pitchFamily="18" charset="0"/>
                <a:ea typeface="微软雅黑" panose="020B0503020204020204" pitchFamily="34" charset="-122"/>
              </a:rPr>
              <a:t>线性化误差</a:t>
            </a:r>
            <a:r>
              <a:rPr lang="zh-CN" altLang="en-US" b="1" dirty="0">
                <a:solidFill>
                  <a:srgbClr val="C00000"/>
                </a:solidFill>
                <a:latin typeface="Times New Roman" panose="02020603050405020304" pitchFamily="18" charset="0"/>
                <a:ea typeface="微软雅黑" panose="020B0503020204020204" pitchFamily="34" charset="-122"/>
              </a:rPr>
              <a:t>不确定性</a:t>
            </a:r>
            <a:endParaRPr lang="en-US" altLang="zh-CN" b="1" baseline="30000" dirty="0">
              <a:solidFill>
                <a:srgbClr val="C00000"/>
              </a:solidFill>
              <a:latin typeface="Times New Roman" panose="02020603050405020304" pitchFamily="18" charset="0"/>
              <a:ea typeface="微软雅黑" panose="020B0503020204020204" pitchFamily="34" charset="-122"/>
            </a:endParaRPr>
          </a:p>
        </p:txBody>
      </p:sp>
      <p:sp>
        <p:nvSpPr>
          <p:cNvPr id="95" name="左大括号 94"/>
          <p:cNvSpPr/>
          <p:nvPr/>
        </p:nvSpPr>
        <p:spPr bwMode="auto">
          <a:xfrm rot="5400000">
            <a:off x="5966189" y="623898"/>
            <a:ext cx="307779" cy="6782080"/>
          </a:xfrm>
          <a:prstGeom prst="leftBrace">
            <a:avLst>
              <a:gd name="adj1" fmla="val 16211"/>
              <a:gd name="adj2" fmla="val 47615"/>
            </a:avLst>
          </a:prstGeom>
          <a:noFill/>
          <a:ln w="28575"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2" name="组合 1"/>
          <p:cNvGrpSpPr/>
          <p:nvPr/>
        </p:nvGrpSpPr>
        <p:grpSpPr>
          <a:xfrm>
            <a:off x="695400" y="1268760"/>
            <a:ext cx="10641800" cy="2654780"/>
            <a:chOff x="731409" y="1559401"/>
            <a:chExt cx="10641800" cy="2654780"/>
          </a:xfrm>
        </p:grpSpPr>
        <p:sp>
          <p:nvSpPr>
            <p:cNvPr id="92" name="矩形 91"/>
            <p:cNvSpPr/>
            <p:nvPr/>
          </p:nvSpPr>
          <p:spPr bwMode="auto">
            <a:xfrm>
              <a:off x="4489925" y="1559401"/>
              <a:ext cx="3837664" cy="225019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59" name="图片 58"/>
            <p:cNvPicPr>
              <a:picLocks noChangeAspect="1"/>
            </p:cNvPicPr>
            <p:nvPr/>
          </p:nvPicPr>
          <p:blipFill>
            <a:blip r:embed="rId4"/>
            <a:stretch>
              <a:fillRect/>
            </a:stretch>
          </p:blipFill>
          <p:spPr>
            <a:xfrm>
              <a:off x="9294153" y="1582554"/>
              <a:ext cx="2079056" cy="2306454"/>
            </a:xfrm>
            <a:prstGeom prst="rect">
              <a:avLst/>
            </a:prstGeom>
          </p:spPr>
        </p:pic>
        <p:sp>
          <p:nvSpPr>
            <p:cNvPr id="85" name="TextBox 68"/>
            <p:cNvSpPr txBox="1">
              <a:spLocks noChangeArrowheads="1"/>
            </p:cNvSpPr>
            <p:nvPr/>
          </p:nvSpPr>
          <p:spPr bwMode="auto">
            <a:xfrm>
              <a:off x="4663576" y="1683780"/>
              <a:ext cx="3664672"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spcAft>
                  <a:spcPts val="800"/>
                </a:spcAft>
                <a:buSzTx/>
                <a:buFont typeface="Wingdings" panose="05000000000000000000" pitchFamily="2" charset="2"/>
                <a:buChar char="u"/>
              </a:pPr>
              <a:r>
                <a:rPr lang="zh-CN" altLang="en-US" sz="1400" b="1" dirty="0">
                  <a:solidFill>
                    <a:srgbClr val="002060"/>
                  </a:solidFill>
                  <a:latin typeface="微软雅黑" panose="020B0503020204020204" pitchFamily="34" charset="-122"/>
                  <a:ea typeface="微软雅黑" panose="020B0503020204020204" pitchFamily="34" charset="-122"/>
                </a:rPr>
                <a:t>目标动态和传感器量测的</a:t>
              </a:r>
              <a:r>
                <a:rPr lang="zh-CN" altLang="en-US" sz="1400" b="1" dirty="0">
                  <a:solidFill>
                    <a:srgbClr val="C00000"/>
                  </a:solidFill>
                  <a:latin typeface="微软雅黑" panose="020B0503020204020204" pitchFamily="34" charset="-122"/>
                  <a:ea typeface="微软雅黑" panose="020B0503020204020204" pitchFamily="34" charset="-122"/>
                </a:rPr>
                <a:t>非线性</a:t>
              </a:r>
              <a:endParaRPr lang="en-US" altLang="zh-CN" sz="1400" b="1" dirty="0">
                <a:solidFill>
                  <a:srgbClr val="C00000"/>
                </a:solidFill>
                <a:latin typeface="微软雅黑" panose="020B0503020204020204" pitchFamily="34" charset="-122"/>
                <a:ea typeface="微软雅黑" panose="020B0503020204020204" pitchFamily="34" charset="-122"/>
              </a:endParaRPr>
            </a:p>
            <a:p>
              <a:pPr>
                <a:spcBef>
                  <a:spcPct val="0"/>
                </a:spcBef>
                <a:spcAft>
                  <a:spcPts val="800"/>
                </a:spcAft>
                <a:buSzTx/>
                <a:buFont typeface="Wingdings" panose="05000000000000000000" pitchFamily="2" charset="2"/>
                <a:buChar char="u"/>
              </a:pPr>
              <a:r>
                <a:rPr lang="zh-CN" altLang="en-US" sz="1400" b="1" dirty="0">
                  <a:solidFill>
                    <a:srgbClr val="002060"/>
                  </a:solidFill>
                  <a:latin typeface="微软雅黑" panose="020B0503020204020204" pitchFamily="34" charset="-122"/>
                  <a:ea typeface="微软雅黑" panose="020B0503020204020204" pitchFamily="34" charset="-122"/>
                </a:rPr>
                <a:t>运动过程和传感器量测噪声的</a:t>
              </a:r>
              <a:r>
                <a:rPr lang="zh-CN" altLang="en-US" sz="1400" b="1" dirty="0">
                  <a:solidFill>
                    <a:srgbClr val="C00000"/>
                  </a:solidFill>
                  <a:latin typeface="微软雅黑" panose="020B0503020204020204" pitchFamily="34" charset="-122"/>
                  <a:ea typeface="微软雅黑" panose="020B0503020204020204" pitchFamily="34" charset="-122"/>
                </a:rPr>
                <a:t>非高斯性</a:t>
              </a:r>
              <a:endParaRPr lang="en-US" altLang="zh-CN" sz="1400" b="1" dirty="0">
                <a:solidFill>
                  <a:srgbClr val="C00000"/>
                </a:solidFill>
                <a:latin typeface="微软雅黑" panose="020B0503020204020204" pitchFamily="34" charset="-122"/>
                <a:ea typeface="微软雅黑" panose="020B0503020204020204" pitchFamily="34" charset="-122"/>
              </a:endParaRPr>
            </a:p>
            <a:p>
              <a:pPr>
                <a:spcBef>
                  <a:spcPct val="0"/>
                </a:spcBef>
                <a:spcAft>
                  <a:spcPts val="800"/>
                </a:spcAft>
                <a:buSzTx/>
                <a:buFont typeface="Wingdings" panose="05000000000000000000" pitchFamily="2" charset="2"/>
                <a:buChar char="u"/>
              </a:pPr>
              <a:r>
                <a:rPr lang="zh-CN" altLang="en-US" sz="1400" b="1" dirty="0">
                  <a:solidFill>
                    <a:srgbClr val="002060"/>
                  </a:solidFill>
                  <a:latin typeface="微软雅黑" panose="020B0503020204020204" pitchFamily="34" charset="-122"/>
                  <a:ea typeface="微软雅黑" panose="020B0503020204020204" pitchFamily="34" charset="-122"/>
                </a:rPr>
                <a:t>噪声</a:t>
              </a:r>
              <a:r>
                <a:rPr lang="zh-CN" altLang="en-US" sz="1400" b="1" dirty="0">
                  <a:solidFill>
                    <a:srgbClr val="C00000"/>
                  </a:solidFill>
                  <a:latin typeface="微软雅黑" panose="020B0503020204020204" pitchFamily="34" charset="-122"/>
                  <a:ea typeface="微软雅黑" panose="020B0503020204020204" pitchFamily="34" charset="-122"/>
                </a:rPr>
                <a:t>不服从</a:t>
              </a:r>
              <a:r>
                <a:rPr lang="zh-CN" altLang="en-US" sz="1400" b="1" dirty="0">
                  <a:solidFill>
                    <a:srgbClr val="002060"/>
                  </a:solidFill>
                  <a:latin typeface="微软雅黑" panose="020B0503020204020204" pitchFamily="34" charset="-122"/>
                  <a:ea typeface="微软雅黑" panose="020B0503020204020204" pitchFamily="34" charset="-122"/>
                </a:rPr>
                <a:t>任何随机分布</a:t>
              </a:r>
              <a:endParaRPr lang="en-US" altLang="zh-CN" sz="1400" b="1" dirty="0">
                <a:solidFill>
                  <a:srgbClr val="002060"/>
                </a:solidFill>
                <a:latin typeface="微软雅黑" panose="020B0503020204020204" pitchFamily="34" charset="-122"/>
                <a:ea typeface="微软雅黑" panose="020B0503020204020204" pitchFamily="34" charset="-122"/>
              </a:endParaRPr>
            </a:p>
          </p:txBody>
        </p:sp>
        <p:sp>
          <p:nvSpPr>
            <p:cNvPr id="86" name="矩形 69"/>
            <p:cNvSpPr>
              <a:spLocks noChangeArrowheads="1"/>
            </p:cNvSpPr>
            <p:nvPr/>
          </p:nvSpPr>
          <p:spPr bwMode="auto">
            <a:xfrm>
              <a:off x="4651300" y="1671455"/>
              <a:ext cx="3532932" cy="1020437"/>
            </a:xfrm>
            <a:prstGeom prst="rect">
              <a:avLst/>
            </a:prstGeom>
            <a:noFill/>
            <a:ln w="12700" algn="ctr">
              <a:solidFill>
                <a:schemeClr val="tx1"/>
              </a:solidFill>
              <a:prstDash val="sysDot"/>
              <a:rou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zh-CN" altLang="en-US" sz="1800"/>
            </a:p>
          </p:txBody>
        </p:sp>
        <p:sp>
          <p:nvSpPr>
            <p:cNvPr id="36" name="文本框 35"/>
            <p:cNvSpPr txBox="1"/>
            <p:nvPr/>
          </p:nvSpPr>
          <p:spPr>
            <a:xfrm>
              <a:off x="1479808" y="3906404"/>
              <a:ext cx="961104" cy="307777"/>
            </a:xfrm>
            <a:prstGeom prst="rect">
              <a:avLst/>
            </a:prstGeom>
            <a:noFill/>
          </p:spPr>
          <p:txBody>
            <a:bodyPr wrap="square" rtlCol="0">
              <a:spAutoFit/>
            </a:bodyPr>
            <a:lstStyle/>
            <a:p>
              <a:r>
                <a:rPr lang="zh-CN" altLang="en-US" sz="1400" b="1" dirty="0">
                  <a:solidFill>
                    <a:srgbClr val="002060"/>
                  </a:solidFill>
                  <a:latin typeface="微软雅黑" panose="020B0503020204020204" pitchFamily="34" charset="-122"/>
                  <a:ea typeface="微软雅黑" panose="020B0503020204020204" pitchFamily="34" charset="-122"/>
                </a:rPr>
                <a:t>监测目标</a:t>
              </a:r>
            </a:p>
          </p:txBody>
        </p:sp>
        <p:grpSp>
          <p:nvGrpSpPr>
            <p:cNvPr id="61" name="组合 60"/>
            <p:cNvGrpSpPr/>
            <p:nvPr/>
          </p:nvGrpSpPr>
          <p:grpSpPr>
            <a:xfrm>
              <a:off x="731409" y="1559401"/>
              <a:ext cx="2592714" cy="2250199"/>
              <a:chOff x="4871864" y="1241419"/>
              <a:chExt cx="2592714" cy="2250199"/>
            </a:xfrm>
          </p:grpSpPr>
          <p:sp>
            <p:nvSpPr>
              <p:cNvPr id="22" name="矩形 21"/>
              <p:cNvSpPr/>
              <p:nvPr/>
            </p:nvSpPr>
            <p:spPr bwMode="auto">
              <a:xfrm>
                <a:off x="4871864" y="1241419"/>
                <a:ext cx="2592714" cy="2250199"/>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23" name="组合 22"/>
              <p:cNvGrpSpPr/>
              <p:nvPr/>
            </p:nvGrpSpPr>
            <p:grpSpPr>
              <a:xfrm>
                <a:off x="5437428" y="1654924"/>
                <a:ext cx="612979" cy="518389"/>
                <a:chOff x="5418841" y="1261225"/>
                <a:chExt cx="699999" cy="858399"/>
              </a:xfrm>
            </p:grpSpPr>
            <p:pic>
              <p:nvPicPr>
                <p:cNvPr id="48"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8841" y="1261225"/>
                  <a:ext cx="695325" cy="66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8"/>
                <p:cNvSpPr txBox="1"/>
                <p:nvPr/>
              </p:nvSpPr>
              <p:spPr>
                <a:xfrm>
                  <a:off x="5437454" y="1813836"/>
                  <a:ext cx="681386" cy="305788"/>
                </a:xfrm>
                <a:prstGeom prst="rect">
                  <a:avLst/>
                </a:prstGeom>
                <a:noFill/>
              </p:spPr>
              <p:txBody>
                <a:bodyPr wrap="square" rtlCol="0">
                  <a:spAutoFit/>
                </a:bodyPr>
                <a:lstStyle/>
                <a:p>
                  <a:pPr algn="ctr"/>
                  <a:r>
                    <a:rPr lang="zh-CN" altLang="en-US" sz="600" b="1" dirty="0">
                      <a:solidFill>
                        <a:srgbClr val="002060"/>
                      </a:solidFill>
                      <a:latin typeface="微软雅黑" panose="020B0503020204020204" pitchFamily="34" charset="-122"/>
                      <a:ea typeface="微软雅黑" panose="020B0503020204020204" pitchFamily="34" charset="-122"/>
                    </a:rPr>
                    <a:t>超声传感器</a:t>
                  </a:r>
                </a:p>
              </p:txBody>
            </p:sp>
          </p:grpSp>
          <p:grpSp>
            <p:nvGrpSpPr>
              <p:cNvPr id="24" name="组合 23"/>
              <p:cNvGrpSpPr/>
              <p:nvPr/>
            </p:nvGrpSpPr>
            <p:grpSpPr>
              <a:xfrm>
                <a:off x="5785460" y="2552312"/>
                <a:ext cx="743163" cy="547181"/>
                <a:chOff x="4655191" y="2090237"/>
                <a:chExt cx="693274" cy="529577"/>
              </a:xfrm>
            </p:grpSpPr>
            <p:sp>
              <p:nvSpPr>
                <p:cNvPr id="46" name="文本框 45"/>
                <p:cNvSpPr txBox="1"/>
                <p:nvPr/>
              </p:nvSpPr>
              <p:spPr>
                <a:xfrm>
                  <a:off x="4844409" y="2441089"/>
                  <a:ext cx="504056" cy="178725"/>
                </a:xfrm>
                <a:prstGeom prst="rect">
                  <a:avLst/>
                </a:prstGeom>
                <a:noFill/>
              </p:spPr>
              <p:txBody>
                <a:bodyPr wrap="square" rtlCol="0">
                  <a:spAutoFit/>
                </a:bodyPr>
                <a:lstStyle/>
                <a:p>
                  <a:r>
                    <a:rPr lang="zh-CN" altLang="en-US" sz="600" b="1" dirty="0">
                      <a:solidFill>
                        <a:srgbClr val="002060"/>
                      </a:solidFill>
                      <a:latin typeface="微软雅黑" panose="020B0503020204020204" pitchFamily="34" charset="-122"/>
                      <a:ea typeface="微软雅黑" panose="020B0503020204020204" pitchFamily="34" charset="-122"/>
                    </a:rPr>
                    <a:t>雷达</a:t>
                  </a:r>
                </a:p>
              </p:txBody>
            </p:sp>
            <p:pic>
              <p:nvPicPr>
                <p:cNvPr id="47" name="图片 4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5191" y="2090237"/>
                  <a:ext cx="667691" cy="43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文本框 34"/>
              <p:cNvSpPr txBox="1"/>
              <p:nvPr/>
            </p:nvSpPr>
            <p:spPr>
              <a:xfrm>
                <a:off x="5641943" y="2057585"/>
                <a:ext cx="626811" cy="461665"/>
              </a:xfrm>
              <a:prstGeom prst="rect">
                <a:avLst/>
              </a:prstGeom>
              <a:noFill/>
            </p:spPr>
            <p:txBody>
              <a:bodyPr wrap="square">
                <a:spAutoFit/>
              </a:bodyPr>
              <a:lstStyle/>
              <a:p>
                <a:pPr marL="254000">
                  <a:spcAft>
                    <a:spcPts val="600"/>
                  </a:spcAft>
                </a:pPr>
                <a:r>
                  <a:rPr lang="en-US" altLang="zh-CN" sz="2400" b="1" dirty="0">
                    <a:solidFill>
                      <a:srgbClr val="002060"/>
                    </a:solidFill>
                    <a:latin typeface="微软雅黑" panose="020B0503020204020204" pitchFamily="34" charset="-122"/>
                    <a:ea typeface="微软雅黑" panose="020B0503020204020204" pitchFamily="34" charset="-122"/>
                  </a:rPr>
                  <a:t>…</a:t>
                </a:r>
              </a:p>
            </p:txBody>
          </p:sp>
          <p:sp>
            <p:nvSpPr>
              <p:cNvPr id="39" name="弧形 38"/>
              <p:cNvSpPr/>
              <p:nvPr/>
            </p:nvSpPr>
            <p:spPr bwMode="auto">
              <a:xfrm rot="8653678">
                <a:off x="5098780" y="1322336"/>
                <a:ext cx="2083422" cy="2063698"/>
              </a:xfrm>
              <a:prstGeom prst="arc">
                <a:avLst>
                  <a:gd name="adj1" fmla="val 2152722"/>
                  <a:gd name="adj2" fmla="val 21536450"/>
                </a:avLst>
              </a:prstGeom>
              <a:noFill/>
              <a:ln w="152400" cap="flat" cmpd="sng" algn="ctr">
                <a:solidFill>
                  <a:schemeClr val="accent4">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2" name="组合 41"/>
              <p:cNvGrpSpPr/>
              <p:nvPr/>
            </p:nvGrpSpPr>
            <p:grpSpPr>
              <a:xfrm>
                <a:off x="6222452" y="1601429"/>
                <a:ext cx="603133" cy="588932"/>
                <a:chOff x="2584886" y="1366205"/>
                <a:chExt cx="603133" cy="588932"/>
              </a:xfrm>
            </p:grpSpPr>
            <p:sp>
              <p:nvSpPr>
                <p:cNvPr id="44" name="文本框 43"/>
                <p:cNvSpPr txBox="1"/>
                <p:nvPr/>
              </p:nvSpPr>
              <p:spPr>
                <a:xfrm>
                  <a:off x="2584886" y="1770471"/>
                  <a:ext cx="603133" cy="184666"/>
                </a:xfrm>
                <a:prstGeom prst="rect">
                  <a:avLst/>
                </a:prstGeom>
                <a:noFill/>
              </p:spPr>
              <p:txBody>
                <a:bodyPr wrap="square" rtlCol="0">
                  <a:spAutoFit/>
                </a:bodyPr>
                <a:lstStyle/>
                <a:p>
                  <a:pPr algn="ctr"/>
                  <a:r>
                    <a:rPr lang="zh-CN" altLang="en-US" sz="600" b="1" dirty="0">
                      <a:solidFill>
                        <a:srgbClr val="002060"/>
                      </a:solidFill>
                      <a:latin typeface="微软雅黑" panose="020B0503020204020204" pitchFamily="34" charset="-122"/>
                      <a:ea typeface="微软雅黑" panose="020B0503020204020204" pitchFamily="34" charset="-122"/>
                    </a:rPr>
                    <a:t>角度传感器</a:t>
                  </a:r>
                </a:p>
              </p:txBody>
            </p:sp>
            <p:pic>
              <p:nvPicPr>
                <p:cNvPr id="45"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643920" y="1366205"/>
                  <a:ext cx="473926" cy="473926"/>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弧形 57"/>
              <p:cNvSpPr/>
              <p:nvPr/>
            </p:nvSpPr>
            <p:spPr bwMode="auto">
              <a:xfrm rot="8653678">
                <a:off x="5098780" y="1330357"/>
                <a:ext cx="2083422" cy="2063698"/>
              </a:xfrm>
              <a:prstGeom prst="arc">
                <a:avLst>
                  <a:gd name="adj1" fmla="val 2152722"/>
                  <a:gd name="adj2" fmla="val 21536450"/>
                </a:avLst>
              </a:prstGeom>
              <a:noFill/>
              <a:ln w="25400" cap="flat" cmpd="sng" algn="ctr">
                <a:solidFill>
                  <a:srgbClr val="FFFFFF"/>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51" name="图片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6375299">
                <a:off x="6921024" y="2289035"/>
                <a:ext cx="413314" cy="413314"/>
              </a:xfrm>
              <a:prstGeom prst="rect">
                <a:avLst/>
              </a:prstGeom>
            </p:spPr>
          </p:pic>
          <p:pic>
            <p:nvPicPr>
              <p:cNvPr id="50" name="图片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308350">
                <a:off x="5097920" y="2734226"/>
                <a:ext cx="413314" cy="413314"/>
              </a:xfrm>
              <a:prstGeom prst="rect">
                <a:avLst/>
              </a:prstGeom>
            </p:spPr>
          </p:pic>
        </p:grpSp>
        <p:sp>
          <p:nvSpPr>
            <p:cNvPr id="64" name="文本框 63"/>
            <p:cNvSpPr txBox="1"/>
            <p:nvPr/>
          </p:nvSpPr>
          <p:spPr>
            <a:xfrm>
              <a:off x="3331518" y="1845615"/>
              <a:ext cx="1199684" cy="246221"/>
            </a:xfrm>
            <a:prstGeom prst="rect">
              <a:avLst/>
            </a:prstGeom>
            <a:noFill/>
          </p:spPr>
          <p:txBody>
            <a:bodyPr wrap="square" rtlCol="0">
              <a:spAutoFit/>
            </a:bodyPr>
            <a:lstStyle/>
            <a:p>
              <a:pPr algn="ctr"/>
              <a:r>
                <a:rPr lang="zh-CN" altLang="en-US" sz="1000" b="1" dirty="0">
                  <a:solidFill>
                    <a:srgbClr val="C00000"/>
                  </a:solidFill>
                  <a:latin typeface="微软雅黑" panose="020B0503020204020204" pitchFamily="34" charset="-122"/>
                  <a:ea typeface="微软雅黑" panose="020B0503020204020204" pitchFamily="34" charset="-122"/>
                </a:rPr>
                <a:t>实际突出问题</a:t>
              </a:r>
            </a:p>
          </p:txBody>
        </p:sp>
        <p:pic>
          <p:nvPicPr>
            <p:cNvPr id="67" name="图片 66"/>
            <p:cNvPicPr>
              <a:picLocks noChangeAspect="1"/>
            </p:cNvPicPr>
            <p:nvPr/>
          </p:nvPicPr>
          <p:blipFill>
            <a:blip r:embed="rId10"/>
            <a:stretch>
              <a:fillRect/>
            </a:stretch>
          </p:blipFill>
          <p:spPr>
            <a:xfrm>
              <a:off x="4933022" y="2813674"/>
              <a:ext cx="2896742" cy="860877"/>
            </a:xfrm>
            <a:prstGeom prst="rect">
              <a:avLst/>
            </a:prstGeom>
            <a:ln w="19050">
              <a:noFill/>
            </a:ln>
          </p:spPr>
        </p:pic>
        <p:sp>
          <p:nvSpPr>
            <p:cNvPr id="88" name="箭头: 右 87"/>
            <p:cNvSpPr/>
            <p:nvPr/>
          </p:nvSpPr>
          <p:spPr bwMode="auto">
            <a:xfrm>
              <a:off x="3315481" y="2086636"/>
              <a:ext cx="1328280" cy="134405"/>
            </a:xfrm>
            <a:prstGeom prst="rightArrow">
              <a:avLst/>
            </a:prstGeom>
            <a:solidFill>
              <a:srgbClr val="B9F2FF"/>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89" name="箭头: 右 88"/>
            <p:cNvSpPr/>
            <p:nvPr/>
          </p:nvSpPr>
          <p:spPr bwMode="auto">
            <a:xfrm>
              <a:off x="3324123" y="3266186"/>
              <a:ext cx="1327177" cy="134404"/>
            </a:xfrm>
            <a:prstGeom prst="rightArrow">
              <a:avLst/>
            </a:prstGeom>
            <a:solidFill>
              <a:srgbClr val="B9F2FF"/>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90" name="文本框 89"/>
            <p:cNvSpPr txBox="1"/>
            <p:nvPr/>
          </p:nvSpPr>
          <p:spPr>
            <a:xfrm>
              <a:off x="3323372" y="3035269"/>
              <a:ext cx="1199684" cy="246221"/>
            </a:xfrm>
            <a:prstGeom prst="rect">
              <a:avLst/>
            </a:prstGeom>
            <a:noFill/>
          </p:spPr>
          <p:txBody>
            <a:bodyPr wrap="square" rtlCol="0">
              <a:spAutoFit/>
            </a:bodyPr>
            <a:lstStyle/>
            <a:p>
              <a:pPr algn="ctr"/>
              <a:r>
                <a:rPr lang="zh-CN" altLang="en-US" sz="1000" b="1" dirty="0">
                  <a:solidFill>
                    <a:srgbClr val="C00000"/>
                  </a:solidFill>
                  <a:latin typeface="微软雅黑" panose="020B0503020204020204" pitchFamily="34" charset="-122"/>
                  <a:ea typeface="微软雅黑" panose="020B0503020204020204" pitchFamily="34" charset="-122"/>
                </a:rPr>
                <a:t>局部估计</a:t>
              </a:r>
            </a:p>
          </p:txBody>
        </p:sp>
        <p:sp>
          <p:nvSpPr>
            <p:cNvPr id="91" name="箭头: 右 90"/>
            <p:cNvSpPr/>
            <p:nvPr/>
          </p:nvSpPr>
          <p:spPr bwMode="auto">
            <a:xfrm>
              <a:off x="8407131" y="2475498"/>
              <a:ext cx="865539" cy="409380"/>
            </a:xfrm>
            <a:prstGeom prst="rightArrow">
              <a:avLst/>
            </a:prstGeom>
            <a:solidFill>
              <a:srgbClr val="B9F2FF"/>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93" name="矩形 69"/>
            <p:cNvSpPr>
              <a:spLocks noChangeArrowheads="1"/>
            </p:cNvSpPr>
            <p:nvPr/>
          </p:nvSpPr>
          <p:spPr bwMode="auto">
            <a:xfrm>
              <a:off x="4659711" y="2737614"/>
              <a:ext cx="3532932" cy="1020437"/>
            </a:xfrm>
            <a:prstGeom prst="rect">
              <a:avLst/>
            </a:prstGeom>
            <a:noFill/>
            <a:ln w="12700" algn="ctr">
              <a:solidFill>
                <a:schemeClr val="tx1"/>
              </a:solidFill>
              <a:prstDash val="sysDot"/>
              <a:rou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zh-CN" altLang="en-US" sz="1800"/>
            </a:p>
          </p:txBody>
        </p:sp>
        <p:sp>
          <p:nvSpPr>
            <p:cNvPr id="96" name="文本框 95"/>
            <p:cNvSpPr txBox="1"/>
            <p:nvPr/>
          </p:nvSpPr>
          <p:spPr>
            <a:xfrm>
              <a:off x="5715774" y="3829727"/>
              <a:ext cx="1420805" cy="307777"/>
            </a:xfrm>
            <a:prstGeom prst="rect">
              <a:avLst/>
            </a:prstGeom>
            <a:noFill/>
          </p:spPr>
          <p:txBody>
            <a:bodyPr wrap="square" rtlCol="0">
              <a:spAutoFit/>
            </a:bodyPr>
            <a:lstStyle/>
            <a:p>
              <a:r>
                <a:rPr lang="zh-CN" altLang="en-US" sz="1400" b="1" dirty="0">
                  <a:solidFill>
                    <a:srgbClr val="002060"/>
                  </a:solidFill>
                  <a:latin typeface="微软雅黑" panose="020B0503020204020204" pitchFamily="34" charset="-122"/>
                  <a:ea typeface="微软雅黑" panose="020B0503020204020204" pitchFamily="34" charset="-122"/>
                </a:rPr>
                <a:t>信息融合中心</a:t>
              </a:r>
            </a:p>
          </p:txBody>
        </p:sp>
        <p:sp>
          <p:nvSpPr>
            <p:cNvPr id="97" name="文本框 96"/>
            <p:cNvSpPr txBox="1"/>
            <p:nvPr/>
          </p:nvSpPr>
          <p:spPr>
            <a:xfrm>
              <a:off x="9773744" y="3827102"/>
              <a:ext cx="1420805" cy="307777"/>
            </a:xfrm>
            <a:prstGeom prst="rect">
              <a:avLst/>
            </a:prstGeom>
            <a:noFill/>
          </p:spPr>
          <p:txBody>
            <a:bodyPr wrap="square" rtlCol="0">
              <a:spAutoFit/>
            </a:bodyPr>
            <a:lstStyle/>
            <a:p>
              <a:pPr algn="ctr"/>
              <a:r>
                <a:rPr lang="zh-CN" altLang="en-US" sz="1400" b="1" dirty="0">
                  <a:solidFill>
                    <a:srgbClr val="002060"/>
                  </a:solidFill>
                  <a:latin typeface="微软雅黑" panose="020B0503020204020204" pitchFamily="34" charset="-122"/>
                  <a:ea typeface="微软雅黑" panose="020B0503020204020204" pitchFamily="34" charset="-122"/>
                </a:rPr>
                <a:t>融合估计</a:t>
              </a:r>
            </a:p>
          </p:txBody>
        </p:sp>
        <p:sp>
          <p:nvSpPr>
            <p:cNvPr id="98" name="文本框 97"/>
            <p:cNvSpPr txBox="1"/>
            <p:nvPr/>
          </p:nvSpPr>
          <p:spPr>
            <a:xfrm>
              <a:off x="8290059" y="2784375"/>
              <a:ext cx="897845" cy="246221"/>
            </a:xfrm>
            <a:prstGeom prst="rect">
              <a:avLst/>
            </a:prstGeom>
            <a:noFill/>
          </p:spPr>
          <p:txBody>
            <a:bodyPr wrap="square" rtlCol="0">
              <a:spAutoFit/>
            </a:bodyPr>
            <a:lstStyle/>
            <a:p>
              <a:pPr algn="ctr"/>
              <a:r>
                <a:rPr lang="zh-CN" altLang="en-US" sz="1000" b="1" dirty="0">
                  <a:solidFill>
                    <a:srgbClr val="C00000"/>
                  </a:solidFill>
                  <a:latin typeface="微软雅黑" panose="020B0503020204020204" pitchFamily="34" charset="-122"/>
                  <a:ea typeface="微软雅黑" panose="020B0503020204020204" pitchFamily="34" charset="-122"/>
                </a:rPr>
                <a:t>融合准则</a:t>
              </a:r>
            </a:p>
          </p:txBody>
        </p:sp>
      </p:grpSp>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grpSp>
        <p:nvGrpSpPr>
          <p:cNvPr id="11" name="组合 10"/>
          <p:cNvGrpSpPr/>
          <p:nvPr/>
        </p:nvGrpSpPr>
        <p:grpSpPr>
          <a:xfrm>
            <a:off x="667370" y="5155090"/>
            <a:ext cx="10685213" cy="590083"/>
            <a:chOff x="667371" y="5155090"/>
            <a:chExt cx="10624760" cy="590083"/>
          </a:xfrm>
        </p:grpSpPr>
        <p:sp>
          <p:nvSpPr>
            <p:cNvPr id="8" name="矩形 7"/>
            <p:cNvSpPr/>
            <p:nvPr/>
          </p:nvSpPr>
          <p:spPr bwMode="auto">
            <a:xfrm>
              <a:off x="667371" y="5155090"/>
              <a:ext cx="10624760" cy="590083"/>
            </a:xfrm>
            <a:prstGeom prst="rect">
              <a:avLst/>
            </a:prstGeom>
            <a:solidFill>
              <a:schemeClr val="accent1">
                <a:lumMod val="20000"/>
                <a:lumOff val="80000"/>
              </a:schemeClr>
            </a:solidFill>
            <a:ln w="9525" cap="flat" cmpd="sng" algn="ctr">
              <a:solidFill>
                <a:schemeClr val="accent2">
                  <a:lumMod val="40000"/>
                  <a:lumOff val="60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1799930" y="5269400"/>
              <a:ext cx="8341095" cy="370164"/>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b="1" dirty="0">
                  <a:solidFill>
                    <a:srgbClr val="002060"/>
                  </a:solidFill>
                  <a:latin typeface="微软雅黑" panose="020B0503020204020204" pitchFamily="34" charset="-122"/>
                  <a:ea typeface="微软雅黑" panose="020B0503020204020204" pitchFamily="34" charset="-122"/>
                </a:rPr>
                <a:t>关键问题：只掌握噪声</a:t>
              </a:r>
              <a:r>
                <a:rPr lang="zh-CN" altLang="en-US" b="1" dirty="0">
                  <a:solidFill>
                    <a:srgbClr val="C00000"/>
                  </a:solidFill>
                  <a:latin typeface="微软雅黑" panose="020B0503020204020204" pitchFamily="34" charset="-122"/>
                  <a:ea typeface="微软雅黑" panose="020B0503020204020204" pitchFamily="34" charset="-122"/>
                </a:rPr>
                <a:t>有界特性</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 如何设计鲁棒分布式融合估计方法</a:t>
              </a:r>
              <a:endParaRPr lang="en-US" altLang="zh-CN" b="1"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0" advTm="39632"/>
    </mc:Choice>
    <mc:Fallback xmlns="">
      <p:transition advTm="396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文本框 68"/>
          <p:cNvSpPr txBox="1"/>
          <p:nvPr/>
        </p:nvSpPr>
        <p:spPr>
          <a:xfrm>
            <a:off x="583914" y="1209746"/>
            <a:ext cx="4056550" cy="400110"/>
          </a:xfrm>
          <a:prstGeom prst="rect">
            <a:avLst/>
          </a:prstGeom>
          <a:noFill/>
        </p:spPr>
        <p:txBody>
          <a:bodyPr wrap="square" rtlCol="0">
            <a:spAutoFit/>
          </a:bodyPr>
          <a:lstStyle/>
          <a:p>
            <a:r>
              <a:rPr lang="zh-CN" altLang="en-US" sz="2000" b="1" dirty="0">
                <a:solidFill>
                  <a:srgbClr val="002060"/>
                </a:solidFill>
                <a:latin typeface="微软雅黑" panose="020B0503020204020204" pitchFamily="34" charset="-122"/>
                <a:ea typeface="微软雅黑" panose="020B0503020204020204" pitchFamily="34" charset="-122"/>
              </a:rPr>
              <a:t>考虑一个非线性多传感器系统：</a:t>
            </a: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12"/>
          <p:cNvPicPr>
            <a:picLocks noChangeAspect="1"/>
          </p:cNvPicPr>
          <p:nvPr/>
        </p:nvPicPr>
        <p:blipFill>
          <a:blip r:embed="rId4"/>
          <a:stretch>
            <a:fillRect/>
          </a:stretch>
        </p:blipFill>
        <p:spPr>
          <a:xfrm>
            <a:off x="1952503" y="1842145"/>
            <a:ext cx="3467100" cy="866775"/>
          </a:xfrm>
          <a:prstGeom prst="rect">
            <a:avLst/>
          </a:prstGeom>
        </p:spPr>
      </p:pic>
      <p:sp>
        <p:nvSpPr>
          <p:cNvPr id="28" name="文本框 27"/>
          <p:cNvSpPr txBox="1"/>
          <p:nvPr/>
        </p:nvSpPr>
        <p:spPr>
          <a:xfrm>
            <a:off x="6916641" y="3360137"/>
            <a:ext cx="1737387"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rPr>
              <a:t>融合估计器：</a:t>
            </a:r>
          </a:p>
        </p:txBody>
      </p:sp>
      <p:sp>
        <p:nvSpPr>
          <p:cNvPr id="33" name="矩形 32"/>
          <p:cNvSpPr/>
          <p:nvPr/>
        </p:nvSpPr>
        <p:spPr bwMode="auto">
          <a:xfrm>
            <a:off x="697754" y="3013215"/>
            <a:ext cx="10653582" cy="99184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5" name="文本框 34"/>
          <p:cNvSpPr txBox="1"/>
          <p:nvPr/>
        </p:nvSpPr>
        <p:spPr>
          <a:xfrm>
            <a:off x="849413" y="3320356"/>
            <a:ext cx="1770271"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rPr>
              <a:t>局部估计器：</a:t>
            </a:r>
          </a:p>
        </p:txBody>
      </p:sp>
      <p:grpSp>
        <p:nvGrpSpPr>
          <p:cNvPr id="3" name="组合 2"/>
          <p:cNvGrpSpPr/>
          <p:nvPr/>
        </p:nvGrpSpPr>
        <p:grpSpPr>
          <a:xfrm>
            <a:off x="2543766" y="3104327"/>
            <a:ext cx="3952875" cy="809625"/>
            <a:chOff x="2295030" y="3051423"/>
            <a:chExt cx="3952875" cy="809625"/>
          </a:xfrm>
        </p:grpSpPr>
        <p:pic>
          <p:nvPicPr>
            <p:cNvPr id="38" name="图片 37"/>
            <p:cNvPicPr>
              <a:picLocks noChangeAspect="1"/>
            </p:cNvPicPr>
            <p:nvPr/>
          </p:nvPicPr>
          <p:blipFill>
            <a:blip r:embed="rId5"/>
            <a:stretch>
              <a:fillRect/>
            </a:stretch>
          </p:blipFill>
          <p:spPr>
            <a:xfrm>
              <a:off x="2295030" y="3051423"/>
              <a:ext cx="3952875" cy="809625"/>
            </a:xfrm>
            <a:prstGeom prst="rect">
              <a:avLst/>
            </a:prstGeom>
          </p:spPr>
        </p:pic>
        <p:sp>
          <p:nvSpPr>
            <p:cNvPr id="43" name="矩形 42"/>
            <p:cNvSpPr/>
            <p:nvPr/>
          </p:nvSpPr>
          <p:spPr bwMode="auto">
            <a:xfrm>
              <a:off x="3915525" y="3479786"/>
              <a:ext cx="570415" cy="313997"/>
            </a:xfrm>
            <a:prstGeom prst="rect">
              <a:avLst/>
            </a:prstGeom>
            <a:noFill/>
            <a:ln w="1905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4" name="组合 3"/>
          <p:cNvGrpSpPr/>
          <p:nvPr/>
        </p:nvGrpSpPr>
        <p:grpSpPr>
          <a:xfrm>
            <a:off x="8535077" y="3213669"/>
            <a:ext cx="2181225" cy="695325"/>
            <a:chOff x="8535077" y="3141661"/>
            <a:chExt cx="2181225" cy="695325"/>
          </a:xfrm>
        </p:grpSpPr>
        <p:pic>
          <p:nvPicPr>
            <p:cNvPr id="42" name="图片 41"/>
            <p:cNvPicPr>
              <a:picLocks noChangeAspect="1"/>
            </p:cNvPicPr>
            <p:nvPr/>
          </p:nvPicPr>
          <p:blipFill>
            <a:blip r:embed="rId6"/>
            <a:stretch>
              <a:fillRect/>
            </a:stretch>
          </p:blipFill>
          <p:spPr>
            <a:xfrm>
              <a:off x="8535077" y="3141661"/>
              <a:ext cx="2181225" cy="695325"/>
            </a:xfrm>
            <a:prstGeom prst="rect">
              <a:avLst/>
            </a:prstGeom>
          </p:spPr>
        </p:pic>
        <p:sp>
          <p:nvSpPr>
            <p:cNvPr id="44" name="矩形 43"/>
            <p:cNvSpPr/>
            <p:nvPr/>
          </p:nvSpPr>
          <p:spPr bwMode="auto">
            <a:xfrm>
              <a:off x="9597900" y="3320047"/>
              <a:ext cx="602556" cy="338554"/>
            </a:xfrm>
            <a:prstGeom prst="rect">
              <a:avLst/>
            </a:prstGeom>
            <a:noFill/>
            <a:ln w="1905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：噪声统计信息未知下的分布式非线性融合估计</a:t>
            </a:r>
          </a:p>
        </p:txBody>
      </p:sp>
      <p:grpSp>
        <p:nvGrpSpPr>
          <p:cNvPr id="2" name="组合 1"/>
          <p:cNvGrpSpPr/>
          <p:nvPr/>
        </p:nvGrpSpPr>
        <p:grpSpPr>
          <a:xfrm>
            <a:off x="5879976" y="1916832"/>
            <a:ext cx="4874574" cy="631944"/>
            <a:chOff x="5973954" y="1844824"/>
            <a:chExt cx="4874574" cy="631944"/>
          </a:xfrm>
        </p:grpSpPr>
        <p:pic>
          <p:nvPicPr>
            <p:cNvPr id="15" name="图片 14"/>
            <p:cNvPicPr>
              <a:picLocks noChangeAspect="1"/>
            </p:cNvPicPr>
            <p:nvPr/>
          </p:nvPicPr>
          <p:blipFill>
            <a:blip r:embed="rId7"/>
            <a:stretch>
              <a:fillRect/>
            </a:stretch>
          </p:blipFill>
          <p:spPr>
            <a:xfrm>
              <a:off x="6339228" y="1914899"/>
              <a:ext cx="1524000" cy="409575"/>
            </a:xfrm>
            <a:prstGeom prst="rect">
              <a:avLst/>
            </a:prstGeom>
          </p:spPr>
        </p:pic>
        <p:pic>
          <p:nvPicPr>
            <p:cNvPr id="19" name="图片 18"/>
            <p:cNvPicPr>
              <a:picLocks noChangeAspect="1"/>
            </p:cNvPicPr>
            <p:nvPr/>
          </p:nvPicPr>
          <p:blipFill>
            <a:blip r:embed="rId8"/>
            <a:stretch>
              <a:fillRect/>
            </a:stretch>
          </p:blipFill>
          <p:spPr>
            <a:xfrm>
              <a:off x="8654028" y="1989974"/>
              <a:ext cx="1457325" cy="381000"/>
            </a:xfrm>
            <a:prstGeom prst="rect">
              <a:avLst/>
            </a:prstGeom>
          </p:spPr>
        </p:pic>
        <p:sp>
          <p:nvSpPr>
            <p:cNvPr id="21" name="椭圆 20"/>
            <p:cNvSpPr/>
            <p:nvPr/>
          </p:nvSpPr>
          <p:spPr bwMode="auto">
            <a:xfrm>
              <a:off x="7508516" y="1970476"/>
              <a:ext cx="354712" cy="419996"/>
            </a:xfrm>
            <a:prstGeom prst="ellipse">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2" name="椭圆 21"/>
            <p:cNvSpPr/>
            <p:nvPr/>
          </p:nvSpPr>
          <p:spPr bwMode="auto">
            <a:xfrm>
              <a:off x="9781652" y="1970476"/>
              <a:ext cx="354712" cy="419996"/>
            </a:xfrm>
            <a:prstGeom prst="ellipse">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bwMode="auto">
            <a:xfrm>
              <a:off x="5973954" y="1844824"/>
              <a:ext cx="4874574" cy="631944"/>
            </a:xfrm>
            <a:prstGeom prst="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sp>
        <p:nvSpPr>
          <p:cNvPr id="7" name="文本框 6"/>
          <p:cNvSpPr txBox="1"/>
          <p:nvPr/>
        </p:nvSpPr>
        <p:spPr>
          <a:xfrm>
            <a:off x="7706211" y="1472813"/>
            <a:ext cx="158250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上下界未知</a:t>
            </a:r>
          </a:p>
        </p:txBody>
      </p:sp>
      <p:pic>
        <p:nvPicPr>
          <p:cNvPr id="8" name="图片 7"/>
          <p:cNvPicPr>
            <a:picLocks noChangeAspect="1"/>
          </p:cNvPicPr>
          <p:nvPr/>
        </p:nvPicPr>
        <p:blipFill>
          <a:blip r:embed="rId9"/>
          <a:stretch>
            <a:fillRect/>
          </a:stretch>
        </p:blipFill>
        <p:spPr>
          <a:xfrm>
            <a:off x="746424" y="5066286"/>
            <a:ext cx="5478828" cy="715313"/>
          </a:xfrm>
          <a:prstGeom prst="rect">
            <a:avLst/>
          </a:prstGeom>
        </p:spPr>
      </p:pic>
      <p:sp>
        <p:nvSpPr>
          <p:cNvPr id="9" name="矩形 8"/>
          <p:cNvSpPr/>
          <p:nvPr/>
        </p:nvSpPr>
        <p:spPr bwMode="auto">
          <a:xfrm>
            <a:off x="5078194" y="5128166"/>
            <a:ext cx="1147057" cy="334556"/>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1" name="矩形 10"/>
          <p:cNvSpPr/>
          <p:nvPr/>
        </p:nvSpPr>
        <p:spPr bwMode="auto">
          <a:xfrm>
            <a:off x="2891589" y="5456517"/>
            <a:ext cx="1147057" cy="325081"/>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12" name="图片 11"/>
          <p:cNvPicPr>
            <a:picLocks noChangeAspect="1"/>
          </p:cNvPicPr>
          <p:nvPr/>
        </p:nvPicPr>
        <p:blipFill>
          <a:blip r:embed="rId10"/>
          <a:stretch>
            <a:fillRect/>
          </a:stretch>
        </p:blipFill>
        <p:spPr>
          <a:xfrm>
            <a:off x="7792269" y="5229200"/>
            <a:ext cx="3016283" cy="317955"/>
          </a:xfrm>
          <a:prstGeom prst="rect">
            <a:avLst/>
          </a:prstGeom>
        </p:spPr>
      </p:pic>
      <p:pic>
        <p:nvPicPr>
          <p:cNvPr id="14" name="图片 13"/>
          <p:cNvPicPr>
            <a:picLocks noChangeAspect="1"/>
          </p:cNvPicPr>
          <p:nvPr/>
        </p:nvPicPr>
        <p:blipFill>
          <a:blip r:embed="rId11"/>
          <a:stretch>
            <a:fillRect/>
          </a:stretch>
        </p:blipFill>
        <p:spPr>
          <a:xfrm>
            <a:off x="5015880" y="5876283"/>
            <a:ext cx="2649357" cy="333253"/>
          </a:xfrm>
          <a:prstGeom prst="rect">
            <a:avLst/>
          </a:prstGeom>
        </p:spPr>
      </p:pic>
      <p:cxnSp>
        <p:nvCxnSpPr>
          <p:cNvPr id="16" name="连接符: 曲线 15"/>
          <p:cNvCxnSpPr>
            <a:endCxn id="12" idx="1"/>
          </p:cNvCxnSpPr>
          <p:nvPr/>
        </p:nvCxnSpPr>
        <p:spPr bwMode="auto">
          <a:xfrm>
            <a:off x="6225251" y="5128166"/>
            <a:ext cx="1567018" cy="260012"/>
          </a:xfrm>
          <a:prstGeom prst="curvedConnector3">
            <a:avLst>
              <a:gd name="adj1" fmla="val 50000"/>
            </a:avLst>
          </a:prstGeom>
          <a:solidFill>
            <a:schemeClr val="accent1"/>
          </a:solidFill>
          <a:ln w="19050" cap="flat" cmpd="sng" algn="ctr">
            <a:solidFill>
              <a:srgbClr val="C00000"/>
            </a:solidFill>
            <a:prstDash val="solid"/>
            <a:round/>
            <a:headEnd type="none" w="med" len="med"/>
            <a:tailEnd type="triangle"/>
          </a:ln>
          <a:effectLst/>
        </p:spPr>
      </p:cxnSp>
      <p:cxnSp>
        <p:nvCxnSpPr>
          <p:cNvPr id="17" name="连接符: 曲线 16"/>
          <p:cNvCxnSpPr>
            <a:stCxn id="11" idx="3"/>
            <a:endCxn id="14" idx="1"/>
          </p:cNvCxnSpPr>
          <p:nvPr/>
        </p:nvCxnSpPr>
        <p:spPr bwMode="auto">
          <a:xfrm>
            <a:off x="4038646" y="5619058"/>
            <a:ext cx="977234" cy="423852"/>
          </a:xfrm>
          <a:prstGeom prst="curvedConnector3">
            <a:avLst>
              <a:gd name="adj1" fmla="val 50000"/>
            </a:avLst>
          </a:prstGeom>
          <a:solidFill>
            <a:schemeClr val="accent1"/>
          </a:solidFill>
          <a:ln w="19050" cap="flat" cmpd="sng" algn="ctr">
            <a:solidFill>
              <a:srgbClr val="C00000"/>
            </a:solidFill>
            <a:prstDash val="solid"/>
            <a:round/>
            <a:headEnd type="none" w="med" len="med"/>
            <a:tailEnd type="triangle"/>
          </a:ln>
          <a:effectLst/>
        </p:spPr>
      </p:cxnSp>
      <p:sp>
        <p:nvSpPr>
          <p:cNvPr id="18" name="文本框 17"/>
          <p:cNvSpPr txBox="1"/>
          <p:nvPr/>
        </p:nvSpPr>
        <p:spPr>
          <a:xfrm>
            <a:off x="583915" y="4349232"/>
            <a:ext cx="2703774" cy="40011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b="1" dirty="0">
                <a:solidFill>
                  <a:srgbClr val="002060"/>
                </a:solidFill>
                <a:latin typeface="微软雅黑" panose="020B0503020204020204" pitchFamily="34" charset="-122"/>
                <a:ea typeface="微软雅黑" panose="020B0503020204020204" pitchFamily="34" charset="-122"/>
              </a:rPr>
              <a:t>建立局部估计误差：</a:t>
            </a:r>
          </a:p>
        </p:txBody>
      </p:sp>
      <p:sp>
        <p:nvSpPr>
          <p:cNvPr id="20" name="文本框 19"/>
          <p:cNvSpPr txBox="1"/>
          <p:nvPr/>
        </p:nvSpPr>
        <p:spPr>
          <a:xfrm>
            <a:off x="7975731" y="5576250"/>
            <a:ext cx="2649357" cy="584775"/>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将线性化误差建模为</a:t>
            </a:r>
            <a:r>
              <a:rPr lang="zh-CN" altLang="en-US" sz="1600" b="1" dirty="0">
                <a:solidFill>
                  <a:srgbClr val="C00000"/>
                </a:solidFill>
                <a:latin typeface="微软雅黑" panose="020B0503020204020204" pitchFamily="34" charset="-122"/>
                <a:ea typeface="微软雅黑" panose="020B0503020204020204" pitchFamily="34" charset="-122"/>
              </a:rPr>
              <a:t>带有不确定参数的状态相关项</a:t>
            </a:r>
          </a:p>
        </p:txBody>
      </p:sp>
      <p:sp>
        <p:nvSpPr>
          <p:cNvPr id="23" name="矩形 22"/>
          <p:cNvSpPr/>
          <p:nvPr/>
        </p:nvSpPr>
        <p:spPr bwMode="auto">
          <a:xfrm>
            <a:off x="699002" y="4907717"/>
            <a:ext cx="10653582" cy="142418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advTm="44018">
        <p:fade/>
      </p:transition>
    </mc:Choice>
    <mc:Fallback xmlns="">
      <p:transition advTm="4401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文本框 37"/>
          <p:cNvSpPr txBox="1"/>
          <p:nvPr/>
        </p:nvSpPr>
        <p:spPr>
          <a:xfrm>
            <a:off x="565750" y="1195567"/>
            <a:ext cx="3392769" cy="40011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b="1" dirty="0">
                <a:solidFill>
                  <a:srgbClr val="002060"/>
                </a:solidFill>
                <a:latin typeface="微软雅黑" panose="020B0503020204020204" pitchFamily="34" charset="-122"/>
                <a:ea typeface="微软雅黑" panose="020B0503020204020204" pitchFamily="34" charset="-122"/>
              </a:rPr>
              <a:t>构造估计平方误差上界：</a:t>
            </a: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：噪声统计信息未知下的分布式非线性融合估计</a:t>
            </a:r>
          </a:p>
        </p:txBody>
      </p:sp>
      <p:pic>
        <p:nvPicPr>
          <p:cNvPr id="8" name="图片 7"/>
          <p:cNvPicPr>
            <a:picLocks noChangeAspect="1"/>
          </p:cNvPicPr>
          <p:nvPr/>
        </p:nvPicPr>
        <p:blipFill>
          <a:blip r:embed="rId4"/>
          <a:stretch>
            <a:fillRect/>
          </a:stretch>
        </p:blipFill>
        <p:spPr>
          <a:xfrm>
            <a:off x="2639616" y="1774635"/>
            <a:ext cx="5657850" cy="428625"/>
          </a:xfrm>
          <a:prstGeom prst="rect">
            <a:avLst/>
          </a:prstGeom>
        </p:spPr>
      </p:pic>
      <p:sp>
        <p:nvSpPr>
          <p:cNvPr id="34" name="文本框 33"/>
          <p:cNvSpPr txBox="1"/>
          <p:nvPr/>
        </p:nvSpPr>
        <p:spPr>
          <a:xfrm>
            <a:off x="590952" y="4932344"/>
            <a:ext cx="2775782" cy="40011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b="1" dirty="0">
                <a:solidFill>
                  <a:srgbClr val="002060"/>
                </a:solidFill>
                <a:latin typeface="微软雅黑" panose="020B0503020204020204" pitchFamily="34" charset="-122"/>
                <a:ea typeface="微软雅黑" panose="020B0503020204020204" pitchFamily="34" charset="-122"/>
              </a:rPr>
              <a:t>选择优化目标：</a:t>
            </a:r>
          </a:p>
        </p:txBody>
      </p:sp>
      <p:grpSp>
        <p:nvGrpSpPr>
          <p:cNvPr id="41" name="组合 40"/>
          <p:cNvGrpSpPr/>
          <p:nvPr/>
        </p:nvGrpSpPr>
        <p:grpSpPr>
          <a:xfrm>
            <a:off x="2063552" y="5510431"/>
            <a:ext cx="4574444" cy="798194"/>
            <a:chOff x="767408" y="5174009"/>
            <a:chExt cx="4574444" cy="798194"/>
          </a:xfrm>
        </p:grpSpPr>
        <p:pic>
          <p:nvPicPr>
            <p:cNvPr id="35" name="图片 34"/>
            <p:cNvPicPr>
              <a:picLocks noChangeAspect="1"/>
            </p:cNvPicPr>
            <p:nvPr/>
          </p:nvPicPr>
          <p:blipFill>
            <a:blip r:embed="rId5"/>
            <a:stretch>
              <a:fillRect/>
            </a:stretch>
          </p:blipFill>
          <p:spPr>
            <a:xfrm>
              <a:off x="767408" y="5191153"/>
              <a:ext cx="4524375" cy="781050"/>
            </a:xfrm>
            <a:prstGeom prst="rect">
              <a:avLst/>
            </a:prstGeom>
          </p:spPr>
        </p:pic>
        <p:sp>
          <p:nvSpPr>
            <p:cNvPr id="37" name="矩形 36"/>
            <p:cNvSpPr/>
            <p:nvPr/>
          </p:nvSpPr>
          <p:spPr bwMode="auto">
            <a:xfrm>
              <a:off x="4299885" y="5551281"/>
              <a:ext cx="1041967" cy="404100"/>
            </a:xfrm>
            <a:prstGeom prst="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0" name="文本框 39"/>
            <p:cNvSpPr txBox="1"/>
            <p:nvPr/>
          </p:nvSpPr>
          <p:spPr>
            <a:xfrm>
              <a:off x="4445518" y="5174009"/>
              <a:ext cx="690431" cy="400110"/>
            </a:xfrm>
            <a:prstGeom prst="rect">
              <a:avLst/>
            </a:prstGeom>
            <a:noFill/>
          </p:spPr>
          <p:txBody>
            <a:bodyPr wrap="square" rtlCol="0">
              <a:spAutoFit/>
            </a:bodyPr>
            <a:lstStyle/>
            <a:p>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min</a:t>
              </a:r>
              <a:endPar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6" name="文本框 45"/>
          <p:cNvSpPr txBox="1"/>
          <p:nvPr/>
        </p:nvSpPr>
        <p:spPr>
          <a:xfrm>
            <a:off x="6924353" y="5862876"/>
            <a:ext cx="268366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最小化</a:t>
            </a:r>
            <a:r>
              <a:rPr lang="zh-CN" altLang="en-US" b="1" dirty="0">
                <a:solidFill>
                  <a:srgbClr val="002060"/>
                </a:solidFill>
                <a:latin typeface="微软雅黑" panose="020B0503020204020204" pitchFamily="34" charset="-122"/>
                <a:ea typeface="微软雅黑" panose="020B0503020204020204" pitchFamily="34" charset="-122"/>
              </a:rPr>
              <a:t>估计误差上界</a:t>
            </a:r>
          </a:p>
        </p:txBody>
      </p:sp>
      <p:sp>
        <p:nvSpPr>
          <p:cNvPr id="51" name="矩形 50"/>
          <p:cNvSpPr/>
          <p:nvPr/>
        </p:nvSpPr>
        <p:spPr bwMode="auto">
          <a:xfrm>
            <a:off x="703386" y="1668869"/>
            <a:ext cx="10649198" cy="3118764"/>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52" name="矩形 51"/>
          <p:cNvSpPr/>
          <p:nvPr/>
        </p:nvSpPr>
        <p:spPr bwMode="auto">
          <a:xfrm>
            <a:off x="699002" y="5348952"/>
            <a:ext cx="10653582" cy="1104384"/>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54" name="图片 53"/>
          <p:cNvPicPr>
            <a:picLocks noChangeAspect="1"/>
          </p:cNvPicPr>
          <p:nvPr/>
        </p:nvPicPr>
        <p:blipFill>
          <a:blip r:embed="rId6"/>
          <a:stretch>
            <a:fillRect/>
          </a:stretch>
        </p:blipFill>
        <p:spPr>
          <a:xfrm>
            <a:off x="3569260" y="2301084"/>
            <a:ext cx="3070789" cy="1658226"/>
          </a:xfrm>
          <a:prstGeom prst="rect">
            <a:avLst/>
          </a:prstGeom>
        </p:spPr>
      </p:pic>
      <p:sp>
        <p:nvSpPr>
          <p:cNvPr id="55" name="箭头: 左弧形 54"/>
          <p:cNvSpPr/>
          <p:nvPr/>
        </p:nvSpPr>
        <p:spPr bwMode="auto">
          <a:xfrm rot="20682646">
            <a:off x="2556149" y="2410637"/>
            <a:ext cx="641034" cy="1133408"/>
          </a:xfrm>
          <a:prstGeom prst="curv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57" name="文本框 56"/>
          <p:cNvSpPr txBox="1"/>
          <p:nvPr/>
        </p:nvSpPr>
        <p:spPr>
          <a:xfrm>
            <a:off x="6989189" y="2555434"/>
            <a:ext cx="2813847" cy="923330"/>
          </a:xfrm>
          <a:prstGeom prst="rect">
            <a:avLst/>
          </a:prstGeom>
          <a:noFill/>
        </p:spPr>
        <p:txBody>
          <a:bodyPr wrap="square" rtlCol="0">
            <a:spAutoFit/>
          </a:bodyPr>
          <a:lstStyle/>
          <a:p>
            <a:pPr algn="just"/>
            <a:r>
              <a:rPr lang="zh-CN" altLang="en-US" b="1" dirty="0">
                <a:solidFill>
                  <a:srgbClr val="002060"/>
                </a:solidFill>
                <a:latin typeface="微软雅黑" panose="020B0503020204020204" pitchFamily="34" charset="-122"/>
                <a:ea typeface="微软雅黑" panose="020B0503020204020204" pitchFamily="34" charset="-122"/>
              </a:rPr>
              <a:t>采用</a:t>
            </a:r>
            <a:r>
              <a:rPr lang="en-US" altLang="zh-CN" b="1" dirty="0">
                <a:solidFill>
                  <a:srgbClr val="C00000"/>
                </a:solidFill>
                <a:latin typeface="微软雅黑" panose="020B0503020204020204" pitchFamily="34" charset="-122"/>
                <a:ea typeface="微软雅黑" panose="020B0503020204020204" pitchFamily="34" charset="-122"/>
              </a:rPr>
              <a:t>Schur</a:t>
            </a:r>
            <a:r>
              <a:rPr lang="zh-CN" altLang="en-US" b="1" dirty="0">
                <a:solidFill>
                  <a:srgbClr val="C00000"/>
                </a:solidFill>
                <a:latin typeface="微软雅黑" panose="020B0503020204020204" pitchFamily="34" charset="-122"/>
                <a:ea typeface="微软雅黑" panose="020B0503020204020204" pitchFamily="34" charset="-122"/>
              </a:rPr>
              <a:t>补引理</a:t>
            </a:r>
            <a:r>
              <a:rPr lang="zh-CN" altLang="en-US" b="1" dirty="0">
                <a:solidFill>
                  <a:srgbClr val="002060"/>
                </a:solidFill>
                <a:latin typeface="微软雅黑" panose="020B0503020204020204" pitchFamily="34" charset="-122"/>
                <a:ea typeface="微软雅黑" panose="020B0503020204020204" pitchFamily="34" charset="-122"/>
              </a:rPr>
              <a:t>等矩阵理论知识导出估计</a:t>
            </a:r>
            <a:r>
              <a:rPr lang="zh-CN" altLang="en-US" b="1" dirty="0">
                <a:solidFill>
                  <a:srgbClr val="C00000"/>
                </a:solidFill>
                <a:latin typeface="微软雅黑" panose="020B0503020204020204" pitchFamily="34" charset="-122"/>
                <a:ea typeface="微软雅黑" panose="020B0503020204020204" pitchFamily="34" charset="-122"/>
              </a:rPr>
              <a:t>平方误差渐近有界</a:t>
            </a:r>
            <a:r>
              <a:rPr lang="zh-CN" altLang="en-US" b="1" dirty="0">
                <a:solidFill>
                  <a:srgbClr val="002060"/>
                </a:solidFill>
                <a:latin typeface="微软雅黑" panose="020B0503020204020204" pitchFamily="34" charset="-122"/>
                <a:ea typeface="微软雅黑" panose="020B0503020204020204" pitchFamily="34" charset="-122"/>
              </a:rPr>
              <a:t>的不等式约束</a:t>
            </a:r>
          </a:p>
        </p:txBody>
      </p:sp>
      <p:pic>
        <p:nvPicPr>
          <p:cNvPr id="58" name="图片 57"/>
          <p:cNvPicPr>
            <a:picLocks noChangeAspect="1"/>
          </p:cNvPicPr>
          <p:nvPr/>
        </p:nvPicPr>
        <p:blipFill>
          <a:blip r:embed="rId7"/>
          <a:stretch>
            <a:fillRect/>
          </a:stretch>
        </p:blipFill>
        <p:spPr>
          <a:xfrm>
            <a:off x="3424155" y="4149080"/>
            <a:ext cx="3823973" cy="529045"/>
          </a:xfrm>
          <a:prstGeom prst="rect">
            <a:avLst/>
          </a:prstGeom>
        </p:spPr>
      </p:pic>
      <p:sp>
        <p:nvSpPr>
          <p:cNvPr id="59" name="箭头: 右 58"/>
          <p:cNvSpPr/>
          <p:nvPr/>
        </p:nvSpPr>
        <p:spPr bwMode="auto">
          <a:xfrm>
            <a:off x="2743781" y="4225212"/>
            <a:ext cx="648072" cy="36164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 name="矩形 1"/>
          <p:cNvSpPr/>
          <p:nvPr/>
        </p:nvSpPr>
        <p:spPr bwMode="auto">
          <a:xfrm>
            <a:off x="3325273" y="2219757"/>
            <a:ext cx="3449346" cy="1819815"/>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advTm="73018">
        <p:fade/>
      </p:transition>
    </mc:Choice>
    <mc:Fallback xmlns="">
      <p:transition advTm="7301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608942" y="1152486"/>
            <a:ext cx="2476810" cy="40011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b="1" dirty="0">
                <a:solidFill>
                  <a:srgbClr val="002060"/>
                </a:solidFill>
                <a:latin typeface="微软雅黑" panose="020B0503020204020204" pitchFamily="34" charset="-122"/>
                <a:ea typeface="微软雅黑" panose="020B0503020204020204" pitchFamily="34" charset="-122"/>
              </a:rPr>
              <a:t>仿真验证</a:t>
            </a:r>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：噪声统计信息未知下的分布式非线性融合估计</a:t>
            </a:r>
          </a:p>
        </p:txBody>
      </p:sp>
      <p:grpSp>
        <p:nvGrpSpPr>
          <p:cNvPr id="16" name="组合 15"/>
          <p:cNvGrpSpPr/>
          <p:nvPr/>
        </p:nvGrpSpPr>
        <p:grpSpPr>
          <a:xfrm>
            <a:off x="844403" y="2774435"/>
            <a:ext cx="5346279" cy="657225"/>
            <a:chOff x="779418" y="2936959"/>
            <a:chExt cx="5346279" cy="657225"/>
          </a:xfrm>
        </p:grpSpPr>
        <p:pic>
          <p:nvPicPr>
            <p:cNvPr id="3" name="图片 2"/>
            <p:cNvPicPr>
              <a:picLocks noChangeAspect="1"/>
            </p:cNvPicPr>
            <p:nvPr/>
          </p:nvPicPr>
          <p:blipFill>
            <a:blip r:embed="rId4"/>
            <a:stretch>
              <a:fillRect/>
            </a:stretch>
          </p:blipFill>
          <p:spPr>
            <a:xfrm>
              <a:off x="2239497" y="2936959"/>
              <a:ext cx="3886200" cy="657225"/>
            </a:xfrm>
            <a:prstGeom prst="rect">
              <a:avLst/>
            </a:prstGeom>
          </p:spPr>
        </p:pic>
        <p:sp>
          <p:nvSpPr>
            <p:cNvPr id="15" name="文本框 14"/>
            <p:cNvSpPr txBox="1"/>
            <p:nvPr/>
          </p:nvSpPr>
          <p:spPr>
            <a:xfrm>
              <a:off x="779418" y="3080964"/>
              <a:ext cx="1728192"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系统状态方程：</a:t>
              </a:r>
            </a:p>
          </p:txBody>
        </p:sp>
      </p:grpSp>
      <p:grpSp>
        <p:nvGrpSpPr>
          <p:cNvPr id="17" name="组合 16"/>
          <p:cNvGrpSpPr/>
          <p:nvPr/>
        </p:nvGrpSpPr>
        <p:grpSpPr>
          <a:xfrm>
            <a:off x="1226856" y="3501008"/>
            <a:ext cx="3582353" cy="1285875"/>
            <a:chOff x="2063552" y="3573008"/>
            <a:chExt cx="3582353" cy="1285875"/>
          </a:xfrm>
        </p:grpSpPr>
        <p:pic>
          <p:nvPicPr>
            <p:cNvPr id="4" name="图片 3"/>
            <p:cNvPicPr>
              <a:picLocks noChangeAspect="1"/>
            </p:cNvPicPr>
            <p:nvPr/>
          </p:nvPicPr>
          <p:blipFill>
            <a:blip r:embed="rId5"/>
            <a:stretch>
              <a:fillRect/>
            </a:stretch>
          </p:blipFill>
          <p:spPr>
            <a:xfrm>
              <a:off x="3150355" y="3573008"/>
              <a:ext cx="2495550" cy="1285875"/>
            </a:xfrm>
            <a:prstGeom prst="rect">
              <a:avLst/>
            </a:prstGeom>
          </p:spPr>
        </p:pic>
        <p:sp>
          <p:nvSpPr>
            <p:cNvPr id="19" name="文本框 18"/>
            <p:cNvSpPr txBox="1"/>
            <p:nvPr/>
          </p:nvSpPr>
          <p:spPr>
            <a:xfrm>
              <a:off x="2063552" y="4062253"/>
              <a:ext cx="1728192"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量测方程：</a:t>
              </a:r>
            </a:p>
          </p:txBody>
        </p:sp>
      </p:grpSp>
      <p:sp>
        <p:nvSpPr>
          <p:cNvPr id="9" name="文本框 8"/>
          <p:cNvSpPr txBox="1"/>
          <p:nvPr/>
        </p:nvSpPr>
        <p:spPr>
          <a:xfrm>
            <a:off x="695401" y="1679364"/>
            <a:ext cx="5495281" cy="987578"/>
          </a:xfrm>
          <a:prstGeom prst="rect">
            <a:avLst/>
          </a:prstGeom>
          <a:noFill/>
        </p:spPr>
        <p:txBody>
          <a:bodyPr wrap="square" rtlCol="0">
            <a:spAutoFit/>
          </a:bodyPr>
          <a:lstStyle/>
          <a:p>
            <a:pPr indent="360045" algn="just">
              <a:lnSpc>
                <a:spcPct val="125000"/>
              </a:lnSpc>
            </a:pPr>
            <a:r>
              <a:rPr lang="zh-CN" altLang="en-US" sz="1600" b="1" dirty="0">
                <a:solidFill>
                  <a:srgbClr val="002060"/>
                </a:solidFill>
                <a:latin typeface="微软雅黑" panose="020B0503020204020204" pitchFamily="34" charset="-122"/>
                <a:ea typeface="微软雅黑" panose="020B0503020204020204" pitchFamily="34" charset="-122"/>
              </a:rPr>
              <a:t>以一个非线性标量系统为例，基于两组量测信号，采用本章所提的</a:t>
            </a:r>
            <a:r>
              <a:rPr lang="zh-CN" altLang="en-US" sz="1600" b="1" dirty="0">
                <a:solidFill>
                  <a:srgbClr val="C00000"/>
                </a:solidFill>
                <a:latin typeface="微软雅黑" panose="020B0503020204020204" pitchFamily="34" charset="-122"/>
                <a:ea typeface="微软雅黑" panose="020B0503020204020204" pitchFamily="34" charset="-122"/>
              </a:rPr>
              <a:t>鲁棒递归优化融合估计方法</a:t>
            </a:r>
            <a:r>
              <a:rPr lang="zh-CN" altLang="en-US" sz="1600" b="1" dirty="0">
                <a:solidFill>
                  <a:srgbClr val="002060"/>
                </a:solidFill>
                <a:latin typeface="微软雅黑" panose="020B0503020204020204" pitchFamily="34" charset="-122"/>
                <a:ea typeface="微软雅黑" panose="020B0503020204020204" pitchFamily="34" charset="-122"/>
              </a:rPr>
              <a:t>验证在有界噪声情形下的估计性能。</a:t>
            </a:r>
          </a:p>
        </p:txBody>
      </p:sp>
      <p:sp>
        <p:nvSpPr>
          <p:cNvPr id="23" name="文本框 22"/>
          <p:cNvSpPr txBox="1"/>
          <p:nvPr/>
        </p:nvSpPr>
        <p:spPr>
          <a:xfrm>
            <a:off x="844403" y="5247618"/>
            <a:ext cx="1541092"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未知有界噪声：</a:t>
            </a:r>
          </a:p>
        </p:txBody>
      </p:sp>
      <p:pic>
        <p:nvPicPr>
          <p:cNvPr id="12" name="图片 11"/>
          <p:cNvPicPr>
            <a:picLocks noChangeAspect="1"/>
          </p:cNvPicPr>
          <p:nvPr/>
        </p:nvPicPr>
        <p:blipFill>
          <a:blip r:embed="rId6"/>
          <a:stretch>
            <a:fillRect/>
          </a:stretch>
        </p:blipFill>
        <p:spPr>
          <a:xfrm>
            <a:off x="2279576" y="4943249"/>
            <a:ext cx="2275153" cy="1103309"/>
          </a:xfrm>
          <a:prstGeom prst="rect">
            <a:avLst/>
          </a:prstGeom>
        </p:spPr>
      </p:pic>
      <p:sp>
        <p:nvSpPr>
          <p:cNvPr id="13" name="矩形 113"/>
          <p:cNvSpPr>
            <a:spLocks noChangeArrowheads="1"/>
          </p:cNvSpPr>
          <p:nvPr/>
        </p:nvSpPr>
        <p:spPr bwMode="auto">
          <a:xfrm>
            <a:off x="695401" y="1610382"/>
            <a:ext cx="5560673" cy="4699559"/>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7"/>
          <a:stretch>
            <a:fillRect/>
          </a:stretch>
        </p:blipFill>
        <p:spPr>
          <a:xfrm>
            <a:off x="6528048" y="1637022"/>
            <a:ext cx="4853272" cy="4137215"/>
          </a:xfrm>
          <a:prstGeom prst="rect">
            <a:avLst/>
          </a:prstGeom>
        </p:spPr>
      </p:pic>
      <p:sp>
        <p:nvSpPr>
          <p:cNvPr id="24" name="文本框 23"/>
          <p:cNvSpPr txBox="1"/>
          <p:nvPr/>
        </p:nvSpPr>
        <p:spPr>
          <a:xfrm>
            <a:off x="7271632" y="1230597"/>
            <a:ext cx="3477576"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 </a:t>
            </a:r>
            <a:r>
              <a:rPr lang="en-US" altLang="zh-CN" sz="1400" dirty="0">
                <a:latin typeface="+mj-lt"/>
                <a:ea typeface="微软雅黑" panose="020B0503020204020204" pitchFamily="34" charset="-122"/>
              </a:rPr>
              <a:t> </a:t>
            </a:r>
            <a:r>
              <a:rPr lang="zh-CN" altLang="en-US" sz="1400" dirty="0">
                <a:solidFill>
                  <a:srgbClr val="C00000"/>
                </a:solidFill>
                <a:latin typeface="+mj-lt"/>
                <a:ea typeface="微软雅黑" panose="020B0503020204020204" pitchFamily="34" charset="-122"/>
              </a:rPr>
              <a:t>有界噪声</a:t>
            </a:r>
            <a:r>
              <a:rPr lang="zh-CN" altLang="en-US" sz="1400" dirty="0">
                <a:latin typeface="+mj-lt"/>
                <a:ea typeface="微软雅黑" panose="020B0503020204020204" pitchFamily="34" charset="-122"/>
              </a:rPr>
              <a:t>下不同估计方法性能比较</a:t>
            </a:r>
          </a:p>
        </p:txBody>
      </p:sp>
      <p:sp>
        <p:nvSpPr>
          <p:cNvPr id="26" name="文本框 25"/>
          <p:cNvSpPr txBox="1"/>
          <p:nvPr/>
        </p:nvSpPr>
        <p:spPr>
          <a:xfrm>
            <a:off x="6563183" y="5774237"/>
            <a:ext cx="4933416" cy="679801"/>
          </a:xfrm>
          <a:prstGeom prst="rect">
            <a:avLst/>
          </a:prstGeom>
          <a:noFill/>
        </p:spPr>
        <p:txBody>
          <a:bodyPr wrap="square" rtlCol="0">
            <a:spAutoFit/>
          </a:bodyPr>
          <a:lstStyle/>
          <a:p>
            <a:pPr>
              <a:lnSpc>
                <a:spcPct val="125000"/>
              </a:lnSpc>
            </a:pPr>
            <a:r>
              <a:rPr lang="zh-CN" altLang="en-US" sz="1600" b="1" dirty="0">
                <a:solidFill>
                  <a:srgbClr val="002060"/>
                </a:solidFill>
                <a:latin typeface="微软雅黑" panose="020B0503020204020204" pitchFamily="34" charset="-122"/>
                <a:ea typeface="微软雅黑" panose="020B0503020204020204" pitchFamily="34" charset="-122"/>
              </a:rPr>
              <a:t>所设计非线性估计器的估计精度比</a:t>
            </a:r>
            <a:r>
              <a:rPr lang="en-US" altLang="zh-CN" sz="1600" b="1" dirty="0">
                <a:solidFill>
                  <a:srgbClr val="002060"/>
                </a:solidFill>
                <a:latin typeface="微软雅黑" panose="020B0503020204020204" pitchFamily="34" charset="-122"/>
                <a:ea typeface="微软雅黑" panose="020B0503020204020204" pitchFamily="34" charset="-122"/>
              </a:rPr>
              <a:t>EKF</a:t>
            </a:r>
            <a:r>
              <a:rPr lang="zh-CN" altLang="en-US" sz="1600" b="1"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UKF</a:t>
            </a:r>
            <a:r>
              <a:rPr lang="zh-CN" altLang="en-US" sz="1600" b="1" dirty="0">
                <a:solidFill>
                  <a:srgbClr val="002060"/>
                </a:solidFill>
                <a:latin typeface="微软雅黑" panose="020B0503020204020204" pitchFamily="34" charset="-122"/>
                <a:ea typeface="微软雅黑" panose="020B0503020204020204" pitchFamily="34" charset="-122"/>
              </a:rPr>
              <a:t>和</a:t>
            </a:r>
            <a:r>
              <a:rPr lang="en-US" altLang="zh-CN" sz="1600" b="1" dirty="0">
                <a:solidFill>
                  <a:srgbClr val="002060"/>
                </a:solidFill>
                <a:latin typeface="微软雅黑" panose="020B0503020204020204" pitchFamily="34" charset="-122"/>
                <a:ea typeface="微软雅黑" panose="020B0503020204020204" pitchFamily="34" charset="-122"/>
              </a:rPr>
              <a:t>CKF</a:t>
            </a:r>
            <a:r>
              <a:rPr lang="zh-CN" altLang="en-US" sz="1600" b="1" dirty="0">
                <a:solidFill>
                  <a:srgbClr val="C00000"/>
                </a:solidFill>
                <a:latin typeface="微软雅黑" panose="020B0503020204020204" pitchFamily="34" charset="-122"/>
                <a:ea typeface="微软雅黑" panose="020B0503020204020204" pitchFamily="34" charset="-122"/>
              </a:rPr>
              <a:t>好</a:t>
            </a:r>
            <a:r>
              <a:rPr lang="zh-CN" altLang="en-US" sz="1600" b="1" dirty="0">
                <a:solidFill>
                  <a:srgbClr val="002060"/>
                </a:solidFill>
                <a:latin typeface="微软雅黑" panose="020B0503020204020204" pitchFamily="34" charset="-122"/>
                <a:ea typeface="微软雅黑" panose="020B0503020204020204" pitchFamily="34" charset="-122"/>
              </a:rPr>
              <a:t>，验证了本章所提算法可</a:t>
            </a:r>
            <a:r>
              <a:rPr lang="zh-CN" altLang="en-US" sz="1600" b="1" dirty="0">
                <a:solidFill>
                  <a:srgbClr val="C00000"/>
                </a:solidFill>
                <a:latin typeface="微软雅黑" panose="020B0503020204020204" pitchFamily="34" charset="-122"/>
                <a:ea typeface="微软雅黑" panose="020B0503020204020204" pitchFamily="34" charset="-122"/>
              </a:rPr>
              <a:t>独立于噪声统计信息。</a:t>
            </a:r>
          </a:p>
        </p:txBody>
      </p:sp>
    </p:spTree>
  </p:cSld>
  <p:clrMapOvr>
    <a:masterClrMapping/>
  </p:clrMapOvr>
  <mc:AlternateContent xmlns:mc="http://schemas.openxmlformats.org/markup-compatibility/2006" xmlns:p14="http://schemas.microsoft.com/office/powerpoint/2010/main">
    <mc:Choice Requires="p14">
      <p:transition p14:dur="200" advTm="28859">
        <p:fade/>
      </p:transition>
    </mc:Choice>
    <mc:Fallback xmlns="">
      <p:transition advTm="2885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advTm="8637">
        <p:fade/>
      </p:transition>
    </mc:Choice>
    <mc:Fallback xmlns="">
      <p:transition advTm="863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848296"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矩形 70"/>
          <p:cNvSpPr/>
          <p:nvPr/>
        </p:nvSpPr>
        <p:spPr bwMode="auto">
          <a:xfrm>
            <a:off x="895185" y="2000296"/>
            <a:ext cx="10097359" cy="1338147"/>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2" name="矩形 71"/>
          <p:cNvSpPr/>
          <p:nvPr/>
        </p:nvSpPr>
        <p:spPr>
          <a:xfrm>
            <a:off x="950134" y="2420251"/>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成果</a:t>
            </a:r>
            <a:r>
              <a:rPr lang="en-US" altLang="zh-CN" sz="2000" b="1" dirty="0">
                <a:latin typeface="微软雅黑" panose="020B0503020204020204" pitchFamily="34" charset="-122"/>
                <a:ea typeface="微软雅黑" panose="020B0503020204020204" pitchFamily="34" charset="-122"/>
              </a:rPr>
              <a:t>1</a:t>
            </a:r>
          </a:p>
        </p:txBody>
      </p:sp>
      <p:sp>
        <p:nvSpPr>
          <p:cNvPr id="73" name="矩形: 圆角 72"/>
          <p:cNvSpPr/>
          <p:nvPr/>
        </p:nvSpPr>
        <p:spPr bwMode="auto">
          <a:xfrm>
            <a:off x="8491044" y="2099993"/>
            <a:ext cx="22937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22" name="组合 21"/>
          <p:cNvGrpSpPr/>
          <p:nvPr/>
        </p:nvGrpSpPr>
        <p:grpSpPr>
          <a:xfrm>
            <a:off x="1879262" y="2037089"/>
            <a:ext cx="1566582" cy="1233175"/>
            <a:chOff x="1656318" y="1220125"/>
            <a:chExt cx="1566582" cy="1233175"/>
          </a:xfrm>
        </p:grpSpPr>
        <p:pic>
          <p:nvPicPr>
            <p:cNvPr id="74" name="图片 73"/>
            <p:cNvPicPr>
              <a:picLocks noChangeAspect="1"/>
            </p:cNvPicPr>
            <p:nvPr/>
          </p:nvPicPr>
          <p:blipFill>
            <a:blip r:embed="rId4"/>
            <a:stretch>
              <a:fillRect/>
            </a:stretch>
          </p:blipFill>
          <p:spPr>
            <a:xfrm>
              <a:off x="1675368" y="1220125"/>
              <a:ext cx="1547532" cy="617311"/>
            </a:xfrm>
            <a:prstGeom prst="rect">
              <a:avLst/>
            </a:prstGeom>
          </p:spPr>
        </p:pic>
        <p:pic>
          <p:nvPicPr>
            <p:cNvPr id="75" name="图片 74"/>
            <p:cNvPicPr>
              <a:picLocks noChangeAspect="1"/>
            </p:cNvPicPr>
            <p:nvPr/>
          </p:nvPicPr>
          <p:blipFill>
            <a:blip r:embed="rId5"/>
            <a:stretch>
              <a:fillRect/>
            </a:stretch>
          </p:blipFill>
          <p:spPr>
            <a:xfrm>
              <a:off x="1656318" y="1835989"/>
              <a:ext cx="1566582" cy="617311"/>
            </a:xfrm>
            <a:prstGeom prst="rect">
              <a:avLst/>
            </a:prstGeom>
          </p:spPr>
        </p:pic>
      </p:grpSp>
      <p:sp>
        <p:nvSpPr>
          <p:cNvPr id="77" name="矩形 76"/>
          <p:cNvSpPr/>
          <p:nvPr/>
        </p:nvSpPr>
        <p:spPr bwMode="auto">
          <a:xfrm>
            <a:off x="895181" y="3822153"/>
            <a:ext cx="10097359" cy="1335039"/>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9" name="文本框 78"/>
          <p:cNvSpPr txBox="1"/>
          <p:nvPr/>
        </p:nvSpPr>
        <p:spPr>
          <a:xfrm>
            <a:off x="8632080" y="2249104"/>
            <a:ext cx="2011680" cy="923330"/>
          </a:xfrm>
          <a:prstGeom prst="rect">
            <a:avLst/>
          </a:prstGeom>
          <a:noFill/>
        </p:spPr>
        <p:txBody>
          <a:bodyPr wrap="square" rtlCol="0">
            <a:spAutoFit/>
          </a:bodyPr>
          <a:lstStyle/>
          <a:p>
            <a:pPr algn="ctr"/>
            <a:r>
              <a:rPr lang="zh-CN" altLang="en-US" b="1" dirty="0">
                <a:solidFill>
                  <a:srgbClr val="002060"/>
                </a:solidFill>
                <a:latin typeface="微软雅黑" panose="020B0503020204020204" pitchFamily="34" charset="-122"/>
                <a:ea typeface="微软雅黑" panose="020B0503020204020204" pitchFamily="34" charset="-122"/>
              </a:rPr>
              <a:t>鲁棒递归优化分布式非线性融合估计方法</a:t>
            </a:r>
          </a:p>
        </p:txBody>
      </p:sp>
      <p:sp>
        <p:nvSpPr>
          <p:cNvPr id="82" name="箭头: 右 81"/>
          <p:cNvSpPr/>
          <p:nvPr/>
        </p:nvSpPr>
        <p:spPr bwMode="auto">
          <a:xfrm>
            <a:off x="7994940" y="2451488"/>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p:cNvGrpSpPr/>
          <p:nvPr/>
        </p:nvGrpSpPr>
        <p:grpSpPr>
          <a:xfrm>
            <a:off x="1899475" y="3850648"/>
            <a:ext cx="1566583" cy="1273136"/>
            <a:chOff x="1676531" y="2632705"/>
            <a:chExt cx="1566583" cy="1273136"/>
          </a:xfrm>
        </p:grpSpPr>
        <p:pic>
          <p:nvPicPr>
            <p:cNvPr id="83" name="图片 82"/>
            <p:cNvPicPr>
              <a:picLocks noChangeAspect="1"/>
            </p:cNvPicPr>
            <p:nvPr/>
          </p:nvPicPr>
          <p:blipFill>
            <a:blip r:embed="rId6"/>
            <a:stretch>
              <a:fillRect/>
            </a:stretch>
          </p:blipFill>
          <p:spPr>
            <a:xfrm>
              <a:off x="1676531" y="2638024"/>
              <a:ext cx="792929" cy="633229"/>
            </a:xfrm>
            <a:prstGeom prst="rect">
              <a:avLst/>
            </a:prstGeom>
          </p:spPr>
        </p:pic>
        <p:pic>
          <p:nvPicPr>
            <p:cNvPr id="8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69465" y="2632705"/>
              <a:ext cx="773649" cy="638364"/>
            </a:xfrm>
            <a:prstGeom prst="rect">
              <a:avLst/>
            </a:prstGeom>
            <a:noFill/>
            <a:extLst>
              <a:ext uri="{909E8E84-426E-40DD-AFC4-6F175D3DCCD1}">
                <a14:hiddenFill xmlns:a14="http://schemas.microsoft.com/office/drawing/2010/main">
                  <a:solidFill>
                    <a:srgbClr val="FFFFFF"/>
                  </a:solidFill>
                </a14:hiddenFill>
              </a:ext>
            </a:extLst>
          </p:spPr>
        </p:pic>
        <p:pic>
          <p:nvPicPr>
            <p:cNvPr id="87" name="图片 86"/>
            <p:cNvPicPr>
              <a:picLocks noChangeAspect="1"/>
            </p:cNvPicPr>
            <p:nvPr/>
          </p:nvPicPr>
          <p:blipFill>
            <a:blip r:embed="rId4"/>
            <a:stretch>
              <a:fillRect/>
            </a:stretch>
          </p:blipFill>
          <p:spPr>
            <a:xfrm>
              <a:off x="1676531" y="3267477"/>
              <a:ext cx="792929" cy="638364"/>
            </a:xfrm>
            <a:prstGeom prst="rect">
              <a:avLst/>
            </a:prstGeom>
          </p:spPr>
        </p:pic>
        <p:pic>
          <p:nvPicPr>
            <p:cNvPr id="88" name="图片 87"/>
            <p:cNvPicPr>
              <a:picLocks noChangeAspect="1"/>
            </p:cNvPicPr>
            <p:nvPr/>
          </p:nvPicPr>
          <p:blipFill>
            <a:blip r:embed="rId5"/>
            <a:stretch>
              <a:fillRect/>
            </a:stretch>
          </p:blipFill>
          <p:spPr>
            <a:xfrm>
              <a:off x="2469460" y="3269204"/>
              <a:ext cx="769892" cy="633229"/>
            </a:xfrm>
            <a:prstGeom prst="rect">
              <a:avLst/>
            </a:prstGeom>
          </p:spPr>
        </p:pic>
      </p:grpSp>
      <p:sp>
        <p:nvSpPr>
          <p:cNvPr id="95" name="文本框 94"/>
          <p:cNvSpPr txBox="1"/>
          <p:nvPr/>
        </p:nvSpPr>
        <p:spPr>
          <a:xfrm>
            <a:off x="3558602" y="2061637"/>
            <a:ext cx="4363854" cy="1295355"/>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将线性化误差建模为</a:t>
            </a:r>
            <a:r>
              <a:rPr lang="zh-CN" altLang="en-US" sz="1600" b="1" dirty="0">
                <a:solidFill>
                  <a:srgbClr val="C00000"/>
                </a:solidFill>
                <a:latin typeface="微软雅黑" panose="020B0503020204020204" pitchFamily="34" charset="-122"/>
                <a:ea typeface="微软雅黑" panose="020B0503020204020204" pitchFamily="34" charset="-122"/>
              </a:rPr>
              <a:t>不确定性参数</a:t>
            </a:r>
            <a:r>
              <a:rPr lang="zh-CN" altLang="en-US" sz="1600" b="1" dirty="0">
                <a:latin typeface="微软雅黑" panose="020B0503020204020204" pitchFamily="34" charset="-122"/>
                <a:ea typeface="微软雅黑" panose="020B0503020204020204" pitchFamily="34" charset="-122"/>
              </a:rPr>
              <a:t>和</a:t>
            </a:r>
            <a:r>
              <a:rPr lang="zh-CN" altLang="en-US" sz="1600" b="1" dirty="0">
                <a:solidFill>
                  <a:srgbClr val="C00000"/>
                </a:solidFill>
                <a:latin typeface="微软雅黑" panose="020B0503020204020204" pitchFamily="34" charset="-122"/>
                <a:ea typeface="微软雅黑" panose="020B0503020204020204" pitchFamily="34" charset="-122"/>
              </a:rPr>
              <a:t>状态相关矩阵</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采用</a:t>
            </a:r>
            <a:r>
              <a:rPr lang="zh-CN" altLang="en-US" sz="1600" b="1" dirty="0">
                <a:solidFill>
                  <a:srgbClr val="C00000"/>
                </a:solidFill>
                <a:latin typeface="微软雅黑" panose="020B0503020204020204" pitchFamily="34" charset="-122"/>
                <a:ea typeface="微软雅黑" panose="020B0503020204020204" pitchFamily="34" charset="-122"/>
              </a:rPr>
              <a:t>有界递归优化</a:t>
            </a:r>
            <a:r>
              <a:rPr lang="zh-CN" altLang="en-US" sz="1600" b="1" dirty="0">
                <a:latin typeface="微软雅黑" panose="020B0503020204020204" pitchFamily="34" charset="-122"/>
                <a:ea typeface="微软雅黑" panose="020B0503020204020204" pitchFamily="34" charset="-122"/>
              </a:rPr>
              <a:t>思想和线性矩阵不等式技术将估计器增益问题转化为</a:t>
            </a:r>
            <a:r>
              <a:rPr lang="zh-CN" altLang="en-US" sz="1600" b="1" dirty="0">
                <a:solidFill>
                  <a:srgbClr val="C00000"/>
                </a:solidFill>
                <a:latin typeface="微软雅黑" panose="020B0503020204020204" pitchFamily="34" charset="-122"/>
                <a:ea typeface="微软雅黑" panose="020B0503020204020204" pitchFamily="34" charset="-122"/>
              </a:rPr>
              <a:t>凸优化问题</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287092"/>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成果</a:t>
            </a:r>
            <a:r>
              <a:rPr lang="en-US" altLang="zh-CN" sz="2000" b="1" dirty="0">
                <a:latin typeface="微软雅黑" panose="020B0503020204020204" pitchFamily="34" charset="-122"/>
                <a:ea typeface="微软雅黑" panose="020B0503020204020204" pitchFamily="34" charset="-122"/>
              </a:rPr>
              <a:t>2</a:t>
            </a:r>
          </a:p>
        </p:txBody>
      </p:sp>
      <p:sp>
        <p:nvSpPr>
          <p:cNvPr id="100" name="矩形: 圆角 99"/>
          <p:cNvSpPr/>
          <p:nvPr/>
        </p:nvSpPr>
        <p:spPr bwMode="auto">
          <a:xfrm>
            <a:off x="8491044" y="3920138"/>
            <a:ext cx="22937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8602771" y="4060707"/>
            <a:ext cx="2091417" cy="923330"/>
          </a:xfrm>
          <a:prstGeom prst="rect">
            <a:avLst/>
          </a:prstGeom>
          <a:noFill/>
        </p:spPr>
        <p:txBody>
          <a:bodyPr wrap="square" rtlCol="0">
            <a:spAutoFit/>
          </a:bodyPr>
          <a:lstStyle/>
          <a:p>
            <a:pPr algn="ctr"/>
            <a:r>
              <a:rPr lang="zh-CN" altLang="en-US" b="1" dirty="0">
                <a:solidFill>
                  <a:srgbClr val="002060"/>
                </a:solidFill>
                <a:latin typeface="微软雅黑" panose="020B0503020204020204" pitchFamily="34" charset="-122"/>
                <a:ea typeface="微软雅黑" panose="020B0503020204020204" pitchFamily="34" charset="-122"/>
              </a:rPr>
              <a:t>资源约束下鲁棒的分布式非线性融合估计方法</a:t>
            </a:r>
          </a:p>
        </p:txBody>
      </p:sp>
      <p:sp>
        <p:nvSpPr>
          <p:cNvPr id="105" name="文本框 104"/>
          <p:cNvSpPr txBox="1"/>
          <p:nvPr/>
        </p:nvSpPr>
        <p:spPr>
          <a:xfrm>
            <a:off x="3562152" y="3902713"/>
            <a:ext cx="4405116" cy="1193917"/>
          </a:xfrm>
          <a:prstGeom prst="rect">
            <a:avLst/>
          </a:prstGeom>
          <a:noFill/>
        </p:spPr>
        <p:txBody>
          <a:bodyPr wrap="square" rtlCol="0">
            <a:spAutoFit/>
          </a:bodyPr>
          <a:lstStyle/>
          <a:p>
            <a:pPr marL="285750" indent="-285750">
              <a:lnSpc>
                <a:spcPct val="114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设计基于</a:t>
            </a:r>
            <a:r>
              <a:rPr lang="zh-CN" altLang="en-US" sz="1600" b="1" dirty="0">
                <a:solidFill>
                  <a:srgbClr val="C00000"/>
                </a:solidFill>
                <a:latin typeface="微软雅黑" panose="020B0503020204020204" pitchFamily="34" charset="-122"/>
                <a:ea typeface="微软雅黑" panose="020B0503020204020204" pitchFamily="34" charset="-122"/>
              </a:rPr>
              <a:t>事件触发</a:t>
            </a:r>
            <a:r>
              <a:rPr lang="zh-CN" altLang="en-US" sz="1600" b="1" dirty="0">
                <a:latin typeface="微软雅黑" panose="020B0503020204020204" pitchFamily="34" charset="-122"/>
                <a:ea typeface="微软雅黑" panose="020B0503020204020204" pitchFamily="34" charset="-122"/>
              </a:rPr>
              <a:t>和</a:t>
            </a:r>
            <a:r>
              <a:rPr lang="zh-CN" altLang="en-US" sz="1600" b="1" dirty="0">
                <a:solidFill>
                  <a:srgbClr val="C00000"/>
                </a:solidFill>
                <a:latin typeface="微软雅黑" panose="020B0503020204020204" pitchFamily="34" charset="-122"/>
                <a:ea typeface="微软雅黑" panose="020B0503020204020204" pitchFamily="34" charset="-122"/>
              </a:rPr>
              <a:t>信号降维</a:t>
            </a:r>
            <a:r>
              <a:rPr lang="zh-CN" altLang="en-US" sz="1600" b="1" dirty="0">
                <a:latin typeface="微软雅黑" panose="020B0503020204020204" pitchFamily="34" charset="-122"/>
                <a:ea typeface="微软雅黑" panose="020B0503020204020204" pitchFamily="34" charset="-122"/>
              </a:rPr>
              <a:t>的</a:t>
            </a:r>
            <a:r>
              <a:rPr lang="zh-CN" altLang="en-US" sz="1600" b="1" dirty="0">
                <a:solidFill>
                  <a:srgbClr val="C00000"/>
                </a:solidFill>
                <a:latin typeface="微软雅黑" panose="020B0503020204020204" pitchFamily="34" charset="-122"/>
                <a:ea typeface="微软雅黑" panose="020B0503020204020204" pitchFamily="34" charset="-122"/>
              </a:rPr>
              <a:t>双重信息压缩</a:t>
            </a:r>
            <a:r>
              <a:rPr lang="zh-CN" altLang="en-US" sz="1600" b="1" dirty="0">
                <a:latin typeface="微软雅黑" panose="020B0503020204020204" pitchFamily="34" charset="-122"/>
                <a:ea typeface="微软雅黑" panose="020B0503020204020204" pitchFamily="34" charset="-122"/>
              </a:rPr>
              <a:t>策略；</a:t>
            </a:r>
            <a:endParaRPr lang="en-US" altLang="zh-CN" sz="1600" b="1" dirty="0">
              <a:latin typeface="微软雅黑" panose="020B0503020204020204" pitchFamily="34" charset="-122"/>
              <a:ea typeface="微软雅黑" panose="020B0503020204020204" pitchFamily="34" charset="-122"/>
            </a:endParaRPr>
          </a:p>
          <a:p>
            <a:pPr marL="285750" indent="-285750">
              <a:lnSpc>
                <a:spcPct val="114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a:t>
            </a:r>
            <a:r>
              <a:rPr lang="zh-CN" altLang="en-US" sz="1600" b="1" dirty="0">
                <a:solidFill>
                  <a:srgbClr val="C00000"/>
                </a:solidFill>
                <a:latin typeface="微软雅黑" panose="020B0503020204020204" pitchFamily="34" charset="-122"/>
                <a:ea typeface="微软雅黑" panose="020B0503020204020204" pitchFamily="34" charset="-122"/>
              </a:rPr>
              <a:t>统一的信息补偿</a:t>
            </a:r>
            <a:r>
              <a:rPr lang="zh-CN" altLang="en-US" sz="1600" b="1" dirty="0">
                <a:latin typeface="微软雅黑" panose="020B0503020204020204" pitchFamily="34" charset="-122"/>
                <a:ea typeface="微软雅黑" panose="020B0503020204020204" pitchFamily="34" charset="-122"/>
              </a:rPr>
              <a:t>策略；</a:t>
            </a:r>
            <a:endParaRPr lang="en-US" altLang="zh-CN" sz="1600" b="1" dirty="0">
              <a:latin typeface="微软雅黑" panose="020B0503020204020204" pitchFamily="34" charset="-122"/>
              <a:ea typeface="微软雅黑" panose="020B0503020204020204" pitchFamily="34" charset="-122"/>
            </a:endParaRPr>
          </a:p>
          <a:p>
            <a:pPr marL="285750" indent="-285750">
              <a:lnSpc>
                <a:spcPct val="114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建立反映压缩算子与补偿策略的</a:t>
            </a:r>
            <a:r>
              <a:rPr lang="zh-CN" altLang="en-US" sz="1600" b="1" dirty="0">
                <a:solidFill>
                  <a:srgbClr val="C00000"/>
                </a:solidFill>
                <a:latin typeface="微软雅黑" panose="020B0503020204020204" pitchFamily="34" charset="-122"/>
                <a:ea typeface="微软雅黑" panose="020B0503020204020204" pitchFamily="34" charset="-122"/>
              </a:rPr>
              <a:t>估计模型</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108" name="箭头: 右 107"/>
          <p:cNvSpPr/>
          <p:nvPr/>
        </p:nvSpPr>
        <p:spPr bwMode="auto">
          <a:xfrm>
            <a:off x="7975128" y="4306113"/>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80670"/>
    </mc:Choice>
    <mc:Fallback xmlns="">
      <p:transition advTm="8067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848296"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bwMode="auto">
          <a:xfrm>
            <a:off x="1199456" y="1871350"/>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文本框 20"/>
          <p:cNvSpPr txBox="1"/>
          <p:nvPr/>
        </p:nvSpPr>
        <p:spPr>
          <a:xfrm>
            <a:off x="516148" y="1206555"/>
            <a:ext cx="2664296" cy="461665"/>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rPr>
              <a:t>未来研究方向</a:t>
            </a:r>
          </a:p>
        </p:txBody>
      </p:sp>
      <p:sp>
        <p:nvSpPr>
          <p:cNvPr id="39" name="文本框 38"/>
          <p:cNvSpPr txBox="1"/>
          <p:nvPr/>
        </p:nvSpPr>
        <p:spPr>
          <a:xfrm>
            <a:off x="1343472" y="2103289"/>
            <a:ext cx="8712199"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研究非线性的融合估计准则</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bwMode="auto">
          <a:xfrm>
            <a:off x="1199456" y="3084875"/>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6" name="文本框 5"/>
          <p:cNvSpPr txBox="1"/>
          <p:nvPr/>
        </p:nvSpPr>
        <p:spPr>
          <a:xfrm>
            <a:off x="1328926" y="3283083"/>
            <a:ext cx="9145016"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研究多速率系统中传感器非整数倍或任意采样下的融合估计方法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199456" y="4332347"/>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343472" y="4564286"/>
            <a:ext cx="9001000"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研究基于数据驱动策略异步多速率传感器系统的融合估计方法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1199456" y="5545872"/>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5" name="文本框 14"/>
          <p:cNvSpPr txBox="1"/>
          <p:nvPr/>
        </p:nvSpPr>
        <p:spPr>
          <a:xfrm>
            <a:off x="1343472" y="5777811"/>
            <a:ext cx="9001000"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研究“机理</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数据”分布式融合估计理论与方法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21144"/>
    </mc:Choice>
    <mc:Fallback xmlns="">
      <p:transition advTm="211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564904"/>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感谢各位老师批评与指正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20685">
        <p:fade/>
      </p:transition>
    </mc:Choice>
    <mc:Fallback xmlns="">
      <p:transition advTm="2068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8637">
        <p:fade/>
      </p:transition>
    </mc:Choice>
    <mc:Fallback xmlns="">
      <p:transition advTm="863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43683" y="1313118"/>
            <a:ext cx="10776565" cy="1611826"/>
          </a:xfrm>
          <a:prstGeom prst="roundRect">
            <a:avLst>
              <a:gd name="adj" fmla="val 6235"/>
            </a:avLst>
          </a:prstGeom>
          <a:solidFill>
            <a:schemeClr val="tx2">
              <a:lumMod val="20000"/>
              <a:lumOff val="80000"/>
            </a:schemeClr>
          </a:solidFill>
          <a:ln w="19050" cap="flat" cmpd="sng" algn="ctr">
            <a:solidFill>
              <a:schemeClr val="tx2"/>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744324" y="1407554"/>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(Markov Jump System, MJS)</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的特征，其模态切换服从于马尔可夫过程，在刻画具有元器件损坏、网络传输延迟、功率切换等结构或参数突变的随机系统时具有突出优势。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9C51CC63-84D7-A7D8-8660-D0A98B1C4DCB}"/>
              </a:ext>
            </a:extLst>
          </p:cNvPr>
          <p:cNvGraphicFramePr>
            <a:graphicFrameLocks noChangeAspect="1"/>
          </p:cNvGraphicFramePr>
          <p:nvPr>
            <p:extLst>
              <p:ext uri="{D42A27DB-BD31-4B8C-83A1-F6EECF244321}">
                <p14:modId xmlns:p14="http://schemas.microsoft.com/office/powerpoint/2010/main" val="4163278027"/>
              </p:ext>
            </p:extLst>
          </p:nvPr>
        </p:nvGraphicFramePr>
        <p:xfrm>
          <a:off x="5600115" y="3336859"/>
          <a:ext cx="5392429" cy="3114592"/>
        </p:xfrm>
        <a:graphic>
          <a:graphicData uri="http://schemas.openxmlformats.org/presentationml/2006/ole">
            <mc:AlternateContent xmlns:mc="http://schemas.openxmlformats.org/markup-compatibility/2006">
              <mc:Choice xmlns:v="urn:schemas-microsoft-com:vml" Requires="v">
                <p:oleObj name="Visio" r:id="rId4" imgW="3314341" imgH="1914339" progId="Visio.Drawing.15">
                  <p:embed/>
                </p:oleObj>
              </mc:Choice>
              <mc:Fallback>
                <p:oleObj name="Visio" r:id="rId4" imgW="3314341" imgH="191433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0115" y="3336859"/>
                        <a:ext cx="5392429" cy="3114592"/>
                      </a:xfrm>
                      <a:prstGeom prst="rect">
                        <a:avLst/>
                      </a:prstGeom>
                      <a:noFill/>
                    </p:spPr>
                  </p:pic>
                </p:oleObj>
              </mc:Fallback>
            </mc:AlternateContent>
          </a:graphicData>
        </a:graphic>
      </p:graphicFrame>
      <p:grpSp>
        <p:nvGrpSpPr>
          <p:cNvPr id="11" name="组合 10">
            <a:extLst>
              <a:ext uri="{FF2B5EF4-FFF2-40B4-BE49-F238E27FC236}">
                <a16:creationId xmlns:a16="http://schemas.microsoft.com/office/drawing/2014/main" id="{415A1966-8025-856A-7C7D-F4FF4B27AA81}"/>
              </a:ext>
            </a:extLst>
          </p:cNvPr>
          <p:cNvGrpSpPr/>
          <p:nvPr/>
        </p:nvGrpSpPr>
        <p:grpSpPr>
          <a:xfrm>
            <a:off x="1199456" y="3059216"/>
            <a:ext cx="3642293" cy="3669879"/>
            <a:chOff x="1596213" y="3059216"/>
            <a:chExt cx="3642293" cy="3669879"/>
          </a:xfrm>
        </p:grpSpPr>
        <p:grpSp>
          <p:nvGrpSpPr>
            <p:cNvPr id="7" name="组合 6">
              <a:extLst>
                <a:ext uri="{FF2B5EF4-FFF2-40B4-BE49-F238E27FC236}">
                  <a16:creationId xmlns:a16="http://schemas.microsoft.com/office/drawing/2014/main" id="{D24AD040-68DA-1012-D0AD-4AC9CDA8ABE8}"/>
                </a:ext>
              </a:extLst>
            </p:cNvPr>
            <p:cNvGrpSpPr/>
            <p:nvPr/>
          </p:nvGrpSpPr>
          <p:grpSpPr>
            <a:xfrm>
              <a:off x="1596213" y="3059216"/>
              <a:ext cx="3426269" cy="1079003"/>
              <a:chOff x="1596213" y="3059216"/>
              <a:chExt cx="3426269" cy="1079003"/>
            </a:xfrm>
          </p:grpSpPr>
          <p:sp>
            <p:nvSpPr>
              <p:cNvPr id="47" name="矩形 71"/>
              <p:cNvSpPr>
                <a:spLocks noChangeArrowheads="1"/>
              </p:cNvSpPr>
              <p:nvPr/>
            </p:nvSpPr>
            <p:spPr bwMode="auto">
              <a:xfrm>
                <a:off x="3791744" y="3429440"/>
                <a:ext cx="123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元器件损坏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6" name="Picture 2" descr="热失控保护 - 品慧电子网">
                <a:extLst>
                  <a:ext uri="{FF2B5EF4-FFF2-40B4-BE49-F238E27FC236}">
                    <a16:creationId xmlns:a16="http://schemas.microsoft.com/office/drawing/2014/main" id="{46816D0A-A38E-8906-8E62-E61E20EA88E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96213" y="3059216"/>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a16="http://schemas.microsoft.com/office/drawing/2014/main" id="{1E5B8AC0-46BF-D3DB-C552-EF57372F7947}"/>
                </a:ext>
              </a:extLst>
            </p:cNvPr>
            <p:cNvGrpSpPr/>
            <p:nvPr/>
          </p:nvGrpSpPr>
          <p:grpSpPr>
            <a:xfrm>
              <a:off x="1596213" y="5650092"/>
              <a:ext cx="3210245" cy="1079003"/>
              <a:chOff x="1596213" y="5650092"/>
              <a:chExt cx="3210245" cy="1079003"/>
            </a:xfrm>
          </p:grpSpPr>
          <p:sp>
            <p:nvSpPr>
              <p:cNvPr id="60" name="矩形 71"/>
              <p:cNvSpPr>
                <a:spLocks noChangeArrowheads="1"/>
              </p:cNvSpPr>
              <p:nvPr/>
            </p:nvSpPr>
            <p:spPr bwMode="auto">
              <a:xfrm>
                <a:off x="3791744" y="6020316"/>
                <a:ext cx="10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功率切换</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8" name="Picture 4" descr="东莞太阳能光伏发电系统的工作原理_">
                <a:extLst>
                  <a:ext uri="{FF2B5EF4-FFF2-40B4-BE49-F238E27FC236}">
                    <a16:creationId xmlns:a16="http://schemas.microsoft.com/office/drawing/2014/main" id="{AD32F374-0A54-03BB-7CF5-17A2982619ED}"/>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6483" b="12974"/>
              <a:stretch/>
            </p:blipFill>
            <p:spPr bwMode="auto">
              <a:xfrm>
                <a:off x="1596213" y="5650092"/>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组合 7">
              <a:extLst>
                <a:ext uri="{FF2B5EF4-FFF2-40B4-BE49-F238E27FC236}">
                  <a16:creationId xmlns:a16="http://schemas.microsoft.com/office/drawing/2014/main" id="{BF2C7FE0-929B-21CF-8C17-464FF525C8D7}"/>
                </a:ext>
              </a:extLst>
            </p:cNvPr>
            <p:cNvGrpSpPr/>
            <p:nvPr/>
          </p:nvGrpSpPr>
          <p:grpSpPr>
            <a:xfrm>
              <a:off x="1596213" y="4352548"/>
              <a:ext cx="3642293" cy="1083215"/>
              <a:chOff x="1596213" y="4352548"/>
              <a:chExt cx="3642293" cy="1083215"/>
            </a:xfrm>
          </p:grpSpPr>
          <p:sp>
            <p:nvSpPr>
              <p:cNvPr id="3" name="矩形 71"/>
              <p:cNvSpPr>
                <a:spLocks noChangeArrowheads="1"/>
              </p:cNvSpPr>
              <p:nvPr/>
            </p:nvSpPr>
            <p:spPr bwMode="auto">
              <a:xfrm>
                <a:off x="3791744" y="4724878"/>
                <a:ext cx="1446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网络传输延迟</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30" name="Picture 6" descr="计算机网络中的时延有哪几部分,计算机网络中的四种延迟分别是什么？-CSDN博客">
                <a:extLst>
                  <a:ext uri="{FF2B5EF4-FFF2-40B4-BE49-F238E27FC236}">
                    <a16:creationId xmlns:a16="http://schemas.microsoft.com/office/drawing/2014/main" id="{922B0EBE-BF82-0D01-4F37-8B2CB56239DA}"/>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583" t="7603" b="6268"/>
              <a:stretch/>
            </p:blipFill>
            <p:spPr bwMode="auto">
              <a:xfrm>
                <a:off x="1596213" y="4352548"/>
                <a:ext cx="2039403" cy="108321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3" name="下箭头 43">
            <a:extLst>
              <a:ext uri="{FF2B5EF4-FFF2-40B4-BE49-F238E27FC236}">
                <a16:creationId xmlns:a16="http://schemas.microsoft.com/office/drawing/2014/main" id="{97AC00D7-19EB-4F50-AF21-B5AA15B0F511}"/>
              </a:ext>
            </a:extLst>
          </p:cNvPr>
          <p:cNvSpPr/>
          <p:nvPr/>
        </p:nvSpPr>
        <p:spPr>
          <a:xfrm rot="16200000">
            <a:off x="4886748" y="4534115"/>
            <a:ext cx="546297" cy="720080"/>
          </a:xfrm>
          <a:prstGeom prst="downArrow">
            <a:avLst/>
          </a:prstGeom>
          <a:solidFill>
            <a:srgbClr val="4874CB">
              <a:lumMod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000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p14:dur="0" advTm="48855"/>
    </mc:Choice>
    <mc:Fallback xmlns="">
      <p:transition advTm="488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52"/>
          <p:cNvSpPr/>
          <p:nvPr/>
        </p:nvSpPr>
        <p:spPr bwMode="auto">
          <a:xfrm>
            <a:off x="695400" y="1301999"/>
            <a:ext cx="10691019" cy="2631057"/>
          </a:xfrm>
          <a:prstGeom prst="roundRect">
            <a:avLst>
              <a:gd name="adj" fmla="val 2113"/>
            </a:avLst>
          </a:prstGeom>
          <a:noFill/>
          <a:ln w="19050" cap="flat" cmpd="sng" algn="ctr">
            <a:solidFill>
              <a:srgbClr val="002060"/>
            </a:solidFill>
            <a:prstDash val="sysDash"/>
            <a:round/>
            <a:headEnd type="none" w="med" len="med"/>
            <a:tailEnd type="none" w="med" len="med"/>
          </a:ln>
          <a:effectLst/>
        </p:spPr>
        <p:txBody>
          <a:bodyPr/>
          <a:lstStyle/>
          <a:p>
            <a:pPr>
              <a:defRPr/>
            </a:pPr>
            <a:endParaRPr lang="zh-CN" altLang="en-US"/>
          </a:p>
        </p:txBody>
      </p:sp>
      <p:sp>
        <p:nvSpPr>
          <p:cNvPr id="45" name="圆角矩形 52"/>
          <p:cNvSpPr/>
          <p:nvPr/>
        </p:nvSpPr>
        <p:spPr bwMode="auto">
          <a:xfrm>
            <a:off x="695709" y="1301998"/>
            <a:ext cx="10691019" cy="89877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345815"/>
            <a:ext cx="10612273" cy="753220"/>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25000"/>
              </a:lnSpc>
              <a:spcBef>
                <a:spcPct val="0"/>
              </a:spcBef>
              <a:buClrTx/>
              <a:buSzTx/>
              <a:buFontTx/>
              <a:buNone/>
            </a:pPr>
            <a:r>
              <a:rPr lang="zh-CN" altLang="en-US" sz="1800" b="1" dirty="0">
                <a:solidFill>
                  <a:srgbClr val="C00000"/>
                </a:solidFill>
                <a:latin typeface="微软雅黑" panose="020B0503020204020204" pitchFamily="34" charset="-122"/>
                <a:ea typeface="微软雅黑" panose="020B0503020204020204" pitchFamily="34" charset="-122"/>
              </a:rPr>
              <a:t>最优跟踪控制</a:t>
            </a:r>
            <a:r>
              <a:rPr lang="zh-CN" altLang="en-US" sz="1800" b="1" dirty="0">
                <a:solidFill>
                  <a:srgbClr val="002060"/>
                </a:solidFill>
                <a:latin typeface="微软雅黑" panose="020B0503020204020204" pitchFamily="34" charset="-122"/>
                <a:ea typeface="微软雅黑" panose="020B0503020204020204" pitchFamily="34" charset="-122"/>
              </a:rPr>
              <a:t>：通过设计给定性能指标下的最优跟踪控制器，可实现系统状态或输出与目标信号的一致性，被广泛应用于无人机编队、雷达追踪等领域，成为备受关注的研究热点。</a:t>
            </a:r>
          </a:p>
        </p:txBody>
      </p:sp>
      <p:sp>
        <p:nvSpPr>
          <p:cNvPr id="4" name="箭头: 右 3"/>
          <p:cNvSpPr/>
          <p:nvPr/>
        </p:nvSpPr>
        <p:spPr bwMode="auto">
          <a:xfrm>
            <a:off x="3766908" y="2943547"/>
            <a:ext cx="4092184" cy="216024"/>
          </a:xfrm>
          <a:prstGeom prst="rightArrow">
            <a:avLst/>
          </a:prstGeom>
          <a:solidFill>
            <a:srgbClr val="002060"/>
          </a:solidFill>
          <a:ln w="19050" cap="flat" cmpd="sng" algn="ctr">
            <a:noFill/>
            <a:prstDash val="solid"/>
            <a:round/>
            <a:headEnd type="none" w="med" len="med"/>
            <a:tailEnd type="none" w="med" len="med"/>
          </a:ln>
          <a:effectLst/>
        </p:spPr>
        <p:txBody>
          <a:bodyPr/>
          <a:lstStyle/>
          <a:p>
            <a:endParaRPr lang="zh-CN" altLang="en-US"/>
          </a:p>
        </p:txBody>
      </p:sp>
      <p:sp>
        <p:nvSpPr>
          <p:cNvPr id="68" name="矩形 71"/>
          <p:cNvSpPr>
            <a:spLocks noChangeArrowheads="1"/>
          </p:cNvSpPr>
          <p:nvPr/>
        </p:nvSpPr>
        <p:spPr bwMode="auto">
          <a:xfrm>
            <a:off x="4138171" y="2552484"/>
            <a:ext cx="3130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网络化</a:t>
            </a:r>
            <a:r>
              <a:rPr lang="zh-CN" altLang="en-US" sz="2000" b="1" dirty="0">
                <a:solidFill>
                  <a:srgbClr val="002060"/>
                </a:solidFill>
                <a:latin typeface="微软雅黑" panose="020B0503020204020204" pitchFamily="34" charset="-122"/>
                <a:ea typeface="微软雅黑" panose="020B0503020204020204" pitchFamily="34" charset="-122"/>
              </a:rPr>
              <a:t>多传感器系统</a:t>
            </a:r>
            <a:endParaRPr lang="en-US" altLang="zh-CN" sz="2000" b="1" dirty="0">
              <a:solidFill>
                <a:srgbClr val="00206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1025624" y="2347618"/>
            <a:ext cx="2422241" cy="1392972"/>
          </a:xfrm>
          <a:prstGeom prst="rect">
            <a:avLst/>
          </a:prstGeom>
          <a:solidFill>
            <a:schemeClr val="bg1"/>
          </a:solidFill>
          <a:ln w="28575" cap="flat" cmpd="sng" algn="ctr">
            <a:solidFill>
              <a:srgbClr val="0070C0"/>
            </a:solidFill>
            <a:prstDash val="solid"/>
            <a:round/>
            <a:headEnd type="none" w="med" len="med"/>
            <a:tailEnd type="none" w="med" len="med"/>
          </a:ln>
          <a:effectLst/>
        </p:spPr>
        <p:txBody>
          <a:bodyPr/>
          <a:lstStyle/>
          <a:p>
            <a:pPr>
              <a:defRPr/>
            </a:pPr>
            <a:endParaRPr lang="zh-CN" altLang="en-US" dirty="0"/>
          </a:p>
        </p:txBody>
      </p:sp>
      <p:sp>
        <p:nvSpPr>
          <p:cNvPr id="70" name="TextBox 24"/>
          <p:cNvSpPr txBox="1">
            <a:spLocks noChangeArrowheads="1"/>
          </p:cNvSpPr>
          <p:nvPr/>
        </p:nvSpPr>
        <p:spPr bwMode="auto">
          <a:xfrm>
            <a:off x="1050596" y="2557769"/>
            <a:ext cx="2422241" cy="98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285750" indent="-285750" eaLnBrk="1" hangingPunct="1">
              <a:lnSpc>
                <a:spcPct val="125000"/>
              </a:lnSpc>
              <a:spcBef>
                <a:spcPct val="0"/>
              </a:spcBef>
              <a:buSzTx/>
              <a:buFont typeface="Wingdings" panose="05000000000000000000" pitchFamily="2" charset="2"/>
              <a:buChar char="u"/>
            </a:pPr>
            <a:r>
              <a:rPr lang="zh-CN" altLang="en-US" sz="1600" b="1" dirty="0">
                <a:solidFill>
                  <a:srgbClr val="002060"/>
                </a:solidFill>
                <a:latin typeface="微软雅黑" panose="020B0503020204020204" pitchFamily="34" charset="-122"/>
                <a:ea typeface="微软雅黑" panose="020B0503020204020204" pitchFamily="34" charset="-122"/>
              </a:rPr>
              <a:t>跟踪性能优越</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eaLnBrk="1" hangingPunct="1">
              <a:lnSpc>
                <a:spcPct val="125000"/>
              </a:lnSpc>
              <a:spcBef>
                <a:spcPct val="0"/>
              </a:spcBef>
              <a:buSzTx/>
              <a:buFont typeface="Wingdings" panose="05000000000000000000" pitchFamily="2" charset="2"/>
              <a:buChar char="u"/>
            </a:pPr>
            <a:r>
              <a:rPr lang="zh-CN" altLang="en-US" sz="1600" b="1" dirty="0">
                <a:solidFill>
                  <a:srgbClr val="002060"/>
                </a:solidFill>
                <a:latin typeface="微软雅黑" panose="020B0503020204020204" pitchFamily="34" charset="-122"/>
                <a:ea typeface="微软雅黑" panose="020B0503020204020204" pitchFamily="34" charset="-122"/>
              </a:rPr>
              <a:t>求解简便</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eaLnBrk="1" hangingPunct="1">
              <a:lnSpc>
                <a:spcPct val="125000"/>
              </a:lnSpc>
              <a:spcBef>
                <a:spcPct val="0"/>
              </a:spcBef>
              <a:buSzTx/>
              <a:buFont typeface="Wingdings" panose="05000000000000000000" pitchFamily="2" charset="2"/>
              <a:buChar char="u"/>
            </a:pPr>
            <a:r>
              <a:rPr lang="zh-CN" altLang="en-US" sz="1600" b="1" dirty="0">
                <a:solidFill>
                  <a:srgbClr val="002060"/>
                </a:solidFill>
                <a:latin typeface="微软雅黑" panose="020B0503020204020204" pitchFamily="34" charset="-122"/>
                <a:ea typeface="微软雅黑" panose="020B0503020204020204" pitchFamily="34" charset="-122"/>
              </a:rPr>
              <a:t>布线</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146953" y="3190876"/>
            <a:ext cx="1132534" cy="553510"/>
            <a:chOff x="2494093" y="7866275"/>
            <a:chExt cx="713882" cy="553510"/>
          </a:xfrm>
        </p:grpSpPr>
        <p:sp>
          <p:nvSpPr>
            <p:cNvPr id="29" name="云形 28"/>
            <p:cNvSpPr/>
            <p:nvPr/>
          </p:nvSpPr>
          <p:spPr bwMode="auto">
            <a:xfrm>
              <a:off x="2697148" y="7866275"/>
              <a:ext cx="295315" cy="261382"/>
            </a:xfrm>
            <a:prstGeom prst="cloud">
              <a:avLst/>
            </a:prstGeom>
            <a:solidFill>
              <a:srgbClr val="3FCDFF"/>
            </a:solidFill>
            <a:ln w="31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0" name="文本框 29"/>
            <p:cNvSpPr txBox="1"/>
            <p:nvPr/>
          </p:nvSpPr>
          <p:spPr>
            <a:xfrm>
              <a:off x="2494093" y="8112008"/>
              <a:ext cx="713882" cy="307777"/>
            </a:xfrm>
            <a:prstGeom prst="rect">
              <a:avLst/>
            </a:prstGeom>
            <a:noFill/>
          </p:spPr>
          <p:txBody>
            <a:bodyPr wrap="none" rtlCol="0">
              <a:spAutoFit/>
            </a:bodyPr>
            <a:lstStyle/>
            <a:p>
              <a:pPr algn="ctr"/>
              <a:r>
                <a:rPr lang="zh-CN" altLang="en-US" sz="1400" b="1" dirty="0">
                  <a:latin typeface="微软雅黑" panose="020B0503020204020204" pitchFamily="34" charset="-122"/>
                  <a:ea typeface="微软雅黑" panose="020B0503020204020204" pitchFamily="34" charset="-122"/>
                </a:rPr>
                <a:t>通信网络</a:t>
              </a:r>
            </a:p>
          </p:txBody>
        </p:sp>
      </p:grpSp>
      <p:sp>
        <p:nvSpPr>
          <p:cNvPr id="14" name="文本框 46"/>
          <p:cNvSpPr txBox="1">
            <a:spLocks noChangeArrowheads="1"/>
          </p:cNvSpPr>
          <p:nvPr/>
        </p:nvSpPr>
        <p:spPr bwMode="auto">
          <a:xfrm>
            <a:off x="4108509" y="3288550"/>
            <a:ext cx="699935" cy="307777"/>
          </a:xfrm>
          <a:prstGeom prst="rect">
            <a:avLst/>
          </a:prstGeom>
          <a:noFill/>
          <a:ln w="28575">
            <a:solidFill>
              <a:srgbClr val="0070C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None/>
            </a:pPr>
            <a:r>
              <a:rPr lang="zh-CN" altLang="en-US" sz="1400" b="1" dirty="0">
                <a:solidFill>
                  <a:srgbClr val="C00000"/>
                </a:solidFill>
                <a:latin typeface="微软雅黑" panose="020B0503020204020204" pitchFamily="34" charset="-122"/>
                <a:ea typeface="微软雅黑" panose="020B0503020204020204" pitchFamily="34" charset="-122"/>
              </a:rPr>
              <a:t>实时</a:t>
            </a:r>
            <a:endParaRPr lang="zh-CN" altLang="en-US" sz="1400" dirty="0"/>
          </a:p>
        </p:txBody>
      </p:sp>
      <p:sp>
        <p:nvSpPr>
          <p:cNvPr id="224" name="文本框 46"/>
          <p:cNvSpPr txBox="1">
            <a:spLocks noChangeArrowheads="1"/>
          </p:cNvSpPr>
          <p:nvPr/>
        </p:nvSpPr>
        <p:spPr bwMode="auto">
          <a:xfrm>
            <a:off x="6749477" y="3284004"/>
            <a:ext cx="680931" cy="307777"/>
          </a:xfrm>
          <a:prstGeom prst="rect">
            <a:avLst/>
          </a:prstGeom>
          <a:noFill/>
          <a:ln w="28575">
            <a:solidFill>
              <a:srgbClr val="0070C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None/>
            </a:pPr>
            <a:r>
              <a:rPr lang="zh-CN" altLang="en-US" sz="1400" b="1" dirty="0">
                <a:solidFill>
                  <a:srgbClr val="C00000"/>
                </a:solidFill>
                <a:latin typeface="微软雅黑" panose="020B0503020204020204" pitchFamily="34" charset="-122"/>
                <a:ea typeface="微软雅黑" panose="020B0503020204020204" pitchFamily="34" charset="-122"/>
              </a:rPr>
              <a:t>高效</a:t>
            </a:r>
            <a:endParaRPr lang="zh-CN" altLang="en-US" sz="1400" dirty="0"/>
          </a:p>
        </p:txBody>
      </p:sp>
      <p:grpSp>
        <p:nvGrpSpPr>
          <p:cNvPr id="3" name="组合 2">
            <a:extLst>
              <a:ext uri="{FF2B5EF4-FFF2-40B4-BE49-F238E27FC236}">
                <a16:creationId xmlns:a16="http://schemas.microsoft.com/office/drawing/2014/main" id="{99971C5E-0AC5-A450-6D22-1C6CD7EAB72E}"/>
              </a:ext>
            </a:extLst>
          </p:cNvPr>
          <p:cNvGrpSpPr/>
          <p:nvPr/>
        </p:nvGrpSpPr>
        <p:grpSpPr>
          <a:xfrm>
            <a:off x="1482800" y="4070244"/>
            <a:ext cx="9226399" cy="2706792"/>
            <a:chOff x="1199456" y="2431711"/>
            <a:chExt cx="9226399" cy="2706792"/>
          </a:xfrm>
        </p:grpSpPr>
        <p:pic>
          <p:nvPicPr>
            <p:cNvPr id="6" name="图片 5">
              <a:extLst>
                <a:ext uri="{FF2B5EF4-FFF2-40B4-BE49-F238E27FC236}">
                  <a16:creationId xmlns:a16="http://schemas.microsoft.com/office/drawing/2014/main" id="{0CA85A6E-A111-8377-BC59-437817C0A28A}"/>
                </a:ext>
              </a:extLst>
            </p:cNvPr>
            <p:cNvPicPr>
              <a:picLocks noChangeAspect="1"/>
            </p:cNvPicPr>
            <p:nvPr/>
          </p:nvPicPr>
          <p:blipFill>
            <a:blip r:embed="rId4"/>
            <a:stretch>
              <a:fillRect/>
            </a:stretch>
          </p:blipFill>
          <p:spPr>
            <a:xfrm>
              <a:off x="1199456" y="2438503"/>
              <a:ext cx="4506338" cy="2700000"/>
            </a:xfrm>
            <a:prstGeom prst="rect">
              <a:avLst/>
            </a:prstGeom>
          </p:spPr>
        </p:pic>
        <p:pic>
          <p:nvPicPr>
            <p:cNvPr id="8" name="图片 7">
              <a:extLst>
                <a:ext uri="{FF2B5EF4-FFF2-40B4-BE49-F238E27FC236}">
                  <a16:creationId xmlns:a16="http://schemas.microsoft.com/office/drawing/2014/main" id="{A6A08639-9020-FBAF-72D1-B496420EBB31}"/>
                </a:ext>
              </a:extLst>
            </p:cNvPr>
            <p:cNvPicPr>
              <a:picLocks noChangeAspect="1"/>
            </p:cNvPicPr>
            <p:nvPr/>
          </p:nvPicPr>
          <p:blipFill>
            <a:blip r:embed="rId5"/>
            <a:stretch>
              <a:fillRect/>
            </a:stretch>
          </p:blipFill>
          <p:spPr>
            <a:xfrm>
              <a:off x="6371801" y="2431711"/>
              <a:ext cx="4054054" cy="2700000"/>
            </a:xfrm>
            <a:prstGeom prst="rect">
              <a:avLst/>
            </a:prstGeom>
          </p:spPr>
        </p:pic>
      </p:grpSp>
      <p:pic>
        <p:nvPicPr>
          <p:cNvPr id="13" name="图片 12">
            <a:extLst>
              <a:ext uri="{FF2B5EF4-FFF2-40B4-BE49-F238E27FC236}">
                <a16:creationId xmlns:a16="http://schemas.microsoft.com/office/drawing/2014/main" id="{6B8FFAF1-E8DF-852B-2EF2-200B2F445B78}"/>
              </a:ext>
            </a:extLst>
          </p:cNvPr>
          <p:cNvPicPr>
            <a:picLocks noChangeAspect="1"/>
          </p:cNvPicPr>
          <p:nvPr/>
        </p:nvPicPr>
        <p:blipFill rotWithShape="1">
          <a:blip r:embed="rId6"/>
          <a:srcRect l="9491" t="5573" r="7624" b="6745"/>
          <a:stretch/>
        </p:blipFill>
        <p:spPr>
          <a:xfrm>
            <a:off x="8104381" y="2297800"/>
            <a:ext cx="3061995" cy="16095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108245"/>
    </mc:Choice>
    <mc:Fallback xmlns="">
      <p:transition advTm="1082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advTm="8637">
        <p:fade/>
      </p:transition>
    </mc:Choice>
    <mc:Fallback xmlns="">
      <p:transition advTm="863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7">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圆角矩形 55"/>
          <p:cNvSpPr/>
          <p:nvPr>
            <p:custDataLst>
              <p:tags r:id="rId1"/>
            </p:custDataLst>
          </p:nvPr>
        </p:nvSpPr>
        <p:spPr>
          <a:xfrm>
            <a:off x="644059" y="5157192"/>
            <a:ext cx="10729889" cy="423545"/>
          </a:xfrm>
          <a:prstGeom prst="roundRect">
            <a:avLst/>
          </a:prstGeom>
          <a:solidFill>
            <a:srgbClr val="4874CB">
              <a:lumMod val="60000"/>
              <a:lumOff val="4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关键问题</a:t>
            </a:r>
          </a:p>
        </p:txBody>
      </p:sp>
      <p:sp>
        <p:nvSpPr>
          <p:cNvPr id="122" name="圆角矩形 48"/>
          <p:cNvSpPr/>
          <p:nvPr>
            <p:custDataLst>
              <p:tags r:id="rId2"/>
            </p:custDataLst>
          </p:nvPr>
        </p:nvSpPr>
        <p:spPr>
          <a:xfrm>
            <a:off x="6240016" y="5733256"/>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噪声统计特性未知下的分布式非线性融合估计</a:t>
            </a:r>
            <a:endParaRPr kumimoji="0"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3" name="圆角矩形 45"/>
          <p:cNvSpPr/>
          <p:nvPr>
            <p:custDataLst>
              <p:tags r:id="rId3"/>
            </p:custDataLst>
          </p:nvPr>
        </p:nvSpPr>
        <p:spPr>
          <a:xfrm>
            <a:off x="644059" y="5138562"/>
            <a:ext cx="10729890" cy="1564849"/>
          </a:xfrm>
          <a:prstGeom prst="roundRect">
            <a:avLst>
              <a:gd name="adj" fmla="val 3394"/>
            </a:avLst>
          </a:prstGeom>
          <a:noFill/>
          <a:ln w="25400" cap="flat" cmpd="sng" algn="ctr">
            <a:solidFill>
              <a:srgbClr val="4874CB">
                <a:lumMod val="50000"/>
              </a:srgbClr>
            </a:solid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0000"/>
              </a:solidFill>
              <a:effectLst/>
              <a:uLnTx/>
              <a:uFillTx/>
            </a:endParaRPr>
          </a:p>
        </p:txBody>
      </p:sp>
      <p:sp>
        <p:nvSpPr>
          <p:cNvPr id="193" name="下箭头 43"/>
          <p:cNvSpPr/>
          <p:nvPr/>
        </p:nvSpPr>
        <p:spPr>
          <a:xfrm>
            <a:off x="2929462" y="4436907"/>
            <a:ext cx="546297" cy="560643"/>
          </a:xfrm>
          <a:prstGeom prst="downArrow">
            <a:avLst/>
          </a:prstGeom>
          <a:solidFill>
            <a:srgbClr val="4874CB">
              <a:lumMod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0000"/>
              </a:solidFill>
              <a:effectLst/>
              <a:uLnTx/>
              <a:uFillTx/>
            </a:endParaRPr>
          </a:p>
        </p:txBody>
      </p:sp>
      <p:sp>
        <p:nvSpPr>
          <p:cNvPr id="194" name="圆角矩形 48"/>
          <p:cNvSpPr/>
          <p:nvPr>
            <p:custDataLst>
              <p:tags r:id="rId4"/>
            </p:custDataLst>
          </p:nvPr>
        </p:nvSpPr>
        <p:spPr>
          <a:xfrm>
            <a:off x="2135560" y="5733256"/>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资源约束下的分布式融合估计</a:t>
            </a:r>
          </a:p>
        </p:txBody>
      </p:sp>
      <p:sp>
        <p:nvSpPr>
          <p:cNvPr id="36" name="矩形 35"/>
          <p:cNvSpPr/>
          <p:nvPr/>
        </p:nvSpPr>
        <p:spPr bwMode="auto">
          <a:xfrm>
            <a:off x="673425" y="1320481"/>
            <a:ext cx="5062535" cy="3260647"/>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8" name="文本框 37"/>
          <p:cNvSpPr txBox="1"/>
          <p:nvPr/>
        </p:nvSpPr>
        <p:spPr>
          <a:xfrm>
            <a:off x="9578667" y="2521103"/>
            <a:ext cx="1346042" cy="307777"/>
          </a:xfrm>
          <a:prstGeom prst="rect">
            <a:avLst/>
          </a:prstGeom>
          <a:noFill/>
        </p:spPr>
        <p:txBody>
          <a:bodyPr wrap="square" rtlCol="0">
            <a:spAutoFit/>
          </a:bodyPr>
          <a:lstStyle/>
          <a:p>
            <a:pPr algn="ctr"/>
            <a:r>
              <a:rPr kumimoji="1" lang="zh-CN" altLang="en-US" sz="1400" b="1" dirty="0">
                <a:solidFill>
                  <a:srgbClr val="002060"/>
                </a:solidFill>
                <a:latin typeface="微软雅黑" panose="020B0503020204020204" pitchFamily="34" charset="-122"/>
                <a:ea typeface="微软雅黑" panose="020B0503020204020204" pitchFamily="34" charset="-122"/>
              </a:rPr>
              <a:t>监测目标</a:t>
            </a:r>
          </a:p>
        </p:txBody>
      </p:sp>
      <p:sp>
        <p:nvSpPr>
          <p:cNvPr id="39" name="文本框 38"/>
          <p:cNvSpPr txBox="1"/>
          <p:nvPr/>
        </p:nvSpPr>
        <p:spPr>
          <a:xfrm>
            <a:off x="7533746" y="2512171"/>
            <a:ext cx="1207784" cy="307777"/>
          </a:xfrm>
          <a:prstGeom prst="rect">
            <a:avLst/>
          </a:prstGeom>
          <a:noFill/>
        </p:spPr>
        <p:txBody>
          <a:bodyPr wrap="square" rtlCol="0">
            <a:spAutoFit/>
          </a:bodyPr>
          <a:lstStyle/>
          <a:p>
            <a:pPr algn="ctr"/>
            <a:r>
              <a:rPr kumimoji="1" lang="zh-CN" altLang="en-US" sz="1400" b="1" dirty="0">
                <a:solidFill>
                  <a:srgbClr val="002060"/>
                </a:solidFill>
                <a:latin typeface="微软雅黑" panose="020B0503020204020204" pitchFamily="34" charset="-122"/>
                <a:ea typeface="微软雅黑" panose="020B0503020204020204" pitchFamily="34" charset="-122"/>
              </a:rPr>
              <a:t>多传感器</a:t>
            </a:r>
          </a:p>
        </p:txBody>
      </p:sp>
      <p:pic>
        <p:nvPicPr>
          <p:cNvPr id="40" name="图片 39"/>
          <p:cNvPicPr>
            <a:picLocks noChangeAspect="1"/>
          </p:cNvPicPr>
          <p:nvPr/>
        </p:nvPicPr>
        <p:blipFill>
          <a:blip r:embed="rId8"/>
          <a:stretch>
            <a:fillRect/>
          </a:stretch>
        </p:blipFill>
        <p:spPr>
          <a:xfrm>
            <a:off x="9250565" y="1430980"/>
            <a:ext cx="2002247" cy="1088782"/>
          </a:xfrm>
          <a:prstGeom prst="rect">
            <a:avLst/>
          </a:prstGeom>
        </p:spPr>
      </p:pic>
      <p:pic>
        <p:nvPicPr>
          <p:cNvPr id="41" name="图片 40"/>
          <p:cNvPicPr>
            <a:picLocks noChangeAspect="1"/>
          </p:cNvPicPr>
          <p:nvPr/>
        </p:nvPicPr>
        <p:blipFill>
          <a:blip r:embed="rId9"/>
          <a:stretch>
            <a:fillRect/>
          </a:stretch>
        </p:blipFill>
        <p:spPr>
          <a:xfrm>
            <a:off x="7121930" y="1436493"/>
            <a:ext cx="2002247" cy="1088783"/>
          </a:xfrm>
          <a:prstGeom prst="rect">
            <a:avLst/>
          </a:prstGeom>
        </p:spPr>
      </p:pic>
      <p:pic>
        <p:nvPicPr>
          <p:cNvPr id="54" name="图片 53"/>
          <p:cNvPicPr>
            <a:picLocks noChangeAspect="1"/>
          </p:cNvPicPr>
          <p:nvPr/>
        </p:nvPicPr>
        <p:blipFill>
          <a:blip r:embed="rId10"/>
          <a:stretch>
            <a:fillRect/>
          </a:stretch>
        </p:blipFill>
        <p:spPr>
          <a:xfrm>
            <a:off x="782033" y="1438788"/>
            <a:ext cx="2002247" cy="1080973"/>
          </a:xfrm>
          <a:prstGeom prst="rect">
            <a:avLst/>
          </a:prstGeom>
          <a:ln>
            <a:solidFill>
              <a:srgbClr val="002060"/>
            </a:solidFill>
          </a:ln>
        </p:spPr>
      </p:pic>
      <p:sp>
        <p:nvSpPr>
          <p:cNvPr id="57" name="文本框 56"/>
          <p:cNvSpPr txBox="1"/>
          <p:nvPr/>
        </p:nvSpPr>
        <p:spPr>
          <a:xfrm>
            <a:off x="1088744" y="2521103"/>
            <a:ext cx="1346042" cy="307777"/>
          </a:xfrm>
          <a:prstGeom prst="rect">
            <a:avLst/>
          </a:prstGeom>
          <a:noFill/>
        </p:spPr>
        <p:txBody>
          <a:bodyPr wrap="square" rtlCol="0">
            <a:spAutoFit/>
          </a:bodyPr>
          <a:lstStyle/>
          <a:p>
            <a:pPr algn="ctr"/>
            <a:r>
              <a:rPr kumimoji="1" lang="zh-CN" altLang="en-US" sz="1400" b="1" dirty="0">
                <a:solidFill>
                  <a:srgbClr val="002060"/>
                </a:solidFill>
                <a:latin typeface="微软雅黑" panose="020B0503020204020204" pitchFamily="34" charset="-122"/>
                <a:ea typeface="微软雅黑" panose="020B0503020204020204" pitchFamily="34" charset="-122"/>
              </a:rPr>
              <a:t>有线网络</a:t>
            </a:r>
          </a:p>
        </p:txBody>
      </p:sp>
      <p:sp>
        <p:nvSpPr>
          <p:cNvPr id="60" name="文本框 59"/>
          <p:cNvSpPr txBox="1"/>
          <p:nvPr/>
        </p:nvSpPr>
        <p:spPr>
          <a:xfrm>
            <a:off x="1524015" y="3286389"/>
            <a:ext cx="3357192" cy="646331"/>
          </a:xfrm>
          <a:prstGeom prst="rect">
            <a:avLst/>
          </a:prstGeom>
          <a:noFill/>
        </p:spPr>
        <p:txBody>
          <a:bodyPr wrap="square" rtlCol="0">
            <a:spAutoFit/>
          </a:bodyPr>
          <a:lstStyle/>
          <a:p>
            <a:pPr algn="ctr"/>
            <a:r>
              <a:rPr kumimoji="1" lang="zh-CN" altLang="en-US" b="1" dirty="0">
                <a:solidFill>
                  <a:srgbClr val="002060"/>
                </a:solidFill>
                <a:latin typeface="微软雅黑" panose="020B0503020204020204" pitchFamily="34" charset="-122"/>
                <a:ea typeface="微软雅黑" panose="020B0503020204020204" pitchFamily="34" charset="-122"/>
              </a:rPr>
              <a:t>网络</a:t>
            </a:r>
            <a:r>
              <a:rPr kumimoji="1" lang="zh-CN" altLang="en-US" b="1" dirty="0">
                <a:solidFill>
                  <a:srgbClr val="C00000"/>
                </a:solidFill>
                <a:latin typeface="微软雅黑" panose="020B0503020204020204" pitchFamily="34" charset="-122"/>
                <a:ea typeface="微软雅黑" panose="020B0503020204020204" pitchFamily="34" charset="-122"/>
              </a:rPr>
              <a:t>带宽有限</a:t>
            </a:r>
            <a:r>
              <a:rPr kumimoji="1" lang="zh-CN" altLang="en-US" b="1" dirty="0">
                <a:solidFill>
                  <a:srgbClr val="002060"/>
                </a:solidFill>
                <a:latin typeface="微软雅黑" panose="020B0503020204020204" pitchFamily="34" charset="-122"/>
                <a:ea typeface="微软雅黑" panose="020B0503020204020204" pitchFamily="34" charset="-122"/>
              </a:rPr>
              <a:t>、传感器节点</a:t>
            </a:r>
            <a:r>
              <a:rPr kumimoji="1" lang="zh-CN" altLang="en-US" b="1" dirty="0">
                <a:solidFill>
                  <a:srgbClr val="C00000"/>
                </a:solidFill>
                <a:latin typeface="微软雅黑" panose="020B0503020204020204" pitchFamily="34" charset="-122"/>
                <a:ea typeface="微软雅黑" panose="020B0503020204020204" pitchFamily="34" charset="-122"/>
              </a:rPr>
              <a:t>能量</a:t>
            </a:r>
            <a:r>
              <a:rPr kumimoji="1" lang="zh-CN" altLang="en-US" b="1" dirty="0">
                <a:solidFill>
                  <a:srgbClr val="002060"/>
                </a:solidFill>
                <a:latin typeface="微软雅黑" panose="020B0503020204020204" pitchFamily="34" charset="-122"/>
                <a:ea typeface="微软雅黑" panose="020B0503020204020204" pitchFamily="34" charset="-122"/>
              </a:rPr>
              <a:t>和</a:t>
            </a:r>
            <a:r>
              <a:rPr kumimoji="1" lang="zh-CN" altLang="en-US" b="1" dirty="0">
                <a:solidFill>
                  <a:srgbClr val="C00000"/>
                </a:solidFill>
                <a:latin typeface="微软雅黑" panose="020B0503020204020204" pitchFamily="34" charset="-122"/>
                <a:ea typeface="微软雅黑" panose="020B0503020204020204" pitchFamily="34" charset="-122"/>
              </a:rPr>
              <a:t>计算能力有限</a:t>
            </a:r>
          </a:p>
        </p:txBody>
      </p:sp>
      <p:sp>
        <p:nvSpPr>
          <p:cNvPr id="61" name="文本框 60"/>
          <p:cNvSpPr txBox="1"/>
          <p:nvPr/>
        </p:nvSpPr>
        <p:spPr>
          <a:xfrm>
            <a:off x="6804926" y="2981399"/>
            <a:ext cx="4119783" cy="646331"/>
          </a:xfrm>
          <a:prstGeom prst="rect">
            <a:avLst/>
          </a:prstGeom>
          <a:noFill/>
        </p:spPr>
        <p:txBody>
          <a:bodyPr wrap="square" rtlCol="0">
            <a:spAutoFit/>
          </a:bodyPr>
          <a:lstStyle/>
          <a:p>
            <a:pPr algn="ctr"/>
            <a:r>
              <a:rPr kumimoji="1" lang="zh-CN" altLang="en-US" b="1" dirty="0">
                <a:solidFill>
                  <a:srgbClr val="002060"/>
                </a:solidFill>
                <a:latin typeface="微软雅黑" panose="020B0503020204020204" pitchFamily="34" charset="-122"/>
                <a:ea typeface="微软雅黑" panose="020B0503020204020204" pitchFamily="34" charset="-122"/>
              </a:rPr>
              <a:t>系统</a:t>
            </a:r>
            <a:r>
              <a:rPr kumimoji="1" lang="zh-CN" altLang="en-US" b="1" dirty="0">
                <a:solidFill>
                  <a:srgbClr val="C00000"/>
                </a:solidFill>
                <a:latin typeface="微软雅黑" panose="020B0503020204020204" pitchFamily="34" charset="-122"/>
                <a:ea typeface="微软雅黑" panose="020B0503020204020204" pitchFamily="34" charset="-122"/>
              </a:rPr>
              <a:t>非线性</a:t>
            </a:r>
            <a:r>
              <a:rPr kumimoji="1" lang="zh-CN" altLang="en-US" b="1" dirty="0">
                <a:solidFill>
                  <a:srgbClr val="002060"/>
                </a:solidFill>
                <a:latin typeface="微软雅黑" panose="020B0503020204020204" pitchFamily="34" charset="-122"/>
                <a:ea typeface="微软雅黑" panose="020B0503020204020204" pitchFamily="34" charset="-122"/>
              </a:rPr>
              <a:t>、感知信息</a:t>
            </a:r>
            <a:r>
              <a:rPr kumimoji="1" lang="zh-CN" altLang="en-US" b="1" dirty="0">
                <a:solidFill>
                  <a:srgbClr val="C00000"/>
                </a:solidFill>
                <a:latin typeface="微软雅黑" panose="020B0503020204020204" pitchFamily="34" charset="-122"/>
                <a:ea typeface="微软雅黑" panose="020B0503020204020204" pitchFamily="34" charset="-122"/>
              </a:rPr>
              <a:t>多样性</a:t>
            </a:r>
            <a:r>
              <a:rPr kumimoji="1" lang="zh-CN" altLang="en-US" b="1" dirty="0">
                <a:solidFill>
                  <a:srgbClr val="002060"/>
                </a:solidFill>
                <a:latin typeface="微软雅黑" panose="020B0503020204020204" pitchFamily="34" charset="-122"/>
                <a:ea typeface="微软雅黑" panose="020B0503020204020204" pitchFamily="34" charset="-122"/>
              </a:rPr>
              <a:t>、</a:t>
            </a:r>
            <a:r>
              <a:rPr kumimoji="1" lang="zh-CN" altLang="en-US" b="1" dirty="0">
                <a:solidFill>
                  <a:srgbClr val="C00000"/>
                </a:solidFill>
                <a:latin typeface="微软雅黑" panose="020B0503020204020204" pitchFamily="34" charset="-122"/>
                <a:ea typeface="微软雅黑" panose="020B0503020204020204" pitchFamily="34" charset="-122"/>
              </a:rPr>
              <a:t>交互性</a:t>
            </a:r>
            <a:r>
              <a:rPr kumimoji="1" lang="zh-CN" altLang="en-US" b="1" dirty="0">
                <a:solidFill>
                  <a:srgbClr val="002060"/>
                </a:solidFill>
                <a:latin typeface="微软雅黑" panose="020B0503020204020204" pitchFamily="34" charset="-122"/>
                <a:ea typeface="微软雅黑" panose="020B0503020204020204" pitchFamily="34" charset="-122"/>
              </a:rPr>
              <a:t>和</a:t>
            </a:r>
            <a:r>
              <a:rPr kumimoji="1" lang="zh-CN" altLang="en-US" b="1" dirty="0">
                <a:solidFill>
                  <a:srgbClr val="C00000"/>
                </a:solidFill>
                <a:latin typeface="微软雅黑" panose="020B0503020204020204" pitchFamily="34" charset="-122"/>
                <a:ea typeface="微软雅黑" panose="020B0503020204020204" pitchFamily="34" charset="-122"/>
              </a:rPr>
              <a:t>复杂性</a:t>
            </a:r>
            <a:r>
              <a:rPr kumimoji="1" lang="zh-CN" altLang="en-US" b="1" dirty="0">
                <a:solidFill>
                  <a:srgbClr val="002060"/>
                </a:solidFill>
                <a:latin typeface="微软雅黑" panose="020B0503020204020204" pitchFamily="34" charset="-122"/>
                <a:ea typeface="微软雅黑" panose="020B0503020204020204" pitchFamily="34" charset="-122"/>
              </a:rPr>
              <a:t>更强、噪声统计信息难以获取</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1"/>
            <a:ext cx="5062535" cy="3260647"/>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6FF44A6-CF54-AC91-A29B-65A2621B7FF2}"/>
              </a:ext>
            </a:extLst>
          </p:cNvPr>
          <p:cNvSpPr txBox="1"/>
          <p:nvPr/>
        </p:nvSpPr>
        <p:spPr>
          <a:xfrm>
            <a:off x="3791122" y="2556148"/>
            <a:ext cx="1207784" cy="307777"/>
          </a:xfrm>
          <a:prstGeom prst="rect">
            <a:avLst/>
          </a:prstGeom>
          <a:noFill/>
        </p:spPr>
        <p:txBody>
          <a:bodyPr wrap="square" rtlCol="0">
            <a:spAutoFit/>
          </a:bodyPr>
          <a:lstStyle/>
          <a:p>
            <a:pPr algn="ctr"/>
            <a:r>
              <a:rPr kumimoji="1" lang="zh-CN" altLang="en-US" sz="1400" b="1" dirty="0">
                <a:solidFill>
                  <a:srgbClr val="002060"/>
                </a:solidFill>
                <a:latin typeface="微软雅黑" panose="020B0503020204020204" pitchFamily="34" charset="-122"/>
                <a:ea typeface="微软雅黑" panose="020B0503020204020204" pitchFamily="34" charset="-122"/>
              </a:rPr>
              <a:t>多传感器</a:t>
            </a:r>
          </a:p>
        </p:txBody>
      </p:sp>
      <p:pic>
        <p:nvPicPr>
          <p:cNvPr id="6" name="图片 5">
            <a:extLst>
              <a:ext uri="{FF2B5EF4-FFF2-40B4-BE49-F238E27FC236}">
                <a16:creationId xmlns:a16="http://schemas.microsoft.com/office/drawing/2014/main" id="{1E40BFC0-8D8C-B071-B48B-2FD0A181B755}"/>
              </a:ext>
            </a:extLst>
          </p:cNvPr>
          <p:cNvPicPr>
            <a:picLocks noChangeAspect="1"/>
          </p:cNvPicPr>
          <p:nvPr/>
        </p:nvPicPr>
        <p:blipFill>
          <a:blip r:embed="rId9"/>
          <a:stretch>
            <a:fillRect/>
          </a:stretch>
        </p:blipFill>
        <p:spPr>
          <a:xfrm>
            <a:off x="3379306" y="1480470"/>
            <a:ext cx="2002247" cy="1088783"/>
          </a:xfrm>
          <a:prstGeom prst="rect">
            <a:avLst/>
          </a:prstGeom>
        </p:spPr>
      </p:pic>
      <p:sp>
        <p:nvSpPr>
          <p:cNvPr id="7" name="下箭头 43">
            <a:extLst>
              <a:ext uri="{FF2B5EF4-FFF2-40B4-BE49-F238E27FC236}">
                <a16:creationId xmlns:a16="http://schemas.microsoft.com/office/drawing/2014/main" id="{5CC387F1-B06A-D24E-1F8D-49CA228BCA2C}"/>
              </a:ext>
            </a:extLst>
          </p:cNvPr>
          <p:cNvSpPr/>
          <p:nvPr/>
        </p:nvSpPr>
        <p:spPr>
          <a:xfrm>
            <a:off x="9032370" y="4436907"/>
            <a:ext cx="546297" cy="560643"/>
          </a:xfrm>
          <a:prstGeom prst="downArrow">
            <a:avLst/>
          </a:prstGeom>
          <a:solidFill>
            <a:srgbClr val="4874CB">
              <a:lumMod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000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p14:dur="0" advTm="80591"/>
    </mc:Choice>
    <mc:Fallback xmlns="">
      <p:transition advTm="8059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48"/>
          <p:cNvSpPr/>
          <p:nvPr>
            <p:custDataLst>
              <p:tags r:id="rId1"/>
            </p:custDataLst>
          </p:nvPr>
        </p:nvSpPr>
        <p:spPr>
          <a:xfrm>
            <a:off x="695400" y="2417427"/>
            <a:ext cx="187220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噪声统计特性未知下的分布式非线性融合估计</a:t>
            </a:r>
            <a:endParaRPr kumimoji="0" lang="en-US" altLang="zh-CN"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695400" y="4094293"/>
            <a:ext cx="187220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资源约束下的分布式融合估计</a:t>
            </a:r>
          </a:p>
        </p:txBody>
      </p:sp>
      <p:sp>
        <p:nvSpPr>
          <p:cNvPr id="6" name="文本框 5"/>
          <p:cNvSpPr txBox="1"/>
          <p:nvPr/>
        </p:nvSpPr>
        <p:spPr>
          <a:xfrm>
            <a:off x="948569" y="1929868"/>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sp>
        <p:nvSpPr>
          <p:cNvPr id="8" name="文本框 7"/>
          <p:cNvSpPr txBox="1"/>
          <p:nvPr/>
        </p:nvSpPr>
        <p:spPr>
          <a:xfrm>
            <a:off x="3984286" y="192737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9" name="文本框 8"/>
          <p:cNvSpPr txBox="1"/>
          <p:nvPr/>
        </p:nvSpPr>
        <p:spPr>
          <a:xfrm>
            <a:off x="8476585" y="192737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0" name="矩形 113"/>
          <p:cNvSpPr>
            <a:spLocks noChangeArrowheads="1"/>
          </p:cNvSpPr>
          <p:nvPr/>
        </p:nvSpPr>
        <p:spPr bwMode="auto">
          <a:xfrm>
            <a:off x="2783632" y="2417426"/>
            <a:ext cx="4065486"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1" name="矩形 113"/>
          <p:cNvSpPr>
            <a:spLocks noChangeArrowheads="1"/>
          </p:cNvSpPr>
          <p:nvPr/>
        </p:nvSpPr>
        <p:spPr bwMode="auto">
          <a:xfrm>
            <a:off x="7101227" y="2417426"/>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819717" y="2581818"/>
            <a:ext cx="2477623"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扩展卡尔曼滤波</a:t>
            </a:r>
            <a:r>
              <a:rPr lang="en-US" altLang="zh-CN" sz="1600" b="1" dirty="0">
                <a:solidFill>
                  <a:srgbClr val="002060"/>
                </a:solidFill>
                <a:latin typeface="微软雅黑" panose="020B0503020204020204" pitchFamily="34" charset="-122"/>
                <a:ea typeface="微软雅黑" panose="020B0503020204020204" pitchFamily="34" charset="-122"/>
              </a:rPr>
              <a:t>(EKF)</a:t>
            </a: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无迹卡尔曼滤波</a:t>
            </a:r>
            <a:r>
              <a:rPr lang="en-US" altLang="zh-CN" sz="1600" b="1" dirty="0">
                <a:solidFill>
                  <a:srgbClr val="002060"/>
                </a:solidFill>
                <a:latin typeface="微软雅黑" panose="020B0503020204020204" pitchFamily="34" charset="-122"/>
                <a:ea typeface="微软雅黑" panose="020B0503020204020204" pitchFamily="34" charset="-122"/>
              </a:rPr>
              <a:t>(UKF)</a:t>
            </a: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容积卡尔曼滤波</a:t>
            </a:r>
            <a:r>
              <a:rPr lang="en-US" altLang="zh-CN" sz="1600" b="1" dirty="0">
                <a:solidFill>
                  <a:srgbClr val="002060"/>
                </a:solidFill>
                <a:latin typeface="微软雅黑" panose="020B0503020204020204" pitchFamily="34" charset="-122"/>
                <a:ea typeface="微软雅黑" panose="020B0503020204020204" pitchFamily="34" charset="-122"/>
              </a:rPr>
              <a:t>(CKF)</a:t>
            </a:r>
          </a:p>
        </p:txBody>
      </p:sp>
      <mc:AlternateContent xmlns:mc="http://schemas.openxmlformats.org/markup-compatibility/2006" xmlns:a14="http://schemas.microsoft.com/office/drawing/2010/main">
        <mc:Choice Requires="a14">
          <p:sp>
            <p:nvSpPr>
              <p:cNvPr id="13" name="文本框 12"/>
              <p:cNvSpPr txBox="1"/>
              <p:nvPr/>
            </p:nvSpPr>
            <p:spPr>
              <a:xfrm>
                <a:off x="5411924" y="2563479"/>
                <a:ext cx="1368152" cy="119353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14:m>
                  <m:oMath xmlns:m="http://schemas.openxmlformats.org/officeDocument/2006/math">
                    <m:sSub>
                      <m:sSubPr>
                        <m:ctrlPr>
                          <a:rPr lang="en-US" altLang="zh-CN" b="1" i="1" smtClean="0">
                            <a:solidFill>
                              <a:srgbClr val="002060"/>
                            </a:solidFill>
                            <a:latin typeface="Cambria Math" panose="02040503050406030204" pitchFamily="18" charset="0"/>
                            <a:ea typeface="微软雅黑" panose="020B0503020204020204" pitchFamily="34" charset="-122"/>
                          </a:rPr>
                        </m:ctrlPr>
                      </m:sSubPr>
                      <m:e>
                        <m:r>
                          <a:rPr lang="en-US" altLang="zh-CN" b="1" i="0" smtClean="0">
                            <a:solidFill>
                              <a:srgbClr val="002060"/>
                            </a:solidFill>
                            <a:latin typeface="Cambria Math" panose="02040503050406030204" pitchFamily="18" charset="0"/>
                            <a:ea typeface="微软雅黑" panose="020B0503020204020204" pitchFamily="34" charset="-122"/>
                          </a:rPr>
                          <m:t>𝐇</m:t>
                        </m:r>
                      </m:e>
                      <m:sub>
                        <m:r>
                          <a:rPr lang="en-US" altLang="zh-CN" b="1" i="0" smtClean="0">
                            <a:solidFill>
                              <a:srgbClr val="002060"/>
                            </a:solidFill>
                            <a:latin typeface="Cambria Math" panose="02040503050406030204" pitchFamily="18" charset="0"/>
                            <a:ea typeface="微软雅黑" panose="020B0503020204020204" pitchFamily="34" charset="-122"/>
                          </a:rPr>
                          <m:t>∞</m:t>
                        </m:r>
                      </m:sub>
                    </m:sSub>
                  </m:oMath>
                </a14:m>
                <a:r>
                  <a:rPr lang="zh-CN" altLang="en-US" sz="1600" b="1" dirty="0">
                    <a:solidFill>
                      <a:srgbClr val="002060"/>
                    </a:solidFill>
                    <a:latin typeface="微软雅黑" panose="020B0503020204020204" pitchFamily="34" charset="-122"/>
                    <a:ea typeface="微软雅黑" panose="020B0503020204020204" pitchFamily="34" charset="-122"/>
                  </a:rPr>
                  <a:t>滤波</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集员滤波</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solidFill>
                      <a:srgbClr val="002060"/>
                    </a:solidFill>
                    <a:latin typeface="微软雅黑" panose="020B0503020204020204" pitchFamily="34" charset="-122"/>
                    <a:ea typeface="微软雅黑" panose="020B0503020204020204" pitchFamily="34" charset="-122"/>
                  </a:rPr>
                  <a:t>……</a:t>
                </a:r>
              </a:p>
            </p:txBody>
          </p:sp>
        </mc:Choice>
        <mc:Fallback xmlns="">
          <p:sp>
            <p:nvSpPr>
              <p:cNvPr id="13" name="文本框 12"/>
              <p:cNvSpPr txBox="1">
                <a:spLocks noRot="1" noChangeAspect="1" noMove="1" noResize="1" noEditPoints="1" noAdjustHandles="1" noChangeArrowheads="1" noChangeShapeType="1" noTextEdit="1"/>
              </p:cNvSpPr>
              <p:nvPr/>
            </p:nvSpPr>
            <p:spPr>
              <a:xfrm>
                <a:off x="5411924" y="2563479"/>
                <a:ext cx="1368152" cy="1193532"/>
              </a:xfrm>
              <a:prstGeom prst="rect">
                <a:avLst/>
              </a:prstGeom>
              <a:blipFill>
                <a:blip r:embed="rId6"/>
                <a:stretch>
                  <a:fillRect l="-3125" b="-6154"/>
                </a:stretch>
              </a:blipFill>
            </p:spPr>
            <p:txBody>
              <a:bodyPr/>
              <a:lstStyle/>
              <a:p>
                <a:r>
                  <a:rPr lang="zh-CN" altLang="en-US">
                    <a:noFill/>
                  </a:rPr>
                  <a:t> </a:t>
                </a:r>
              </a:p>
            </p:txBody>
          </p:sp>
        </mc:Fallback>
      </mc:AlternateContent>
      <p:sp>
        <p:nvSpPr>
          <p:cNvPr id="16" name="文本框 15"/>
          <p:cNvSpPr txBox="1"/>
          <p:nvPr/>
        </p:nvSpPr>
        <p:spPr>
          <a:xfrm>
            <a:off x="7198370" y="2581819"/>
            <a:ext cx="4093226"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sz="1600" b="1" dirty="0">
                <a:solidFill>
                  <a:srgbClr val="002060"/>
                </a:solidFill>
                <a:latin typeface="微软雅黑" panose="020B0503020204020204" pitchFamily="34" charset="-122"/>
                <a:ea typeface="微软雅黑" panose="020B0503020204020204" pitchFamily="34" charset="-122"/>
              </a:rPr>
              <a:t>EKF</a:t>
            </a:r>
            <a:r>
              <a:rPr lang="zh-CN" altLang="en-US" sz="1600" b="1"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UKF</a:t>
            </a:r>
            <a:r>
              <a:rPr lang="zh-CN" altLang="en-US" sz="1600" b="1"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CKF</a:t>
            </a:r>
            <a:r>
              <a:rPr lang="zh-CN" altLang="en-US" sz="1600" b="1" dirty="0">
                <a:solidFill>
                  <a:srgbClr val="002060"/>
                </a:solidFill>
                <a:latin typeface="微软雅黑" panose="020B0503020204020204" pitchFamily="34" charset="-122"/>
                <a:ea typeface="微软雅黑" panose="020B0503020204020204" pitchFamily="34" charset="-122"/>
              </a:rPr>
              <a:t>等难以处理</a:t>
            </a:r>
            <a:r>
              <a:rPr lang="zh-CN" altLang="en-US" sz="1600" b="1" dirty="0">
                <a:solidFill>
                  <a:srgbClr val="C00000"/>
                </a:solidFill>
                <a:latin typeface="微软雅黑" panose="020B0503020204020204" pitchFamily="34" charset="-122"/>
                <a:ea typeface="微软雅黑" panose="020B0503020204020204" pitchFamily="34" charset="-122"/>
              </a:rPr>
              <a:t>非高斯噪声</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Clr>
                <a:srgbClr val="002060"/>
              </a:buClr>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能量有界</a:t>
            </a:r>
            <a:r>
              <a:rPr lang="zh-CN" altLang="en-US" sz="1600" b="1" dirty="0">
                <a:solidFill>
                  <a:srgbClr val="002060"/>
                </a:solidFill>
                <a:latin typeface="微软雅黑" panose="020B0503020204020204" pitchFamily="34" charset="-122"/>
                <a:ea typeface="微软雅黑" panose="020B0503020204020204" pitchFamily="34" charset="-122"/>
              </a:rPr>
              <a:t>噪声会随时间推移而</a:t>
            </a:r>
            <a:r>
              <a:rPr lang="zh-CN" altLang="en-US" sz="1600" b="1" dirty="0">
                <a:solidFill>
                  <a:srgbClr val="C00000"/>
                </a:solidFill>
                <a:latin typeface="微软雅黑" panose="020B0503020204020204" pitchFamily="34" charset="-122"/>
                <a:ea typeface="微软雅黑" panose="020B0503020204020204" pitchFamily="34" charset="-122"/>
              </a:rPr>
              <a:t>衰减</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集员滤波依赖</a:t>
            </a:r>
            <a:r>
              <a:rPr lang="zh-CN" altLang="en-US" sz="1600" b="1" dirty="0">
                <a:solidFill>
                  <a:srgbClr val="C00000"/>
                </a:solidFill>
                <a:latin typeface="微软雅黑" panose="020B0503020204020204" pitchFamily="34" charset="-122"/>
                <a:ea typeface="微软雅黑" panose="020B0503020204020204" pitchFamily="34" charset="-122"/>
              </a:rPr>
              <a:t>已知椭圆界</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848889" y="4255720"/>
            <a:ext cx="1677999"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逻辑量化</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对数量化</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信号降维</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2783631" y="4103598"/>
            <a:ext cx="406548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526888" y="4267991"/>
            <a:ext cx="1957691"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dirty="0" err="1">
                <a:solidFill>
                  <a:srgbClr val="002060"/>
                </a:solidFill>
                <a:latin typeface="微软雅黑" panose="020B0503020204020204" pitchFamily="34" charset="-122"/>
                <a:ea typeface="微软雅黑" panose="020B0503020204020204" pitchFamily="34" charset="-122"/>
              </a:rPr>
              <a:t>SoD</a:t>
            </a:r>
            <a:r>
              <a:rPr lang="zh-CN" altLang="en-US" sz="1600" b="1" dirty="0">
                <a:solidFill>
                  <a:srgbClr val="002060"/>
                </a:solidFill>
                <a:latin typeface="微软雅黑" panose="020B0503020204020204" pitchFamily="34" charset="-122"/>
                <a:ea typeface="微软雅黑" panose="020B0503020204020204" pitchFamily="34" charset="-122"/>
              </a:rPr>
              <a:t>触发</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基于新息的触发</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随机触发</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7101227" y="4103598"/>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198370" y="4255721"/>
            <a:ext cx="3892053"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量化难以处理</a:t>
            </a:r>
            <a:r>
              <a:rPr lang="zh-CN" altLang="en-US" sz="1600" b="1" dirty="0">
                <a:solidFill>
                  <a:srgbClr val="C00000"/>
                </a:solidFill>
                <a:latin typeface="微软雅黑" panose="020B0503020204020204" pitchFamily="34" charset="-122"/>
                <a:ea typeface="微软雅黑" panose="020B0503020204020204" pitchFamily="34" charset="-122"/>
              </a:rPr>
              <a:t>高维信号</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依赖于</a:t>
            </a:r>
            <a:r>
              <a:rPr lang="zh-CN" altLang="en-US" sz="1600" b="1" dirty="0">
                <a:solidFill>
                  <a:srgbClr val="C00000"/>
                </a:solidFill>
                <a:latin typeface="微软雅黑" panose="020B0503020204020204" pitchFamily="34" charset="-122"/>
                <a:ea typeface="微软雅黑" panose="020B0503020204020204" pitchFamily="34" charset="-122"/>
              </a:rPr>
              <a:t>全局信息</a:t>
            </a:r>
            <a:r>
              <a:rPr lang="zh-CN" altLang="en-US" sz="1600" b="1" dirty="0">
                <a:solidFill>
                  <a:srgbClr val="002060"/>
                </a:solidFill>
                <a:latin typeface="微软雅黑" panose="020B0503020204020204" pitchFamily="34" charset="-122"/>
                <a:ea typeface="微软雅黑" panose="020B0503020204020204" pitchFamily="34" charset="-122"/>
              </a:rPr>
              <a:t>的压缩算子难以求解</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随机触发需估计器的</a:t>
            </a:r>
            <a:r>
              <a:rPr lang="zh-CN" altLang="en-US" sz="1600" b="1" dirty="0">
                <a:solidFill>
                  <a:srgbClr val="C00000"/>
                </a:solidFill>
                <a:latin typeface="微软雅黑" panose="020B0503020204020204" pitchFamily="34" charset="-122"/>
                <a:ea typeface="微软雅黑" panose="020B0503020204020204" pitchFamily="34" charset="-122"/>
              </a:rPr>
              <a:t>信息反馈</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104158"/>
    </mc:Choice>
    <mc:Fallback xmlns="">
      <p:transition advTm="1041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bwMode="auto">
          <a:xfrm>
            <a:off x="785421" y="3420642"/>
            <a:ext cx="10621159" cy="3248718"/>
          </a:xfrm>
          <a:prstGeom prst="rect">
            <a:avLst/>
          </a:prstGeom>
          <a:solidFill>
            <a:srgbClr val="D1E2F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研究思路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755829" y="1268759"/>
            <a:ext cx="10680342" cy="1898579"/>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 name="矩形 2"/>
          <p:cNvSpPr/>
          <p:nvPr/>
        </p:nvSpPr>
        <p:spPr>
          <a:xfrm>
            <a:off x="2546863" y="1307634"/>
            <a:ext cx="6912768" cy="746358"/>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solidFill>
                  <a:srgbClr val="C00000"/>
                </a:solidFill>
                <a:latin typeface="微软雅黑" panose="020B0503020204020204" pitchFamily="34" charset="-122"/>
                <a:ea typeface="微软雅黑" panose="020B0503020204020204" pitchFamily="34" charset="-122"/>
              </a:rPr>
              <a:t>研究内容</a:t>
            </a:r>
            <a:r>
              <a:rPr lang="en-US" altLang="zh-CN" sz="2000" b="1" dirty="0">
                <a:solidFill>
                  <a:srgbClr val="C00000"/>
                </a:solidFill>
                <a:latin typeface="微软雅黑" panose="020B0503020204020204" pitchFamily="34" charset="-122"/>
                <a:ea typeface="微软雅黑" panose="020B0503020204020204" pitchFamily="34" charset="-122"/>
              </a:rPr>
              <a:t>1</a:t>
            </a:r>
          </a:p>
          <a:p>
            <a:pPr algn="ctr">
              <a:spcBef>
                <a:spcPts val="300"/>
              </a:spcBef>
            </a:pPr>
            <a:r>
              <a:rPr lang="zh-CN" altLang="en-US" sz="2000" b="1" dirty="0">
                <a:solidFill>
                  <a:srgbClr val="002060"/>
                </a:solidFill>
                <a:latin typeface="微软雅黑" panose="020B0503020204020204" pitchFamily="34" charset="-122"/>
                <a:ea typeface="微软雅黑" panose="020B0503020204020204" pitchFamily="34" charset="-122"/>
              </a:rPr>
              <a:t>噪声统计信息未知下的分布式非线性融合估计</a:t>
            </a:r>
          </a:p>
        </p:txBody>
      </p:sp>
      <p:sp>
        <p:nvSpPr>
          <p:cNvPr id="35" name="矩形 34"/>
          <p:cNvSpPr/>
          <p:nvPr/>
        </p:nvSpPr>
        <p:spPr>
          <a:xfrm>
            <a:off x="3719736" y="3420642"/>
            <a:ext cx="4633100" cy="707886"/>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C00000"/>
                </a:solidFill>
                <a:latin typeface="微软雅黑" panose="020B0503020204020204" pitchFamily="34" charset="-122"/>
                <a:ea typeface="微软雅黑" panose="020B0503020204020204" pitchFamily="34" charset="-122"/>
              </a:rPr>
              <a:t>研究内容</a:t>
            </a:r>
            <a:r>
              <a:rPr lang="en-US" altLang="zh-CN" sz="2000" b="1" dirty="0">
                <a:solidFill>
                  <a:srgbClr val="C00000"/>
                </a:solidFill>
                <a:latin typeface="微软雅黑" panose="020B0503020204020204" pitchFamily="34" charset="-122"/>
                <a:ea typeface="微软雅黑" panose="020B0503020204020204" pitchFamily="34" charset="-122"/>
              </a:rPr>
              <a:t>2</a:t>
            </a:r>
          </a:p>
          <a:p>
            <a:pPr algn="ctr"/>
            <a:r>
              <a:rPr lang="zh-CN" altLang="en-US" sz="2000" b="1" dirty="0">
                <a:solidFill>
                  <a:srgbClr val="002060"/>
                </a:solidFill>
                <a:latin typeface="微软雅黑" panose="020B0503020204020204" pitchFamily="34" charset="-122"/>
                <a:ea typeface="微软雅黑" panose="020B0503020204020204" pitchFamily="34" charset="-122"/>
              </a:rPr>
              <a:t>资源约束下的分布式非线性融合估计</a:t>
            </a:r>
            <a:endParaRPr lang="en-US" altLang="zh-CN" sz="2000" b="1" dirty="0">
              <a:solidFill>
                <a:srgbClr val="002060"/>
              </a:solidFill>
              <a:latin typeface="微软雅黑" panose="020B0503020204020204" pitchFamily="34" charset="-122"/>
              <a:ea typeface="微软雅黑" panose="020B0503020204020204" pitchFamily="34" charset="-122"/>
            </a:endParaRPr>
          </a:p>
        </p:txBody>
      </p:sp>
      <p:grpSp>
        <p:nvGrpSpPr>
          <p:cNvPr id="99" name="组合 98"/>
          <p:cNvGrpSpPr/>
          <p:nvPr/>
        </p:nvGrpSpPr>
        <p:grpSpPr>
          <a:xfrm>
            <a:off x="898599" y="2572257"/>
            <a:ext cx="955793" cy="1432807"/>
            <a:chOff x="899790" y="1969600"/>
            <a:chExt cx="955793" cy="1432807"/>
          </a:xfrm>
        </p:grpSpPr>
        <p:sp>
          <p:nvSpPr>
            <p:cNvPr id="38" name="箭头: 燕尾形 37"/>
            <p:cNvSpPr/>
            <p:nvPr/>
          </p:nvSpPr>
          <p:spPr bwMode="auto">
            <a:xfrm rot="5400000">
              <a:off x="661283" y="2208107"/>
              <a:ext cx="1432807" cy="955793"/>
            </a:xfrm>
            <a:prstGeom prst="notched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9" name="矩形 8"/>
            <p:cNvSpPr/>
            <p:nvPr/>
          </p:nvSpPr>
          <p:spPr>
            <a:xfrm>
              <a:off x="1001299" y="2249785"/>
              <a:ext cx="763507" cy="815608"/>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未知</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有界</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噪声</a:t>
              </a:r>
            </a:p>
          </p:txBody>
        </p:sp>
      </p:grpSp>
      <p:grpSp>
        <p:nvGrpSpPr>
          <p:cNvPr id="49" name="组合 48"/>
          <p:cNvGrpSpPr/>
          <p:nvPr/>
        </p:nvGrpSpPr>
        <p:grpSpPr>
          <a:xfrm>
            <a:off x="3158755" y="2161203"/>
            <a:ext cx="2635554" cy="400110"/>
            <a:chOff x="2320404" y="1772816"/>
            <a:chExt cx="2635554" cy="400110"/>
          </a:xfrm>
        </p:grpSpPr>
        <p:sp>
          <p:nvSpPr>
            <p:cNvPr id="7" name="矩形: 圆角 6"/>
            <p:cNvSpPr/>
            <p:nvPr/>
          </p:nvSpPr>
          <p:spPr bwMode="auto">
            <a:xfrm>
              <a:off x="2320404" y="1772816"/>
              <a:ext cx="2635554" cy="40011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矩形 22"/>
            <p:cNvSpPr/>
            <p:nvPr/>
          </p:nvSpPr>
          <p:spPr>
            <a:xfrm>
              <a:off x="2345253" y="1803594"/>
              <a:ext cx="2585856" cy="338554"/>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latin typeface="微软雅黑" panose="020B0503020204020204" pitchFamily="34" charset="-122"/>
                  <a:ea typeface="微软雅黑" panose="020B0503020204020204" pitchFamily="34" charset="-122"/>
                </a:rPr>
                <a:t>采用线性矩阵不等式技术</a:t>
              </a:r>
            </a:p>
          </p:txBody>
        </p:sp>
      </p:grpSp>
      <p:grpSp>
        <p:nvGrpSpPr>
          <p:cNvPr id="48" name="组合 47"/>
          <p:cNvGrpSpPr/>
          <p:nvPr/>
        </p:nvGrpSpPr>
        <p:grpSpPr>
          <a:xfrm>
            <a:off x="6232813" y="2165396"/>
            <a:ext cx="2635554" cy="400110"/>
            <a:chOff x="7416002" y="1768049"/>
            <a:chExt cx="2635554" cy="400110"/>
          </a:xfrm>
        </p:grpSpPr>
        <p:sp>
          <p:nvSpPr>
            <p:cNvPr id="44" name="矩形: 圆角 43"/>
            <p:cNvSpPr/>
            <p:nvPr/>
          </p:nvSpPr>
          <p:spPr bwMode="auto">
            <a:xfrm>
              <a:off x="7416002" y="1768049"/>
              <a:ext cx="2635554" cy="40011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矩形 44"/>
            <p:cNvSpPr/>
            <p:nvPr/>
          </p:nvSpPr>
          <p:spPr>
            <a:xfrm>
              <a:off x="7440851" y="1794634"/>
              <a:ext cx="2585856" cy="338554"/>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latin typeface="微软雅黑" panose="020B0503020204020204" pitchFamily="34" charset="-122"/>
                  <a:ea typeface="微软雅黑" panose="020B0503020204020204" pitchFamily="34" charset="-122"/>
                </a:rPr>
                <a:t>基于有界递归优化思想</a:t>
              </a:r>
            </a:p>
          </p:txBody>
        </p:sp>
      </p:grpSp>
      <p:grpSp>
        <p:nvGrpSpPr>
          <p:cNvPr id="58" name="组合 57"/>
          <p:cNvGrpSpPr/>
          <p:nvPr/>
        </p:nvGrpSpPr>
        <p:grpSpPr>
          <a:xfrm>
            <a:off x="3728294" y="4348636"/>
            <a:ext cx="2160089" cy="664540"/>
            <a:chOff x="983583" y="4089773"/>
            <a:chExt cx="2160089" cy="664540"/>
          </a:xfrm>
        </p:grpSpPr>
        <p:sp>
          <p:nvSpPr>
            <p:cNvPr id="53" name="矩形: 圆角 52"/>
            <p:cNvSpPr/>
            <p:nvPr/>
          </p:nvSpPr>
          <p:spPr bwMode="auto">
            <a:xfrm>
              <a:off x="983583" y="4089773"/>
              <a:ext cx="2160089" cy="664540"/>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54" name="矩形 53"/>
            <p:cNvSpPr/>
            <p:nvPr/>
          </p:nvSpPr>
          <p:spPr>
            <a:xfrm>
              <a:off x="1134870" y="4140369"/>
              <a:ext cx="1857513" cy="584775"/>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solidFill>
                    <a:srgbClr val="002060"/>
                  </a:solidFill>
                  <a:latin typeface="微软雅黑" panose="020B0503020204020204" pitchFamily="34" charset="-122"/>
                  <a:ea typeface="微软雅黑" panose="020B0503020204020204" pitchFamily="34" charset="-122"/>
                </a:rPr>
                <a:t>传感器至远端估计器信道受限</a:t>
              </a:r>
            </a:p>
          </p:txBody>
        </p:sp>
      </p:grpSp>
      <p:grpSp>
        <p:nvGrpSpPr>
          <p:cNvPr id="59" name="组合 58"/>
          <p:cNvGrpSpPr/>
          <p:nvPr/>
        </p:nvGrpSpPr>
        <p:grpSpPr>
          <a:xfrm>
            <a:off x="6101329" y="4348636"/>
            <a:ext cx="2160089" cy="664540"/>
            <a:chOff x="983583" y="4089773"/>
            <a:chExt cx="2160089" cy="664540"/>
          </a:xfrm>
        </p:grpSpPr>
        <p:sp>
          <p:nvSpPr>
            <p:cNvPr id="60" name="矩形: 圆角 59"/>
            <p:cNvSpPr/>
            <p:nvPr/>
          </p:nvSpPr>
          <p:spPr bwMode="auto">
            <a:xfrm>
              <a:off x="983583" y="4089773"/>
              <a:ext cx="2160089" cy="664540"/>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61" name="矩形 60"/>
            <p:cNvSpPr/>
            <p:nvPr/>
          </p:nvSpPr>
          <p:spPr>
            <a:xfrm>
              <a:off x="1134870" y="4140369"/>
              <a:ext cx="1857513" cy="584775"/>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solidFill>
                    <a:srgbClr val="002060"/>
                  </a:solidFill>
                  <a:latin typeface="微软雅黑" panose="020B0503020204020204" pitchFamily="34" charset="-122"/>
                  <a:ea typeface="微软雅黑" panose="020B0503020204020204" pitchFamily="34" charset="-122"/>
                </a:rPr>
                <a:t>智能传感器至融合中心信道受限</a:t>
              </a:r>
            </a:p>
          </p:txBody>
        </p:sp>
      </p:grpSp>
      <p:sp>
        <p:nvSpPr>
          <p:cNvPr id="63" name="矩形: 圆角 62"/>
          <p:cNvSpPr/>
          <p:nvPr/>
        </p:nvSpPr>
        <p:spPr bwMode="auto">
          <a:xfrm>
            <a:off x="4233553" y="5157192"/>
            <a:ext cx="1658580" cy="6645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64" name="矩形 63"/>
          <p:cNvSpPr/>
          <p:nvPr/>
        </p:nvSpPr>
        <p:spPr>
          <a:xfrm>
            <a:off x="4215738" y="5207788"/>
            <a:ext cx="1658580" cy="584775"/>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latin typeface="微软雅黑" panose="020B0503020204020204" pitchFamily="34" charset="-122"/>
                <a:ea typeface="微软雅黑" panose="020B0503020204020204" pitchFamily="34" charset="-122"/>
              </a:rPr>
              <a:t>采用事件触发与降维双重压缩</a:t>
            </a:r>
          </a:p>
        </p:txBody>
      </p:sp>
      <p:sp>
        <p:nvSpPr>
          <p:cNvPr id="65" name="矩形: 圆角 64"/>
          <p:cNvSpPr/>
          <p:nvPr/>
        </p:nvSpPr>
        <p:spPr bwMode="auto">
          <a:xfrm>
            <a:off x="6101329" y="5173660"/>
            <a:ext cx="1662905" cy="6645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66" name="矩形 65"/>
          <p:cNvSpPr/>
          <p:nvPr/>
        </p:nvSpPr>
        <p:spPr>
          <a:xfrm>
            <a:off x="6101329" y="5224256"/>
            <a:ext cx="1662905" cy="584775"/>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latin typeface="微软雅黑" panose="020B0503020204020204" pitchFamily="34" charset="-122"/>
                <a:ea typeface="微软雅黑" panose="020B0503020204020204" pitchFamily="34" charset="-122"/>
              </a:rPr>
              <a:t>设计统一的信息补偿策略</a:t>
            </a:r>
          </a:p>
        </p:txBody>
      </p:sp>
      <p:sp>
        <p:nvSpPr>
          <p:cNvPr id="75" name="矩形: 圆角 74"/>
          <p:cNvSpPr/>
          <p:nvPr/>
        </p:nvSpPr>
        <p:spPr bwMode="auto">
          <a:xfrm>
            <a:off x="5076908" y="5880696"/>
            <a:ext cx="1658580" cy="6645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a:xfrm>
            <a:off x="5059093" y="5931292"/>
            <a:ext cx="1658580" cy="584775"/>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latin typeface="微软雅黑" panose="020B0503020204020204" pitchFamily="34" charset="-122"/>
                <a:ea typeface="微软雅黑" panose="020B0503020204020204" pitchFamily="34" charset="-122"/>
              </a:rPr>
              <a:t>基于鲁棒递归优化方法</a:t>
            </a:r>
          </a:p>
        </p:txBody>
      </p:sp>
      <p:grpSp>
        <p:nvGrpSpPr>
          <p:cNvPr id="100" name="组合 99"/>
          <p:cNvGrpSpPr/>
          <p:nvPr/>
        </p:nvGrpSpPr>
        <p:grpSpPr>
          <a:xfrm>
            <a:off x="10172729" y="2563297"/>
            <a:ext cx="955793" cy="1432807"/>
            <a:chOff x="899790" y="1969600"/>
            <a:chExt cx="955793" cy="1432807"/>
          </a:xfrm>
        </p:grpSpPr>
        <p:sp>
          <p:nvSpPr>
            <p:cNvPr id="101" name="箭头: 燕尾形 100"/>
            <p:cNvSpPr/>
            <p:nvPr/>
          </p:nvSpPr>
          <p:spPr bwMode="auto">
            <a:xfrm rot="5400000">
              <a:off x="661283" y="2208107"/>
              <a:ext cx="1432807" cy="955793"/>
            </a:xfrm>
            <a:prstGeom prst="notched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2" name="矩形 101"/>
            <p:cNvSpPr/>
            <p:nvPr/>
          </p:nvSpPr>
          <p:spPr>
            <a:xfrm>
              <a:off x="1001299" y="2249785"/>
              <a:ext cx="763507" cy="815608"/>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未知</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有界</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噪声</a:t>
              </a:r>
            </a:p>
          </p:txBody>
        </p:sp>
      </p:grpSp>
    </p:spTree>
  </p:cSld>
  <p:clrMapOvr>
    <a:masterClrMapping/>
  </p:clrMapOvr>
  <mc:AlternateContent xmlns:mc="http://schemas.openxmlformats.org/markup-compatibility/2006" xmlns:p14="http://schemas.microsoft.com/office/powerpoint/2010/main">
    <mc:Choice Requires="p14">
      <p:transition p14:dur="0" advTm="98631"/>
    </mc:Choice>
    <mc:Fallback xmlns="">
      <p:transition advTm="986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advTm="8637">
        <p:fade/>
      </p:transition>
    </mc:Choice>
    <mc:Fallback xmlns="">
      <p:transition advTm="863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1324</Words>
  <Application>Microsoft Office PowerPoint</Application>
  <PresentationFormat>宽屏</PresentationFormat>
  <Paragraphs>183</Paragraphs>
  <Slides>17</Slides>
  <Notes>13</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1</vt:i4>
      </vt:variant>
      <vt:variant>
        <vt:lpstr>幻灯片标题</vt:lpstr>
      </vt:variant>
      <vt:variant>
        <vt:i4>17</vt:i4>
      </vt:variant>
    </vt:vector>
  </HeadingPairs>
  <TitlesOfParts>
    <vt:vector size="30"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Visio</vt:lpstr>
      <vt:lpstr>基于策略迭代的马尔可夫跳变系统的最优跟踪控制</vt:lpstr>
      <vt:lpstr>主要内容</vt:lpstr>
      <vt:lpstr>PowerPoint 演示文稿</vt:lpstr>
      <vt:lpstr>PowerPoint 演示文稿</vt:lpstr>
      <vt:lpstr>主要内容</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主要内容</vt:lpstr>
      <vt:lpstr>总结</vt:lpstr>
      <vt:lpstr>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1735</cp:revision>
  <dcterms:created xsi:type="dcterms:W3CDTF">2016-09-08T14:29:00Z</dcterms:created>
  <dcterms:modified xsi:type="dcterms:W3CDTF">2024-04-16T12:37:31Z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