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3"/>
  </p:notesMasterIdLst>
  <p:handoutMasterIdLst>
    <p:handoutMasterId r:id="rId34"/>
  </p:handoutMasterIdLst>
  <p:sldIdLst>
    <p:sldId id="493" r:id="rId6"/>
    <p:sldId id="8879" r:id="rId7"/>
    <p:sldId id="496" r:id="rId8"/>
    <p:sldId id="8882" r:id="rId9"/>
    <p:sldId id="8934" r:id="rId10"/>
    <p:sldId id="8883" r:id="rId11"/>
    <p:sldId id="8925" r:id="rId12"/>
    <p:sldId id="8935" r:id="rId13"/>
    <p:sldId id="1302" r:id="rId14"/>
    <p:sldId id="1303" r:id="rId15"/>
    <p:sldId id="8937" r:id="rId16"/>
    <p:sldId id="8942" r:id="rId17"/>
    <p:sldId id="8951" r:id="rId18"/>
    <p:sldId id="8911" r:id="rId19"/>
    <p:sldId id="8944" r:id="rId20"/>
    <p:sldId id="8945" r:id="rId21"/>
    <p:sldId id="8947" r:id="rId22"/>
    <p:sldId id="8955" r:id="rId23"/>
    <p:sldId id="8954" r:id="rId24"/>
    <p:sldId id="8952" r:id="rId25"/>
    <p:sldId id="8953" r:id="rId26"/>
    <p:sldId id="8949" r:id="rId27"/>
    <p:sldId id="8936" r:id="rId28"/>
    <p:sldId id="1043" r:id="rId29"/>
    <p:sldId id="8905" r:id="rId30"/>
    <p:sldId id="8906" r:id="rId31"/>
    <p:sldId id="1023" r:id="rId32"/>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C0"/>
    <a:srgbClr val="0066FF"/>
    <a:srgbClr val="66CCFF"/>
    <a:srgbClr val="81D8FF"/>
    <a:srgbClr val="9CD8E4"/>
    <a:srgbClr val="C3E8EF"/>
    <a:srgbClr val="8FD3E1"/>
    <a:srgbClr val="D1E2F7"/>
    <a:srgbClr val="635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3826" autoAdjust="0"/>
  </p:normalViewPr>
  <p:slideViewPr>
    <p:cSldViewPr showGuides="1">
      <p:cViewPr varScale="1">
        <p:scale>
          <a:sx n="90" d="100"/>
          <a:sy n="90" d="100"/>
        </p:scale>
        <p:origin x="177"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2024/5/2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2024/5/2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29326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650435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557320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25</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27</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053450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1.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5.jpeg"/><Relationship Id="rId21" Type="http://schemas.openxmlformats.org/officeDocument/2006/relationships/image" Target="../media/image25.emf"/><Relationship Id="rId7" Type="http://schemas.openxmlformats.org/officeDocument/2006/relationships/image" Target="../media/image18.wmf"/><Relationship Id="rId12" Type="http://schemas.openxmlformats.org/officeDocument/2006/relationships/oleObject" Target="../embeddings/oleObject6.bin"/><Relationship Id="rId17" Type="http://schemas.openxmlformats.org/officeDocument/2006/relationships/image" Target="../media/image23.wmf"/><Relationship Id="rId25" Type="http://schemas.openxmlformats.org/officeDocument/2006/relationships/image" Target="../media/image27.emf"/><Relationship Id="rId2" Type="http://schemas.openxmlformats.org/officeDocument/2006/relationships/notesSlide" Target="../notesSlides/notesSlide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20.wmf"/><Relationship Id="rId24" Type="http://schemas.openxmlformats.org/officeDocument/2006/relationships/oleObject" Target="../embeddings/oleObject12.bin"/><Relationship Id="rId5" Type="http://schemas.openxmlformats.org/officeDocument/2006/relationships/image" Target="../media/image17.emf"/><Relationship Id="rId15" Type="http://schemas.openxmlformats.org/officeDocument/2006/relationships/image" Target="../media/image22.wmf"/><Relationship Id="rId23" Type="http://schemas.openxmlformats.org/officeDocument/2006/relationships/image" Target="../media/image26.emf"/><Relationship Id="rId10" Type="http://schemas.openxmlformats.org/officeDocument/2006/relationships/oleObject" Target="../embeddings/oleObject5.bin"/><Relationship Id="rId19" Type="http://schemas.openxmlformats.org/officeDocument/2006/relationships/image" Target="../media/image24.wmf"/><Relationship Id="rId4" Type="http://schemas.openxmlformats.org/officeDocument/2006/relationships/oleObject" Target="../embeddings/oleObject2.bin"/><Relationship Id="rId9" Type="http://schemas.openxmlformats.org/officeDocument/2006/relationships/image" Target="../media/image19.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8.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30.wmf"/><Relationship Id="rId3" Type="http://schemas.openxmlformats.org/officeDocument/2006/relationships/image" Target="../media/image31.png"/><Relationship Id="rId7" Type="http://schemas.openxmlformats.org/officeDocument/2006/relationships/image" Target="../media/image29.wmf"/><Relationship Id="rId12" Type="http://schemas.openxmlformats.org/officeDocument/2006/relationships/oleObject" Target="../embeddings/oleObject15.bin"/><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oleObject" Target="../embeddings/oleObject14.bin"/><Relationship Id="rId11" Type="http://schemas.openxmlformats.org/officeDocument/2006/relationships/image" Target="../media/image30.wmf"/><Relationship Id="rId5" Type="http://schemas.openxmlformats.org/officeDocument/2006/relationships/image" Target="../media/image32.png"/><Relationship Id="rId10" Type="http://schemas.openxmlformats.org/officeDocument/2006/relationships/oleObject" Target="../embeddings/oleObject15.bin"/><Relationship Id="rId4" Type="http://schemas.openxmlformats.org/officeDocument/2006/relationships/image" Target="../media/image5.jpeg"/><Relationship Id="rId9" Type="http://schemas.openxmlformats.org/officeDocument/2006/relationships/image" Target="../media/image330.wmf"/><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6.png"/><Relationship Id="rId7" Type="http://schemas.openxmlformats.org/officeDocument/2006/relationships/oleObject" Target="../embeddings/oleObject17.bin"/><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31.emf"/><Relationship Id="rId5" Type="http://schemas.openxmlformats.org/officeDocument/2006/relationships/oleObject" Target="../embeddings/oleObject16.bin"/><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39.png"/><Relationship Id="rId7" Type="http://schemas.openxmlformats.org/officeDocument/2006/relationships/oleObject" Target="../embeddings/oleObject19.bin"/><Relationship Id="rId12" Type="http://schemas.openxmlformats.org/officeDocument/2006/relationships/image" Target="../media/image35.emf"/><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2.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4.emf"/><Relationship Id="rId4" Type="http://schemas.openxmlformats.org/officeDocument/2006/relationships/image" Target="../media/image5.jpeg"/><Relationship Id="rId9"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5.jpeg"/><Relationship Id="rId7" Type="http://schemas.openxmlformats.org/officeDocument/2006/relationships/oleObject" Target="../embeddings/oleObject23.bin"/><Relationship Id="rId12" Type="http://schemas.openxmlformats.org/officeDocument/2006/relationships/image" Target="../media/image41.sv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6.emf"/><Relationship Id="rId11" Type="http://schemas.openxmlformats.org/officeDocument/2006/relationships/image" Target="../media/image40.png"/><Relationship Id="rId5" Type="http://schemas.openxmlformats.org/officeDocument/2006/relationships/oleObject" Target="../embeddings/oleObject22.bin"/><Relationship Id="rId10" Type="http://schemas.openxmlformats.org/officeDocument/2006/relationships/image" Target="../media/image38.emf"/><Relationship Id="rId4" Type="http://schemas.openxmlformats.org/officeDocument/2006/relationships/image" Target="../media/image38.png"/><Relationship Id="rId9"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29.bin"/><Relationship Id="rId3" Type="http://schemas.openxmlformats.org/officeDocument/2006/relationships/image" Target="../media/image42.emf"/><Relationship Id="rId7" Type="http://schemas.openxmlformats.org/officeDocument/2006/relationships/oleObject" Target="../embeddings/oleObject26.bin"/><Relationship Id="rId12" Type="http://schemas.openxmlformats.org/officeDocument/2006/relationships/image" Target="../media/image46.wmf"/><Relationship Id="rId2" Type="http://schemas.openxmlformats.org/officeDocument/2006/relationships/notesSlide" Target="../notesSlides/notesSlide12.xml"/><Relationship Id="rId1" Type="http://schemas.openxmlformats.org/officeDocument/2006/relationships/slideLayout" Target="../slideLayouts/slideLayout32.xml"/><Relationship Id="rId6" Type="http://schemas.openxmlformats.org/officeDocument/2006/relationships/image" Target="../media/image43.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45.wmf"/><Relationship Id="rId4" Type="http://schemas.openxmlformats.org/officeDocument/2006/relationships/image" Target="../media/image5.jpeg"/><Relationship Id="rId9" Type="http://schemas.openxmlformats.org/officeDocument/2006/relationships/oleObject" Target="../embeddings/oleObject27.bin"/><Relationship Id="rId14" Type="http://schemas.openxmlformats.org/officeDocument/2006/relationships/image" Target="../media/image47.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2.wmf"/><Relationship Id="rId3" Type="http://schemas.openxmlformats.org/officeDocument/2006/relationships/image" Target="../media/image5.jpeg"/><Relationship Id="rId7" Type="http://schemas.openxmlformats.org/officeDocument/2006/relationships/image" Target="../media/image49.wmf"/><Relationship Id="rId12" Type="http://schemas.openxmlformats.org/officeDocument/2006/relationships/oleObject" Target="../embeddings/oleObject34.bin"/><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oleObject" Target="../embeddings/oleObject31.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50.wmf"/></Relationships>
</file>

<file path=ppt/slides/_rels/slide17.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5.jpeg"/><Relationship Id="rId7" Type="http://schemas.openxmlformats.org/officeDocument/2006/relationships/oleObject" Target="../embeddings/oleObject36.bin"/><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53.wmf"/><Relationship Id="rId5" Type="http://schemas.openxmlformats.org/officeDocument/2006/relationships/oleObject" Target="../embeddings/oleObject35.bin"/><Relationship Id="rId10" Type="http://schemas.openxmlformats.org/officeDocument/2006/relationships/image" Target="../media/image55.wmf"/><Relationship Id="rId4" Type="http://schemas.openxmlformats.org/officeDocument/2006/relationships/image" Target="../media/image59.png"/><Relationship Id="rId9"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jpeg"/><Relationship Id="rId7" Type="http://schemas.openxmlformats.org/officeDocument/2006/relationships/oleObject" Target="../embeddings/oleObject39.bin"/><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56.wmf"/><Relationship Id="rId5" Type="http://schemas.openxmlformats.org/officeDocument/2006/relationships/oleObject" Target="../embeddings/oleObject38.bin"/><Relationship Id="rId10" Type="http://schemas.openxmlformats.org/officeDocument/2006/relationships/image" Target="../media/image58.wmf"/><Relationship Id="rId4" Type="http://schemas.openxmlformats.org/officeDocument/2006/relationships/image" Target="../media/image63.png"/><Relationship Id="rId9" Type="http://schemas.openxmlformats.org/officeDocument/2006/relationships/oleObject" Target="../embeddings/oleObject40.bin"/></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59.emf"/><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oleObject" Target="../embeddings/oleObject41.bin"/><Relationship Id="rId5" Type="http://schemas.openxmlformats.org/officeDocument/2006/relationships/image" Target="../media/image68.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67.png"/><Relationship Id="rId7" Type="http://schemas.openxmlformats.org/officeDocument/2006/relationships/oleObject" Target="../embeddings/oleObject43.bin"/><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60.wmf"/><Relationship Id="rId5" Type="http://schemas.openxmlformats.org/officeDocument/2006/relationships/oleObject" Target="../embeddings/oleObject42.bin"/><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71.png"/><Relationship Id="rId7" Type="http://schemas.openxmlformats.org/officeDocument/2006/relationships/oleObject" Target="../embeddings/oleObject45.bin"/><Relationship Id="rId12" Type="http://schemas.openxmlformats.org/officeDocument/2006/relationships/image" Target="../media/image63.emf"/><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image" Target="../media/image33.e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62.emf"/><Relationship Id="rId4" Type="http://schemas.openxmlformats.org/officeDocument/2006/relationships/image" Target="../media/image5.jpeg"/><Relationship Id="rId9"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5.jpeg"/><Relationship Id="rId7"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77.png"/></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jpeg"/><Relationship Id="rId7" Type="http://schemas.openxmlformats.org/officeDocument/2006/relationships/package" Target="../embeddings/Microsoft_Visio_Drawing.vsdx"/><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slideLayout" Target="../slideLayouts/slideLayout32.xml"/><Relationship Id="rId7" Type="http://schemas.openxmlformats.org/officeDocument/2006/relationships/image" Target="../media/image12.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1.emf"/><Relationship Id="rId11" Type="http://schemas.openxmlformats.org/officeDocument/2006/relationships/image" Target="../media/image15.wmf"/><Relationship Id="rId5" Type="http://schemas.openxmlformats.org/officeDocument/2006/relationships/image" Target="../media/image5.jpeg"/><Relationship Id="rId10" Type="http://schemas.openxmlformats.org/officeDocument/2006/relationships/oleObject" Target="../embeddings/oleObject1.bin"/><Relationship Id="rId4" Type="http://schemas.openxmlformats.org/officeDocument/2006/relationships/notesSlide" Target="../notesSlides/notesSlide4.xml"/><Relationship Id="rId9"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基于策略迭代的马尔可夫跳变系统的最优跟踪控制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284984"/>
            <a:ext cx="4153128" cy="2422010"/>
          </a:xfrm>
          <a:prstGeom prst="rect">
            <a:avLst/>
          </a:prstGeom>
          <a:noFill/>
        </p:spPr>
        <p:txBody>
          <a:bodyPr wrap="square">
            <a:spAutoFit/>
          </a:bodyPr>
          <a:lstStyle/>
          <a:p>
            <a:pPr algn="just">
              <a:lnSpc>
                <a:spcPct val="150000"/>
              </a:lnSpc>
            </a:pPr>
            <a:r>
              <a:rPr lang="zh-CN" altLang="en-US" sz="2600" b="1" dirty="0">
                <a:solidFill>
                  <a:schemeClr val="bg1"/>
                </a:solidFill>
                <a:latin typeface="微软雅黑" panose="020B0503020204020204" pitchFamily="34" charset="-122"/>
                <a:ea typeface="微软雅黑" panose="020B0503020204020204" pitchFamily="34" charset="-122"/>
                <a:cs typeface="+mn-ea"/>
                <a:sym typeface="+mn-lt"/>
              </a:rPr>
              <a:t>答</a:t>
            </a: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答辩人：姚才康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2024.04.21</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1" name="组合 100">
            <a:extLst>
              <a:ext uri="{FF2B5EF4-FFF2-40B4-BE49-F238E27FC236}">
                <a16:creationId xmlns:a16="http://schemas.microsoft.com/office/drawing/2014/main" id="{425301B0-3346-E3C7-23D5-AC5BA8D97CF2}"/>
              </a:ext>
            </a:extLst>
          </p:cNvPr>
          <p:cNvGrpSpPr/>
          <p:nvPr/>
        </p:nvGrpSpPr>
        <p:grpSpPr>
          <a:xfrm>
            <a:off x="1048059" y="3105183"/>
            <a:ext cx="4916081" cy="899104"/>
            <a:chOff x="724834" y="3082837"/>
            <a:chExt cx="4916081" cy="899104"/>
          </a:xfrm>
        </p:grpSpPr>
        <p:sp>
          <p:nvSpPr>
            <p:cNvPr id="35" name="文本框 34"/>
            <p:cNvSpPr txBox="1"/>
            <p:nvPr/>
          </p:nvSpPr>
          <p:spPr>
            <a:xfrm>
              <a:off x="724834" y="3332334"/>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1193309453"/>
                </p:ext>
              </p:extLst>
            </p:nvPr>
          </p:nvGraphicFramePr>
          <p:xfrm>
            <a:off x="2731061" y="3082837"/>
            <a:ext cx="2909854" cy="899104"/>
          </p:xfrm>
          <a:graphic>
            <a:graphicData uri="http://schemas.openxmlformats.org/presentationml/2006/ole">
              <mc:AlternateContent xmlns:mc="http://schemas.openxmlformats.org/markup-compatibility/2006">
                <mc:Choice xmlns:v="urn:schemas-microsoft-com:vml" Requires="v">
                  <p:oleObj name="Equation" r:id="rId4" imgW="1818659" imgH="561940" progId="Equation.DSMT4">
                    <p:embed/>
                  </p:oleObj>
                </mc:Choice>
                <mc:Fallback>
                  <p:oleObj name="Equation" r:id="rId4" imgW="1818659" imgH="561940" progId="Equation.DSMT4">
                    <p:embed/>
                    <p:pic>
                      <p:nvPicPr>
                        <p:cNvPr id="0" name=""/>
                        <p:cNvPicPr/>
                        <p:nvPr/>
                      </p:nvPicPr>
                      <p:blipFill>
                        <a:blip r:embed="rId5"/>
                        <a:stretch>
                          <a:fillRect/>
                        </a:stretch>
                      </p:blipFill>
                      <p:spPr>
                        <a:xfrm>
                          <a:off x="2731061" y="3082837"/>
                          <a:ext cx="2909854" cy="899104"/>
                        </a:xfrm>
                        <a:prstGeom prst="rect">
                          <a:avLst/>
                        </a:prstGeom>
                      </p:spPr>
                    </p:pic>
                  </p:oleObj>
                </mc:Fallback>
              </mc:AlternateContent>
            </a:graphicData>
          </a:graphic>
        </p:graphicFrame>
      </p:grpSp>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722457490"/>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6" imgW="2349360" imgH="533160" progId="Equation.DSMT4">
                      <p:embed/>
                    </p:oleObj>
                  </mc:Choice>
                  <mc:Fallback>
                    <p:oleObj name="Equation" r:id="rId6" imgW="2349360" imgH="533160" progId="Equation.DSMT4">
                      <p:embed/>
                      <p:pic>
                        <p:nvPicPr>
                          <p:cNvPr id="0" name=""/>
                          <p:cNvPicPr/>
                          <p:nvPr/>
                        </p:nvPicPr>
                        <p:blipFill>
                          <a:blip r:embed="rId7"/>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4099725965"/>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8" imgW="1612800" imgH="533160" progId="Equation.DSMT4">
                      <p:embed/>
                    </p:oleObj>
                  </mc:Choice>
                  <mc:Fallback>
                    <p:oleObj name="Equation" r:id="rId8" imgW="1612800" imgH="533160" progId="Equation.DSMT4">
                      <p:embed/>
                      <p:pic>
                        <p:nvPicPr>
                          <p:cNvPr id="0" name=""/>
                          <p:cNvPicPr/>
                          <p:nvPr/>
                        </p:nvPicPr>
                        <p:blipFill>
                          <a:blip r:embed="rId9"/>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791077010"/>
              </p:ext>
            </p:extLst>
          </p:nvPr>
        </p:nvGraphicFramePr>
        <p:xfrm>
          <a:off x="6168008" y="3148367"/>
          <a:ext cx="4205952" cy="812736"/>
        </p:xfrm>
        <a:graphic>
          <a:graphicData uri="http://schemas.openxmlformats.org/presentationml/2006/ole">
            <mc:AlternateContent xmlns:mc="http://schemas.openxmlformats.org/markup-compatibility/2006">
              <mc:Choice xmlns:v="urn:schemas-microsoft-com:vml" Requires="v">
                <p:oleObj name="Equation" r:id="rId10" imgW="2628720" imgH="507960" progId="Equation.DSMT4">
                  <p:embed/>
                </p:oleObj>
              </mc:Choice>
              <mc:Fallback>
                <p:oleObj name="Equation" r:id="rId10" imgW="2628720" imgH="507960" progId="Equation.DSMT4">
                  <p:embed/>
                  <p:pic>
                    <p:nvPicPr>
                      <p:cNvPr id="0" name=""/>
                      <p:cNvPicPr/>
                      <p:nvPr/>
                    </p:nvPicPr>
                    <p:blipFill>
                      <a:blip r:embed="rId11"/>
                      <a:stretch>
                        <a:fillRect/>
                      </a:stretch>
                    </p:blipFill>
                    <p:spPr>
                      <a:xfrm>
                        <a:off x="6168008"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1074422769"/>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2" imgW="1015920" imgH="304560" progId="Equation.DSMT4">
                  <p:embed/>
                </p:oleObj>
              </mc:Choice>
              <mc:Fallback>
                <p:oleObj name="Equation" r:id="rId12" imgW="1015920" imgH="304560" progId="Equation.DSMT4">
                  <p:embed/>
                  <p:pic>
                    <p:nvPicPr>
                      <p:cNvPr id="0" name=""/>
                      <p:cNvPicPr/>
                      <p:nvPr/>
                    </p:nvPicPr>
                    <p:blipFill>
                      <a:blip r:embed="rId13"/>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3016362086"/>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4" imgW="723600" imgH="241200" progId="Equation.DSMT4">
                  <p:embed/>
                </p:oleObj>
              </mc:Choice>
              <mc:Fallback>
                <p:oleObj name="Equation" r:id="rId14" imgW="723600" imgH="241200" progId="Equation.DSMT4">
                  <p:embed/>
                  <p:pic>
                    <p:nvPicPr>
                      <p:cNvPr id="0" name=""/>
                      <p:cNvPicPr/>
                      <p:nvPr/>
                    </p:nvPicPr>
                    <p:blipFill>
                      <a:blip r:embed="rId15"/>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104" name="组合 103">
            <a:extLst>
              <a:ext uri="{FF2B5EF4-FFF2-40B4-BE49-F238E27FC236}">
                <a16:creationId xmlns:a16="http://schemas.microsoft.com/office/drawing/2014/main" id="{634F4AC2-E591-D8EF-BB3E-E591A01F4DC9}"/>
              </a:ext>
            </a:extLst>
          </p:cNvPr>
          <p:cNvGrpSpPr/>
          <p:nvPr/>
        </p:nvGrpSpPr>
        <p:grpSpPr>
          <a:xfrm>
            <a:off x="1048059" y="4292804"/>
            <a:ext cx="9025674" cy="1188872"/>
            <a:chOff x="1048059" y="4331760"/>
            <a:chExt cx="9025674" cy="1188872"/>
          </a:xfrm>
        </p:grpSpPr>
        <p:sp>
          <p:nvSpPr>
            <p:cNvPr id="20" name="文本框 19"/>
            <p:cNvSpPr txBox="1"/>
            <p:nvPr/>
          </p:nvSpPr>
          <p:spPr>
            <a:xfrm>
              <a:off x="7180469" y="4912564"/>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grpSp>
          <p:nvGrpSpPr>
            <p:cNvPr id="56" name="组合 55">
              <a:extLst>
                <a:ext uri="{FF2B5EF4-FFF2-40B4-BE49-F238E27FC236}">
                  <a16:creationId xmlns:a16="http://schemas.microsoft.com/office/drawing/2014/main" id="{A849A095-1CF6-EE21-AB78-38324D7EE0C9}"/>
                </a:ext>
              </a:extLst>
            </p:cNvPr>
            <p:cNvGrpSpPr/>
            <p:nvPr/>
          </p:nvGrpSpPr>
          <p:grpSpPr>
            <a:xfrm>
              <a:off x="1048059" y="4331760"/>
              <a:ext cx="7246117" cy="609408"/>
              <a:chOff x="1174907" y="5004014"/>
              <a:chExt cx="7246117" cy="609408"/>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138089297"/>
                  </p:ext>
                </p:extLst>
              </p:nvPr>
            </p:nvGraphicFramePr>
            <p:xfrm>
              <a:off x="3503712" y="5004014"/>
              <a:ext cx="4917312" cy="609408"/>
            </p:xfrm>
            <a:graphic>
              <a:graphicData uri="http://schemas.openxmlformats.org/presentationml/2006/ole">
                <mc:AlternateContent xmlns:mc="http://schemas.openxmlformats.org/markup-compatibility/2006">
                  <mc:Choice xmlns:v="urn:schemas-microsoft-com:vml" Requires="v">
                    <p:oleObj name="Equation" r:id="rId16" imgW="3073320" imgH="380880" progId="Equation.DSMT4">
                      <p:embed/>
                    </p:oleObj>
                  </mc:Choice>
                  <mc:Fallback>
                    <p:oleObj name="Equation" r:id="rId16" imgW="3073320" imgH="380880" progId="Equation.DSMT4">
                      <p:embed/>
                      <p:pic>
                        <p:nvPicPr>
                          <p:cNvPr id="0" name=""/>
                          <p:cNvPicPr/>
                          <p:nvPr/>
                        </p:nvPicPr>
                        <p:blipFill>
                          <a:blip r:embed="rId17"/>
                          <a:stretch>
                            <a:fillRect/>
                          </a:stretch>
                        </p:blipFill>
                        <p:spPr>
                          <a:xfrm>
                            <a:off x="3503712" y="5004014"/>
                            <a:ext cx="4917312" cy="609408"/>
                          </a:xfrm>
                          <a:prstGeom prst="rect">
                            <a:avLst/>
                          </a:prstGeom>
                        </p:spPr>
                      </p:pic>
                    </p:oleObj>
                  </mc:Fallback>
                </mc:AlternateContent>
              </a:graphicData>
            </a:graphic>
          </p:graphicFrame>
          <p:sp>
            <p:nvSpPr>
              <p:cNvPr id="9" name="矩形 8"/>
              <p:cNvSpPr/>
              <p:nvPr/>
            </p:nvSpPr>
            <p:spPr bwMode="auto">
              <a:xfrm>
                <a:off x="6096000" y="510126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174907" y="510866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pSp>
        <p:grpSp>
          <p:nvGrpSpPr>
            <p:cNvPr id="57" name="组合 56">
              <a:extLst>
                <a:ext uri="{FF2B5EF4-FFF2-40B4-BE49-F238E27FC236}">
                  <a16:creationId xmlns:a16="http://schemas.microsoft.com/office/drawing/2014/main" id="{36B5E645-98BF-E554-C3B1-2DBD8879F823}"/>
                </a:ext>
              </a:extLst>
            </p:cNvPr>
            <p:cNvGrpSpPr/>
            <p:nvPr/>
          </p:nvGrpSpPr>
          <p:grpSpPr>
            <a:xfrm>
              <a:off x="1048059" y="5013176"/>
              <a:ext cx="5660552" cy="507456"/>
              <a:chOff x="1199456" y="5842136"/>
              <a:chExt cx="5660552" cy="507456"/>
            </a:xfrm>
          </p:grpSpPr>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4096681910"/>
                  </p:ext>
                </p:extLst>
              </p:nvPr>
            </p:nvGraphicFramePr>
            <p:xfrm>
              <a:off x="2999656" y="5842136"/>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2999656" y="5842136"/>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199456" y="5895809"/>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gr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350557" y="4646675"/>
              <a:ext cx="829913" cy="435166"/>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grpSp>
      <p:grpSp>
        <p:nvGrpSpPr>
          <p:cNvPr id="105" name="组合 104">
            <a:extLst>
              <a:ext uri="{FF2B5EF4-FFF2-40B4-BE49-F238E27FC236}">
                <a16:creationId xmlns:a16="http://schemas.microsoft.com/office/drawing/2014/main" id="{FAEDFBBF-4C98-2285-280B-92AE4F355D4C}"/>
              </a:ext>
            </a:extLst>
          </p:cNvPr>
          <p:cNvGrpSpPr/>
          <p:nvPr/>
        </p:nvGrpSpPr>
        <p:grpSpPr>
          <a:xfrm>
            <a:off x="1048059" y="5739169"/>
            <a:ext cx="5902031" cy="960158"/>
            <a:chOff x="933428" y="5823330"/>
            <a:chExt cx="5902031" cy="960158"/>
          </a:xfrm>
        </p:grpSpPr>
        <p:sp>
          <p:nvSpPr>
            <p:cNvPr id="92" name="文本框 91">
              <a:extLst>
                <a:ext uri="{FF2B5EF4-FFF2-40B4-BE49-F238E27FC236}">
                  <a16:creationId xmlns:a16="http://schemas.microsoft.com/office/drawing/2014/main" id="{40F939B2-E250-D8E6-70C1-C156DA2A11AF}"/>
                </a:ext>
              </a:extLst>
            </p:cNvPr>
            <p:cNvSpPr txBox="1"/>
            <p:nvPr/>
          </p:nvSpPr>
          <p:spPr>
            <a:xfrm>
              <a:off x="933428" y="6109886"/>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3904768514"/>
                </p:ext>
              </p:extLst>
            </p:nvPr>
          </p:nvGraphicFramePr>
          <p:xfrm>
            <a:off x="3469033" y="5823330"/>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469033" y="5823330"/>
                          <a:ext cx="3366426" cy="960158"/>
                        </a:xfrm>
                        <a:prstGeom prst="rect">
                          <a:avLst/>
                        </a:prstGeom>
                      </p:spPr>
                    </p:pic>
                  </p:oleObj>
                </mc:Fallback>
              </mc:AlternateContent>
            </a:graphicData>
          </a:graphic>
        </p:graphicFrame>
      </p:grpSp>
      <p:grpSp>
        <p:nvGrpSpPr>
          <p:cNvPr id="106" name="组合 105">
            <a:extLst>
              <a:ext uri="{FF2B5EF4-FFF2-40B4-BE49-F238E27FC236}">
                <a16:creationId xmlns:a16="http://schemas.microsoft.com/office/drawing/2014/main" id="{3C5FBBD3-5155-5A9F-4BF6-8FA5CC3A3269}"/>
              </a:ext>
            </a:extLst>
          </p:cNvPr>
          <p:cNvGrpSpPr/>
          <p:nvPr/>
        </p:nvGrpSpPr>
        <p:grpSpPr>
          <a:xfrm>
            <a:off x="7268447"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a:extLst>
              <a:ext uri="{FF2B5EF4-FFF2-40B4-BE49-F238E27FC236}">
                <a16:creationId xmlns:a16="http://schemas.microsoft.com/office/drawing/2014/main" id="{88BDB3A7-A08E-5A16-FDCB-C4820F25F825}"/>
              </a:ext>
            </a:extLst>
          </p:cNvPr>
          <p:cNvGrpSpPr/>
          <p:nvPr/>
        </p:nvGrpSpPr>
        <p:grpSpPr>
          <a:xfrm>
            <a:off x="680614" y="3628427"/>
            <a:ext cx="10653582" cy="1276329"/>
            <a:chOff x="680614" y="3679197"/>
            <a:chExt cx="10653582" cy="1276329"/>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807506"/>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807506"/>
                  <a:ext cx="10638487" cy="990143"/>
                </a:xfrm>
                <a:prstGeom prst="rect">
                  <a:avLst/>
                </a:prstGeom>
                <a:blipFill>
                  <a:blip r:embed="rId3"/>
                  <a:stretch>
                    <a:fillRect l="-516" t="-24540" b="-10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3679197"/>
              <a:ext cx="10653582" cy="127632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grpSp>
        <p:nvGrpSpPr>
          <p:cNvPr id="106" name="组合 105">
            <a:extLst>
              <a:ext uri="{FF2B5EF4-FFF2-40B4-BE49-F238E27FC236}">
                <a16:creationId xmlns:a16="http://schemas.microsoft.com/office/drawing/2014/main" id="{2866A469-6C0B-8A71-1BC7-C733385D3953}"/>
              </a:ext>
            </a:extLst>
          </p:cNvPr>
          <p:cNvGrpSpPr/>
          <p:nvPr/>
        </p:nvGrpSpPr>
        <p:grpSpPr>
          <a:xfrm>
            <a:off x="680615" y="1301997"/>
            <a:ext cx="10706113" cy="2100571"/>
            <a:chOff x="680615" y="1301997"/>
            <a:chExt cx="10706113" cy="2100571"/>
          </a:xfrm>
        </p:grpSpPr>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347908"/>
                  <a:ext cx="10653582" cy="14430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347908"/>
                  <a:ext cx="10653582" cy="1443087"/>
                </a:xfrm>
                <a:prstGeom prst="rect">
                  <a:avLst/>
                </a:prstGeom>
                <a:blipFill>
                  <a:blip r:embed="rId5"/>
                  <a:stretch>
                    <a:fillRect l="-630" b="-71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2971502814"/>
                    </p:ext>
                  </p:extLst>
                </p:nvPr>
              </p:nvGraphicFramePr>
              <p:xfrm>
                <a:off x="930595" y="2780928"/>
                <a:ext cx="10153620" cy="495180"/>
              </p:xfrm>
              <a:graphic>
                <a:graphicData uri="http://schemas.openxmlformats.org/presentationml/2006/ole">
                  <mc:AlternateContent>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2780928"/>
                              <a:ext cx="10153620" cy="495180"/>
                            </a:xfrm>
                            <a:prstGeom prst="rect">
                              <a:avLst/>
                            </a:prstGeom>
                          </p:spPr>
                        </p:pic>
                      </p:oleObj>
                    </mc:Fallback>
                  </mc:AlternateContent>
                </a:graphicData>
              </a:graphic>
            </p:graphicFrame>
          </mc:Choice>
          <mc:Fallback xmlns="">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3090986078"/>
                    </p:ext>
                  </p:extLst>
                </p:nvPr>
              </p:nvGraphicFramePr>
              <p:xfrm>
                <a:off x="930595" y="2780928"/>
                <a:ext cx="10153620" cy="495180"/>
              </p:xfrm>
              <a:graphic>
                <a:graphicData uri="http://schemas.openxmlformats.org/presentationml/2006/ole">
                  <mc:AlternateContent>
                    <mc:Choice xmlns:v="urn:schemas-microsoft-com:vml" Requires="v">
                      <p:oleObj name="Equation" r:id="rId8" imgW="6769080" imgH="330120" progId="Equation.DSMT4">
                        <p:embed/>
                      </p:oleObj>
                    </mc:Choice>
                    <mc:Fallback>
                      <p:oleObj name="Equation" r:id="rId8" imgW="6769080" imgH="330120" progId="Equation.DSMT4">
                        <p:embed/>
                        <p:pic>
                          <p:nvPicPr>
                            <p:cNvPr id="0" name=""/>
                            <p:cNvPicPr/>
                            <p:nvPr/>
                          </p:nvPicPr>
                          <p:blipFill>
                            <a:blip r:embed="rId9"/>
                            <a:stretch>
                              <a:fillRect/>
                            </a:stretch>
                          </p:blipFill>
                          <p:spPr>
                            <a:xfrm>
                              <a:off x="930595" y="2780928"/>
                              <a:ext cx="10153620" cy="49518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0" imgW="3886200" imgH="330120" progId="Equation.DSMT4">
                        <p:embed/>
                      </p:oleObj>
                    </mc:Choice>
                    <mc:Fallback>
                      <p:oleObj name="Equation" r:id="rId10" imgW="3886200" imgH="330120" progId="Equation.DSMT4">
                        <p:embed/>
                        <p:pic>
                          <p:nvPicPr>
                            <p:cNvPr id="0" name=""/>
                            <p:cNvPicPr/>
                            <p:nvPr/>
                          </p:nvPicPr>
                          <p:blipFill>
                            <a:blip r:embed="rId11"/>
                            <a:stretch>
                              <a:fillRect/>
                            </a:stretch>
                          </p:blipFill>
                          <p:spPr>
                            <a:xfrm>
                              <a:off x="2898445" y="1844824"/>
                              <a:ext cx="6217920" cy="528192"/>
                            </a:xfrm>
                            <a:prstGeom prst="rect">
                              <a:avLst/>
                            </a:prstGeom>
                          </p:spPr>
                        </p:pic>
                      </p:oleObj>
                    </mc:Fallback>
                  </mc:AlternateContent>
                </a:graphicData>
              </a:graphic>
            </p:graphicFrame>
          </mc:Choice>
          <mc:Fallback xmlns="">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2" imgW="3886200" imgH="330120" progId="Equation.DSMT4">
                        <p:embed/>
                      </p:oleObj>
                    </mc:Choice>
                    <mc:Fallback>
                      <p:oleObj name="Equation" r:id="rId12" imgW="3886200" imgH="330120" progId="Equation.DSMT4">
                        <p:embed/>
                        <p:pic>
                          <p:nvPicPr>
                            <p:cNvPr id="0" name=""/>
                            <p:cNvPicPr/>
                            <p:nvPr/>
                          </p:nvPicPr>
                          <p:blipFill>
                            <a:blip r:embed="rId13"/>
                            <a:stretch>
                              <a:fillRect/>
                            </a:stretch>
                          </p:blipFill>
                          <p:spPr>
                            <a:xfrm>
                              <a:off x="2898445" y="1844824"/>
                              <a:ext cx="6217920" cy="528192"/>
                            </a:xfrm>
                            <a:prstGeom prst="rect">
                              <a:avLst/>
                            </a:prstGeom>
                          </p:spPr>
                        </p:pic>
                      </p:oleObj>
                    </mc:Fallback>
                  </mc:AlternateContent>
                </a:graphicData>
              </a:graphic>
            </p:graphicFrame>
          </mc:Fallback>
        </mc:AlternateContent>
      </p:gr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14"/>
                  <a:stretch>
                    <a:fillRect l="-515" r="-57"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4824045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85636"/>
                <a:ext cx="10718977" cy="4179670"/>
              </a:xfrm>
              <a:prstGeom prst="rect">
                <a:avLst/>
              </a:prstGeom>
              <a:noFill/>
            </p:spPr>
            <p:txBody>
              <a:bodyPr wrap="square">
                <a:spAutoFit/>
              </a:bodyPr>
              <a:lstStyle/>
              <a:p>
                <a:pPr>
                  <a:lnSpc>
                    <a:spcPct val="143000"/>
                  </a:lnSpc>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CARE</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存在唯一镇定解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时，给定镇定控制器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，若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是下列耦合</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Lyapunov</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方程的唯一镇定解：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2"/>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。那么基于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可进一步给出：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85636"/>
                <a:ext cx="10718977" cy="4179670"/>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467757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graphicFrame>
        <p:nvGraphicFramePr>
          <p:cNvPr id="2" name="对象 1">
            <a:extLst>
              <a:ext uri="{FF2B5EF4-FFF2-40B4-BE49-F238E27FC236}">
                <a16:creationId xmlns:a16="http://schemas.microsoft.com/office/drawing/2014/main" id="{7C1D108F-36F1-7A5F-E46A-9C7872DFA622}"/>
              </a:ext>
            </a:extLst>
          </p:cNvPr>
          <p:cNvGraphicFramePr>
            <a:graphicFrameLocks noChangeAspect="1"/>
          </p:cNvGraphicFramePr>
          <p:nvPr>
            <p:extLst>
              <p:ext uri="{D42A27DB-BD31-4B8C-83A1-F6EECF244321}">
                <p14:modId xmlns:p14="http://schemas.microsoft.com/office/powerpoint/2010/main" val="4004644956"/>
              </p:ext>
            </p:extLst>
          </p:nvPr>
        </p:nvGraphicFramePr>
        <p:xfrm>
          <a:off x="4445390" y="2780928"/>
          <a:ext cx="3214427" cy="1585096"/>
        </p:xfrm>
        <a:graphic>
          <a:graphicData uri="http://schemas.openxmlformats.org/presentationml/2006/ole">
            <mc:AlternateContent xmlns:mc="http://schemas.openxmlformats.org/markup-compatibility/2006">
              <mc:Choice xmlns:v="urn:schemas-microsoft-com:vml" Requires="v">
                <p:oleObj name="Equation" r:id="rId5" imgW="2009017" imgH="990685" progId="Equation.DSMT4">
                  <p:embed/>
                </p:oleObj>
              </mc:Choice>
              <mc:Fallback>
                <p:oleObj name="Equation" r:id="rId5" imgW="2009017" imgH="990685" progId="Equation.DSMT4">
                  <p:embed/>
                  <p:pic>
                    <p:nvPicPr>
                      <p:cNvPr id="0" name=""/>
                      <p:cNvPicPr/>
                      <p:nvPr/>
                    </p:nvPicPr>
                    <p:blipFill>
                      <a:blip r:embed="rId6"/>
                      <a:stretch>
                        <a:fillRect/>
                      </a:stretch>
                    </p:blipFill>
                    <p:spPr>
                      <a:xfrm>
                        <a:off x="4445390" y="2780928"/>
                        <a:ext cx="3214427" cy="158509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A2892132-D6AB-9609-807E-001ADF525422}"/>
              </a:ext>
            </a:extLst>
          </p:cNvPr>
          <p:cNvGraphicFramePr>
            <a:graphicFrameLocks noChangeAspect="1"/>
          </p:cNvGraphicFramePr>
          <p:nvPr>
            <p:extLst>
              <p:ext uri="{D42A27DB-BD31-4B8C-83A1-F6EECF244321}">
                <p14:modId xmlns:p14="http://schemas.microsoft.com/office/powerpoint/2010/main" val="2236051311"/>
              </p:ext>
            </p:extLst>
          </p:nvPr>
        </p:nvGraphicFramePr>
        <p:xfrm>
          <a:off x="2681547" y="4869160"/>
          <a:ext cx="6742112" cy="528637"/>
        </p:xfrm>
        <a:graphic>
          <a:graphicData uri="http://schemas.openxmlformats.org/presentationml/2006/ole">
            <mc:AlternateContent xmlns:mc="http://schemas.openxmlformats.org/markup-compatibility/2006">
              <mc:Choice xmlns:v="urn:schemas-microsoft-com:vml" Requires="v">
                <p:oleObj name="Equation" r:id="rId7" imgW="4216320" imgH="330120" progId="Equation.DSMT4">
                  <p:embed/>
                </p:oleObj>
              </mc:Choice>
              <mc:Fallback>
                <p:oleObj name="Equation" r:id="rId7" imgW="4216320" imgH="330120" progId="Equation.DSMT4">
                  <p:embed/>
                  <p:pic>
                    <p:nvPicPr>
                      <p:cNvPr id="0" name=""/>
                      <p:cNvPicPr/>
                      <p:nvPr/>
                    </p:nvPicPr>
                    <p:blipFill>
                      <a:blip r:embed="rId8"/>
                      <a:stretch>
                        <a:fillRect/>
                      </a:stretch>
                    </p:blipFill>
                    <p:spPr>
                      <a:xfrm>
                        <a:off x="2681547" y="4869160"/>
                        <a:ext cx="6742112" cy="528637"/>
                      </a:xfrm>
                      <a:prstGeom prst="rect">
                        <a:avLst/>
                      </a:prstGeom>
                    </p:spPr>
                  </p:pic>
                </p:oleObj>
              </mc:Fallback>
            </mc:AlternateContent>
          </a:graphicData>
        </a:graphic>
      </p:graphicFrame>
    </p:spTree>
    <p:extLst>
      <p:ext uri="{BB962C8B-B14F-4D97-AF65-F5344CB8AC3E}">
        <p14:creationId xmlns:p14="http://schemas.microsoft.com/office/powerpoint/2010/main" val="316486914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50258"/>
                <a:ext cx="10718977" cy="4614084"/>
              </a:xfrm>
              <a:prstGeom prst="rect">
                <a:avLst/>
              </a:prstGeom>
              <a:noFill/>
            </p:spPr>
            <p:txBody>
              <a:bodyPr wrap="square">
                <a:spAutoFit/>
              </a:bodyPr>
              <a:lstStyle/>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给定解矩阵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与镇定控制器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，迭代求解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代表第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为每幕中的第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a:t>
                </a:r>
                <a14:m>
                  <m:oMath xmlns:m="http://schemas.openxmlformats.org/officeDocument/2006/math">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为回报权重，</a:t>
                </a:r>
                <a14:m>
                  <m:oMath xmlns:m="http://schemas.openxmlformats.org/officeDocument/2006/math">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𝜇</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为迭代步长，</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𝒯</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表示第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步的模态</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2"/>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 ：</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50258"/>
                <a:ext cx="10718977" cy="4614084"/>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516560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graphicFrame>
        <p:nvGraphicFramePr>
          <p:cNvPr id="3" name="对象 2">
            <a:extLst>
              <a:ext uri="{FF2B5EF4-FFF2-40B4-BE49-F238E27FC236}">
                <a16:creationId xmlns:a16="http://schemas.microsoft.com/office/drawing/2014/main" id="{A2892132-D6AB-9609-807E-001ADF525422}"/>
              </a:ext>
            </a:extLst>
          </p:cNvPr>
          <p:cNvGraphicFramePr>
            <a:graphicFrameLocks noChangeAspect="1"/>
          </p:cNvGraphicFramePr>
          <p:nvPr>
            <p:extLst>
              <p:ext uri="{D42A27DB-BD31-4B8C-83A1-F6EECF244321}">
                <p14:modId xmlns:p14="http://schemas.microsoft.com/office/powerpoint/2010/main" val="3020206748"/>
              </p:ext>
            </p:extLst>
          </p:nvPr>
        </p:nvGraphicFramePr>
        <p:xfrm>
          <a:off x="2681547" y="5348635"/>
          <a:ext cx="6742112" cy="528637"/>
        </p:xfrm>
        <a:graphic>
          <a:graphicData uri="http://schemas.openxmlformats.org/presentationml/2006/ole">
            <mc:AlternateContent xmlns:mc="http://schemas.openxmlformats.org/markup-compatibility/2006">
              <mc:Choice xmlns:v="urn:schemas-microsoft-com:vml" Requires="v">
                <p:oleObj name="Equation" r:id="rId5" imgW="4216320" imgH="330120" progId="Equation.DSMT4">
                  <p:embed/>
                </p:oleObj>
              </mc:Choice>
              <mc:Fallback>
                <p:oleObj name="Equation" r:id="rId5" imgW="4216320" imgH="330120" progId="Equation.DSMT4">
                  <p:embed/>
                  <p:pic>
                    <p:nvPicPr>
                      <p:cNvPr id="3" name="对象 2">
                        <a:extLst>
                          <a:ext uri="{FF2B5EF4-FFF2-40B4-BE49-F238E27FC236}">
                            <a16:creationId xmlns:a16="http://schemas.microsoft.com/office/drawing/2014/main" id="{A2892132-D6AB-9609-807E-001ADF525422}"/>
                          </a:ext>
                        </a:extLst>
                      </p:cNvPr>
                      <p:cNvPicPr/>
                      <p:nvPr/>
                    </p:nvPicPr>
                    <p:blipFill>
                      <a:blip r:embed="rId6"/>
                      <a:stretch>
                        <a:fillRect/>
                      </a:stretch>
                    </p:blipFill>
                    <p:spPr>
                      <a:xfrm>
                        <a:off x="2681547" y="5348635"/>
                        <a:ext cx="6742112" cy="528637"/>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9D937004-EB99-F6A1-DE45-34708C5D4044}"/>
              </a:ext>
            </a:extLst>
          </p:cNvPr>
          <p:cNvGraphicFramePr>
            <a:graphicFrameLocks noChangeAspect="1"/>
          </p:cNvGraphicFramePr>
          <p:nvPr>
            <p:extLst>
              <p:ext uri="{D42A27DB-BD31-4B8C-83A1-F6EECF244321}">
                <p14:modId xmlns:p14="http://schemas.microsoft.com/office/powerpoint/2010/main" val="3648376287"/>
              </p:ext>
            </p:extLst>
          </p:nvPr>
        </p:nvGraphicFramePr>
        <p:xfrm>
          <a:off x="4315846" y="2251592"/>
          <a:ext cx="3473515" cy="457328"/>
        </p:xfrm>
        <a:graphic>
          <a:graphicData uri="http://schemas.openxmlformats.org/presentationml/2006/ole">
            <mc:AlternateContent xmlns:mc="http://schemas.openxmlformats.org/markup-compatibility/2006">
              <mc:Choice xmlns:v="urn:schemas-microsoft-com:vml" Requires="v">
                <p:oleObj name="Equation" r:id="rId7" imgW="2170947" imgH="285830" progId="Equation.DSMT4">
                  <p:embed/>
                </p:oleObj>
              </mc:Choice>
              <mc:Fallback>
                <p:oleObj name="Equation" r:id="rId7" imgW="2170947" imgH="285830" progId="Equation.DSMT4">
                  <p:embed/>
                  <p:pic>
                    <p:nvPicPr>
                      <p:cNvPr id="0" name=""/>
                      <p:cNvPicPr/>
                      <p:nvPr/>
                    </p:nvPicPr>
                    <p:blipFill>
                      <a:blip r:embed="rId8"/>
                      <a:stretch>
                        <a:fillRect/>
                      </a:stretch>
                    </p:blipFill>
                    <p:spPr>
                      <a:xfrm>
                        <a:off x="4315846" y="2251592"/>
                        <a:ext cx="3473515" cy="4573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8CF1D7E-A943-8AE2-C53C-851A98BDD21B}"/>
              </a:ext>
            </a:extLst>
          </p:cNvPr>
          <p:cNvGraphicFramePr>
            <a:graphicFrameLocks noChangeAspect="1"/>
          </p:cNvGraphicFramePr>
          <p:nvPr>
            <p:extLst>
              <p:ext uri="{D42A27DB-BD31-4B8C-83A1-F6EECF244321}">
                <p14:modId xmlns:p14="http://schemas.microsoft.com/office/powerpoint/2010/main" val="630954546"/>
              </p:ext>
            </p:extLst>
          </p:nvPr>
        </p:nvGraphicFramePr>
        <p:xfrm>
          <a:off x="4689221" y="4231582"/>
          <a:ext cx="2726765" cy="853602"/>
        </p:xfrm>
        <a:graphic>
          <a:graphicData uri="http://schemas.openxmlformats.org/presentationml/2006/ole">
            <mc:AlternateContent xmlns:mc="http://schemas.openxmlformats.org/markup-compatibility/2006">
              <mc:Choice xmlns:v="urn:schemas-microsoft-com:vml" Requires="v">
                <p:oleObj name="Equation" r:id="rId9" imgW="1704228" imgH="533501" progId="Equation.DSMT4">
                  <p:embed/>
                </p:oleObj>
              </mc:Choice>
              <mc:Fallback>
                <p:oleObj name="Equation" r:id="rId9" imgW="1704228" imgH="533501" progId="Equation.DSMT4">
                  <p:embed/>
                  <p:pic>
                    <p:nvPicPr>
                      <p:cNvPr id="0" name=""/>
                      <p:cNvPicPr/>
                      <p:nvPr/>
                    </p:nvPicPr>
                    <p:blipFill>
                      <a:blip r:embed="rId10"/>
                      <a:stretch>
                        <a:fillRect/>
                      </a:stretch>
                    </p:blipFill>
                    <p:spPr>
                      <a:xfrm>
                        <a:off x="4689221" y="4231582"/>
                        <a:ext cx="2726765" cy="853602"/>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FF6E7D89-F282-D8ED-E0DF-E67E47E1D023}"/>
              </a:ext>
            </a:extLst>
          </p:cNvPr>
          <p:cNvGraphicFramePr>
            <a:graphicFrameLocks noChangeAspect="1"/>
          </p:cNvGraphicFramePr>
          <p:nvPr>
            <p:extLst>
              <p:ext uri="{D42A27DB-BD31-4B8C-83A1-F6EECF244321}">
                <p14:modId xmlns:p14="http://schemas.microsoft.com/office/powerpoint/2010/main" val="1429154605"/>
              </p:ext>
            </p:extLst>
          </p:nvPr>
        </p:nvGraphicFramePr>
        <p:xfrm>
          <a:off x="3150522" y="3068960"/>
          <a:ext cx="5804163" cy="762021"/>
        </p:xfrm>
        <a:graphic>
          <a:graphicData uri="http://schemas.openxmlformats.org/presentationml/2006/ole">
            <mc:AlternateContent xmlns:mc="http://schemas.openxmlformats.org/markup-compatibility/2006">
              <mc:Choice xmlns:v="urn:schemas-microsoft-com:vml" Requires="v">
                <p:oleObj name="Equation" r:id="rId11" imgW="3627602" imgH="476263" progId="Equation.DSMT4">
                  <p:embed/>
                </p:oleObj>
              </mc:Choice>
              <mc:Fallback>
                <p:oleObj name="Equation" r:id="rId11" imgW="3627602" imgH="476263" progId="Equation.DSMT4">
                  <p:embed/>
                  <p:pic>
                    <p:nvPicPr>
                      <p:cNvPr id="0" name=""/>
                      <p:cNvPicPr/>
                      <p:nvPr/>
                    </p:nvPicPr>
                    <p:blipFill>
                      <a:blip r:embed="rId12"/>
                      <a:stretch>
                        <a:fillRect/>
                      </a:stretch>
                    </p:blipFill>
                    <p:spPr>
                      <a:xfrm>
                        <a:off x="3150522" y="3068960"/>
                        <a:ext cx="5804163" cy="762021"/>
                      </a:xfrm>
                      <a:prstGeom prst="rect">
                        <a:avLst/>
                      </a:prstGeom>
                    </p:spPr>
                  </p:pic>
                </p:oleObj>
              </mc:Fallback>
            </mc:AlternateContent>
          </a:graphicData>
        </a:graphic>
      </p:graphicFrame>
    </p:spTree>
    <p:extLst>
      <p:ext uri="{BB962C8B-B14F-4D97-AF65-F5344CB8AC3E}">
        <p14:creationId xmlns:p14="http://schemas.microsoft.com/office/powerpoint/2010/main" val="21727372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4" name="文本框 23"/>
          <p:cNvSpPr txBox="1"/>
          <p:nvPr/>
        </p:nvSpPr>
        <p:spPr>
          <a:xfrm>
            <a:off x="7178700"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1 LQT</a:t>
            </a:r>
            <a:r>
              <a:rPr lang="zh-CN" altLang="en-US" sz="1400" dirty="0">
                <a:latin typeface="+mj-lt"/>
                <a:ea typeface="微软雅黑" panose="020B0503020204020204" pitchFamily="34" charset="-122"/>
              </a:rPr>
              <a:t>跟踪控制器作用下的跟踪控制过程</a:t>
            </a:r>
          </a:p>
        </p:txBody>
      </p:sp>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跟踪控制效果良好</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控制效果相近</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，这说明本文提出的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及其求解</a:t>
            </a:r>
            <a:r>
              <a:rPr lang="zh-CN" altLang="en-US" sz="2000" b="1" dirty="0">
                <a:solidFill>
                  <a:srgbClr val="002060"/>
                </a:solidFill>
                <a:latin typeface="微软雅黑" panose="020B0503020204020204" pitchFamily="34" charset="-122"/>
                <a:ea typeface="微软雅黑" panose="020B0503020204020204" pitchFamily="34" charset="-122"/>
              </a:rPr>
              <a:t>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557FAF79-FE83-8681-4897-AAED31B327C5}"/>
              </a:ext>
            </a:extLst>
          </p:cNvPr>
          <p:cNvGraphicFramePr>
            <a:graphicFrameLocks noChangeAspect="1"/>
          </p:cNvGraphicFramePr>
          <p:nvPr>
            <p:extLst>
              <p:ext uri="{D42A27DB-BD31-4B8C-83A1-F6EECF244321}">
                <p14:modId xmlns:p14="http://schemas.microsoft.com/office/powerpoint/2010/main" val="2354069567"/>
              </p:ext>
            </p:extLst>
          </p:nvPr>
        </p:nvGraphicFramePr>
        <p:xfrm>
          <a:off x="1199456" y="2358506"/>
          <a:ext cx="4141821" cy="976465"/>
        </p:xfrm>
        <a:graphic>
          <a:graphicData uri="http://schemas.openxmlformats.org/presentationml/2006/ole">
            <mc:AlternateContent xmlns:mc="http://schemas.openxmlformats.org/markup-compatibility/2006">
              <mc:Choice xmlns:v="urn:schemas-microsoft-com:vml" Requires="v">
                <p:oleObj name="Equation" r:id="rId5" imgW="3313457" imgH="781172" progId="Equation.DSMT4">
                  <p:embed/>
                </p:oleObj>
              </mc:Choice>
              <mc:Fallback>
                <p:oleObj name="Equation" r:id="rId5" imgW="3313457" imgH="781172" progId="Equation.DSMT4">
                  <p:embed/>
                  <p:pic>
                    <p:nvPicPr>
                      <p:cNvPr id="0" name=""/>
                      <p:cNvPicPr/>
                      <p:nvPr/>
                    </p:nvPicPr>
                    <p:blipFill>
                      <a:blip r:embed="rId6"/>
                      <a:stretch>
                        <a:fillRect/>
                      </a:stretch>
                    </p:blipFill>
                    <p:spPr>
                      <a:xfrm>
                        <a:off x="1199456" y="2358506"/>
                        <a:ext cx="4141821" cy="9764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EECF2EC-A879-9E6B-DC83-F5E9CF33D2C6}"/>
              </a:ext>
            </a:extLst>
          </p:cNvPr>
          <p:cNvGraphicFramePr>
            <a:graphicFrameLocks noChangeAspect="1"/>
          </p:cNvGraphicFramePr>
          <p:nvPr>
            <p:extLst>
              <p:ext uri="{D42A27DB-BD31-4B8C-83A1-F6EECF244321}">
                <p14:modId xmlns:p14="http://schemas.microsoft.com/office/powerpoint/2010/main" val="1919691532"/>
              </p:ext>
            </p:extLst>
          </p:nvPr>
        </p:nvGraphicFramePr>
        <p:xfrm>
          <a:off x="1188376" y="3475714"/>
          <a:ext cx="4558666" cy="937406"/>
        </p:xfrm>
        <a:graphic>
          <a:graphicData uri="http://schemas.openxmlformats.org/presentationml/2006/ole">
            <mc:AlternateContent xmlns:mc="http://schemas.openxmlformats.org/markup-compatibility/2006">
              <mc:Choice xmlns:v="urn:schemas-microsoft-com:vml" Requires="v">
                <p:oleObj name="Equation" r:id="rId7" imgW="3798888" imgH="781172" progId="Equation.DSMT4">
                  <p:embed/>
                </p:oleObj>
              </mc:Choice>
              <mc:Fallback>
                <p:oleObj name="Equation" r:id="rId7" imgW="3798888" imgH="781172" progId="Equation.DSMT4">
                  <p:embed/>
                  <p:pic>
                    <p:nvPicPr>
                      <p:cNvPr id="0" name=""/>
                      <p:cNvPicPr/>
                      <p:nvPr/>
                    </p:nvPicPr>
                    <p:blipFill>
                      <a:blip r:embed="rId8"/>
                      <a:stretch>
                        <a:fillRect/>
                      </a:stretch>
                    </p:blipFill>
                    <p:spPr>
                      <a:xfrm>
                        <a:off x="1188376" y="3475714"/>
                        <a:ext cx="4558666" cy="937406"/>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201A415-C461-BDEE-B348-0EE597F4B66B}"/>
              </a:ext>
            </a:extLst>
          </p:cNvPr>
          <p:cNvGraphicFramePr>
            <a:graphicFrameLocks noChangeAspect="1"/>
          </p:cNvGraphicFramePr>
          <p:nvPr>
            <p:extLst>
              <p:ext uri="{D42A27DB-BD31-4B8C-83A1-F6EECF244321}">
                <p14:modId xmlns:p14="http://schemas.microsoft.com/office/powerpoint/2010/main" val="3774130796"/>
              </p:ext>
            </p:extLst>
          </p:nvPr>
        </p:nvGraphicFramePr>
        <p:xfrm>
          <a:off x="1165490" y="4544168"/>
          <a:ext cx="4604438" cy="994429"/>
        </p:xfrm>
        <a:graphic>
          <a:graphicData uri="http://schemas.openxmlformats.org/presentationml/2006/ole">
            <mc:AlternateContent xmlns:mc="http://schemas.openxmlformats.org/markup-compatibility/2006">
              <mc:Choice xmlns:v="urn:schemas-microsoft-com:vml" Requires="v">
                <p:oleObj name="Equation" r:id="rId9" imgW="3837032" imgH="828691" progId="Equation.DSMT4">
                  <p:embed/>
                </p:oleObj>
              </mc:Choice>
              <mc:Fallback>
                <p:oleObj name="Equation" r:id="rId9" imgW="3837032" imgH="828691" progId="Equation.DSMT4">
                  <p:embed/>
                  <p:pic>
                    <p:nvPicPr>
                      <p:cNvPr id="0" name=""/>
                      <p:cNvPicPr/>
                      <p:nvPr/>
                    </p:nvPicPr>
                    <p:blipFill>
                      <a:blip r:embed="rId10"/>
                      <a:stretch>
                        <a:fillRect/>
                      </a:stretch>
                    </p:blipFill>
                    <p:spPr>
                      <a:xfrm>
                        <a:off x="1165490" y="4544168"/>
                        <a:ext cx="4604438" cy="994429"/>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75C8B649-722F-15A6-9867-D02DA98482D9}"/>
              </a:ext>
            </a:extLst>
          </p:cNvPr>
          <p:cNvSpPr/>
          <p:nvPr/>
        </p:nvSpPr>
        <p:spPr bwMode="auto">
          <a:xfrm>
            <a:off x="695401" y="2309821"/>
            <a:ext cx="5544616" cy="107383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30" name="图形 29">
            <a:extLst>
              <a:ext uri="{FF2B5EF4-FFF2-40B4-BE49-F238E27FC236}">
                <a16:creationId xmlns:a16="http://schemas.microsoft.com/office/drawing/2014/main" id="{1D4D6E72-EE6F-EB77-16EE-30692F8F7D73}"/>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879" t="4740" r="7827"/>
          <a:stretch/>
        </p:blipFill>
        <p:spPr>
          <a:xfrm>
            <a:off x="6510681" y="2435237"/>
            <a:ext cx="4775261" cy="2649947"/>
          </a:xfrm>
          <a:prstGeom prst="rect">
            <a:avLst/>
          </a:prstGeom>
        </p:spPr>
      </p:pic>
      <p:sp>
        <p:nvSpPr>
          <p:cNvPr id="31" name="矩形 30">
            <a:extLst>
              <a:ext uri="{FF2B5EF4-FFF2-40B4-BE49-F238E27FC236}">
                <a16:creationId xmlns:a16="http://schemas.microsoft.com/office/drawing/2014/main" id="{62FE0961-091B-0882-AAFA-2391E2FBEBB1}"/>
              </a:ext>
            </a:extLst>
          </p:cNvPr>
          <p:cNvSpPr/>
          <p:nvPr/>
        </p:nvSpPr>
        <p:spPr bwMode="auto">
          <a:xfrm>
            <a:off x="6410204" y="2319356"/>
            <a:ext cx="4976216" cy="327597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4501322"/>
            <a:ext cx="5544616" cy="108012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38" name="直接连接符 37">
            <a:extLst>
              <a:ext uri="{FF2B5EF4-FFF2-40B4-BE49-F238E27FC236}">
                <a16:creationId xmlns:a16="http://schemas.microsoft.com/office/drawing/2014/main" id="{74166601-CFE9-88A9-DAAD-CCE48D23F1FC}"/>
              </a:ext>
            </a:extLst>
          </p:cNvPr>
          <p:cNvCxnSpPr>
            <a:cxnSpLocks/>
          </p:cNvCxnSpPr>
          <p:nvPr/>
        </p:nvCxnSpPr>
        <p:spPr bwMode="auto">
          <a:xfrm>
            <a:off x="692302" y="3405409"/>
            <a:ext cx="3099" cy="1095913"/>
          </a:xfrm>
          <a:prstGeom prst="line">
            <a:avLst/>
          </a:prstGeom>
          <a:noFill/>
          <a:ln w="19050" cap="flat" cmpd="sng" algn="ctr">
            <a:solidFill>
              <a:srgbClr val="002060"/>
            </a:solidFill>
            <a:prstDash val="sysDash"/>
            <a:round/>
            <a:headEnd type="none" w="med" len="med"/>
            <a:tailEnd type="none" w="med" len="med"/>
          </a:ln>
          <a:effectLst/>
        </p:spPr>
      </p:cxnSp>
      <p:cxnSp>
        <p:nvCxnSpPr>
          <p:cNvPr id="40" name="直接连接符 39">
            <a:extLst>
              <a:ext uri="{FF2B5EF4-FFF2-40B4-BE49-F238E27FC236}">
                <a16:creationId xmlns:a16="http://schemas.microsoft.com/office/drawing/2014/main" id="{4915C152-A153-F964-D1DA-12159490B09A}"/>
              </a:ext>
            </a:extLst>
          </p:cNvPr>
          <p:cNvCxnSpPr>
            <a:cxnSpLocks/>
          </p:cNvCxnSpPr>
          <p:nvPr/>
        </p:nvCxnSpPr>
        <p:spPr bwMode="auto">
          <a:xfrm>
            <a:off x="6240017" y="3334971"/>
            <a:ext cx="0" cy="1166351"/>
          </a:xfrm>
          <a:prstGeom prst="line">
            <a:avLst/>
          </a:prstGeom>
          <a:noFill/>
          <a:ln w="19050" cap="flat" cmpd="sng" algn="ctr">
            <a:solidFill>
              <a:srgbClr val="002060"/>
            </a:solidFill>
            <a:prstDash val="sysDash"/>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709" y="1462040"/>
            <a:ext cx="10691019"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pic>
        <p:nvPicPr>
          <p:cNvPr id="20" name="图片 19">
            <a:extLst>
              <a:ext uri="{FF2B5EF4-FFF2-40B4-BE49-F238E27FC236}">
                <a16:creationId xmlns:a16="http://schemas.microsoft.com/office/drawing/2014/main" id="{A43C10AE-273A-E48B-DBA2-DBB01E32DC46}"/>
              </a:ext>
            </a:extLst>
          </p:cNvPr>
          <p:cNvPicPr>
            <a:picLocks noChangeAspect="1"/>
          </p:cNvPicPr>
          <p:nvPr/>
        </p:nvPicPr>
        <p:blipFill>
          <a:blip r:embed="rId3"/>
          <a:stretch>
            <a:fillRect/>
          </a:stretch>
        </p:blipFill>
        <p:spPr>
          <a:xfrm>
            <a:off x="702482" y="2122793"/>
            <a:ext cx="10524900" cy="3157471"/>
          </a:xfrm>
          <a:prstGeom prst="rect">
            <a:avLst/>
          </a:prstGeom>
        </p:spPr>
      </p:pic>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aphicFrame>
        <p:nvGraphicFramePr>
          <p:cNvPr id="16" name="对象 15">
            <a:extLst>
              <a:ext uri="{FF2B5EF4-FFF2-40B4-BE49-F238E27FC236}">
                <a16:creationId xmlns:a16="http://schemas.microsoft.com/office/drawing/2014/main" id="{957DF5D7-E89A-E52C-8EC9-EDADF75653AE}"/>
              </a:ext>
            </a:extLst>
          </p:cNvPr>
          <p:cNvGraphicFramePr>
            <a:graphicFrameLocks noChangeAspect="1"/>
          </p:cNvGraphicFramePr>
          <p:nvPr>
            <p:extLst>
              <p:ext uri="{D42A27DB-BD31-4B8C-83A1-F6EECF244321}">
                <p14:modId xmlns:p14="http://schemas.microsoft.com/office/powerpoint/2010/main" val="3523515978"/>
              </p:ext>
            </p:extLst>
          </p:nvPr>
        </p:nvGraphicFramePr>
        <p:xfrm>
          <a:off x="2423592" y="4376442"/>
          <a:ext cx="1854720" cy="963792"/>
        </p:xfrm>
        <a:graphic>
          <a:graphicData uri="http://schemas.openxmlformats.org/presentationml/2006/ole">
            <mc:AlternateContent xmlns:mc="http://schemas.openxmlformats.org/markup-compatibility/2006">
              <mc:Choice xmlns:v="urn:schemas-microsoft-com:vml" Requires="v">
                <p:oleObj name="Equation" r:id="rId5" imgW="1612800" imgH="838080" progId="Equation.DSMT4">
                  <p:embed/>
                </p:oleObj>
              </mc:Choice>
              <mc:Fallback>
                <p:oleObj name="Equation" r:id="rId5" imgW="1612800" imgH="838080" progId="Equation.DSMT4">
                  <p:embed/>
                  <p:pic>
                    <p:nvPicPr>
                      <p:cNvPr id="2" name="对象 1">
                        <a:extLst>
                          <a:ext uri="{FF2B5EF4-FFF2-40B4-BE49-F238E27FC236}">
                            <a16:creationId xmlns:a16="http://schemas.microsoft.com/office/drawing/2014/main" id="{791EAB03-E238-8E27-0531-9BCEA71249D5}"/>
                          </a:ext>
                        </a:extLst>
                      </p:cNvPr>
                      <p:cNvPicPr/>
                      <p:nvPr/>
                    </p:nvPicPr>
                    <p:blipFill>
                      <a:blip r:embed="rId6"/>
                      <a:stretch>
                        <a:fillRect/>
                      </a:stretch>
                    </p:blipFill>
                    <p:spPr>
                      <a:xfrm>
                        <a:off x="2423592" y="4376442"/>
                        <a:ext cx="1854720" cy="9637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6EAAF25-381B-B982-AE8D-A2D29A661339}"/>
              </a:ext>
            </a:extLst>
          </p:cNvPr>
          <p:cNvGraphicFramePr>
            <a:graphicFrameLocks noChangeAspect="1"/>
          </p:cNvGraphicFramePr>
          <p:nvPr>
            <p:extLst>
              <p:ext uri="{D42A27DB-BD31-4B8C-83A1-F6EECF244321}">
                <p14:modId xmlns:p14="http://schemas.microsoft.com/office/powerpoint/2010/main" val="887397111"/>
              </p:ext>
            </p:extLst>
          </p:nvPr>
        </p:nvGraphicFramePr>
        <p:xfrm>
          <a:off x="702481" y="1860850"/>
          <a:ext cx="2701764" cy="934398"/>
        </p:xfrm>
        <a:graphic>
          <a:graphicData uri="http://schemas.openxmlformats.org/presentationml/2006/ole">
            <mc:AlternateContent xmlns:mc="http://schemas.openxmlformats.org/markup-compatibility/2006">
              <mc:Choice xmlns:v="urn:schemas-microsoft-com:vml" Requires="v">
                <p:oleObj name="Equation" r:id="rId7" imgW="2349360" imgH="812520" progId="Equation.DSMT4">
                  <p:embed/>
                </p:oleObj>
              </mc:Choice>
              <mc:Fallback>
                <p:oleObj name="Equation" r:id="rId7" imgW="2349360" imgH="812520" progId="Equation.DSMT4">
                  <p:embed/>
                  <p:pic>
                    <p:nvPicPr>
                      <p:cNvPr id="0" name=""/>
                      <p:cNvPicPr/>
                      <p:nvPr/>
                    </p:nvPicPr>
                    <p:blipFill>
                      <a:blip r:embed="rId8"/>
                      <a:stretch>
                        <a:fillRect/>
                      </a:stretch>
                    </p:blipFill>
                    <p:spPr>
                      <a:xfrm>
                        <a:off x="702481" y="1860850"/>
                        <a:ext cx="2701764" cy="93439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4D221BE-AACF-A333-3500-84E2D3E68473}"/>
              </a:ext>
            </a:extLst>
          </p:cNvPr>
          <p:cNvGraphicFramePr>
            <a:graphicFrameLocks noChangeAspect="1"/>
          </p:cNvGraphicFramePr>
          <p:nvPr>
            <p:extLst>
              <p:ext uri="{D42A27DB-BD31-4B8C-83A1-F6EECF244321}">
                <p14:modId xmlns:p14="http://schemas.microsoft.com/office/powerpoint/2010/main" val="77934133"/>
              </p:ext>
            </p:extLst>
          </p:nvPr>
        </p:nvGraphicFramePr>
        <p:xfrm>
          <a:off x="7897099" y="5374071"/>
          <a:ext cx="3139776" cy="642528"/>
        </p:xfrm>
        <a:graphic>
          <a:graphicData uri="http://schemas.openxmlformats.org/presentationml/2006/ole">
            <mc:AlternateContent xmlns:mc="http://schemas.openxmlformats.org/markup-compatibility/2006">
              <mc:Choice xmlns:v="urn:schemas-microsoft-com:vml" Requires="v">
                <p:oleObj name="Equation" r:id="rId9" imgW="2730240" imgH="558720" progId="Equation.DSMT4">
                  <p:embed/>
                </p:oleObj>
              </mc:Choice>
              <mc:Fallback>
                <p:oleObj name="Equation" r:id="rId9" imgW="2730240" imgH="558720" progId="Equation.DSMT4">
                  <p:embed/>
                  <p:pic>
                    <p:nvPicPr>
                      <p:cNvPr id="0" name=""/>
                      <p:cNvPicPr/>
                      <p:nvPr/>
                    </p:nvPicPr>
                    <p:blipFill>
                      <a:blip r:embed="rId10"/>
                      <a:stretch>
                        <a:fillRect/>
                      </a:stretch>
                    </p:blipFill>
                    <p:spPr>
                      <a:xfrm>
                        <a:off x="7897099" y="5374071"/>
                        <a:ext cx="3139776" cy="64252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9C513DB-E9C2-55CD-DA14-F50F0B01784E}"/>
              </a:ext>
            </a:extLst>
          </p:cNvPr>
          <p:cNvGraphicFramePr>
            <a:graphicFrameLocks noChangeAspect="1"/>
          </p:cNvGraphicFramePr>
          <p:nvPr>
            <p:extLst>
              <p:ext uri="{D42A27DB-BD31-4B8C-83A1-F6EECF244321}">
                <p14:modId xmlns:p14="http://schemas.microsoft.com/office/powerpoint/2010/main" val="1204787793"/>
              </p:ext>
            </p:extLst>
          </p:nvPr>
        </p:nvGraphicFramePr>
        <p:xfrm>
          <a:off x="4453120" y="5098676"/>
          <a:ext cx="2613996" cy="642528"/>
        </p:xfrm>
        <a:graphic>
          <a:graphicData uri="http://schemas.openxmlformats.org/presentationml/2006/ole">
            <mc:AlternateContent xmlns:mc="http://schemas.openxmlformats.org/markup-compatibility/2006">
              <mc:Choice xmlns:v="urn:schemas-microsoft-com:vml" Requires="v">
                <p:oleObj name="Equation" r:id="rId11" imgW="2273040" imgH="558720" progId="Equation.DSMT4">
                  <p:embed/>
                </p:oleObj>
              </mc:Choice>
              <mc:Fallback>
                <p:oleObj name="Equation" r:id="rId11" imgW="2273040" imgH="558720" progId="Equation.DSMT4">
                  <p:embed/>
                  <p:pic>
                    <p:nvPicPr>
                      <p:cNvPr id="0" name=""/>
                      <p:cNvPicPr/>
                      <p:nvPr/>
                    </p:nvPicPr>
                    <p:blipFill>
                      <a:blip r:embed="rId12"/>
                      <a:stretch>
                        <a:fillRect/>
                      </a:stretch>
                    </p:blipFill>
                    <p:spPr>
                      <a:xfrm>
                        <a:off x="4453120" y="5098676"/>
                        <a:ext cx="2613996" cy="6425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8AD6926-BE1A-9768-F50B-F897FCB581DF}"/>
              </a:ext>
            </a:extLst>
          </p:cNvPr>
          <p:cNvGraphicFramePr>
            <a:graphicFrameLocks noChangeAspect="1"/>
          </p:cNvGraphicFramePr>
          <p:nvPr>
            <p:extLst>
              <p:ext uri="{D42A27DB-BD31-4B8C-83A1-F6EECF244321}">
                <p14:modId xmlns:p14="http://schemas.microsoft.com/office/powerpoint/2010/main" val="2731870396"/>
              </p:ext>
            </p:extLst>
          </p:nvPr>
        </p:nvGraphicFramePr>
        <p:xfrm>
          <a:off x="4367808" y="2288210"/>
          <a:ext cx="2730744" cy="992772"/>
        </p:xfrm>
        <a:graphic>
          <a:graphicData uri="http://schemas.openxmlformats.org/presentationml/2006/ole">
            <mc:AlternateContent xmlns:mc="http://schemas.openxmlformats.org/markup-compatibility/2006">
              <mc:Choice xmlns:v="urn:schemas-microsoft-com:vml" Requires="v">
                <p:oleObj name="Equation" r:id="rId13" imgW="2374560" imgH="863280" progId="Equation.DSMT4">
                  <p:embed/>
                </p:oleObj>
              </mc:Choice>
              <mc:Fallback>
                <p:oleObj name="Equation" r:id="rId13" imgW="2374560" imgH="863280" progId="Equation.DSMT4">
                  <p:embed/>
                  <p:pic>
                    <p:nvPicPr>
                      <p:cNvPr id="0" name=""/>
                      <p:cNvPicPr/>
                      <p:nvPr/>
                    </p:nvPicPr>
                    <p:blipFill>
                      <a:blip r:embed="rId14"/>
                      <a:stretch>
                        <a:fillRect/>
                      </a:stretch>
                    </p:blipFill>
                    <p:spPr>
                      <a:xfrm>
                        <a:off x="4367808" y="2288210"/>
                        <a:ext cx="2730744" cy="992772"/>
                      </a:xfrm>
                      <a:prstGeom prst="rect">
                        <a:avLst/>
                      </a:prstGeom>
                    </p:spPr>
                  </p:pic>
                </p:oleObj>
              </mc:Fallback>
            </mc:AlternateContent>
          </a:graphicData>
        </a:graphic>
      </p:graphicFrame>
    </p:spTree>
    <p:extLst>
      <p:ext uri="{BB962C8B-B14F-4D97-AF65-F5344CB8AC3E}">
        <p14:creationId xmlns:p14="http://schemas.microsoft.com/office/powerpoint/2010/main" val="3386329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4647" y="3429000"/>
            <a:ext cx="10762462" cy="295232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1347719"/>
            <a:ext cx="10796817" cy="1649233"/>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896099" y="3722529"/>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980303828"/>
              </p:ext>
            </p:extLst>
          </p:nvPr>
        </p:nvGraphicFramePr>
        <p:xfrm>
          <a:off x="3696824" y="3617880"/>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696824" y="3617880"/>
                        <a:ext cx="6359616" cy="60940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2671429088"/>
              </p:ext>
            </p:extLst>
          </p:nvPr>
        </p:nvGraphicFramePr>
        <p:xfrm>
          <a:off x="3696824" y="1487085"/>
          <a:ext cx="4510656" cy="568512"/>
        </p:xfrm>
        <a:graphic>
          <a:graphicData uri="http://schemas.openxmlformats.org/presentationml/2006/ole">
            <mc:AlternateContent xmlns:mc="http://schemas.openxmlformats.org/markup-compatibility/2006">
              <mc:Choice xmlns:v="urn:schemas-microsoft-com:vml" Requires="v">
                <p:oleObj name="Equation" r:id="rId6" imgW="2819160" imgH="355320" progId="Equation.DSMT4">
                  <p:embed/>
                </p:oleObj>
              </mc:Choice>
              <mc:Fallback>
                <p:oleObj name="Equation" r:id="rId6" imgW="2819160" imgH="355320" progId="Equation.DSMT4">
                  <p:embed/>
                  <p:pic>
                    <p:nvPicPr>
                      <p:cNvPr id="0" name=""/>
                      <p:cNvPicPr/>
                      <p:nvPr/>
                    </p:nvPicPr>
                    <p:blipFill>
                      <a:blip r:embed="rId7"/>
                      <a:stretch>
                        <a:fillRect/>
                      </a:stretch>
                    </p:blipFill>
                    <p:spPr>
                      <a:xfrm>
                        <a:off x="3696824" y="1487085"/>
                        <a:ext cx="4510656" cy="56851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FF6BD42-7B2B-56C8-9113-5FE8B295FD52}"/>
              </a:ext>
            </a:extLst>
          </p:cNvPr>
          <p:cNvSpPr txBox="1"/>
          <p:nvPr/>
        </p:nvSpPr>
        <p:spPr>
          <a:xfrm>
            <a:off x="896099" y="5448629"/>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860127605"/>
              </p:ext>
            </p:extLst>
          </p:nvPr>
        </p:nvGraphicFramePr>
        <p:xfrm>
          <a:off x="3383553" y="5160528"/>
          <a:ext cx="4229100" cy="976312"/>
        </p:xfrm>
        <a:graphic>
          <a:graphicData uri="http://schemas.openxmlformats.org/presentationml/2006/ole">
            <mc:AlternateContent xmlns:mc="http://schemas.openxmlformats.org/markup-compatibility/2006">
              <mc:Choice xmlns:v="urn:schemas-microsoft-com:vml" Requires="v">
                <p:oleObj name="Equation" r:id="rId8" imgW="2641320" imgH="609480" progId="Equation.DSMT4">
                  <p:embed/>
                </p:oleObj>
              </mc:Choice>
              <mc:Fallback>
                <p:oleObj name="Equation" r:id="rId8"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9"/>
                      <a:stretch>
                        <a:fillRect/>
                      </a:stretch>
                    </p:blipFill>
                    <p:spPr>
                      <a:xfrm>
                        <a:off x="3383553" y="5160528"/>
                        <a:ext cx="4229100" cy="97631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2710029450"/>
              </p:ext>
            </p:extLst>
          </p:nvPr>
        </p:nvGraphicFramePr>
        <p:xfrm>
          <a:off x="3719736" y="4520662"/>
          <a:ext cx="4876416" cy="507456"/>
        </p:xfrm>
        <a:graphic>
          <a:graphicData uri="http://schemas.openxmlformats.org/presentationml/2006/ole">
            <mc:AlternateContent xmlns:mc="http://schemas.openxmlformats.org/markup-compatibility/2006">
              <mc:Choice xmlns:v="urn:schemas-microsoft-com:vml" Requires="v">
                <p:oleObj name="Equation" r:id="rId10" imgW="3047760" imgH="317160" progId="Equation.DSMT4">
                  <p:embed/>
                </p:oleObj>
              </mc:Choice>
              <mc:Fallback>
                <p:oleObj name="Equation" r:id="rId10" imgW="3047760" imgH="317160" progId="Equation.DSMT4">
                  <p:embed/>
                  <p:pic>
                    <p:nvPicPr>
                      <p:cNvPr id="0" name=""/>
                      <p:cNvPicPr/>
                      <p:nvPr/>
                    </p:nvPicPr>
                    <p:blipFill>
                      <a:blip r:embed="rId11"/>
                      <a:stretch>
                        <a:fillRect/>
                      </a:stretch>
                    </p:blipFill>
                    <p:spPr>
                      <a:xfrm>
                        <a:off x="3719736" y="4520662"/>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574335"/>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435103568"/>
              </p:ext>
            </p:extLst>
          </p:nvPr>
        </p:nvGraphicFramePr>
        <p:xfrm>
          <a:off x="3719736" y="2343698"/>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19736" y="2343698"/>
                        <a:ext cx="4449600" cy="507456"/>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1571286"/>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1C9BF9-6ADB-6A7A-CA3F-E4EA6E7F2B9D}"/>
              </a:ext>
            </a:extLst>
          </p:cNvPr>
          <p:cNvSpPr txBox="1"/>
          <p:nvPr/>
        </p:nvSpPr>
        <p:spPr>
          <a:xfrm>
            <a:off x="896099" y="2397371"/>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72460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满足估计极小化极大化问题的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𝒚</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439564456"/>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1342836234"/>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1881715893"/>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369175"/>
                <a:ext cx="10653582" cy="24536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满足控制极小化极大化问题的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跟踪控制器</a:t>
                </a:r>
                <a14:m>
                  <m:oMath xmlns:m="http://schemas.openxmlformats.org/officeDocument/2006/math">
                    <m:r>
                      <a:rPr lang="en-US" altLang="zh-CN" sz="2000" b="1" i="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e>
                        </m:acc>
                      </m:sub>
                    </m:sSub>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369175"/>
                <a:ext cx="10653582" cy="2453620"/>
              </a:xfrm>
              <a:prstGeom prst="rect">
                <a:avLst/>
              </a:prstGeom>
              <a:blipFill>
                <a:blip r:embed="rId4"/>
                <a:stretch>
                  <a:fillRect l="-572" b="-27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346832971"/>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3274042776"/>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2544373331"/>
              </p:ext>
            </p:extLst>
          </p:nvPr>
        </p:nvGraphicFramePr>
        <p:xfrm>
          <a:off x="709489" y="5157533"/>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157533"/>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522619"/>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GCARE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𝑷</m:t>
                    </m:r>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522619"/>
                <a:ext cx="10638487" cy="1027076"/>
              </a:xfrm>
              <a:prstGeom prst="rect">
                <a:avLst/>
              </a:prstGeom>
              <a:blipFill>
                <a:blip r:embed="rId3"/>
                <a:stretch>
                  <a:fillRect l="-516"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增益</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5"/>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278590976"/>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184ADEF9-ECE5-1718-5D7F-4DC4096852EE}"/>
              </a:ext>
            </a:extLst>
          </p:cNvPr>
          <p:cNvGrpSpPr/>
          <p:nvPr/>
        </p:nvGrpSpPr>
        <p:grpSpPr>
          <a:xfrm>
            <a:off x="699002" y="3330415"/>
            <a:ext cx="10653582" cy="1466737"/>
            <a:chOff x="680614" y="5130615"/>
            <a:chExt cx="10653582" cy="1466737"/>
          </a:xfrm>
        </p:grpSpPr>
        <p:sp>
          <p:nvSpPr>
            <p:cNvPr id="4" name="矩形 3">
              <a:extLst>
                <a:ext uri="{FF2B5EF4-FFF2-40B4-BE49-F238E27FC236}">
                  <a16:creationId xmlns:a16="http://schemas.microsoft.com/office/drawing/2014/main" id="{F394C41E-1503-427B-F87E-50D5D0C33C7D}"/>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8"/>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02847257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85636"/>
                <a:ext cx="10718977" cy="4823885"/>
              </a:xfrm>
              <a:prstGeom prst="rect">
                <a:avLst/>
              </a:prstGeom>
              <a:noFill/>
            </p:spPr>
            <p:txBody>
              <a:bodyPr wrap="square">
                <a:spAutoFit/>
              </a:bodyPr>
              <a:lstStyle/>
              <a:p>
                <a:pPr>
                  <a:lnSpc>
                    <a:spcPct val="130000"/>
                  </a:lnSpc>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GCARE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存在唯一镇定解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时</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给定镇定控制器</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与</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是下列耦合</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Lyapunov</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方程的唯一镇定解：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𝐹</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3"/>
                                      <m:mcJc m:val="center"/>
                                    </m:mcPr>
                                  </m:mc>
                                </m:mcs>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。基于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以及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85636"/>
                <a:ext cx="10718977" cy="4823885"/>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5209454"/>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graphicFrame>
        <p:nvGraphicFramePr>
          <p:cNvPr id="2" name="对象 1">
            <a:extLst>
              <a:ext uri="{FF2B5EF4-FFF2-40B4-BE49-F238E27FC236}">
                <a16:creationId xmlns:a16="http://schemas.microsoft.com/office/drawing/2014/main" id="{7C1D108F-36F1-7A5F-E46A-9C7872DFA622}"/>
              </a:ext>
            </a:extLst>
          </p:cNvPr>
          <p:cNvGraphicFramePr>
            <a:graphicFrameLocks noChangeAspect="1"/>
          </p:cNvGraphicFramePr>
          <p:nvPr>
            <p:extLst>
              <p:ext uri="{D42A27DB-BD31-4B8C-83A1-F6EECF244321}">
                <p14:modId xmlns:p14="http://schemas.microsoft.com/office/powerpoint/2010/main" val="384852696"/>
              </p:ext>
            </p:extLst>
          </p:nvPr>
        </p:nvGraphicFramePr>
        <p:xfrm>
          <a:off x="4287201" y="2924944"/>
          <a:ext cx="3452812" cy="1543050"/>
        </p:xfrm>
        <a:graphic>
          <a:graphicData uri="http://schemas.openxmlformats.org/presentationml/2006/ole">
            <mc:AlternateContent xmlns:mc="http://schemas.openxmlformats.org/markup-compatibility/2006">
              <mc:Choice xmlns:v="urn:schemas-microsoft-com:vml" Requires="v">
                <p:oleObj name="Equation" r:id="rId5" imgW="2158920" imgH="965160" progId="Equation.DSMT4">
                  <p:embed/>
                </p:oleObj>
              </mc:Choice>
              <mc:Fallback>
                <p:oleObj name="Equation" r:id="rId5" imgW="2158920" imgH="965160" progId="Equation.DSMT4">
                  <p:embed/>
                  <p:pic>
                    <p:nvPicPr>
                      <p:cNvPr id="2" name="对象 1">
                        <a:extLst>
                          <a:ext uri="{FF2B5EF4-FFF2-40B4-BE49-F238E27FC236}">
                            <a16:creationId xmlns:a16="http://schemas.microsoft.com/office/drawing/2014/main" id="{7C1D108F-36F1-7A5F-E46A-9C7872DFA622}"/>
                          </a:ext>
                        </a:extLst>
                      </p:cNvPr>
                      <p:cNvPicPr/>
                      <p:nvPr/>
                    </p:nvPicPr>
                    <p:blipFill>
                      <a:blip r:embed="rId6"/>
                      <a:stretch>
                        <a:fillRect/>
                      </a:stretch>
                    </p:blipFill>
                    <p:spPr>
                      <a:xfrm>
                        <a:off x="4287201" y="2924944"/>
                        <a:ext cx="3452812" cy="154305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1A4D4B2F-9E21-7275-03A7-DB822C08DEDA}"/>
              </a:ext>
            </a:extLst>
          </p:cNvPr>
          <p:cNvGraphicFramePr>
            <a:graphicFrameLocks noChangeAspect="1"/>
          </p:cNvGraphicFramePr>
          <p:nvPr>
            <p:extLst>
              <p:ext uri="{D42A27DB-BD31-4B8C-83A1-F6EECF244321}">
                <p14:modId xmlns:p14="http://schemas.microsoft.com/office/powerpoint/2010/main" val="1073317324"/>
              </p:ext>
            </p:extLst>
          </p:nvPr>
        </p:nvGraphicFramePr>
        <p:xfrm>
          <a:off x="4285291" y="5065152"/>
          <a:ext cx="3503454" cy="884128"/>
        </p:xfrm>
        <a:graphic>
          <a:graphicData uri="http://schemas.openxmlformats.org/presentationml/2006/ole">
            <mc:AlternateContent xmlns:mc="http://schemas.openxmlformats.org/markup-compatibility/2006">
              <mc:Choice xmlns:v="urn:schemas-microsoft-com:vml" Requires="v">
                <p:oleObj name="Equation" r:id="rId7" imgW="2189659" imgH="552580" progId="Equation.DSMT4">
                  <p:embed/>
                </p:oleObj>
              </mc:Choice>
              <mc:Fallback>
                <p:oleObj name="Equation" r:id="rId7" imgW="2189659" imgH="552580" progId="Equation.DSMT4">
                  <p:embed/>
                  <p:pic>
                    <p:nvPicPr>
                      <p:cNvPr id="0" name=""/>
                      <p:cNvPicPr/>
                      <p:nvPr/>
                    </p:nvPicPr>
                    <p:blipFill>
                      <a:blip r:embed="rId8"/>
                      <a:stretch>
                        <a:fillRect/>
                      </a:stretch>
                    </p:blipFill>
                    <p:spPr>
                      <a:xfrm>
                        <a:off x="4285291" y="5065152"/>
                        <a:ext cx="3503454" cy="884128"/>
                      </a:xfrm>
                      <a:prstGeom prst="rect">
                        <a:avLst/>
                      </a:prstGeom>
                    </p:spPr>
                  </p:pic>
                </p:oleObj>
              </mc:Fallback>
            </mc:AlternateContent>
          </a:graphicData>
        </a:graphic>
      </p:graphicFrame>
    </p:spTree>
    <p:extLst>
      <p:ext uri="{BB962C8B-B14F-4D97-AF65-F5344CB8AC3E}">
        <p14:creationId xmlns:p14="http://schemas.microsoft.com/office/powerpoint/2010/main" val="301989668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652344"/>
                <a:ext cx="10718977" cy="4814267"/>
              </a:xfrm>
              <a:prstGeom prst="rect">
                <a:avLst/>
              </a:prstGeom>
              <a:noFill/>
            </p:spPr>
            <p:txBody>
              <a:bodyPr wrap="square">
                <a:spAutoFit/>
              </a:bodyPr>
              <a:lstStyle/>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与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迭代求解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代表第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为每幕中的第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为回报权重</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𝜇</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为迭代步长</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𝒯</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表示第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步的模态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𝐹</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3"/>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 ：</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以及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652344"/>
                <a:ext cx="10718977" cy="4814267"/>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40768"/>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graphicFrame>
        <p:nvGraphicFramePr>
          <p:cNvPr id="4" name="对象 3">
            <a:extLst>
              <a:ext uri="{FF2B5EF4-FFF2-40B4-BE49-F238E27FC236}">
                <a16:creationId xmlns:a16="http://schemas.microsoft.com/office/drawing/2014/main" id="{9D937004-EB99-F6A1-DE45-34708C5D4044}"/>
              </a:ext>
            </a:extLst>
          </p:cNvPr>
          <p:cNvGraphicFramePr>
            <a:graphicFrameLocks noChangeAspect="1"/>
          </p:cNvGraphicFramePr>
          <p:nvPr>
            <p:extLst>
              <p:ext uri="{D42A27DB-BD31-4B8C-83A1-F6EECF244321}">
                <p14:modId xmlns:p14="http://schemas.microsoft.com/office/powerpoint/2010/main" val="1390194380"/>
              </p:ext>
            </p:extLst>
          </p:nvPr>
        </p:nvGraphicFramePr>
        <p:xfrm>
          <a:off x="4316868" y="2107576"/>
          <a:ext cx="3473515" cy="457328"/>
        </p:xfrm>
        <a:graphic>
          <a:graphicData uri="http://schemas.openxmlformats.org/presentationml/2006/ole">
            <mc:AlternateContent xmlns:mc="http://schemas.openxmlformats.org/markup-compatibility/2006">
              <mc:Choice xmlns:v="urn:schemas-microsoft-com:vml" Requires="v">
                <p:oleObj name="Equation" r:id="rId5" imgW="2170947" imgH="285830" progId="Equation.DSMT4">
                  <p:embed/>
                </p:oleObj>
              </mc:Choice>
              <mc:Fallback>
                <p:oleObj name="Equation" r:id="rId5" imgW="2170947" imgH="285830" progId="Equation.DSMT4">
                  <p:embed/>
                  <p:pic>
                    <p:nvPicPr>
                      <p:cNvPr id="4" name="对象 3">
                        <a:extLst>
                          <a:ext uri="{FF2B5EF4-FFF2-40B4-BE49-F238E27FC236}">
                            <a16:creationId xmlns:a16="http://schemas.microsoft.com/office/drawing/2014/main" id="{9D937004-EB99-F6A1-DE45-34708C5D4044}"/>
                          </a:ext>
                        </a:extLst>
                      </p:cNvPr>
                      <p:cNvPicPr/>
                      <p:nvPr/>
                    </p:nvPicPr>
                    <p:blipFill>
                      <a:blip r:embed="rId6"/>
                      <a:stretch>
                        <a:fillRect/>
                      </a:stretch>
                    </p:blipFill>
                    <p:spPr>
                      <a:xfrm>
                        <a:off x="4316868" y="2107576"/>
                        <a:ext cx="3473515" cy="4573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8CF1D7E-A943-8AE2-C53C-851A98BDD21B}"/>
              </a:ext>
            </a:extLst>
          </p:cNvPr>
          <p:cNvGraphicFramePr>
            <a:graphicFrameLocks noChangeAspect="1"/>
          </p:cNvGraphicFramePr>
          <p:nvPr>
            <p:extLst>
              <p:ext uri="{D42A27DB-BD31-4B8C-83A1-F6EECF244321}">
                <p14:modId xmlns:p14="http://schemas.microsoft.com/office/powerpoint/2010/main" val="3957947024"/>
              </p:ext>
            </p:extLst>
          </p:nvPr>
        </p:nvGraphicFramePr>
        <p:xfrm>
          <a:off x="4690243" y="4077072"/>
          <a:ext cx="2726765" cy="853602"/>
        </p:xfrm>
        <a:graphic>
          <a:graphicData uri="http://schemas.openxmlformats.org/presentationml/2006/ole">
            <mc:AlternateContent xmlns:mc="http://schemas.openxmlformats.org/markup-compatibility/2006">
              <mc:Choice xmlns:v="urn:schemas-microsoft-com:vml" Requires="v">
                <p:oleObj name="Equation" r:id="rId7" imgW="1704228" imgH="533501" progId="Equation.DSMT4">
                  <p:embed/>
                </p:oleObj>
              </mc:Choice>
              <mc:Fallback>
                <p:oleObj name="Equation" r:id="rId7" imgW="1704228" imgH="533501" progId="Equation.DSMT4">
                  <p:embed/>
                  <p:pic>
                    <p:nvPicPr>
                      <p:cNvPr id="7" name="对象 6">
                        <a:extLst>
                          <a:ext uri="{FF2B5EF4-FFF2-40B4-BE49-F238E27FC236}">
                            <a16:creationId xmlns:a16="http://schemas.microsoft.com/office/drawing/2014/main" id="{E8CF1D7E-A943-8AE2-C53C-851A98BDD21B}"/>
                          </a:ext>
                        </a:extLst>
                      </p:cNvPr>
                      <p:cNvPicPr/>
                      <p:nvPr/>
                    </p:nvPicPr>
                    <p:blipFill>
                      <a:blip r:embed="rId8"/>
                      <a:stretch>
                        <a:fillRect/>
                      </a:stretch>
                    </p:blipFill>
                    <p:spPr>
                      <a:xfrm>
                        <a:off x="4690243" y="4077072"/>
                        <a:ext cx="2726765" cy="853602"/>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0CAAADB6-6107-B510-3C0C-5B1B99D51785}"/>
              </a:ext>
            </a:extLst>
          </p:cNvPr>
          <p:cNvGraphicFramePr>
            <a:graphicFrameLocks noChangeAspect="1"/>
          </p:cNvGraphicFramePr>
          <p:nvPr>
            <p:extLst>
              <p:ext uri="{D42A27DB-BD31-4B8C-83A1-F6EECF244321}">
                <p14:modId xmlns:p14="http://schemas.microsoft.com/office/powerpoint/2010/main" val="2642266142"/>
              </p:ext>
            </p:extLst>
          </p:nvPr>
        </p:nvGraphicFramePr>
        <p:xfrm>
          <a:off x="3060287" y="2985538"/>
          <a:ext cx="5986677" cy="731494"/>
        </p:xfrm>
        <a:graphic>
          <a:graphicData uri="http://schemas.openxmlformats.org/presentationml/2006/ole">
            <mc:AlternateContent xmlns:mc="http://schemas.openxmlformats.org/markup-compatibility/2006">
              <mc:Choice xmlns:v="urn:schemas-microsoft-com:vml" Requires="v">
                <p:oleObj name="Equation" r:id="rId9" imgW="3741673" imgH="457184" progId="Equation.DSMT4">
                  <p:embed/>
                </p:oleObj>
              </mc:Choice>
              <mc:Fallback>
                <p:oleObj name="Equation" r:id="rId9" imgW="3741673" imgH="457184" progId="Equation.DSMT4">
                  <p:embed/>
                  <p:pic>
                    <p:nvPicPr>
                      <p:cNvPr id="0" name=""/>
                      <p:cNvPicPr/>
                      <p:nvPr/>
                    </p:nvPicPr>
                    <p:blipFill>
                      <a:blip r:embed="rId10"/>
                      <a:stretch>
                        <a:fillRect/>
                      </a:stretch>
                    </p:blipFill>
                    <p:spPr>
                      <a:xfrm>
                        <a:off x="3060287" y="2985538"/>
                        <a:ext cx="5986677" cy="73149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E4FEDAB-E518-C9B8-DEC3-85370EC6DF06}"/>
              </a:ext>
            </a:extLst>
          </p:cNvPr>
          <p:cNvGraphicFramePr>
            <a:graphicFrameLocks noChangeAspect="1"/>
          </p:cNvGraphicFramePr>
          <p:nvPr>
            <p:extLst>
              <p:ext uri="{D42A27DB-BD31-4B8C-83A1-F6EECF244321}">
                <p14:modId xmlns:p14="http://schemas.microsoft.com/office/powerpoint/2010/main" val="2423986193"/>
              </p:ext>
            </p:extLst>
          </p:nvPr>
        </p:nvGraphicFramePr>
        <p:xfrm>
          <a:off x="4151784" y="5085184"/>
          <a:ext cx="3960603" cy="884128"/>
        </p:xfrm>
        <a:graphic>
          <a:graphicData uri="http://schemas.openxmlformats.org/presentationml/2006/ole">
            <mc:AlternateContent xmlns:mc="http://schemas.openxmlformats.org/markup-compatibility/2006">
              <mc:Choice xmlns:v="urn:schemas-microsoft-com:vml" Requires="v">
                <p:oleObj name="Equation" r:id="rId11" imgW="2475377" imgH="552580" progId="Equation.DSMT4">
                  <p:embed/>
                </p:oleObj>
              </mc:Choice>
              <mc:Fallback>
                <p:oleObj name="Equation" r:id="rId11" imgW="2475377" imgH="552580" progId="Equation.DSMT4">
                  <p:embed/>
                  <p:pic>
                    <p:nvPicPr>
                      <p:cNvPr id="0" name=""/>
                      <p:cNvPicPr/>
                      <p:nvPr/>
                    </p:nvPicPr>
                    <p:blipFill>
                      <a:blip r:embed="rId12"/>
                      <a:stretch>
                        <a:fillRect/>
                      </a:stretch>
                    </p:blipFill>
                    <p:spPr>
                      <a:xfrm>
                        <a:off x="4151784" y="5085184"/>
                        <a:ext cx="3960603" cy="884128"/>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id="{FB5BDC10-12E7-F8AF-8F07-0BC813A75535}"/>
              </a:ext>
            </a:extLst>
          </p:cNvPr>
          <p:cNvSpPr/>
          <p:nvPr/>
        </p:nvSpPr>
        <p:spPr bwMode="auto">
          <a:xfrm>
            <a:off x="681636" y="1277712"/>
            <a:ext cx="10743978" cy="518889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07444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𝒘</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𝑵</m:t>
                    </m:r>
                    <m:d>
                      <m:dPr>
                        <m:ctrlPr>
                          <a:rPr lang="en-US" altLang="zh-CN" sz="2000" b="1" i="1" smtClean="0">
                            <a:solidFill>
                              <a:srgbClr val="002060"/>
                            </a:solidFill>
                            <a:latin typeface="Cambria Math" panose="02040503050406030204" pitchFamily="18" charset="0"/>
                            <a:ea typeface="微软雅黑" panose="020B0503020204020204" pitchFamily="34" charset="-122"/>
                          </a:rPr>
                        </m:ctrlPr>
                      </m:dPr>
                      <m:e>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𝟎𝟎𝟓</m:t>
                        </m:r>
                      </m:e>
                    </m:d>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最优跟踪控制器、</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滤波器</a:t>
            </a:r>
            <a:r>
              <a:rPr lang="zh-CN" altLang="en-US" sz="2000" b="1" dirty="0">
                <a:solidFill>
                  <a:srgbClr val="C00000"/>
                </a:solidFill>
                <a:latin typeface="微软雅黑" panose="020B0503020204020204" pitchFamily="34" charset="-122"/>
                <a:ea typeface="微软雅黑" panose="020B0503020204020204" pitchFamily="34" charset="-122"/>
              </a:rPr>
              <a:t>效果良好</a:t>
            </a:r>
            <a:r>
              <a:rPr lang="zh-CN" altLang="en-US" sz="2000" b="1" dirty="0">
                <a:solidFill>
                  <a:srgbClr val="002060"/>
                </a:solidFill>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solidFill>
                  <a:srgbClr val="002060"/>
                </a:solidFill>
                <a:latin typeface="微软雅黑" panose="020B0503020204020204" pitchFamily="34" charset="-122"/>
                <a:ea typeface="微软雅黑" panose="020B0503020204020204" pitchFamily="34" charset="-122"/>
              </a:rPr>
              <a:t>，这说明本文提出的 </a:t>
            </a:r>
            <a:r>
              <a:rPr lang="en-US" altLang="zh-CN" sz="2000" b="1" dirty="0">
                <a:solidFill>
                  <a:srgbClr val="002060"/>
                </a:solidFill>
                <a:latin typeface="微软雅黑" panose="020B0503020204020204" pitchFamily="34" charset="-122"/>
                <a:ea typeface="微软雅黑" panose="020B0503020204020204" pitchFamily="34" charset="-122"/>
              </a:rPr>
              <a:t>GCARE </a:t>
            </a:r>
            <a:r>
              <a:rPr lang="zh-CN" altLang="en-US" sz="2000" b="1" dirty="0">
                <a:solidFill>
                  <a:srgbClr val="002060"/>
                </a:solidFill>
                <a:latin typeface="微软雅黑" panose="020B0503020204020204" pitchFamily="34" charset="-122"/>
                <a:ea typeface="微软雅黑" panose="020B0503020204020204" pitchFamily="34" charset="-122"/>
              </a:rPr>
              <a:t>及其求解算法是有效的。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856899"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3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 </a:t>
            </a:r>
            <a:r>
              <a:rPr lang="zh-CN" altLang="en-US" sz="1400" dirty="0">
                <a:latin typeface="+mj-lt"/>
                <a:ea typeface="微软雅黑" panose="020B0503020204020204" pitchFamily="34" charset="-122"/>
              </a:rPr>
              <a:t>最优跟踪控制器作用下的跟踪控制过程</a:t>
            </a:r>
          </a:p>
        </p:txBody>
      </p:sp>
      <p:pic>
        <p:nvPicPr>
          <p:cNvPr id="3" name="图形 2">
            <a:extLst>
              <a:ext uri="{FF2B5EF4-FFF2-40B4-BE49-F238E27FC236}">
                <a16:creationId xmlns:a16="http://schemas.microsoft.com/office/drawing/2014/main" id="{3C441D9B-F009-6477-BA49-83400B576D3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5387" t="4176" r="5659"/>
          <a:stretch/>
        </p:blipFill>
        <p:spPr>
          <a:xfrm>
            <a:off x="6168008" y="2348880"/>
            <a:ext cx="5220000" cy="2794017"/>
          </a:xfrm>
          <a:prstGeom prst="rect">
            <a:avLst/>
          </a:prstGeom>
        </p:spPr>
      </p:pic>
      <p:pic>
        <p:nvPicPr>
          <p:cNvPr id="8" name="图形 7">
            <a:extLst>
              <a:ext uri="{FF2B5EF4-FFF2-40B4-BE49-F238E27FC236}">
                <a16:creationId xmlns:a16="http://schemas.microsoft.com/office/drawing/2014/main" id="{4A64554E-0393-4E71-E8C6-930329DE55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723" t="3475" r="6054"/>
          <a:stretch/>
        </p:blipFill>
        <p:spPr>
          <a:xfrm>
            <a:off x="695400" y="2371960"/>
            <a:ext cx="5220000" cy="2744436"/>
          </a:xfrm>
          <a:prstGeom prst="rect">
            <a:avLst/>
          </a:prstGeom>
        </p:spPr>
      </p:pic>
      <p:sp>
        <p:nvSpPr>
          <p:cNvPr id="12" name="文本框 11">
            <a:extLst>
              <a:ext uri="{FF2B5EF4-FFF2-40B4-BE49-F238E27FC236}">
                <a16:creationId xmlns:a16="http://schemas.microsoft.com/office/drawing/2014/main" id="{A9007A10-8A52-D82B-5991-4A9115157404}"/>
              </a:ext>
            </a:extLst>
          </p:cNvPr>
          <p:cNvSpPr txBox="1"/>
          <p:nvPr/>
        </p:nvSpPr>
        <p:spPr>
          <a:xfrm>
            <a:off x="1384291"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2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a:t>
            </a:r>
            <a:r>
              <a:rPr lang="en-US" altLang="zh-CN" sz="1400" dirty="0">
                <a:latin typeface="+mj-lt"/>
                <a:ea typeface="微软雅黑" panose="020B0503020204020204" pitchFamily="34" charset="-122"/>
              </a:rPr>
              <a:t> </a:t>
            </a:r>
            <a:r>
              <a:rPr lang="zh-CN" altLang="en-US" sz="1400" dirty="0">
                <a:latin typeface="+mj-lt"/>
                <a:ea typeface="微软雅黑" panose="020B0503020204020204" pitchFamily="34" charset="-122"/>
              </a:rPr>
              <a:t>滤波器估计误差</a:t>
            </a:r>
          </a:p>
        </p:txBody>
      </p:sp>
    </p:spTree>
    <p:extLst>
      <p:ext uri="{BB962C8B-B14F-4D97-AF65-F5344CB8AC3E}">
        <p14:creationId xmlns:p14="http://schemas.microsoft.com/office/powerpoint/2010/main" val="27465918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矩形 70"/>
          <p:cNvSpPr/>
          <p:nvPr/>
        </p:nvSpPr>
        <p:spPr bwMode="auto">
          <a:xfrm>
            <a:off x="895185" y="2001890"/>
            <a:ext cx="10097359" cy="1338147"/>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2" name="矩形 71"/>
          <p:cNvSpPr/>
          <p:nvPr/>
        </p:nvSpPr>
        <p:spPr>
          <a:xfrm>
            <a:off x="950134" y="2470908"/>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sp>
        <p:nvSpPr>
          <p:cNvPr id="73" name="矩形: 圆角 72"/>
          <p:cNvSpPr/>
          <p:nvPr/>
        </p:nvSpPr>
        <p:spPr bwMode="auto">
          <a:xfrm>
            <a:off x="7300324" y="2092731"/>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895181" y="3810697"/>
            <a:ext cx="10097359" cy="2066575"/>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9" name="文本框 78"/>
          <p:cNvSpPr txBox="1"/>
          <p:nvPr/>
        </p:nvSpPr>
        <p:spPr>
          <a:xfrm>
            <a:off x="7483827" y="2317020"/>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无限时域下</a:t>
            </a:r>
            <a:r>
              <a:rPr lang="en-US" altLang="zh-CN" sz="2000" b="1" dirty="0">
                <a:solidFill>
                  <a:srgbClr val="002060"/>
                </a:solidFill>
                <a:latin typeface="微软雅黑" panose="020B0503020204020204" pitchFamily="34" charset="-122"/>
                <a:ea typeface="微软雅黑" panose="020B0503020204020204" pitchFamily="34" charset="-122"/>
              </a:rPr>
              <a:t>MJS</a:t>
            </a:r>
            <a:r>
              <a:rPr lang="zh-CN" altLang="en-US" sz="2000" b="1" dirty="0">
                <a:solidFill>
                  <a:srgbClr val="002060"/>
                </a:solidFill>
                <a:latin typeface="微软雅黑" panose="020B0503020204020204" pitchFamily="34" charset="-122"/>
                <a:ea typeface="微软雅黑" panose="020B0503020204020204" pitchFamily="34" charset="-122"/>
              </a:rPr>
              <a:t>的线性二次型最优跟踪控制</a:t>
            </a:r>
          </a:p>
        </p:txBody>
      </p:sp>
      <p:sp>
        <p:nvSpPr>
          <p:cNvPr id="82" name="箭头: 右 81"/>
          <p:cNvSpPr/>
          <p:nvPr/>
        </p:nvSpPr>
        <p:spPr bwMode="auto">
          <a:xfrm>
            <a:off x="6816080" y="2454578"/>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5" name="文本框 94"/>
          <p:cNvSpPr txBox="1"/>
          <p:nvPr/>
        </p:nvSpPr>
        <p:spPr>
          <a:xfrm>
            <a:off x="1769031" y="2277202"/>
            <a:ext cx="5201127" cy="7875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latin typeface="微软雅黑" panose="020B0503020204020204" pitchFamily="34" charset="-122"/>
                <a:ea typeface="微软雅黑" panose="020B0503020204020204" pitchFamily="34" charset="-122"/>
              </a:rPr>
              <a:t>设计无限时域下的二次型性能指标；</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设计转移概率已知与</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时的</a:t>
            </a:r>
            <a:r>
              <a:rPr lang="en-US" altLang="zh-CN" sz="1600" b="1" dirty="0">
                <a:latin typeface="微软雅黑" panose="020B0503020204020204" pitchFamily="34" charset="-122"/>
                <a:ea typeface="微软雅黑" panose="020B0503020204020204" pitchFamily="34" charset="-122"/>
              </a:rPr>
              <a:t>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643929"/>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7300324" y="4265752"/>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1769032" y="3896225"/>
            <a:ext cx="4831024" cy="18955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导出</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跟踪控制与</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滤波问题的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，给出唯一镇定解的存在性与</a:t>
            </a:r>
            <a:r>
              <a:rPr lang="zh-CN" altLang="en-US" sz="1600" b="1" dirty="0">
                <a:solidFill>
                  <a:srgbClr val="C00000"/>
                </a:solidFill>
                <a:latin typeface="微软雅黑" panose="020B0503020204020204" pitchFamily="34" charset="-122"/>
                <a:ea typeface="微软雅黑" panose="020B0503020204020204" pitchFamily="34" charset="-122"/>
              </a:rPr>
              <a:t>稳定性证明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设计转移概率已知时的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迭代求解算法，给出算法</a:t>
            </a:r>
            <a:r>
              <a:rPr lang="zh-CN" altLang="en-US" sz="1600" b="1" dirty="0">
                <a:solidFill>
                  <a:srgbClr val="C00000"/>
                </a:solidFill>
                <a:latin typeface="微软雅黑" panose="020B0503020204020204" pitchFamily="34" charset="-122"/>
                <a:ea typeface="微软雅黑" panose="020B0503020204020204" pitchFamily="34" charset="-122"/>
              </a:rPr>
              <a:t>收敛性证明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下的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108" name="箭头: 右 107"/>
          <p:cNvSpPr/>
          <p:nvPr/>
        </p:nvSpPr>
        <p:spPr bwMode="auto">
          <a:xfrm>
            <a:off x="6816080" y="4627599"/>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bwMode="auto">
          <a:xfrm>
            <a:off x="1199456" y="2146657"/>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文本框 20"/>
          <p:cNvSpPr txBox="1"/>
          <p:nvPr/>
        </p:nvSpPr>
        <p:spPr>
          <a:xfrm>
            <a:off x="4763852" y="1406078"/>
            <a:ext cx="2664296" cy="461665"/>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2400" b="1" dirty="0">
                <a:solidFill>
                  <a:srgbClr val="C00000"/>
                </a:solidFill>
                <a:latin typeface="微软雅黑" panose="020B0503020204020204" pitchFamily="34" charset="-122"/>
                <a:ea typeface="微软雅黑" panose="020B0503020204020204" pitchFamily="34" charset="-122"/>
              </a:rPr>
              <a:t>未来研究方向</a:t>
            </a:r>
          </a:p>
        </p:txBody>
      </p:sp>
      <p:sp>
        <p:nvSpPr>
          <p:cNvPr id="39" name="文本框 38"/>
          <p:cNvSpPr txBox="1"/>
          <p:nvPr/>
        </p:nvSpPr>
        <p:spPr>
          <a:xfrm>
            <a:off x="1343472" y="2378596"/>
            <a:ext cx="9649072"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199456" y="35010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343471" y="3732947"/>
            <a:ext cx="9649073"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709243036"/>
              </p:ext>
            </p:extLst>
          </p:nvPr>
        </p:nvGraphicFramePr>
        <p:xfrm>
          <a:off x="695400" y="1413279"/>
          <a:ext cx="10657185" cy="1586585"/>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录用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分区</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400" dirty="0">
                          <a:latin typeface="Times New Roman" panose="02020603050405020304" pitchFamily="18" charset="0"/>
                          <a:cs typeface="Times New Roman" panose="02020603050405020304" pitchFamily="18" charset="0"/>
                        </a:rPr>
                        <a:t>Shen Y, </a:t>
                      </a:r>
                      <a:r>
                        <a:rPr lang="en-US" altLang="zh-CN" sz="1400" b="1" dirty="0">
                          <a:solidFill>
                            <a:schemeClr val="tx1"/>
                          </a:solidFill>
                          <a:latin typeface="Times New Roman" panose="02020603050405020304" pitchFamily="18" charset="0"/>
                          <a:cs typeface="Times New Roman" panose="02020603050405020304" pitchFamily="18" charset="0"/>
                        </a:rPr>
                        <a:t>Yao C-K</a:t>
                      </a:r>
                      <a:r>
                        <a:rPr lang="en-US" altLang="zh-CN" sz="1400" dirty="0">
                          <a:latin typeface="Times New Roman" panose="02020603050405020304" pitchFamily="18" charset="0"/>
                          <a:cs typeface="Times New Roman" panose="02020603050405020304" pitchFamily="18" charset="0"/>
                        </a:rPr>
                        <a:t>, Chen B, Che W-W, Wu Z-G. </a:t>
                      </a:r>
                      <a:r>
                        <a:rPr lang="en-US" altLang="zh-CN" sz="1400" i="1" dirty="0">
                          <a:latin typeface="Times New Roman" panose="02020603050405020304" pitchFamily="18" charset="0"/>
                          <a:cs typeface="Times New Roman" panose="02020603050405020304" pitchFamily="18" charset="0"/>
                        </a:rPr>
                        <a:t>H</a:t>
                      </a:r>
                      <a:r>
                        <a:rPr lang="en-US" altLang="zh-CN" sz="1400" baseline="-250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optimal output tracking control for Markov jump systems: A reinforcement learning-based approach. </a:t>
                      </a:r>
                      <a:r>
                        <a:rPr lang="en-US" altLang="zh-CN" sz="1400" b="1" dirty="0">
                          <a:latin typeface="Times New Roman" panose="02020603050405020304" pitchFamily="18" charset="0"/>
                          <a:cs typeface="Times New Roman" panose="02020603050405020304" pitchFamily="18" charset="0"/>
                        </a:rPr>
                        <a:t>International Journal of Robust and Nonlinear Control</a:t>
                      </a:r>
                      <a:r>
                        <a:rPr lang="en-US" altLang="zh-CN" sz="1400" dirty="0">
                          <a:latin typeface="Times New Roman" panose="02020603050405020304" pitchFamily="18" charset="0"/>
                          <a:cs typeface="Times New Roman" panose="02020603050405020304" pitchFamily="18" charset="0"/>
                        </a:rPr>
                        <a:t>. 2024;1-19. doi:10.1002/rnc.7255 </a:t>
                      </a:r>
                    </a:p>
                  </a:txBody>
                  <a:tcPr anchor="ctr">
                    <a:solidFill>
                      <a:schemeClr val="tx2">
                        <a:lumMod val="20000"/>
                        <a:lumOff val="80000"/>
                      </a:schemeClr>
                    </a:solidFill>
                  </a:tcPr>
                </a:tc>
                <a:tc>
                  <a:txBody>
                    <a:bodyPr/>
                    <a:lstStyle/>
                    <a:p>
                      <a:pPr algn="ctr"/>
                      <a:r>
                        <a:rPr lang="en-US" altLang="zh-CN" sz="1600" dirty="0">
                          <a:latin typeface="Times New Roman" panose="02020603050405020304" pitchFamily="18" charset="0"/>
                          <a:cs typeface="Times New Roman" panose="02020603050405020304" pitchFamily="18" charset="0"/>
                        </a:rPr>
                        <a:t>JCR2</a:t>
                      </a:r>
                      <a:r>
                        <a:rPr lang="zh-CN" altLang="en-US" sz="1600" dirty="0">
                          <a:latin typeface="Times New Roman" panose="02020603050405020304" pitchFamily="18" charset="0"/>
                          <a:cs typeface="Times New Roman" panose="02020603050405020304" pitchFamily="18" charset="0"/>
                        </a:rPr>
                        <a:t>区</a:t>
                      </a: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2001441472"/>
              </p:ext>
            </p:extLst>
          </p:nvPr>
        </p:nvGraphicFramePr>
        <p:xfrm>
          <a:off x="695400" y="3501248"/>
          <a:ext cx="10657184" cy="21600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发明专利</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400" b="0" dirty="0">
                          <a:latin typeface="Times New Roman" panose="02020603050405020304" pitchFamily="18" charset="0"/>
                          <a:cs typeface="Times New Roman" panose="02020603050405020304" pitchFamily="18" charset="0"/>
                        </a:rPr>
                        <a:t>沈英</a:t>
                      </a:r>
                      <a:r>
                        <a:rPr lang="en-US" altLang="zh-CN" sz="1400" b="0" dirty="0">
                          <a:latin typeface="Times New Roman" panose="02020603050405020304" pitchFamily="18" charset="0"/>
                          <a:cs typeface="Times New Roman" panose="02020603050405020304" pitchFamily="18" charset="0"/>
                        </a:rPr>
                        <a:t>, </a:t>
                      </a:r>
                      <a:r>
                        <a:rPr lang="zh-CN" altLang="en-US" sz="1400" b="1" dirty="0">
                          <a:solidFill>
                            <a:schemeClr val="tx1"/>
                          </a:solidFill>
                          <a:latin typeface="Times New Roman" panose="02020603050405020304" pitchFamily="18" charset="0"/>
                          <a:cs typeface="Times New Roman" panose="02020603050405020304" pitchFamily="18" charset="0"/>
                        </a:rPr>
                        <a:t>姚才康</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倪洪杰</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400" b="0" dirty="0">
                          <a:latin typeface="Times New Roman" panose="02020603050405020304" pitchFamily="18" charset="0"/>
                          <a:cs typeface="Times New Roman" panose="02020603050405020304" pitchFamily="18" charset="0"/>
                        </a:rPr>
                        <a:t>, 202310824266.7, 2023</a:t>
                      </a:r>
                      <a:r>
                        <a:rPr lang="zh-CN" altLang="en-US" sz="1400" b="0" dirty="0">
                          <a:latin typeface="Times New Roman" panose="02020603050405020304" pitchFamily="18" charset="0"/>
                          <a:cs typeface="Times New Roman" panose="02020603050405020304" pitchFamily="18" charset="0"/>
                        </a:rPr>
                        <a:t>年</a:t>
                      </a:r>
                      <a:r>
                        <a:rPr lang="en-US" altLang="zh-CN" sz="1400" b="0" dirty="0">
                          <a:latin typeface="Times New Roman" panose="02020603050405020304" pitchFamily="18" charset="0"/>
                          <a:cs typeface="Times New Roman" panose="02020603050405020304" pitchFamily="18" charset="0"/>
                        </a:rPr>
                        <a:t>7</a:t>
                      </a:r>
                      <a:r>
                        <a:rPr lang="zh-CN" altLang="en-US" sz="1400" b="0" dirty="0">
                          <a:latin typeface="Times New Roman" panose="02020603050405020304" pitchFamily="18" charset="0"/>
                          <a:cs typeface="Times New Roman" panose="02020603050405020304" pitchFamily="18" charset="0"/>
                        </a:rPr>
                        <a:t>月</a:t>
                      </a:r>
                      <a:r>
                        <a:rPr lang="en-US" altLang="zh-CN" sz="1400" b="0" dirty="0">
                          <a:latin typeface="Times New Roman" panose="02020603050405020304" pitchFamily="18" charset="0"/>
                          <a:cs typeface="Times New Roman" panose="02020603050405020304" pitchFamily="18" charset="0"/>
                        </a:rPr>
                        <a:t>6</a:t>
                      </a:r>
                      <a:r>
                        <a:rPr lang="zh-CN" altLang="en-US" sz="1400" b="0" dirty="0">
                          <a:latin typeface="Times New Roman" panose="02020603050405020304" pitchFamily="18" charset="0"/>
                          <a:cs typeface="Times New Roman" panose="02020603050405020304" pitchFamily="18" charset="0"/>
                        </a:rPr>
                        <a:t>日</a:t>
                      </a:r>
                      <a:r>
                        <a:rPr lang="en-US" altLang="zh-CN" sz="1400" b="0" dirty="0">
                          <a:latin typeface="Times New Roman" panose="02020603050405020304" pitchFamily="18" charset="0"/>
                          <a:cs typeface="Times New Roman" panose="02020603050405020304" pitchFamily="18" charset="0"/>
                        </a:rPr>
                        <a:t>.</a:t>
                      </a:r>
                      <a:endParaRPr lang="zh-CN" altLang="en-US" sz="14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zh-CN" altLang="en-US" sz="1400" dirty="0">
                          <a:latin typeface="Times New Roman" panose="02020603050405020304" pitchFamily="18" charset="0"/>
                          <a:cs typeface="Times New Roman" panose="02020603050405020304" pitchFamily="18" charset="0"/>
                        </a:rPr>
                        <a:t>沈英</a:t>
                      </a:r>
                      <a:r>
                        <a:rPr lang="en-US" altLang="zh-CN" sz="1400" dirty="0">
                          <a:latin typeface="Times New Roman" panose="02020603050405020304" pitchFamily="18" charset="0"/>
                          <a:cs typeface="Times New Roman" panose="02020603050405020304" pitchFamily="18" charset="0"/>
                        </a:rPr>
                        <a:t>, </a:t>
                      </a:r>
                      <a:r>
                        <a:rPr lang="zh-CN" altLang="en-US" sz="1400" b="1" dirty="0">
                          <a:latin typeface="Times New Roman" panose="02020603050405020304" pitchFamily="18" charset="0"/>
                          <a:cs typeface="Times New Roman" panose="02020603050405020304" pitchFamily="18" charset="0"/>
                        </a:rPr>
                        <a:t>姚才康</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倪洪杰</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机械臂中信息不完全直流电机输出跟踪控制软件</a:t>
                      </a:r>
                      <a:r>
                        <a:rPr lang="en-US" altLang="zh-CN" sz="1400" dirty="0">
                          <a:latin typeface="Times New Roman" panose="02020603050405020304" pitchFamily="18" charset="0"/>
                          <a:cs typeface="Times New Roman" panose="02020603050405020304" pitchFamily="18" charset="0"/>
                        </a:rPr>
                        <a:t>V1.0, 2023SR1088457, 2023</a:t>
                      </a:r>
                      <a:r>
                        <a:rPr lang="zh-CN" altLang="en-US" sz="1400" dirty="0">
                          <a:latin typeface="Times New Roman" panose="02020603050405020304" pitchFamily="18" charset="0"/>
                          <a:cs typeface="Times New Roman" panose="02020603050405020304" pitchFamily="18" charset="0"/>
                        </a:rPr>
                        <a:t>年</a:t>
                      </a:r>
                      <a:r>
                        <a:rPr lang="en-US" altLang="zh-CN" sz="1400" dirty="0">
                          <a:latin typeface="Times New Roman" panose="02020603050405020304" pitchFamily="18" charset="0"/>
                          <a:cs typeface="Times New Roman" panose="02020603050405020304" pitchFamily="18" charset="0"/>
                        </a:rPr>
                        <a:t>9</a:t>
                      </a:r>
                      <a:r>
                        <a:rPr lang="zh-CN" altLang="en-US" sz="1400" dirty="0">
                          <a:latin typeface="Times New Roman" panose="02020603050405020304" pitchFamily="18" charset="0"/>
                          <a:cs typeface="Times New Roman" panose="02020603050405020304" pitchFamily="18" charset="0"/>
                        </a:rPr>
                        <a:t>月</a:t>
                      </a:r>
                      <a:r>
                        <a:rPr lang="en-US" altLang="zh-CN" sz="1400" dirty="0">
                          <a:latin typeface="Times New Roman" panose="02020603050405020304" pitchFamily="18" charset="0"/>
                          <a:cs typeface="Times New Roman" panose="02020603050405020304" pitchFamily="18" charset="0"/>
                        </a:rPr>
                        <a:t>18</a:t>
                      </a:r>
                      <a:r>
                        <a:rPr lang="zh-CN" altLang="en-US" sz="1400" dirty="0">
                          <a:latin typeface="Times New Roman" panose="02020603050405020304" pitchFamily="18" charset="0"/>
                          <a:cs typeface="Times New Roman" panose="02020603050405020304" pitchFamily="18" charset="0"/>
                        </a:rPr>
                        <a:t>日</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20685">
        <p:fade/>
      </p:transition>
    </mc:Choice>
    <mc:Fallback xmlns="">
      <p:transition advTm="2068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的特征，其模态切换服从于马尔可夫过程，在刻画具有元器件损坏、网络传输延迟、功率切换等结构或参数突变的随机系统时具有突出优势。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a:extLst>
              <a:ext uri="{FF2B5EF4-FFF2-40B4-BE49-F238E27FC236}">
                <a16:creationId xmlns:a16="http://schemas.microsoft.com/office/drawing/2014/main" id="{B34FC006-2018-238D-A450-75BF216F5B83}"/>
              </a:ext>
            </a:extLst>
          </p:cNvPr>
          <p:cNvGrpSpPr/>
          <p:nvPr/>
        </p:nvGrpSpPr>
        <p:grpSpPr>
          <a:xfrm>
            <a:off x="695709" y="2924944"/>
            <a:ext cx="4176155" cy="3794685"/>
            <a:chOff x="695709" y="2924944"/>
            <a:chExt cx="4176155" cy="3794685"/>
          </a:xfrm>
        </p:grpSpPr>
        <p:grpSp>
          <p:nvGrpSpPr>
            <p:cNvPr id="11" name="组合 10">
              <a:extLst>
                <a:ext uri="{FF2B5EF4-FFF2-40B4-BE49-F238E27FC236}">
                  <a16:creationId xmlns:a16="http://schemas.microsoft.com/office/drawing/2014/main" id="{415A1966-8025-856A-7C7D-F4FF4B27AA81}"/>
                </a:ext>
              </a:extLst>
            </p:cNvPr>
            <p:cNvGrpSpPr/>
            <p:nvPr/>
          </p:nvGrpSpPr>
          <p:grpSpPr>
            <a:xfrm>
              <a:off x="962640" y="2987208"/>
              <a:ext cx="3642293" cy="3669879"/>
              <a:chOff x="1596213" y="3059216"/>
              <a:chExt cx="3642293" cy="3669879"/>
            </a:xfrm>
          </p:grpSpPr>
          <p:grpSp>
            <p:nvGrpSpPr>
              <p:cNvPr id="7" name="组合 6">
                <a:extLst>
                  <a:ext uri="{FF2B5EF4-FFF2-40B4-BE49-F238E27FC236}">
                    <a16:creationId xmlns:a16="http://schemas.microsoft.com/office/drawing/2014/main" id="{D24AD040-68DA-1012-D0AD-4AC9CDA8ABE8}"/>
                  </a:ext>
                </a:extLst>
              </p:cNvPr>
              <p:cNvGrpSpPr/>
              <p:nvPr/>
            </p:nvGrpSpPr>
            <p:grpSpPr>
              <a:xfrm>
                <a:off x="1596213" y="3059216"/>
                <a:ext cx="3426269" cy="1079003"/>
                <a:chOff x="1596213" y="3059216"/>
                <a:chExt cx="3426269" cy="1079003"/>
              </a:xfrm>
            </p:grpSpPr>
            <p:sp>
              <p:nvSpPr>
                <p:cNvPr id="47" name="矩形 71"/>
                <p:cNvSpPr>
                  <a:spLocks noChangeArrowheads="1"/>
                </p:cNvSpPr>
                <p:nvPr/>
              </p:nvSpPr>
              <p:spPr bwMode="auto">
                <a:xfrm>
                  <a:off x="3791744" y="3429440"/>
                  <a:ext cx="123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元器件损坏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6" name="Picture 2" descr="热失控保护 - 品慧电子网">
                  <a:extLst>
                    <a:ext uri="{FF2B5EF4-FFF2-40B4-BE49-F238E27FC236}">
                      <a16:creationId xmlns:a16="http://schemas.microsoft.com/office/drawing/2014/main" id="{46816D0A-A38E-8906-8E62-E61E20EA88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6213" y="3059216"/>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a16="http://schemas.microsoft.com/office/drawing/2014/main" id="{1E5B8AC0-46BF-D3DB-C552-EF57372F7947}"/>
                  </a:ext>
                </a:extLst>
              </p:cNvPr>
              <p:cNvGrpSpPr/>
              <p:nvPr/>
            </p:nvGrpSpPr>
            <p:grpSpPr>
              <a:xfrm>
                <a:off x="1596213" y="5650092"/>
                <a:ext cx="3210245" cy="1079003"/>
                <a:chOff x="1596213" y="5650092"/>
                <a:chExt cx="3210245" cy="1079003"/>
              </a:xfrm>
            </p:grpSpPr>
            <p:sp>
              <p:nvSpPr>
                <p:cNvPr id="60" name="矩形 71"/>
                <p:cNvSpPr>
                  <a:spLocks noChangeArrowheads="1"/>
                </p:cNvSpPr>
                <p:nvPr/>
              </p:nvSpPr>
              <p:spPr bwMode="auto">
                <a:xfrm>
                  <a:off x="3791744" y="6020316"/>
                  <a:ext cx="10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功率切换</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8" name="Picture 4" descr="东莞太阳能光伏发电系统的工作原理_">
                  <a:extLst>
                    <a:ext uri="{FF2B5EF4-FFF2-40B4-BE49-F238E27FC236}">
                      <a16:creationId xmlns:a16="http://schemas.microsoft.com/office/drawing/2014/main" id="{AD32F374-0A54-03BB-7CF5-17A2982619E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6483" b="12974"/>
                <a:stretch/>
              </p:blipFill>
              <p:spPr bwMode="auto">
                <a:xfrm>
                  <a:off x="1596213" y="5650092"/>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组合 7">
                <a:extLst>
                  <a:ext uri="{FF2B5EF4-FFF2-40B4-BE49-F238E27FC236}">
                    <a16:creationId xmlns:a16="http://schemas.microsoft.com/office/drawing/2014/main" id="{BF2C7FE0-929B-21CF-8C17-464FF525C8D7}"/>
                  </a:ext>
                </a:extLst>
              </p:cNvPr>
              <p:cNvGrpSpPr/>
              <p:nvPr/>
            </p:nvGrpSpPr>
            <p:grpSpPr>
              <a:xfrm>
                <a:off x="1596213" y="4352548"/>
                <a:ext cx="3642293" cy="1083215"/>
                <a:chOff x="1596213" y="4352548"/>
                <a:chExt cx="3642293" cy="1083215"/>
              </a:xfrm>
            </p:grpSpPr>
            <p:sp>
              <p:nvSpPr>
                <p:cNvPr id="3" name="矩形 71"/>
                <p:cNvSpPr>
                  <a:spLocks noChangeArrowheads="1"/>
                </p:cNvSpPr>
                <p:nvPr/>
              </p:nvSpPr>
              <p:spPr bwMode="auto">
                <a:xfrm>
                  <a:off x="3791744" y="4724878"/>
                  <a:ext cx="1446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网络传输延迟</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30" name="Picture 6" descr="计算机网络中的时延有哪几部分,计算机网络中的四种延迟分别是什么？-CSDN博客">
                  <a:extLst>
                    <a:ext uri="{FF2B5EF4-FFF2-40B4-BE49-F238E27FC236}">
                      <a16:creationId xmlns:a16="http://schemas.microsoft.com/office/drawing/2014/main" id="{922B0EBE-BF82-0D01-4F37-8B2CB56239D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583" t="7603" b="6268"/>
                <a:stretch/>
              </p:blipFill>
              <p:spPr bwMode="auto">
                <a:xfrm>
                  <a:off x="1596213" y="4352548"/>
                  <a:ext cx="2039403" cy="108321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176155"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D72546F5-BE74-9DE7-1F8D-DF276B8D3CAB}"/>
              </a:ext>
            </a:extLst>
          </p:cNvPr>
          <p:cNvGrpSpPr/>
          <p:nvPr/>
        </p:nvGrpSpPr>
        <p:grpSpPr>
          <a:xfrm>
            <a:off x="5369446" y="2924971"/>
            <a:ext cx="6017282" cy="3794685"/>
            <a:chOff x="5369446" y="2924971"/>
            <a:chExt cx="6017282" cy="3794685"/>
          </a:xfrm>
        </p:grpSpPr>
        <p:graphicFrame>
          <p:nvGraphicFramePr>
            <p:cNvPr id="20" name="对象 19">
              <a:extLst>
                <a:ext uri="{FF2B5EF4-FFF2-40B4-BE49-F238E27FC236}">
                  <a16:creationId xmlns:a16="http://schemas.microsoft.com/office/drawing/2014/main" id="{9C51CC63-84D7-A7D8-8660-D0A98B1C4DCB}"/>
                </a:ext>
              </a:extLst>
            </p:cNvPr>
            <p:cNvGraphicFramePr>
              <a:graphicFrameLocks noChangeAspect="1"/>
            </p:cNvGraphicFramePr>
            <p:nvPr>
              <p:extLst>
                <p:ext uri="{D42A27DB-BD31-4B8C-83A1-F6EECF244321}">
                  <p14:modId xmlns:p14="http://schemas.microsoft.com/office/powerpoint/2010/main" val="782983010"/>
                </p:ext>
              </p:extLst>
            </p:nvPr>
          </p:nvGraphicFramePr>
          <p:xfrm>
            <a:off x="5574631" y="3140968"/>
            <a:ext cx="5606913" cy="3238475"/>
          </p:xfrm>
          <a:graphic>
            <a:graphicData uri="http://schemas.openxmlformats.org/presentationml/2006/ole">
              <mc:AlternateContent xmlns:mc="http://schemas.openxmlformats.org/markup-compatibility/2006">
                <mc:Choice xmlns:v="urn:schemas-microsoft-com:vml" Requires="v">
                  <p:oleObj name="Visio" r:id="rId7" imgW="3314341" imgH="1914339" progId="Visio.Drawing.15">
                    <p:embed/>
                  </p:oleObj>
                </mc:Choice>
                <mc:Fallback>
                  <p:oleObj name="Visio" r:id="rId7" imgW="3314341" imgH="1914339"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4631" y="3140968"/>
                          <a:ext cx="5606913" cy="323847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E7A00A3D-AFE0-1A50-5538-22B3C0C00048}"/>
                </a:ext>
              </a:extLst>
            </p:cNvPr>
            <p:cNvSpPr/>
            <p:nvPr/>
          </p:nvSpPr>
          <p:spPr bwMode="auto">
            <a:xfrm>
              <a:off x="5369446" y="2924971"/>
              <a:ext cx="6017282"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13" name="下箭头 43">
            <a:extLst>
              <a:ext uri="{FF2B5EF4-FFF2-40B4-BE49-F238E27FC236}">
                <a16:creationId xmlns:a16="http://schemas.microsoft.com/office/drawing/2014/main" id="{97AC00D7-19EB-4F50-AF21-B5AA15B0F511}"/>
              </a:ext>
            </a:extLst>
          </p:cNvPr>
          <p:cNvSpPr/>
          <p:nvPr/>
        </p:nvSpPr>
        <p:spPr>
          <a:xfrm rot="16200000">
            <a:off x="4850744" y="4426102"/>
            <a:ext cx="546297" cy="792089"/>
          </a:xfrm>
          <a:prstGeom prst="downArrow">
            <a:avLst/>
          </a:prstGeom>
          <a:solidFill>
            <a:srgbClr val="0070C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206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695709" y="3601331"/>
            <a:ext cx="1069102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4EE28BA-846C-404A-BE98-687DB10C07CF}"/>
              </a:ext>
            </a:extLst>
          </p:cNvPr>
          <p:cNvPicPr>
            <a:picLocks noChangeAspect="1"/>
          </p:cNvPicPr>
          <p:nvPr/>
        </p:nvPicPr>
        <p:blipFill>
          <a:blip r:embed="rId4"/>
          <a:stretch>
            <a:fillRect/>
          </a:stretch>
        </p:blipFill>
        <p:spPr>
          <a:xfrm>
            <a:off x="839416" y="3717032"/>
            <a:ext cx="3562537" cy="26712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7220285"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194" name="圆角矩形 48"/>
          <p:cNvSpPr/>
          <p:nvPr>
            <p:custDataLst>
              <p:tags r:id="rId2"/>
            </p:custDataLst>
          </p:nvPr>
        </p:nvSpPr>
        <p:spPr>
          <a:xfrm>
            <a:off x="1589912"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无解</a:t>
            </a:r>
          </a:p>
        </p:txBody>
      </p:sp>
      <p:sp>
        <p:nvSpPr>
          <p:cNvPr id="36" name="矩形 35"/>
          <p:cNvSpPr/>
          <p:nvPr/>
        </p:nvSpPr>
        <p:spPr bwMode="auto">
          <a:xfrm>
            <a:off x="673425"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跟踪不稳定系统</a:t>
            </a:r>
          </a:p>
        </p:txBody>
      </p:sp>
      <p:sp>
        <p:nvSpPr>
          <p:cNvPr id="61" name="文本框 60"/>
          <p:cNvSpPr txBox="1"/>
          <p:nvPr/>
        </p:nvSpPr>
        <p:spPr>
          <a:xfrm>
            <a:off x="7589556" y="1516722"/>
            <a:ext cx="2491018"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483732" y="3949581"/>
            <a:ext cx="2702666" cy="400110"/>
          </a:xfrm>
          <a:prstGeom prst="rect">
            <a:avLst/>
          </a:prstGeom>
          <a:noFill/>
        </p:spPr>
        <p:txBody>
          <a:bodyPr wrap="square" rtlCol="0">
            <a:spAutoFit/>
          </a:bodyPr>
          <a:lstStyle/>
          <a:p>
            <a:pPr algn="ctr"/>
            <a:r>
              <a:rPr kumimoji="1"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002060"/>
                </a:solidFill>
                <a:latin typeface="微软雅黑" panose="020B0503020204020204" pitchFamily="34" charset="-122"/>
                <a:ea typeface="微软雅黑" panose="020B0503020204020204" pitchFamily="34" charset="-122"/>
              </a:rPr>
              <a:t>方程无法求解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6"/>
          <a:stretch>
            <a:fillRect/>
          </a:stretch>
        </p:blipFill>
        <p:spPr>
          <a:xfrm>
            <a:off x="3695390" y="241935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7"/>
          <a:stretch>
            <a:fillRect/>
          </a:stretch>
        </p:blipFill>
        <p:spPr>
          <a:xfrm>
            <a:off x="824632" y="2390567"/>
            <a:ext cx="2175024" cy="1085279"/>
          </a:xfrm>
          <a:prstGeom prst="rect">
            <a:avLst/>
          </a:prstGeom>
        </p:spPr>
      </p:pic>
      <p:grpSp>
        <p:nvGrpSpPr>
          <p:cNvPr id="20" name="组合 19">
            <a:extLst>
              <a:ext uri="{FF2B5EF4-FFF2-40B4-BE49-F238E27FC236}">
                <a16:creationId xmlns:a16="http://schemas.microsoft.com/office/drawing/2014/main" id="{B04664D8-2DEE-3950-735B-62DF4973F0E3}"/>
              </a:ext>
            </a:extLst>
          </p:cNvPr>
          <p:cNvGrpSpPr/>
          <p:nvPr/>
        </p:nvGrpSpPr>
        <p:grpSpPr>
          <a:xfrm>
            <a:off x="6425839" y="2115268"/>
            <a:ext cx="4854737" cy="1683701"/>
            <a:chOff x="6425839" y="2033331"/>
            <a:chExt cx="4854737" cy="1683701"/>
          </a:xfrm>
        </p:grpSpPr>
        <p:pic>
          <p:nvPicPr>
            <p:cNvPr id="22" name="图片 21">
              <a:extLst>
                <a:ext uri="{FF2B5EF4-FFF2-40B4-BE49-F238E27FC236}">
                  <a16:creationId xmlns:a16="http://schemas.microsoft.com/office/drawing/2014/main" id="{FA3343C9-2A50-3ED9-9F9F-5E6D17CE464A}"/>
                </a:ext>
              </a:extLst>
            </p:cNvPr>
            <p:cNvPicPr>
              <a:picLocks noChangeAspect="1"/>
            </p:cNvPicPr>
            <p:nvPr/>
          </p:nvPicPr>
          <p:blipFill>
            <a:blip r:embed="rId8"/>
            <a:stretch>
              <a:fillRect/>
            </a:stretch>
          </p:blipFill>
          <p:spPr>
            <a:xfrm>
              <a:off x="6425839" y="2033331"/>
              <a:ext cx="2334457" cy="1683701"/>
            </a:xfrm>
            <a:prstGeom prst="rect">
              <a:avLst/>
            </a:prstGeom>
          </p:spPr>
        </p:pic>
        <p:grpSp>
          <p:nvGrpSpPr>
            <p:cNvPr id="34" name="组合 33">
              <a:extLst>
                <a:ext uri="{FF2B5EF4-FFF2-40B4-BE49-F238E27FC236}">
                  <a16:creationId xmlns:a16="http://schemas.microsoft.com/office/drawing/2014/main" id="{6A0C8801-086D-4717-CCD9-5846205E4BF8}"/>
                </a:ext>
              </a:extLst>
            </p:cNvPr>
            <p:cNvGrpSpPr/>
            <p:nvPr/>
          </p:nvGrpSpPr>
          <p:grpSpPr>
            <a:xfrm>
              <a:off x="8926872" y="2354148"/>
              <a:ext cx="2353704" cy="1042067"/>
              <a:chOff x="8835065" y="1682172"/>
              <a:chExt cx="2353704" cy="1042067"/>
            </a:xfrm>
          </p:grpSpPr>
          <p:pic>
            <p:nvPicPr>
              <p:cNvPr id="32" name="图片 31">
                <a:extLst>
                  <a:ext uri="{FF2B5EF4-FFF2-40B4-BE49-F238E27FC236}">
                    <a16:creationId xmlns:a16="http://schemas.microsoft.com/office/drawing/2014/main" id="{2003FC12-86C7-AEB1-DCFC-FCFD301614B6}"/>
                  </a:ext>
                </a:extLst>
              </p:cNvPr>
              <p:cNvPicPr>
                <a:picLocks noChangeAspect="1"/>
              </p:cNvPicPr>
              <p:nvPr/>
            </p:nvPicPr>
            <p:blipFill>
              <a:blip r:embed="rId9"/>
              <a:stretch>
                <a:fillRect/>
              </a:stretch>
            </p:blipFill>
            <p:spPr>
              <a:xfrm>
                <a:off x="8835065" y="2086777"/>
                <a:ext cx="2353704" cy="637462"/>
              </a:xfrm>
              <a:prstGeom prst="rect">
                <a:avLst/>
              </a:prstGeom>
            </p:spPr>
          </p:pic>
          <p:sp>
            <p:nvSpPr>
              <p:cNvPr id="33" name="文本框 32">
                <a:extLst>
                  <a:ext uri="{FF2B5EF4-FFF2-40B4-BE49-F238E27FC236}">
                    <a16:creationId xmlns:a16="http://schemas.microsoft.com/office/drawing/2014/main" id="{E905BC56-AAAB-B771-D751-915155AEA5C2}"/>
                  </a:ext>
                </a:extLst>
              </p:cNvPr>
              <p:cNvSpPr txBox="1"/>
              <p:nvPr/>
            </p:nvSpPr>
            <p:spPr>
              <a:xfrm>
                <a:off x="9778520" y="1682172"/>
                <a:ext cx="466794" cy="646331"/>
              </a:xfrm>
              <a:prstGeom prst="rect">
                <a:avLst/>
              </a:prstGeom>
              <a:noFill/>
            </p:spPr>
            <p:txBody>
              <a:bodyPr wrap="none" rtlCol="0">
                <a:spAutoFit/>
              </a:bodyPr>
              <a:lstStyle/>
              <a:p>
                <a:r>
                  <a:rPr lang="en-US" altLang="zh-CN" sz="3600" b="1" dirty="0">
                    <a:solidFill>
                      <a:srgbClr val="FF0000"/>
                    </a:solidFill>
                    <a:latin typeface="+mj-ea"/>
                    <a:ea typeface="+mj-ea"/>
                  </a:rPr>
                  <a:t>?</a:t>
                </a:r>
                <a:endParaRPr lang="zh-CN" altLang="en-US" sz="3600" b="1" dirty="0">
                  <a:solidFill>
                    <a:srgbClr val="FF0000"/>
                  </a:solidFill>
                  <a:latin typeface="+mj-ea"/>
                  <a:ea typeface="+mj-ea"/>
                </a:endParaRPr>
              </a:p>
            </p:txBody>
          </p:sp>
        </p:grpSp>
      </p:grpSp>
      <p:grpSp>
        <p:nvGrpSpPr>
          <p:cNvPr id="21" name="组合 20">
            <a:extLst>
              <a:ext uri="{FF2B5EF4-FFF2-40B4-BE49-F238E27FC236}">
                <a16:creationId xmlns:a16="http://schemas.microsoft.com/office/drawing/2014/main" id="{0B3EE2EC-69FD-3AF4-466B-D33BF56766CA}"/>
              </a:ext>
            </a:extLst>
          </p:cNvPr>
          <p:cNvGrpSpPr/>
          <p:nvPr/>
        </p:nvGrpSpPr>
        <p:grpSpPr>
          <a:xfrm>
            <a:off x="931148" y="3949581"/>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solidFill>
                    <a:srgbClr val="002060"/>
                  </a:solidFill>
                  <a:latin typeface="微软雅黑" panose="020B0503020204020204" pitchFamily="34" charset="-122"/>
                  <a:ea typeface="微软雅黑" panose="020B0503020204020204" pitchFamily="34" charset="-122"/>
                </a:rPr>
                <a:t>二次型性能指标            发散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1152835121"/>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10" imgW="685800" imgH="291960" progId="Equation.DSMT4">
                    <p:embed/>
                  </p:oleObj>
                </mc:Choice>
                <mc:Fallback>
                  <p:oleObj name="Equation" r:id="rId10" imgW="685800" imgH="291960" progId="Equation.DSMT4">
                    <p:embed/>
                    <p:pic>
                      <p:nvPicPr>
                        <p:cNvPr id="0" name=""/>
                        <p:cNvPicPr/>
                        <p:nvPr/>
                      </p:nvPicPr>
                      <p:blipFill>
                        <a:blip r:embed="rId11"/>
                        <a:stretch>
                          <a:fillRect/>
                        </a:stretch>
                      </p:blipFill>
                      <p:spPr>
                        <a:xfrm>
                          <a:off x="3265934" y="3960667"/>
                          <a:ext cx="813842" cy="345721"/>
                        </a:xfrm>
                        <a:prstGeom prst="rect">
                          <a:avLst/>
                        </a:prstGeom>
                      </p:spPr>
                    </p:pic>
                  </p:oleObj>
                </mc:Fallback>
              </mc:AlternateContent>
            </a:graphicData>
          </a:graphic>
        </p:graphicFrame>
      </p:grpSp>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89735"/>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772384" y="1785852"/>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无限时域下</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MJS</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的线性二次型最优跟踪控制</a:t>
              </a:r>
              <a:endParaRPr kumimoji="0" lang="en-US" altLang="zh-CN"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grpSp>
      <p:sp>
        <p:nvSpPr>
          <p:cNvPr id="8" name="文本框 7"/>
          <p:cNvSpPr txBox="1"/>
          <p:nvPr/>
        </p:nvSpPr>
        <p:spPr>
          <a:xfrm>
            <a:off x="4632358"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9" name="文本框 8"/>
          <p:cNvSpPr txBox="1"/>
          <p:nvPr/>
        </p:nvSpPr>
        <p:spPr>
          <a:xfrm>
            <a:off x="8476585"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0" name="矩形 113"/>
          <p:cNvSpPr>
            <a:spLocks noChangeArrowheads="1"/>
          </p:cNvSpPr>
          <p:nvPr/>
        </p:nvSpPr>
        <p:spPr bwMode="auto">
          <a:xfrm>
            <a:off x="4135788" y="2273410"/>
            <a:ext cx="2536276"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1" name="矩形 113"/>
          <p:cNvSpPr>
            <a:spLocks noChangeArrowheads="1"/>
          </p:cNvSpPr>
          <p:nvPr/>
        </p:nvSpPr>
        <p:spPr bwMode="auto">
          <a:xfrm>
            <a:off x="7101227" y="2273410"/>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165115" y="2437804"/>
            <a:ext cx="2477623"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动态规划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solidFill>
                  <a:srgbClr val="002060"/>
                </a:solidFill>
                <a:latin typeface="微软雅黑" panose="020B0503020204020204" pitchFamily="34" charset="-122"/>
                <a:ea typeface="微软雅黑" panose="020B0503020204020204" pitchFamily="34" charset="-122"/>
              </a:rPr>
              <a:t>方程</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Kleinman</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算法</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80292" y="2622470"/>
            <a:ext cx="4093226" cy="78739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Clr>
                <a:srgbClr val="002060"/>
              </a:buClr>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r>
              <a:rPr lang="zh-CN" altLang="en-US" sz="1600" b="1" dirty="0">
                <a:solidFill>
                  <a:srgbClr val="002060"/>
                </a:solidFill>
                <a:latin typeface="微软雅黑" panose="020B0503020204020204" pitchFamily="34" charset="-122"/>
                <a:ea typeface="微软雅黑" panose="020B0503020204020204" pitchFamily="34" charset="-122"/>
              </a:rPr>
              <a:t>时 </a:t>
            </a: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方程求解</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165115" y="4308642"/>
            <a:ext cx="2327003" cy="7875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线性矩阵不等式</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4135787" y="3959582"/>
            <a:ext cx="253627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7101227" y="3959582"/>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180292" y="4308642"/>
            <a:ext cx="4093226" cy="78752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镇定解的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solidFill>
                  <a:srgbClr val="002060"/>
                </a:solidFill>
                <a:latin typeface="微软雅黑" panose="020B0503020204020204" pitchFamily="34" charset="-122"/>
                <a:ea typeface="微软雅黑" panose="020B0503020204020204" pitchFamily="34" charset="-122"/>
              </a:rPr>
              <a:t>难以保证</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状态估计</a:t>
            </a:r>
            <a:r>
              <a:rPr lang="zh-CN" altLang="en-US" sz="1600" b="1" dirty="0">
                <a:solidFill>
                  <a:srgbClr val="002060"/>
                </a:solidFill>
                <a:latin typeface="微软雅黑" panose="020B0503020204020204" pitchFamily="34" charset="-122"/>
                <a:ea typeface="微软雅黑" panose="020B0503020204020204" pitchFamily="34" charset="-122"/>
              </a:rPr>
              <a:t>问题</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pic>
        <p:nvPicPr>
          <p:cNvPr id="21" name="图片 20">
            <a:extLst>
              <a:ext uri="{FF2B5EF4-FFF2-40B4-BE49-F238E27FC236}">
                <a16:creationId xmlns:a16="http://schemas.microsoft.com/office/drawing/2014/main" id="{5A996CD6-546F-D2FA-9FE4-590F8EFA8CBD}"/>
              </a:ext>
            </a:extLst>
          </p:cNvPr>
          <p:cNvPicPr>
            <a:picLocks noChangeAspect="1"/>
          </p:cNvPicPr>
          <p:nvPr/>
        </p:nvPicPr>
        <p:blipFill>
          <a:blip r:embed="rId4"/>
          <a:stretch>
            <a:fillRect/>
          </a:stretch>
        </p:blipFill>
        <p:spPr>
          <a:xfrm>
            <a:off x="844326" y="1428949"/>
            <a:ext cx="10393785" cy="2364252"/>
          </a:xfrm>
          <a:prstGeom prst="rect">
            <a:avLst/>
          </a:prstGeom>
        </p:spPr>
      </p:pic>
      <p:grpSp>
        <p:nvGrpSpPr>
          <p:cNvPr id="41" name="组合 40">
            <a:extLst>
              <a:ext uri="{FF2B5EF4-FFF2-40B4-BE49-F238E27FC236}">
                <a16:creationId xmlns:a16="http://schemas.microsoft.com/office/drawing/2014/main" id="{F4FCD0E0-65E3-995A-3A76-96C2CA476908}"/>
              </a:ext>
            </a:extLst>
          </p:cNvPr>
          <p:cNvGrpSpPr/>
          <p:nvPr/>
        </p:nvGrpSpPr>
        <p:grpSpPr>
          <a:xfrm>
            <a:off x="1330434" y="4592910"/>
            <a:ext cx="9421567" cy="1706669"/>
            <a:chOff x="994913" y="4592910"/>
            <a:chExt cx="9421567" cy="1706669"/>
          </a:xfrm>
        </p:grpSpPr>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994913" y="5246189"/>
              <a:ext cx="121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难点</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1922639" y="4843089"/>
              <a:ext cx="541922" cy="1206310"/>
            </a:xfrm>
            <a:prstGeom prst="leftBrace">
              <a:avLst>
                <a:gd name="adj1" fmla="val 29978"/>
                <a:gd name="adj2" fmla="val 50000"/>
              </a:avLst>
            </a:pr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368655"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二次型性能指标</a:t>
                  </a:r>
                  <a:r>
                    <a:rPr lang="zh-CN" altLang="en-US" sz="2000" b="1" dirty="0">
                      <a:solidFill>
                        <a:srgbClr val="C00000"/>
                      </a:solidFill>
                      <a:latin typeface="Times New Roman" panose="02020603050405020304" pitchFamily="18" charset="0"/>
                      <a:ea typeface="微软雅黑" panose="020B0503020204020204" pitchFamily="34" charset="-122"/>
                    </a:rPr>
                    <a:t>发散</a:t>
                  </a:r>
                  <a:endParaRPr lang="en-US" altLang="zh-CN" sz="2000" b="1" dirty="0">
                    <a:solidFill>
                      <a:srgbClr val="C00000"/>
                    </a:solidFill>
                    <a:latin typeface="Times New Roman" panose="02020603050405020304" pitchFamily="18" charset="0"/>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转移概率</a:t>
                  </a:r>
                  <a:r>
                    <a:rPr lang="zh-CN" altLang="en-US" sz="2000" b="1" dirty="0">
                      <a:solidFill>
                        <a:srgbClr val="C00000"/>
                      </a:solidFill>
                      <a:latin typeface="Times New Roman" panose="02020603050405020304" pitchFamily="18" charset="0"/>
                      <a:ea typeface="微软雅黑" panose="020B0503020204020204" pitchFamily="34" charset="-122"/>
                    </a:rPr>
                    <a:t>未知</a:t>
                  </a:r>
                  <a:endParaRPr lang="en-US" altLang="zh-CN" sz="2000" b="1" baseline="30000" dirty="0">
                    <a:solidFill>
                      <a:srgbClr val="C00000"/>
                    </a:solidFill>
                    <a:latin typeface="Times New Roman" panose="02020603050405020304" pitchFamily="18" charset="0"/>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solidFill>
                        <a:srgbClr val="002060"/>
                      </a:solidFill>
                      <a:latin typeface="微软雅黑" panose="020B0503020204020204" pitchFamily="34" charset="-122"/>
                      <a:ea typeface="微软雅黑" panose="020B0503020204020204" pitchFamily="34" charset="-122"/>
                    </a:rPr>
                    <a:t>求解 </a:t>
                  </a:r>
                  <a:r>
                    <a:rPr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rPr>
                    <a:t>方程</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2107</Words>
  <Application>Microsoft Office PowerPoint</Application>
  <PresentationFormat>宽屏</PresentationFormat>
  <Paragraphs>233</Paragraphs>
  <Slides>27</Slides>
  <Notes>23</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2</vt:i4>
      </vt:variant>
      <vt:variant>
        <vt:lpstr>幻灯片标题</vt:lpstr>
      </vt:variant>
      <vt:variant>
        <vt:i4>27</vt:i4>
      </vt:variant>
    </vt:vector>
  </HeadingPairs>
  <TitlesOfParts>
    <vt:vector size="41"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Visio</vt:lpstr>
      <vt:lpstr>Equation</vt:lpstr>
      <vt:lpstr>基于策略迭代的马尔可夫跳变系统的最优跟踪控制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总结</vt:lpstr>
      <vt:lpstr>展望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1885</cp:revision>
  <dcterms:created xsi:type="dcterms:W3CDTF">2016-09-08T14:29:00Z</dcterms:created>
  <dcterms:modified xsi:type="dcterms:W3CDTF">2024-05-02T15:29:54Z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