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4"/>
  </p:notesMasterIdLst>
  <p:handoutMasterIdLst>
    <p:handoutMasterId r:id="rId35"/>
  </p:handoutMasterIdLst>
  <p:sldIdLst>
    <p:sldId id="493" r:id="rId6"/>
    <p:sldId id="8879" r:id="rId7"/>
    <p:sldId id="496" r:id="rId8"/>
    <p:sldId id="8882" r:id="rId9"/>
    <p:sldId id="8934" r:id="rId10"/>
    <p:sldId id="8883" r:id="rId11"/>
    <p:sldId id="8925" r:id="rId12"/>
    <p:sldId id="8935" r:id="rId13"/>
    <p:sldId id="8960" r:id="rId14"/>
    <p:sldId id="1302" r:id="rId15"/>
    <p:sldId id="1303" r:id="rId16"/>
    <p:sldId id="8937" r:id="rId17"/>
    <p:sldId id="8956" r:id="rId18"/>
    <p:sldId id="8957" r:id="rId19"/>
    <p:sldId id="8911" r:id="rId20"/>
    <p:sldId id="8944" r:id="rId21"/>
    <p:sldId id="8945" r:id="rId22"/>
    <p:sldId id="8947" r:id="rId23"/>
    <p:sldId id="8955" r:id="rId24"/>
    <p:sldId id="8954" r:id="rId25"/>
    <p:sldId id="8958" r:id="rId26"/>
    <p:sldId id="8959" r:id="rId27"/>
    <p:sldId id="8949" r:id="rId28"/>
    <p:sldId id="8936" r:id="rId29"/>
    <p:sldId id="1043" r:id="rId30"/>
    <p:sldId id="8905" r:id="rId31"/>
    <p:sldId id="8906" r:id="rId32"/>
    <p:sldId id="1023" r:id="rId33"/>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C0"/>
    <a:srgbClr val="0066FF"/>
    <a:srgbClr val="66CCFF"/>
    <a:srgbClr val="81D8FF"/>
    <a:srgbClr val="9CD8E4"/>
    <a:srgbClr val="C3E8EF"/>
    <a:srgbClr val="8FD3E1"/>
    <a:srgbClr val="D1E2F7"/>
    <a:srgbClr val="635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varScale="1">
        <p:scale>
          <a:sx n="91" d="100"/>
          <a:sy n="91" d="100"/>
        </p:scale>
        <p:origin x="138" y="51"/>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28</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40150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1.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5.emf"/><Relationship Id="rId7" Type="http://schemas.openxmlformats.org/officeDocument/2006/relationships/image" Target="../media/image18.wmf"/><Relationship Id="rId12" Type="http://schemas.openxmlformats.org/officeDocument/2006/relationships/oleObject" Target="../embeddings/oleObject6.bin"/><Relationship Id="rId17" Type="http://schemas.openxmlformats.org/officeDocument/2006/relationships/image" Target="../media/image23.wmf"/><Relationship Id="rId25" Type="http://schemas.openxmlformats.org/officeDocument/2006/relationships/image" Target="../media/image27.emf"/><Relationship Id="rId2" Type="http://schemas.openxmlformats.org/officeDocument/2006/relationships/notesSlide" Target="../notesSlides/notesSlide8.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20.wmf"/><Relationship Id="rId24" Type="http://schemas.openxmlformats.org/officeDocument/2006/relationships/oleObject" Target="../embeddings/oleObject12.bin"/><Relationship Id="rId5" Type="http://schemas.openxmlformats.org/officeDocument/2006/relationships/image" Target="../media/image17.emf"/><Relationship Id="rId15" Type="http://schemas.openxmlformats.org/officeDocument/2006/relationships/image" Target="../media/image22.wmf"/><Relationship Id="rId23" Type="http://schemas.openxmlformats.org/officeDocument/2006/relationships/image" Target="../media/image26.emf"/><Relationship Id="rId10" Type="http://schemas.openxmlformats.org/officeDocument/2006/relationships/oleObject" Target="../embeddings/oleObject5.bin"/><Relationship Id="rId19" Type="http://schemas.openxmlformats.org/officeDocument/2006/relationships/image" Target="../media/image24.wmf"/><Relationship Id="rId4" Type="http://schemas.openxmlformats.org/officeDocument/2006/relationships/oleObject" Target="../embeddings/oleObject2.bin"/><Relationship Id="rId9" Type="http://schemas.openxmlformats.org/officeDocument/2006/relationships/image" Target="../media/image19.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30.wmf"/><Relationship Id="rId3" Type="http://schemas.openxmlformats.org/officeDocument/2006/relationships/image" Target="../media/image31.png"/><Relationship Id="rId7" Type="http://schemas.openxmlformats.org/officeDocument/2006/relationships/image" Target="../media/image29.wmf"/><Relationship Id="rId12" Type="http://schemas.openxmlformats.org/officeDocument/2006/relationships/oleObject" Target="../embeddings/oleObject15.bin"/><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32.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emf"/></Relationships>
</file>

<file path=ppt/slides/_rels/slide15.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5.jpeg"/><Relationship Id="rId7" Type="http://schemas.openxmlformats.org/officeDocument/2006/relationships/oleObject" Target="../embeddings/oleObject17.bin"/><Relationship Id="rId12" Type="http://schemas.openxmlformats.org/officeDocument/2006/relationships/image" Target="../media/image42.svg"/><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38.emf"/><Relationship Id="rId11" Type="http://schemas.openxmlformats.org/officeDocument/2006/relationships/image" Target="../media/image41.png"/><Relationship Id="rId5" Type="http://schemas.openxmlformats.org/officeDocument/2006/relationships/oleObject" Target="../embeddings/oleObject16.bin"/><Relationship Id="rId10" Type="http://schemas.openxmlformats.org/officeDocument/2006/relationships/image" Target="../media/image40.emf"/><Relationship Id="rId4" Type="http://schemas.openxmlformats.org/officeDocument/2006/relationships/image" Target="../media/image38.png"/><Relationship Id="rId9"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23.bin"/><Relationship Id="rId3" Type="http://schemas.openxmlformats.org/officeDocument/2006/relationships/image" Target="../media/image43.emf"/><Relationship Id="rId7" Type="http://schemas.openxmlformats.org/officeDocument/2006/relationships/oleObject" Target="../embeddings/oleObject20.bin"/><Relationship Id="rId12" Type="http://schemas.openxmlformats.org/officeDocument/2006/relationships/image" Target="../media/image47.wmf"/><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44.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6.wmf"/><Relationship Id="rId4" Type="http://schemas.openxmlformats.org/officeDocument/2006/relationships/image" Target="../media/image5.jpeg"/><Relationship Id="rId9" Type="http://schemas.openxmlformats.org/officeDocument/2006/relationships/oleObject" Target="../embeddings/oleObject21.bin"/><Relationship Id="rId14" Type="http://schemas.openxmlformats.org/officeDocument/2006/relationships/image" Target="../media/image4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3.wmf"/><Relationship Id="rId3" Type="http://schemas.openxmlformats.org/officeDocument/2006/relationships/image" Target="../media/image5.jpeg"/><Relationship Id="rId7" Type="http://schemas.openxmlformats.org/officeDocument/2006/relationships/image" Target="../media/image50.wmf"/><Relationship Id="rId12" Type="http://schemas.openxmlformats.org/officeDocument/2006/relationships/oleObject" Target="../embeddings/oleObject28.bin"/><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oleObject" Target="../embeddings/oleObject25.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51.wmf"/></Relationships>
</file>

<file path=ppt/slides/_rels/slide18.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jpeg"/><Relationship Id="rId7" Type="http://schemas.openxmlformats.org/officeDocument/2006/relationships/oleObject" Target="../embeddings/oleObject30.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54.wmf"/><Relationship Id="rId5" Type="http://schemas.openxmlformats.org/officeDocument/2006/relationships/oleObject" Target="../embeddings/oleObject29.bin"/><Relationship Id="rId10" Type="http://schemas.openxmlformats.org/officeDocument/2006/relationships/image" Target="../media/image56.wmf"/><Relationship Id="rId4" Type="http://schemas.openxmlformats.org/officeDocument/2006/relationships/image" Target="../media/image59.png"/><Relationship Id="rId9"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jpeg"/><Relationship Id="rId7" Type="http://schemas.openxmlformats.org/officeDocument/2006/relationships/oleObject" Target="../embeddings/oleObject33.bin"/><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57.wmf"/><Relationship Id="rId5" Type="http://schemas.openxmlformats.org/officeDocument/2006/relationships/oleObject" Target="../embeddings/oleObject32.bin"/><Relationship Id="rId10" Type="http://schemas.openxmlformats.org/officeDocument/2006/relationships/image" Target="../media/image59.wmf"/><Relationship Id="rId4" Type="http://schemas.openxmlformats.org/officeDocument/2006/relationships/image" Target="../media/image63.png"/><Relationship Id="rId9"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0.emf"/><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oleObject" Target="../embeddings/oleObject35.bin"/><Relationship Id="rId5" Type="http://schemas.openxmlformats.org/officeDocument/2006/relationships/image" Target="../media/image68.png"/><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64.png"/><Relationship Id="rId5" Type="http://schemas.openxmlformats.org/officeDocument/2006/relationships/image" Target="../media/image62.pn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8.emf"/><Relationship Id="rId5" Type="http://schemas.openxmlformats.org/officeDocument/2006/relationships/image" Target="../media/image67.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5.jpeg"/><Relationship Id="rId7"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package" Target="../embeddings/Microsoft_Visio_Drawing.vsdx"/></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32.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0.emf"/><Relationship Id="rId11" Type="http://schemas.openxmlformats.org/officeDocument/2006/relationships/image" Target="../media/image14.wmf"/><Relationship Id="rId5" Type="http://schemas.openxmlformats.org/officeDocument/2006/relationships/image" Target="../media/image5.jpeg"/><Relationship Id="rId10" Type="http://schemas.openxmlformats.org/officeDocument/2006/relationships/oleObject" Target="../embeddings/oleObject1.bin"/><Relationship Id="rId4" Type="http://schemas.openxmlformats.org/officeDocument/2006/relationships/notesSlide" Target="../notesSlides/notesSlide4.xml"/><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2024.05</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516" t="-24540"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515" r="-57"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2515BB0-D367-4211-9699-078DE898755F}"/>
              </a:ext>
            </a:extLst>
          </p:cNvPr>
          <p:cNvPicPr>
            <a:picLocks noChangeAspect="1"/>
          </p:cNvPicPr>
          <p:nvPr/>
        </p:nvPicPr>
        <p:blipFill>
          <a:blip r:embed="rId3"/>
          <a:stretch>
            <a:fillRect/>
          </a:stretch>
        </p:blipFill>
        <p:spPr>
          <a:xfrm>
            <a:off x="2984251" y="1397311"/>
            <a:ext cx="6448924" cy="5234474"/>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814493"/>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E9AEE7-209C-455E-AF0D-2E2A82991659}"/>
                  </a:ext>
                </a:extLst>
              </p:cNvPr>
              <p:cNvSpPr txBox="1"/>
              <p:nvPr/>
            </p:nvSpPr>
            <p:spPr>
              <a:xfrm>
                <a:off x="7392144" y="4797152"/>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7392144" y="4797152"/>
                <a:ext cx="1585077"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D472CB7D-C41E-42FB-AA5F-56EBD2ACA99B}"/>
                  </a:ext>
                </a:extLst>
              </p:cNvPr>
              <p:cNvSpPr txBox="1"/>
              <p:nvPr/>
            </p:nvSpPr>
            <p:spPr>
              <a:xfrm>
                <a:off x="7392144" y="1419643"/>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7392144" y="1419643"/>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80440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96638" y="3573016"/>
            <a:ext cx="203101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pic>
        <p:nvPicPr>
          <p:cNvPr id="9" name="图片 8">
            <a:extLst>
              <a:ext uri="{FF2B5EF4-FFF2-40B4-BE49-F238E27FC236}">
                <a16:creationId xmlns:a16="http://schemas.microsoft.com/office/drawing/2014/main" id="{D3F0CDFB-24FB-4D75-8F69-AC1E32CB64BB}"/>
              </a:ext>
            </a:extLst>
          </p:cNvPr>
          <p:cNvPicPr>
            <a:picLocks noChangeAspect="1"/>
          </p:cNvPicPr>
          <p:nvPr/>
        </p:nvPicPr>
        <p:blipFill>
          <a:blip r:embed="rId4"/>
          <a:stretch>
            <a:fillRect/>
          </a:stretch>
        </p:blipFill>
        <p:spPr>
          <a:xfrm>
            <a:off x="3189177" y="1340768"/>
            <a:ext cx="5813646" cy="5267679"/>
          </a:xfrm>
          <a:prstGeom prst="rect">
            <a:avLst/>
          </a:prstGeom>
        </p:spPr>
      </p:pic>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B01352-B40C-4E42-9393-DA11A18210A1}"/>
                  </a:ext>
                </a:extLst>
              </p:cNvPr>
              <p:cNvSpPr txBox="1"/>
              <p:nvPr/>
            </p:nvSpPr>
            <p:spPr>
              <a:xfrm>
                <a:off x="8040216" y="494116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8040216" y="4941168"/>
                <a:ext cx="1440160"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BF31534-CD45-4389-810A-E9FE65E064C9}"/>
                  </a:ext>
                </a:extLst>
              </p:cNvPr>
              <p:cNvSpPr txBox="1"/>
              <p:nvPr/>
            </p:nvSpPr>
            <p:spPr>
              <a:xfrm>
                <a:off x="7248128" y="1347635"/>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7248128" y="1347635"/>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429000"/>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347719"/>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3722529"/>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980303828"/>
              </p:ext>
            </p:extLst>
          </p:nvPr>
        </p:nvGraphicFramePr>
        <p:xfrm>
          <a:off x="3696824" y="3617880"/>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617880"/>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671429088"/>
              </p:ext>
            </p:extLst>
          </p:nvPr>
        </p:nvGraphicFramePr>
        <p:xfrm>
          <a:off x="3696824" y="1487085"/>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487085"/>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448629"/>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860127605"/>
              </p:ext>
            </p:extLst>
          </p:nvPr>
        </p:nvGraphicFramePr>
        <p:xfrm>
          <a:off x="3383553" y="5160528"/>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160528"/>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710029450"/>
              </p:ext>
            </p:extLst>
          </p:nvPr>
        </p:nvGraphicFramePr>
        <p:xfrm>
          <a:off x="3719736" y="4520662"/>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520662"/>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5743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435103568"/>
              </p:ext>
            </p:extLst>
          </p:nvPr>
        </p:nvGraphicFramePr>
        <p:xfrm>
          <a:off x="3719736" y="2343698"/>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343698"/>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1571286"/>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397371"/>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1881715893"/>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369175"/>
                <a:ext cx="10653582" cy="24536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369175"/>
                <a:ext cx="10653582" cy="2453620"/>
              </a:xfrm>
              <a:prstGeom prst="rect">
                <a:avLst/>
              </a:prstGeom>
              <a:blipFill>
                <a:blip r:embed="rId4"/>
                <a:stretch>
                  <a:fillRect l="-572" b="-27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544373331"/>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6FFE4B-1FB7-4EE8-9ED9-67E2B54E2F4D}"/>
              </a:ext>
            </a:extLst>
          </p:cNvPr>
          <p:cNvPicPr>
            <a:picLocks noChangeAspect="1"/>
          </p:cNvPicPr>
          <p:nvPr/>
        </p:nvPicPr>
        <p:blipFill>
          <a:blip r:embed="rId3"/>
          <a:stretch>
            <a:fillRect/>
          </a:stretch>
        </p:blipFill>
        <p:spPr>
          <a:xfrm>
            <a:off x="3287688" y="1344398"/>
            <a:ext cx="4802031" cy="5324962"/>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71703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CFF7F6D-DCFC-4BC4-BAD3-C5C2A974DB38}"/>
                  </a:ext>
                </a:extLst>
              </p:cNvPr>
              <p:cNvSpPr txBox="1"/>
              <p:nvPr/>
            </p:nvSpPr>
            <p:spPr>
              <a:xfrm>
                <a:off x="7248128" y="1566352"/>
                <a:ext cx="4200128"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7248128" y="1566352"/>
                <a:ext cx="4200128" cy="422488"/>
              </a:xfrm>
              <a:prstGeom prst="rect">
                <a:avLst/>
              </a:prstGeom>
              <a:blipFill>
                <a:blip r:embed="rId5"/>
                <a:stretch>
                  <a:fillRect l="-1016" b="-14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C85E625-8B30-421C-9EF9-39064EC900C3}"/>
                  </a:ext>
                </a:extLst>
              </p:cNvPr>
              <p:cNvSpPr txBox="1"/>
              <p:nvPr/>
            </p:nvSpPr>
            <p:spPr>
              <a:xfrm>
                <a:off x="7032104" y="4715237"/>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7032104" y="4715237"/>
                <a:ext cx="1585077" cy="477888"/>
              </a:xfrm>
              <a:prstGeom prst="rect">
                <a:avLst/>
              </a:prstGeom>
              <a:blipFill>
                <a:blip r:embed="rId6"/>
                <a:stretch>
                  <a:fillRect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1127448" y="386104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CD13CA6A-4F1D-439A-A1C2-33B0B4101089}"/>
                  </a:ext>
                </a:extLst>
              </p:cNvPr>
              <p:cNvSpPr txBox="1"/>
              <p:nvPr/>
            </p:nvSpPr>
            <p:spPr>
              <a:xfrm>
                <a:off x="7176120" y="1439973"/>
                <a:ext cx="4176464"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7176120" y="1439973"/>
                <a:ext cx="4176464" cy="422488"/>
              </a:xfrm>
              <a:prstGeom prst="rect">
                <a:avLst/>
              </a:prstGeom>
              <a:blipFill>
                <a:blip r:embed="rId4"/>
                <a:stretch>
                  <a:fillRect l="-876" b="-12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CF8466A7-2461-4D49-B51B-55EE970DE55C}"/>
                  </a:ext>
                </a:extLst>
              </p:cNvPr>
              <p:cNvSpPr txBox="1"/>
              <p:nvPr/>
            </p:nvSpPr>
            <p:spPr>
              <a:xfrm>
                <a:off x="7680176" y="489532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7680176" y="4895328"/>
                <a:ext cx="1440160" cy="477888"/>
              </a:xfrm>
              <a:prstGeom prst="rect">
                <a:avLst/>
              </a:prstGeom>
              <a:blipFill>
                <a:blip r:embed="rId5"/>
                <a:stretch>
                  <a:fillRect b="-384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A0255F1-7706-4451-B3A5-D41994E0060E}"/>
              </a:ext>
            </a:extLst>
          </p:cNvPr>
          <p:cNvPicPr>
            <a:picLocks noChangeAspect="1"/>
          </p:cNvPicPr>
          <p:nvPr/>
        </p:nvPicPr>
        <p:blipFill>
          <a:blip r:embed="rId6"/>
          <a:stretch>
            <a:fillRect/>
          </a:stretch>
        </p:blipFill>
        <p:spPr>
          <a:xfrm>
            <a:off x="3703588" y="1268760"/>
            <a:ext cx="4784825" cy="5363273"/>
          </a:xfrm>
          <a:prstGeom prst="rect">
            <a:avLst/>
          </a:prstGeom>
        </p:spPr>
      </p:pic>
    </p:spTree>
    <p:extLst>
      <p:ext uri="{BB962C8B-B14F-4D97-AF65-F5344CB8AC3E}">
        <p14:creationId xmlns:p14="http://schemas.microsoft.com/office/powerpoint/2010/main" val="211061961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𝒘</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𝑵</m:t>
                    </m:r>
                    <m:d>
                      <m:dPr>
                        <m:ctrlPr>
                          <a:rPr lang="en-US" altLang="zh-CN" sz="2000" b="1" i="1" smtClean="0">
                            <a:solidFill>
                              <a:srgbClr val="002060"/>
                            </a:solidFill>
                            <a:latin typeface="Cambria Math" panose="02040503050406030204" pitchFamily="18" charset="0"/>
                            <a:ea typeface="微软雅黑" panose="020B0503020204020204" pitchFamily="34" charset="-122"/>
                          </a:rPr>
                        </m:ctrlPr>
                      </m:dPr>
                      <m:e>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𝟎𝟎𝟓</m:t>
                        </m:r>
                      </m:e>
                    </m:d>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
        <p:nvSpPr>
          <p:cNvPr id="16" name="矩形 15">
            <a:extLst>
              <a:ext uri="{FF2B5EF4-FFF2-40B4-BE49-F238E27FC236}">
                <a16:creationId xmlns:a16="http://schemas.microsoft.com/office/drawing/2014/main" id="{69450A49-A2CD-418A-8DD7-927CDB088EA3}"/>
              </a:ext>
            </a:extLst>
          </p:cNvPr>
          <p:cNvSpPr/>
          <p:nvPr/>
        </p:nvSpPr>
        <p:spPr bwMode="auto">
          <a:xfrm>
            <a:off x="695400" y="2309821"/>
            <a:ext cx="10691019" cy="327941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矩形 71"/>
          <p:cNvSpPr/>
          <p:nvPr/>
        </p:nvSpPr>
        <p:spPr>
          <a:xfrm>
            <a:off x="950134" y="2428067"/>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grpSp>
        <p:nvGrpSpPr>
          <p:cNvPr id="3" name="组合 2">
            <a:extLst>
              <a:ext uri="{FF2B5EF4-FFF2-40B4-BE49-F238E27FC236}">
                <a16:creationId xmlns:a16="http://schemas.microsoft.com/office/drawing/2014/main" id="{98774E09-EAD2-4314-82D1-5D410DDD0E35}"/>
              </a:ext>
            </a:extLst>
          </p:cNvPr>
          <p:cNvGrpSpPr/>
          <p:nvPr/>
        </p:nvGrpSpPr>
        <p:grpSpPr>
          <a:xfrm>
            <a:off x="1983267" y="2049890"/>
            <a:ext cx="3392653" cy="1156465"/>
            <a:chOff x="1911259" y="2049890"/>
            <a:chExt cx="3392653" cy="1156465"/>
          </a:xfrm>
        </p:grpSpPr>
        <p:sp>
          <p:nvSpPr>
            <p:cNvPr id="73" name="矩形: 圆角 72"/>
            <p:cNvSpPr/>
            <p:nvPr/>
          </p:nvSpPr>
          <p:spPr bwMode="auto">
            <a:xfrm>
              <a:off x="1911259" y="2049890"/>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9" name="文本框 78"/>
            <p:cNvSpPr txBox="1"/>
            <p:nvPr/>
          </p:nvSpPr>
          <p:spPr>
            <a:xfrm>
              <a:off x="2102799" y="2274179"/>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grpSp>
      <p:sp>
        <p:nvSpPr>
          <p:cNvPr id="95" name="文本框 94"/>
          <p:cNvSpPr txBox="1"/>
          <p:nvPr/>
        </p:nvSpPr>
        <p:spPr>
          <a:xfrm>
            <a:off x="5714780" y="2234361"/>
            <a:ext cx="5201127"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求解无限时域下对</a:t>
            </a:r>
            <a:r>
              <a:rPr lang="zh-CN" altLang="en-US" sz="1600" b="1" dirty="0">
                <a:solidFill>
                  <a:srgbClr val="C00000"/>
                </a:solidFill>
                <a:latin typeface="微软雅黑" panose="020B0503020204020204" pitchFamily="34" charset="-122"/>
                <a:ea typeface="微软雅黑" panose="020B0503020204020204" pitchFamily="34" charset="-122"/>
              </a:rPr>
              <a:t>不稳定</a:t>
            </a:r>
            <a:r>
              <a:rPr lang="zh-CN" altLang="en-US" sz="1600" b="1" dirty="0">
                <a:latin typeface="微软雅黑" panose="020B0503020204020204" pitchFamily="34" charset="-122"/>
                <a:ea typeface="微软雅黑" panose="020B0503020204020204" pitchFamily="34" charset="-122"/>
              </a:rPr>
              <a:t>系统的跟踪控制问题；</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设计转移概率已知与</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时的</a:t>
            </a:r>
            <a:r>
              <a:rPr lang="en-US" altLang="zh-CN" sz="1600" b="1" dirty="0">
                <a:latin typeface="微软雅黑" panose="020B0503020204020204" pitchFamily="34" charset="-122"/>
                <a:ea typeface="微软雅黑" panose="020B0503020204020204" pitchFamily="34" charset="-122"/>
              </a:rPr>
              <a:t>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593541"/>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1983267" y="4215364"/>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5714780" y="4030503"/>
            <a:ext cx="5493788" cy="15261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给出</a:t>
            </a:r>
            <a:r>
              <a:rPr lang="en-US" altLang="zh-CN" sz="1600" b="1" dirty="0">
                <a:latin typeface="微软雅黑" panose="020B0503020204020204" pitchFamily="34" charset="-122"/>
                <a:ea typeface="微软雅黑" panose="020B0503020204020204" pitchFamily="34" charset="-122"/>
              </a:rPr>
              <a:t>GARE</a:t>
            </a:r>
            <a:r>
              <a:rPr lang="zh-CN" altLang="en-US" sz="1600" b="1" dirty="0">
                <a:latin typeface="微软雅黑" panose="020B0503020204020204" pitchFamily="34" charset="-122"/>
                <a:ea typeface="微软雅黑" panose="020B0503020204020204" pitchFamily="34" charset="-122"/>
              </a:rPr>
              <a:t>唯一镇定解的存在性与</a:t>
            </a:r>
            <a:r>
              <a:rPr lang="zh-CN" altLang="en-US" sz="1600" b="1" dirty="0">
                <a:solidFill>
                  <a:srgbClr val="C00000"/>
                </a:solidFill>
                <a:latin typeface="微软雅黑" panose="020B0503020204020204" pitchFamily="34" charset="-122"/>
                <a:ea typeface="微软雅黑" panose="020B0503020204020204" pitchFamily="34" charset="-122"/>
              </a:rPr>
              <a:t>稳定性证明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设计转移概率已知时的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迭代求解算法，给出算法</a:t>
            </a:r>
            <a:r>
              <a:rPr lang="zh-CN" altLang="en-US" sz="1600" b="1" dirty="0">
                <a:solidFill>
                  <a:srgbClr val="C00000"/>
                </a:solidFill>
                <a:latin typeface="微软雅黑" panose="020B0503020204020204" pitchFamily="34" charset="-122"/>
                <a:ea typeface="微软雅黑" panose="020B0503020204020204" pitchFamily="34" charset="-122"/>
              </a:rPr>
              <a:t>收敛性证明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下的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ACFE77C-0DAD-473A-A36D-8E81295020CE}"/>
              </a:ext>
            </a:extLst>
          </p:cNvPr>
          <p:cNvSpPr/>
          <p:nvPr/>
        </p:nvSpPr>
        <p:spPr bwMode="auto">
          <a:xfrm>
            <a:off x="695400" y="1900603"/>
            <a:ext cx="10691019" cy="145503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0E9578C2-7000-4B6F-846F-2C0AB707BE9D}"/>
              </a:ext>
            </a:extLst>
          </p:cNvPr>
          <p:cNvSpPr/>
          <p:nvPr/>
        </p:nvSpPr>
        <p:spPr bwMode="auto">
          <a:xfrm>
            <a:off x="695400" y="3925946"/>
            <a:ext cx="10691019" cy="173530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5F7485EF-F8D3-4BD0-A12E-94F9BC9666D0}"/>
              </a:ext>
            </a:extLst>
          </p:cNvPr>
          <p:cNvGrpSpPr/>
          <p:nvPr/>
        </p:nvGrpSpPr>
        <p:grpSpPr>
          <a:xfrm>
            <a:off x="1199456" y="1700808"/>
            <a:ext cx="9793088" cy="981586"/>
            <a:chOff x="1199456" y="1700808"/>
            <a:chExt cx="9793088" cy="981586"/>
          </a:xfrm>
        </p:grpSpPr>
        <p:sp>
          <p:nvSpPr>
            <p:cNvPr id="9" name="矩形 8"/>
            <p:cNvSpPr/>
            <p:nvPr/>
          </p:nvSpPr>
          <p:spPr bwMode="auto">
            <a:xfrm>
              <a:off x="1199456" y="17008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文本框 38"/>
            <p:cNvSpPr txBox="1"/>
            <p:nvPr/>
          </p:nvSpPr>
          <p:spPr>
            <a:xfrm>
              <a:off x="1199456" y="1935698"/>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F88E855-E53C-43C9-AC65-8FD63319E075}"/>
              </a:ext>
            </a:extLst>
          </p:cNvPr>
          <p:cNvGrpSpPr/>
          <p:nvPr/>
        </p:nvGrpSpPr>
        <p:grpSpPr>
          <a:xfrm>
            <a:off x="1199456" y="3054031"/>
            <a:ext cx="9793088" cy="981586"/>
            <a:chOff x="1199456" y="3055159"/>
            <a:chExt cx="9793088" cy="981586"/>
          </a:xfrm>
        </p:grpSpPr>
        <p:sp>
          <p:nvSpPr>
            <p:cNvPr id="7" name="矩形 6"/>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FF959E0-D2B5-43E6-9DFF-4E93AC746716}"/>
              </a:ext>
            </a:extLst>
          </p:cNvPr>
          <p:cNvGrpSpPr/>
          <p:nvPr/>
        </p:nvGrpSpPr>
        <p:grpSpPr>
          <a:xfrm>
            <a:off x="1196492" y="4407255"/>
            <a:ext cx="9793088" cy="981586"/>
            <a:chOff x="1199456" y="3055159"/>
            <a:chExt cx="9793088" cy="981586"/>
          </a:xfrm>
        </p:grpSpPr>
        <p:sp>
          <p:nvSpPr>
            <p:cNvPr id="17" name="矩形 16">
              <a:extLst>
                <a:ext uri="{FF2B5EF4-FFF2-40B4-BE49-F238E27FC236}">
                  <a16:creationId xmlns:a16="http://schemas.microsoft.com/office/drawing/2014/main" id="{4BC84629-E480-4880-9E19-097C0EA6626A}"/>
                </a:ext>
              </a:extLst>
            </p:cNvPr>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93F75425-EB2B-41D1-894B-C364C8280EA9}"/>
                    </a:ext>
                  </a:extLst>
                </p:cNvPr>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研究混合</a:t>
                  </a:r>
                  <a14:m>
                    <m:oMath xmlns:m="http://schemas.openxmlformats.org/officeDocument/2006/math">
                      <m:f>
                        <m:fPr>
                          <m:type m:val="lin"/>
                          <m:ctrlPr>
                            <a:rPr lang="en-US" altLang="zh-CN" sz="2400" b="1" i="1" smtClean="0">
                              <a:solidFill>
                                <a:srgbClr val="002060"/>
                              </a:solidFill>
                              <a:latin typeface="Cambria Math" panose="02040503050406030204" pitchFamily="18" charset="0"/>
                              <a:ea typeface="微软雅黑" panose="020B0503020204020204" pitchFamily="34" charset="-122"/>
                            </a:rPr>
                          </m:ctrlPr>
                        </m:fPr>
                        <m:num>
                          <m:sSub>
                            <m:sSubPr>
                              <m:ctrlPr>
                                <a:rPr lang="en-US" altLang="zh-CN" sz="2400" b="1" i="1">
                                  <a:solidFill>
                                    <a:srgbClr val="002060"/>
                                  </a:solidFill>
                                  <a:latin typeface="Cambria Math" panose="02040503050406030204" pitchFamily="18" charset="0"/>
                                  <a:ea typeface="微软雅黑" panose="020B0503020204020204" pitchFamily="34" charset="-122"/>
                                </a:rPr>
                              </m:ctrlPr>
                            </m:sSubPr>
                            <m:e>
                              <m:r>
                                <a:rPr lang="en-US" altLang="zh-CN" sz="2400" b="1" i="1">
                                  <a:solidFill>
                                    <a:srgbClr val="002060"/>
                                  </a:solidFill>
                                  <a:latin typeface="Cambria Math" panose="02040503050406030204" pitchFamily="18" charset="0"/>
                                  <a:ea typeface="微软雅黑" panose="020B0503020204020204" pitchFamily="34" charset="-122"/>
                                </a:rPr>
                                <m:t>𝑯</m:t>
                              </m:r>
                            </m:e>
                            <m:sub>
                              <m:r>
                                <a:rPr lang="en-US" altLang="zh-CN" sz="2400" b="1" i="1">
                                  <a:solidFill>
                                    <a:srgbClr val="002060"/>
                                  </a:solidFill>
                                  <a:latin typeface="Cambria Math" panose="02040503050406030204" pitchFamily="18" charset="0"/>
                                  <a:ea typeface="微软雅黑" panose="020B0503020204020204" pitchFamily="34" charset="-122"/>
                                </a:rPr>
                                <m:t>𝟐</m:t>
                              </m:r>
                            </m:sub>
                          </m:sSub>
                        </m:num>
                        <m:den>
                          <m:sSub>
                            <m:sSubPr>
                              <m:ctrlPr>
                                <a:rPr lang="en-US" altLang="zh-CN" sz="2400" b="1" i="1" smtClean="0">
                                  <a:solidFill>
                                    <a:srgbClr val="002060"/>
                                  </a:solidFill>
                                  <a:latin typeface="Cambria Math" panose="02040503050406030204" pitchFamily="18" charset="0"/>
                                  <a:ea typeface="微软雅黑" panose="020B0503020204020204" pitchFamily="34" charset="-122"/>
                                </a:rPr>
                              </m:ctrlPr>
                            </m:sSubPr>
                            <m:e>
                              <m:r>
                                <a:rPr lang="en-US" altLang="zh-CN" sz="2400" b="1" i="1" smtClean="0">
                                  <a:solidFill>
                                    <a:srgbClr val="002060"/>
                                  </a:solidFill>
                                  <a:latin typeface="Cambria Math" panose="02040503050406030204" pitchFamily="18" charset="0"/>
                                  <a:ea typeface="微软雅黑" panose="020B0503020204020204" pitchFamily="34" charset="-122"/>
                                </a:rPr>
                                <m:t>𝑯</m:t>
                              </m:r>
                            </m:e>
                            <m:sub>
                              <m:r>
                                <a:rPr lang="en-US" altLang="zh-CN" sz="2400" b="1" i="1" smtClean="0">
                                  <a:solidFill>
                                    <a:srgbClr val="002060"/>
                                  </a:solidFill>
                                  <a:latin typeface="Cambria Math" panose="02040503050406030204" pitchFamily="18" charset="0"/>
                                  <a:ea typeface="Cambria Math" panose="02040503050406030204" pitchFamily="18" charset="0"/>
                                </a:rPr>
                                <m:t>∞</m:t>
                              </m:r>
                            </m:sub>
                          </m:sSub>
                        </m:den>
                      </m:f>
                    </m:oMath>
                  </a14:m>
                  <a:r>
                    <a:rPr lang="zh-CN" altLang="en-US" sz="2400" b="1" dirty="0">
                      <a:solidFill>
                        <a:srgbClr val="002060"/>
                      </a:solidFill>
                      <a:latin typeface="微软雅黑" panose="020B0503020204020204" pitchFamily="34" charset="-122"/>
                      <a:ea typeface="微软雅黑" panose="020B0503020204020204" pitchFamily="34" charset="-122"/>
                    </a:rPr>
                    <a:t>控制、自适应控制、深度学习等控制方法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mc:Choice>
          <mc:Fallback>
            <p:sp>
              <p:nvSpPr>
                <p:cNvPr id="18" name="文本框 17">
                  <a:extLst>
                    <a:ext uri="{FF2B5EF4-FFF2-40B4-BE49-F238E27FC236}">
                      <a16:creationId xmlns:a16="http://schemas.microsoft.com/office/drawing/2014/main" id="{93F75425-EB2B-41D1-894B-C364C8280EA9}"/>
                    </a:ext>
                  </a:extLst>
                </p:cNvPr>
                <p:cNvSpPr txBox="1">
                  <a:spLocks noRot="1" noChangeAspect="1" noMove="1" noResize="1" noEditPoints="1" noAdjustHandles="1" noChangeArrowheads="1" noChangeShapeType="1" noTextEdit="1"/>
                </p:cNvSpPr>
                <p:nvPr/>
              </p:nvSpPr>
              <p:spPr>
                <a:xfrm>
                  <a:off x="1199456" y="3290049"/>
                  <a:ext cx="9793088" cy="511807"/>
                </a:xfrm>
                <a:prstGeom prst="rect">
                  <a:avLst/>
                </a:prstGeom>
                <a:blipFill>
                  <a:blip r:embed="rId4"/>
                  <a:stretch>
                    <a:fillRect l="-809" t="-103614" b="-177108"/>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709243036"/>
              </p:ext>
            </p:extLst>
          </p:nvPr>
        </p:nvGraphicFramePr>
        <p:xfrm>
          <a:off x="695400" y="1413279"/>
          <a:ext cx="10657185" cy="1586585"/>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400" dirty="0">
                          <a:latin typeface="Times New Roman" panose="02020603050405020304" pitchFamily="18" charset="0"/>
                          <a:cs typeface="Times New Roman" panose="02020603050405020304" pitchFamily="18" charset="0"/>
                        </a:rPr>
                        <a:t>Shen Y, </a:t>
                      </a:r>
                      <a:r>
                        <a:rPr lang="en-US" altLang="zh-CN" sz="1400" b="1" dirty="0">
                          <a:solidFill>
                            <a:schemeClr val="tx1"/>
                          </a:solidFill>
                          <a:latin typeface="Times New Roman" panose="02020603050405020304" pitchFamily="18" charset="0"/>
                          <a:cs typeface="Times New Roman" panose="02020603050405020304" pitchFamily="18" charset="0"/>
                        </a:rPr>
                        <a:t>Yao C-K</a:t>
                      </a:r>
                      <a:r>
                        <a:rPr lang="en-US" altLang="zh-CN" sz="1400" dirty="0">
                          <a:latin typeface="Times New Roman" panose="02020603050405020304" pitchFamily="18" charset="0"/>
                          <a:cs typeface="Times New Roman" panose="02020603050405020304" pitchFamily="18" charset="0"/>
                        </a:rPr>
                        <a:t>, Chen B, Che W-W, Wu Z-G. </a:t>
                      </a:r>
                      <a:r>
                        <a:rPr lang="en-US" altLang="zh-CN" sz="1400" i="1" dirty="0">
                          <a:latin typeface="Times New Roman" panose="02020603050405020304" pitchFamily="18" charset="0"/>
                          <a:cs typeface="Times New Roman" panose="02020603050405020304" pitchFamily="18" charset="0"/>
                        </a:rPr>
                        <a:t>H</a:t>
                      </a:r>
                      <a:r>
                        <a:rPr lang="en-US" altLang="zh-CN" sz="1400" baseline="-25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400" b="1" dirty="0">
                          <a:latin typeface="Times New Roman" panose="02020603050405020304" pitchFamily="18" charset="0"/>
                          <a:cs typeface="Times New Roman" panose="02020603050405020304" pitchFamily="18" charset="0"/>
                        </a:rPr>
                        <a:t>International Journal of Robust and Nonlinear Control</a:t>
                      </a:r>
                      <a:r>
                        <a:rPr lang="en-US" altLang="zh-CN" sz="14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600" dirty="0">
                          <a:latin typeface="Times New Roman" panose="02020603050405020304" pitchFamily="18" charset="0"/>
                          <a:cs typeface="Times New Roman" panose="02020603050405020304" pitchFamily="18" charset="0"/>
                        </a:rPr>
                        <a:t>JCR2</a:t>
                      </a:r>
                      <a:r>
                        <a:rPr lang="zh-CN" altLang="en-US" sz="16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2001441472"/>
              </p:ext>
            </p:extLst>
          </p:nvPr>
        </p:nvGraphicFramePr>
        <p:xfrm>
          <a:off x="695400" y="3501248"/>
          <a:ext cx="10657184" cy="21600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400" b="0" dirty="0">
                          <a:latin typeface="Times New Roman" panose="02020603050405020304" pitchFamily="18" charset="0"/>
                          <a:cs typeface="Times New Roman" panose="02020603050405020304" pitchFamily="18" charset="0"/>
                        </a:rPr>
                        <a:t>沈英</a:t>
                      </a:r>
                      <a:r>
                        <a:rPr lang="en-US" altLang="zh-CN" sz="1400" b="0" dirty="0">
                          <a:latin typeface="Times New Roman" panose="02020603050405020304" pitchFamily="18" charset="0"/>
                          <a:cs typeface="Times New Roman" panose="02020603050405020304" pitchFamily="18" charset="0"/>
                        </a:rPr>
                        <a:t>, </a:t>
                      </a:r>
                      <a:r>
                        <a:rPr lang="zh-CN" altLang="en-US" sz="1400" b="1" dirty="0">
                          <a:solidFill>
                            <a:schemeClr val="tx1"/>
                          </a:solidFill>
                          <a:latin typeface="Times New Roman" panose="02020603050405020304" pitchFamily="18" charset="0"/>
                          <a:cs typeface="Times New Roman" panose="02020603050405020304" pitchFamily="18" charset="0"/>
                        </a:rPr>
                        <a:t>姚才康</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倪洪杰</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400" b="0" dirty="0">
                          <a:latin typeface="Times New Roman" panose="02020603050405020304" pitchFamily="18" charset="0"/>
                          <a:cs typeface="Times New Roman" panose="02020603050405020304" pitchFamily="18" charset="0"/>
                        </a:rPr>
                        <a:t>, 202310824266.7, 2023</a:t>
                      </a:r>
                      <a:r>
                        <a:rPr lang="zh-CN" altLang="en-US" sz="1400" b="0" dirty="0">
                          <a:latin typeface="Times New Roman" panose="02020603050405020304" pitchFamily="18" charset="0"/>
                          <a:cs typeface="Times New Roman" panose="02020603050405020304" pitchFamily="18" charset="0"/>
                        </a:rPr>
                        <a:t>年</a:t>
                      </a:r>
                      <a:r>
                        <a:rPr lang="en-US" altLang="zh-CN" sz="1400" b="0" dirty="0">
                          <a:latin typeface="Times New Roman" panose="02020603050405020304" pitchFamily="18" charset="0"/>
                          <a:cs typeface="Times New Roman" panose="02020603050405020304" pitchFamily="18" charset="0"/>
                        </a:rPr>
                        <a:t>7</a:t>
                      </a:r>
                      <a:r>
                        <a:rPr lang="zh-CN" altLang="en-US" sz="1400" b="0" dirty="0">
                          <a:latin typeface="Times New Roman" panose="02020603050405020304" pitchFamily="18" charset="0"/>
                          <a:cs typeface="Times New Roman" panose="02020603050405020304" pitchFamily="18" charset="0"/>
                        </a:rPr>
                        <a:t>月</a:t>
                      </a:r>
                      <a:r>
                        <a:rPr lang="en-US" altLang="zh-CN" sz="1400" b="0" dirty="0">
                          <a:latin typeface="Times New Roman" panose="02020603050405020304" pitchFamily="18" charset="0"/>
                          <a:cs typeface="Times New Roman" panose="02020603050405020304" pitchFamily="18" charset="0"/>
                        </a:rPr>
                        <a:t>6</a:t>
                      </a:r>
                      <a:r>
                        <a:rPr lang="zh-CN" altLang="en-US" sz="1400" b="0" dirty="0">
                          <a:latin typeface="Times New Roman" panose="02020603050405020304" pitchFamily="18" charset="0"/>
                          <a:cs typeface="Times New Roman" panose="02020603050405020304" pitchFamily="18" charset="0"/>
                        </a:rPr>
                        <a:t>日</a:t>
                      </a:r>
                      <a:r>
                        <a:rPr lang="en-US" altLang="zh-CN" sz="1400" b="0" dirty="0">
                          <a:latin typeface="Times New Roman" panose="02020603050405020304" pitchFamily="18" charset="0"/>
                          <a:cs typeface="Times New Roman" panose="02020603050405020304" pitchFamily="18" charset="0"/>
                        </a:rPr>
                        <a:t>.</a:t>
                      </a:r>
                      <a:endParaRPr lang="zh-CN" altLang="en-US" sz="14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400" dirty="0">
                          <a:latin typeface="Times New Roman" panose="02020603050405020304" pitchFamily="18" charset="0"/>
                          <a:cs typeface="Times New Roman" panose="02020603050405020304" pitchFamily="18" charset="0"/>
                        </a:rPr>
                        <a:t>沈英</a:t>
                      </a:r>
                      <a:r>
                        <a:rPr lang="en-US" altLang="zh-CN" sz="1400" dirty="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姚才康</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倪洪杰</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机械臂中信息不完全直流电机输出跟踪控制软件</a:t>
                      </a:r>
                      <a:r>
                        <a:rPr lang="en-US" altLang="zh-CN" sz="1400" dirty="0">
                          <a:latin typeface="Times New Roman" panose="02020603050405020304" pitchFamily="18" charset="0"/>
                          <a:cs typeface="Times New Roman" panose="02020603050405020304" pitchFamily="18" charset="0"/>
                        </a:rPr>
                        <a:t>V1.0, 2023SR1088457, 2023</a:t>
                      </a:r>
                      <a:r>
                        <a:rPr lang="zh-CN" altLang="en-US" sz="1400" dirty="0">
                          <a:latin typeface="Times New Roman" panose="02020603050405020304" pitchFamily="18" charset="0"/>
                          <a:cs typeface="Times New Roman" panose="02020603050405020304" pitchFamily="18" charset="0"/>
                        </a:rPr>
                        <a:t>年</a:t>
                      </a:r>
                      <a:r>
                        <a:rPr lang="en-US" altLang="zh-CN" sz="1400" dirty="0">
                          <a:latin typeface="Times New Roman" panose="02020603050405020304" pitchFamily="18" charset="0"/>
                          <a:cs typeface="Times New Roman" panose="02020603050405020304" pitchFamily="18" charset="0"/>
                        </a:rPr>
                        <a:t>9</a:t>
                      </a:r>
                      <a:r>
                        <a:rPr lang="zh-CN" altLang="en-US" sz="1400" dirty="0">
                          <a:latin typeface="Times New Roman" panose="02020603050405020304" pitchFamily="18" charset="0"/>
                          <a:cs typeface="Times New Roman" panose="02020603050405020304" pitchFamily="18" charset="0"/>
                        </a:rPr>
                        <a:t>月</a:t>
                      </a:r>
                      <a:r>
                        <a:rPr lang="en-US" altLang="zh-CN" sz="1400" dirty="0">
                          <a:latin typeface="Times New Roman" panose="02020603050405020304" pitchFamily="18" charset="0"/>
                          <a:cs typeface="Times New Roman" panose="02020603050405020304" pitchFamily="18" charset="0"/>
                        </a:rPr>
                        <a:t>18</a:t>
                      </a:r>
                      <a:r>
                        <a:rPr lang="zh-CN" altLang="en-US" sz="1400" dirty="0">
                          <a:latin typeface="Times New Roman" panose="02020603050405020304" pitchFamily="18" charset="0"/>
                          <a:cs typeface="Times New Roman" panose="02020603050405020304" pitchFamily="18" charset="0"/>
                        </a:rPr>
                        <a:t>日</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176155"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D72546F5-BE74-9DE7-1F8D-DF276B8D3CAB}"/>
              </a:ext>
            </a:extLst>
          </p:cNvPr>
          <p:cNvGrpSpPr/>
          <p:nvPr/>
        </p:nvGrpSpPr>
        <p:grpSpPr>
          <a:xfrm>
            <a:off x="5369446" y="2924971"/>
            <a:ext cx="6017282" cy="3794685"/>
            <a:chOff x="5369446" y="2924971"/>
            <a:chExt cx="601728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782983010"/>
                </p:ext>
              </p:extLst>
            </p:nvPr>
          </p:nvGraphicFramePr>
          <p:xfrm>
            <a:off x="5574631" y="3140968"/>
            <a:ext cx="5606913" cy="3238475"/>
          </p:xfrm>
          <a:graphic>
            <a:graphicData uri="http://schemas.openxmlformats.org/presentationml/2006/ole">
              <mc:AlternateContent xmlns:mc="http://schemas.openxmlformats.org/markup-compatibility/2006">
                <mc:Choice xmlns:v="urn:schemas-microsoft-com:vml" Requires="v">
                  <p:oleObj name="Visio" r:id="rId4" imgW="3314341" imgH="1914339" progId="Visio.Drawing.15">
                    <p:embed/>
                  </p:oleObj>
                </mc:Choice>
                <mc:Fallback>
                  <p:oleObj name="Visio" r:id="rId4" imgW="3314341" imgH="191433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631" y="3140968"/>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24971"/>
              <a:ext cx="6017282"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26102"/>
            <a:ext cx="546297" cy="792089"/>
          </a:xfrm>
          <a:prstGeom prst="down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2060"/>
              </a:solidFill>
              <a:effectLst/>
              <a:uLnTx/>
              <a:uFillTx/>
            </a:endParaRPr>
          </a:p>
        </p:txBody>
      </p:sp>
      <p:grpSp>
        <p:nvGrpSpPr>
          <p:cNvPr id="32" name="组合 31">
            <a:extLst>
              <a:ext uri="{FF2B5EF4-FFF2-40B4-BE49-F238E27FC236}">
                <a16:creationId xmlns:a16="http://schemas.microsoft.com/office/drawing/2014/main" id="{15FCBFD3-43C8-4D4A-AC22-BBA894D72452}"/>
              </a:ext>
            </a:extLst>
          </p:cNvPr>
          <p:cNvGrpSpPr/>
          <p:nvPr/>
        </p:nvGrpSpPr>
        <p:grpSpPr>
          <a:xfrm>
            <a:off x="947274" y="3261634"/>
            <a:ext cx="3708566" cy="3121304"/>
            <a:chOff x="1055440" y="3342478"/>
            <a:chExt cx="3708566" cy="3121304"/>
          </a:xfrm>
        </p:grpSpPr>
        <p:grpSp>
          <p:nvGrpSpPr>
            <p:cNvPr id="24" name="组合 23">
              <a:extLst>
                <a:ext uri="{FF2B5EF4-FFF2-40B4-BE49-F238E27FC236}">
                  <a16:creationId xmlns:a16="http://schemas.microsoft.com/office/drawing/2014/main" id="{0AAAE242-64D3-402D-9863-CE7A4813D198}"/>
                </a:ext>
              </a:extLst>
            </p:cNvPr>
            <p:cNvGrpSpPr/>
            <p:nvPr/>
          </p:nvGrpSpPr>
          <p:grpSpPr>
            <a:xfrm>
              <a:off x="1081048" y="4725144"/>
              <a:ext cx="3466934" cy="1738638"/>
              <a:chOff x="1081048" y="4725144"/>
              <a:chExt cx="3466934" cy="1738638"/>
            </a:xfrm>
          </p:grpSpPr>
          <p:sp>
            <p:nvSpPr>
              <p:cNvPr id="60" name="矩形 71"/>
              <p:cNvSpPr>
                <a:spLocks noChangeArrowheads="1"/>
              </p:cNvSpPr>
              <p:nvPr/>
            </p:nvSpPr>
            <p:spPr bwMode="auto">
              <a:xfrm>
                <a:off x="3533268" y="542518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B3C12C2B-CF8B-4DB3-ADEA-B72BC96F1009}"/>
                  </a:ext>
                </a:extLst>
              </p:cNvPr>
              <p:cNvPicPr>
                <a:picLocks noChangeAspect="1"/>
              </p:cNvPicPr>
              <p:nvPr/>
            </p:nvPicPr>
            <p:blipFill>
              <a:blip r:embed="rId6"/>
              <a:stretch>
                <a:fillRect/>
              </a:stretch>
            </p:blipFill>
            <p:spPr>
              <a:xfrm>
                <a:off x="1081048" y="4725144"/>
                <a:ext cx="2318755" cy="1738638"/>
              </a:xfrm>
              <a:prstGeom prst="rect">
                <a:avLst/>
              </a:prstGeom>
            </p:spPr>
          </p:pic>
        </p:grpSp>
        <p:grpSp>
          <p:nvGrpSpPr>
            <p:cNvPr id="30" name="组合 29">
              <a:extLst>
                <a:ext uri="{FF2B5EF4-FFF2-40B4-BE49-F238E27FC236}">
                  <a16:creationId xmlns:a16="http://schemas.microsoft.com/office/drawing/2014/main" id="{F4989BDA-0B3B-42A2-9787-57CF551DC308}"/>
                </a:ext>
              </a:extLst>
            </p:cNvPr>
            <p:cNvGrpSpPr/>
            <p:nvPr/>
          </p:nvGrpSpPr>
          <p:grpSpPr>
            <a:xfrm>
              <a:off x="1055440" y="3342478"/>
              <a:ext cx="3708566" cy="1249130"/>
              <a:chOff x="1055440" y="3342478"/>
              <a:chExt cx="3708566" cy="1249130"/>
            </a:xfrm>
          </p:grpSpPr>
          <p:sp>
            <p:nvSpPr>
              <p:cNvPr id="47" name="矩形 71"/>
              <p:cNvSpPr>
                <a:spLocks noChangeArrowheads="1"/>
              </p:cNvSpPr>
              <p:nvPr/>
            </p:nvSpPr>
            <p:spPr bwMode="auto">
              <a:xfrm>
                <a:off x="3533268" y="3797766"/>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3F41DC4A-BAEE-47B0-94A5-83803C698223}"/>
                  </a:ext>
                </a:extLst>
              </p:cNvPr>
              <p:cNvPicPr>
                <a:picLocks noChangeAspect="1"/>
              </p:cNvPicPr>
              <p:nvPr/>
            </p:nvPicPr>
            <p:blipFill>
              <a:blip r:embed="rId7"/>
              <a:stretch>
                <a:fillRect/>
              </a:stretch>
            </p:blipFill>
            <p:spPr>
              <a:xfrm>
                <a:off x="1055440" y="3342478"/>
                <a:ext cx="2369970" cy="1249130"/>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7A0FEB6F-FF1D-4C67-BBA8-214BAD345990}"/>
              </a:ext>
            </a:extLst>
          </p:cNvPr>
          <p:cNvPicPr>
            <a:picLocks noChangeAspect="1"/>
          </p:cNvPicPr>
          <p:nvPr/>
        </p:nvPicPr>
        <p:blipFill>
          <a:blip r:embed="rId4"/>
          <a:stretch>
            <a:fillRect/>
          </a:stretch>
        </p:blipFill>
        <p:spPr>
          <a:xfrm>
            <a:off x="839416" y="3877060"/>
            <a:ext cx="6840760" cy="2372555"/>
          </a:xfrm>
          <a:prstGeom prst="rect">
            <a:avLst/>
          </a:prstGeom>
        </p:spPr>
      </p:pic>
      <p:sp>
        <p:nvSpPr>
          <p:cNvPr id="14" name="文本框 13">
            <a:extLst>
              <a:ext uri="{FF2B5EF4-FFF2-40B4-BE49-F238E27FC236}">
                <a16:creationId xmlns:a16="http://schemas.microsoft.com/office/drawing/2014/main" id="{C76FF9B9-FD94-4C00-829E-F583B83A289B}"/>
              </a:ext>
            </a:extLst>
          </p:cNvPr>
          <p:cNvSpPr txBox="1"/>
          <p:nvPr/>
        </p:nvSpPr>
        <p:spPr>
          <a:xfrm>
            <a:off x="7824192" y="4082107"/>
            <a:ext cx="3586731" cy="196246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电力系统故障：</a:t>
            </a:r>
            <a:r>
              <a:rPr lang="zh-CN" altLang="en-US" sz="1400" dirty="0">
                <a:latin typeface="微软雅黑" panose="020B0503020204020204" pitchFamily="34" charset="-122"/>
                <a:ea typeface="微软雅黑" panose="020B0503020204020204" pitchFamily="34" charset="-122"/>
              </a:rPr>
              <a:t>发电机故障、输电线路短路、变压器故障</a:t>
            </a:r>
            <a:endParaRPr lang="en-US" altLang="zh-CN" sz="14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电网负荷变化：</a:t>
            </a:r>
            <a:r>
              <a:rPr lang="zh-CN" altLang="en-US" sz="1400" dirty="0">
                <a:latin typeface="微软雅黑" panose="020B0503020204020204" pitchFamily="34" charset="-122"/>
                <a:ea typeface="微软雅黑" panose="020B0503020204020204" pitchFamily="34" charset="-122"/>
              </a:rPr>
              <a:t>季节变化、昼夜变化、大型设备启动</a:t>
            </a:r>
            <a:endParaRPr lang="en-US" altLang="zh-CN" sz="14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极端天气：</a:t>
            </a:r>
            <a:r>
              <a:rPr lang="zh-CN" altLang="en-US" sz="1400" dirty="0">
                <a:latin typeface="微软雅黑" panose="020B0503020204020204" pitchFamily="34" charset="-122"/>
                <a:ea typeface="微软雅黑" panose="020B0503020204020204" pitchFamily="34" charset="-122"/>
              </a:rPr>
              <a:t>雷电、风暴</a:t>
            </a:r>
            <a:endParaRPr lang="en-US" altLang="zh-CN" sz="1400" dirty="0">
              <a:latin typeface="微软雅黑" panose="020B0503020204020204" pitchFamily="34" charset="-122"/>
              <a:ea typeface="微软雅黑" panose="020B0503020204020204" pitchFamily="34" charset="-122"/>
            </a:endParaRPr>
          </a:p>
          <a:p>
            <a:pPr algn="ctr">
              <a:lnSpc>
                <a:spcPts val="600"/>
              </a:lnSpc>
            </a:pPr>
            <a:r>
              <a:rPr lang="en-US" altLang="zh-CN" sz="1400" b="1" dirty="0">
                <a:latin typeface="微软雅黑" panose="020B0503020204020204" pitchFamily="34" charset="-122"/>
                <a:ea typeface="微软雅黑" panose="020B0503020204020204" pitchFamily="34" charset="-122"/>
              </a:rPr>
              <a:t>.</a:t>
            </a:r>
          </a:p>
          <a:p>
            <a:pPr algn="ctr">
              <a:lnSpc>
                <a:spcPts val="600"/>
              </a:lnSpc>
            </a:pPr>
            <a:r>
              <a:rPr lang="en-US" altLang="zh-CN" sz="1400" b="1" dirty="0">
                <a:latin typeface="微软雅黑" panose="020B0503020204020204" pitchFamily="34" charset="-122"/>
                <a:ea typeface="微软雅黑" panose="020B0503020204020204" pitchFamily="34" charset="-122"/>
              </a:rPr>
              <a:t>.</a:t>
            </a:r>
          </a:p>
          <a:p>
            <a:pPr algn="ctr">
              <a:lnSpc>
                <a:spcPts val="600"/>
              </a:lnSpc>
            </a:pPr>
            <a:r>
              <a:rPr lang="en-US" altLang="zh-CN" sz="1400"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7220285"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194" name="圆角矩形 48"/>
          <p:cNvSpPr/>
          <p:nvPr>
            <p:custDataLst>
              <p:tags r:id="rId2"/>
            </p:custDataLst>
          </p:nvPr>
        </p:nvSpPr>
        <p:spPr>
          <a:xfrm>
            <a:off x="1589912"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无解</a:t>
            </a:r>
          </a:p>
        </p:txBody>
      </p:sp>
      <p:sp>
        <p:nvSpPr>
          <p:cNvPr id="36" name="矩形 35"/>
          <p:cNvSpPr/>
          <p:nvPr/>
        </p:nvSpPr>
        <p:spPr bwMode="auto">
          <a:xfrm>
            <a:off x="673425"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483732" y="3949581"/>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6"/>
          <a:stretch>
            <a:fillRect/>
          </a:stretch>
        </p:blipFill>
        <p:spPr>
          <a:xfrm>
            <a:off x="3695390" y="241935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7"/>
          <a:stretch>
            <a:fillRect/>
          </a:stretch>
        </p:blipFill>
        <p:spPr>
          <a:xfrm>
            <a:off x="824632" y="2390567"/>
            <a:ext cx="2175024" cy="1085279"/>
          </a:xfrm>
          <a:prstGeom prst="rect">
            <a:avLst/>
          </a:prstGeom>
        </p:spPr>
      </p:pic>
      <p:grpSp>
        <p:nvGrpSpPr>
          <p:cNvPr id="20" name="组合 19">
            <a:extLst>
              <a:ext uri="{FF2B5EF4-FFF2-40B4-BE49-F238E27FC236}">
                <a16:creationId xmlns:a16="http://schemas.microsoft.com/office/drawing/2014/main" id="{B04664D8-2DEE-3950-735B-62DF4973F0E3}"/>
              </a:ext>
            </a:extLst>
          </p:cNvPr>
          <p:cNvGrpSpPr/>
          <p:nvPr/>
        </p:nvGrpSpPr>
        <p:grpSpPr>
          <a:xfrm>
            <a:off x="6425839" y="2115268"/>
            <a:ext cx="4854737" cy="1683701"/>
            <a:chOff x="6425839" y="2033331"/>
            <a:chExt cx="4854737" cy="1683701"/>
          </a:xfrm>
        </p:grpSpPr>
        <p:pic>
          <p:nvPicPr>
            <p:cNvPr id="22" name="图片 21">
              <a:extLst>
                <a:ext uri="{FF2B5EF4-FFF2-40B4-BE49-F238E27FC236}">
                  <a16:creationId xmlns:a16="http://schemas.microsoft.com/office/drawing/2014/main" id="{FA3343C9-2A50-3ED9-9F9F-5E6D17CE464A}"/>
                </a:ext>
              </a:extLst>
            </p:cNvPr>
            <p:cNvPicPr>
              <a:picLocks noChangeAspect="1"/>
            </p:cNvPicPr>
            <p:nvPr/>
          </p:nvPicPr>
          <p:blipFill>
            <a:blip r:embed="rId8"/>
            <a:stretch>
              <a:fillRect/>
            </a:stretch>
          </p:blipFill>
          <p:spPr>
            <a:xfrm>
              <a:off x="6425839" y="2033331"/>
              <a:ext cx="2334457" cy="1683701"/>
            </a:xfrm>
            <a:prstGeom prst="rect">
              <a:avLst/>
            </a:prstGeom>
          </p:spPr>
        </p:pic>
        <p:grpSp>
          <p:nvGrpSpPr>
            <p:cNvPr id="34" name="组合 33">
              <a:extLst>
                <a:ext uri="{FF2B5EF4-FFF2-40B4-BE49-F238E27FC236}">
                  <a16:creationId xmlns:a16="http://schemas.microsoft.com/office/drawing/2014/main" id="{6A0C8801-086D-4717-CCD9-5846205E4BF8}"/>
                </a:ext>
              </a:extLst>
            </p:cNvPr>
            <p:cNvGrpSpPr/>
            <p:nvPr/>
          </p:nvGrpSpPr>
          <p:grpSpPr>
            <a:xfrm>
              <a:off x="8926872" y="2354148"/>
              <a:ext cx="2353704" cy="1042067"/>
              <a:chOff x="8835065" y="1682172"/>
              <a:chExt cx="2353704" cy="1042067"/>
            </a:xfrm>
          </p:grpSpPr>
          <p:pic>
            <p:nvPicPr>
              <p:cNvPr id="32" name="图片 31">
                <a:extLst>
                  <a:ext uri="{FF2B5EF4-FFF2-40B4-BE49-F238E27FC236}">
                    <a16:creationId xmlns:a16="http://schemas.microsoft.com/office/drawing/2014/main" id="{2003FC12-86C7-AEB1-DCFC-FCFD301614B6}"/>
                  </a:ext>
                </a:extLst>
              </p:cNvPr>
              <p:cNvPicPr>
                <a:picLocks noChangeAspect="1"/>
              </p:cNvPicPr>
              <p:nvPr/>
            </p:nvPicPr>
            <p:blipFill>
              <a:blip r:embed="rId9"/>
              <a:stretch>
                <a:fillRect/>
              </a:stretch>
            </p:blipFill>
            <p:spPr>
              <a:xfrm>
                <a:off x="8835065" y="2086777"/>
                <a:ext cx="2353704" cy="637462"/>
              </a:xfrm>
              <a:prstGeom prst="rect">
                <a:avLst/>
              </a:prstGeom>
            </p:spPr>
          </p:pic>
          <p:sp>
            <p:nvSpPr>
              <p:cNvPr id="33" name="文本框 32">
                <a:extLst>
                  <a:ext uri="{FF2B5EF4-FFF2-40B4-BE49-F238E27FC236}">
                    <a16:creationId xmlns:a16="http://schemas.microsoft.com/office/drawing/2014/main" id="{E905BC56-AAAB-B771-D751-915155AEA5C2}"/>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grpSp>
      <p:grpSp>
        <p:nvGrpSpPr>
          <p:cNvPr id="21" name="组合 20">
            <a:extLst>
              <a:ext uri="{FF2B5EF4-FFF2-40B4-BE49-F238E27FC236}">
                <a16:creationId xmlns:a16="http://schemas.microsoft.com/office/drawing/2014/main" id="{0B3EE2EC-69FD-3AF4-466B-D33BF56766CA}"/>
              </a:ext>
            </a:extLst>
          </p:cNvPr>
          <p:cNvGrpSpPr/>
          <p:nvPr/>
        </p:nvGrpSpPr>
        <p:grpSpPr>
          <a:xfrm>
            <a:off x="931148" y="3949581"/>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10" imgW="685800" imgH="291960" progId="Equation.DSMT4">
                    <p:embed/>
                  </p:oleObj>
                </mc:Choice>
                <mc:Fallback>
                  <p:oleObj name="Equation" r:id="rId10" imgW="685800" imgH="291960" progId="Equation.DSMT4">
                    <p:embed/>
                    <p:pic>
                      <p:nvPicPr>
                        <p:cNvPr id="0" name=""/>
                        <p:cNvPicPr/>
                        <p:nvPr/>
                      </p:nvPicPr>
                      <p:blipFill>
                        <a:blip r:embed="rId11"/>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731055"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grpSp>
        <p:nvGrpSpPr>
          <p:cNvPr id="4" name="组合 3">
            <a:extLst>
              <a:ext uri="{FF2B5EF4-FFF2-40B4-BE49-F238E27FC236}">
                <a16:creationId xmlns:a16="http://schemas.microsoft.com/office/drawing/2014/main" id="{D596E56C-E6D8-44C5-8869-F3D7F048D471}"/>
              </a:ext>
            </a:extLst>
          </p:cNvPr>
          <p:cNvGrpSpPr/>
          <p:nvPr/>
        </p:nvGrpSpPr>
        <p:grpSpPr>
          <a:xfrm>
            <a:off x="3695819" y="1783356"/>
            <a:ext cx="2968325" cy="3672004"/>
            <a:chOff x="3772135" y="1783356"/>
            <a:chExt cx="2968325" cy="3672004"/>
          </a:xfrm>
        </p:grpSpPr>
        <p:sp>
          <p:nvSpPr>
            <p:cNvPr id="8" name="文本框 7"/>
            <p:cNvSpPr txBox="1"/>
            <p:nvPr/>
          </p:nvSpPr>
          <p:spPr>
            <a:xfrm>
              <a:off x="4588486"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772135" y="2273410"/>
              <a:ext cx="2968324"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72135" y="2437804"/>
              <a:ext cx="2968324"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线性二次型最优跟踪控制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solidFill>
                    <a:srgbClr val="002060"/>
                  </a:solidFill>
                  <a:latin typeface="微软雅黑" panose="020B0503020204020204" pitchFamily="34" charset="-122"/>
                  <a:ea typeface="微软雅黑" panose="020B0503020204020204" pitchFamily="34" charset="-122"/>
                </a:rPr>
                <a:t>方程</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线性矩阵不等式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772135" y="4134112"/>
              <a:ext cx="296832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线性二次型高斯控制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线性矩阵不等式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772136" y="3969718"/>
              <a:ext cx="2968323"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DE79AE4F-F9DA-45E7-AAEF-B606643EA23E}"/>
              </a:ext>
            </a:extLst>
          </p:cNvPr>
          <p:cNvGrpSpPr/>
          <p:nvPr/>
        </p:nvGrpSpPr>
        <p:grpSpPr>
          <a:xfrm>
            <a:off x="6933235" y="1783356"/>
            <a:ext cx="4514046" cy="3661868"/>
            <a:chOff x="6933235" y="1783356"/>
            <a:chExt cx="4514046" cy="3661868"/>
          </a:xfrm>
        </p:grpSpPr>
        <p:sp>
          <p:nvSpPr>
            <p:cNvPr id="9" name="文本框 8"/>
            <p:cNvSpPr txBox="1"/>
            <p:nvPr/>
          </p:nvSpPr>
          <p:spPr>
            <a:xfrm>
              <a:off x="8522447"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933236" y="227341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933235" y="2420888"/>
              <a:ext cx="4514045" cy="115672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未考虑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方程镇定解的存在性与稳定性</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r>
                <a:rPr lang="zh-CN" altLang="en-US" sz="1600" b="1" dirty="0">
                  <a:solidFill>
                    <a:srgbClr val="002060"/>
                  </a:solidFill>
                  <a:latin typeface="微软雅黑" panose="020B0503020204020204" pitchFamily="34" charset="-122"/>
                  <a:ea typeface="微软雅黑" panose="020B0503020204020204" pitchFamily="34" charset="-122"/>
                </a:rPr>
                <a:t>时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方程的求解</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933236" y="3959582"/>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33235" y="4308642"/>
              <a:ext cx="4514045"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控制器的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状态估计</a:t>
              </a:r>
              <a:r>
                <a:rPr lang="zh-CN" altLang="en-US" sz="1600" b="1" dirty="0">
                  <a:solidFill>
                    <a:srgbClr val="002060"/>
                  </a:solidFill>
                  <a:latin typeface="微软雅黑" panose="020B0503020204020204" pitchFamily="34" charset="-122"/>
                  <a:ea typeface="微软雅黑" panose="020B0503020204020204" pitchFamily="34" charset="-122"/>
                </a:rPr>
                <a:t>问题</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648143" y="548059"/>
            <a:ext cx="10704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None/>
            </a:pPr>
            <a:r>
              <a:rPr lang="zh-CN" altLang="en-US" b="1" dirty="0">
                <a:solidFill>
                  <a:srgbClr val="C00000"/>
                </a:solidFill>
                <a:latin typeface="微软雅黑" panose="020B0503020204020204" pitchFamily="34" charset="-122"/>
                <a:ea typeface="微软雅黑" panose="020B0503020204020204" pitchFamily="34" charset="-122"/>
              </a:rPr>
              <a:t>论文组织架构</a:t>
            </a:r>
          </a:p>
        </p:txBody>
      </p:sp>
      <p:pic>
        <p:nvPicPr>
          <p:cNvPr id="2" name="图片 1">
            <a:extLst>
              <a:ext uri="{FF2B5EF4-FFF2-40B4-BE49-F238E27FC236}">
                <a16:creationId xmlns:a16="http://schemas.microsoft.com/office/drawing/2014/main" id="{A30C6125-92DE-4CEE-8FCB-CB6DEEF7FA2B}"/>
              </a:ext>
            </a:extLst>
          </p:cNvPr>
          <p:cNvPicPr>
            <a:picLocks noChangeAspect="1"/>
          </p:cNvPicPr>
          <p:nvPr/>
        </p:nvPicPr>
        <p:blipFill>
          <a:blip r:embed="rId4"/>
          <a:stretch>
            <a:fillRect/>
          </a:stretch>
        </p:blipFill>
        <p:spPr>
          <a:xfrm>
            <a:off x="2916436" y="1365902"/>
            <a:ext cx="6359128" cy="5127993"/>
          </a:xfrm>
          <a:prstGeom prst="rect">
            <a:avLst/>
          </a:prstGeom>
        </p:spPr>
      </p:pic>
      <p:sp>
        <p:nvSpPr>
          <p:cNvPr id="23" name="矩形 22">
            <a:extLst>
              <a:ext uri="{FF2B5EF4-FFF2-40B4-BE49-F238E27FC236}">
                <a16:creationId xmlns:a16="http://schemas.microsoft.com/office/drawing/2014/main" id="{64A44DB6-6DB2-404C-9739-ACABB7D0ACDC}"/>
              </a:ext>
            </a:extLst>
          </p:cNvPr>
          <p:cNvSpPr/>
          <p:nvPr/>
        </p:nvSpPr>
        <p:spPr bwMode="auto">
          <a:xfrm>
            <a:off x="695709" y="1268760"/>
            <a:ext cx="10656875" cy="53222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4590293-7268-4364-BD7A-606FC9564EE1}"/>
              </a:ext>
            </a:extLst>
          </p:cNvPr>
          <p:cNvSpPr txBox="1"/>
          <p:nvPr/>
        </p:nvSpPr>
        <p:spPr>
          <a:xfrm>
            <a:off x="1580488" y="4437112"/>
            <a:ext cx="1356940" cy="40011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研究</a:t>
            </a:r>
            <a:r>
              <a:rPr lang="zh-CN" altLang="en-US" sz="2000" b="1" dirty="0">
                <a:solidFill>
                  <a:srgbClr val="C00000"/>
                </a:solidFill>
                <a:latin typeface="微软雅黑" panose="020B0503020204020204" pitchFamily="34" charset="-122"/>
                <a:ea typeface="微软雅黑" panose="020B0503020204020204" pitchFamily="34" charset="-122"/>
              </a:rPr>
              <a:t>内容</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dirty="0"/>
          </a:p>
        </p:txBody>
      </p:sp>
      <p:sp>
        <p:nvSpPr>
          <p:cNvPr id="30" name="文本框 29">
            <a:extLst>
              <a:ext uri="{FF2B5EF4-FFF2-40B4-BE49-F238E27FC236}">
                <a16:creationId xmlns:a16="http://schemas.microsoft.com/office/drawing/2014/main" id="{788EA799-912A-4401-9654-8DD34BD622E9}"/>
              </a:ext>
            </a:extLst>
          </p:cNvPr>
          <p:cNvSpPr txBox="1"/>
          <p:nvPr/>
        </p:nvSpPr>
        <p:spPr>
          <a:xfrm>
            <a:off x="9264352" y="4437112"/>
            <a:ext cx="1356940" cy="40011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研究</a:t>
            </a:r>
            <a:r>
              <a:rPr lang="zh-CN" altLang="en-US" sz="2000" b="1" dirty="0">
                <a:solidFill>
                  <a:srgbClr val="C00000"/>
                </a:solidFill>
                <a:latin typeface="微软雅黑" panose="020B0503020204020204" pitchFamily="34" charset="-122"/>
                <a:ea typeface="微软雅黑" panose="020B0503020204020204" pitchFamily="34" charset="-122"/>
              </a:rPr>
              <a:t>内容</a:t>
            </a:r>
            <a:r>
              <a:rPr lang="en-US" altLang="zh-CN" sz="2000" b="1" dirty="0">
                <a:solidFill>
                  <a:srgbClr val="C00000"/>
                </a:solidFill>
                <a:latin typeface="微软雅黑" panose="020B0503020204020204" pitchFamily="34" charset="-122"/>
                <a:ea typeface="微软雅黑" panose="020B0503020204020204" pitchFamily="34" charset="-122"/>
              </a:rPr>
              <a:t>2</a:t>
            </a:r>
            <a:endParaRPr lang="zh-CN" altLang="en-US" dirty="0"/>
          </a:p>
        </p:txBody>
      </p:sp>
    </p:spTree>
    <p:extLst>
      <p:ext uri="{BB962C8B-B14F-4D97-AF65-F5344CB8AC3E}">
        <p14:creationId xmlns:p14="http://schemas.microsoft.com/office/powerpoint/2010/main" val="3883015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1809</Words>
  <Application>Microsoft Office PowerPoint</Application>
  <PresentationFormat>宽屏</PresentationFormat>
  <Paragraphs>212</Paragraphs>
  <Slides>28</Slides>
  <Notes>24</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2</vt:i4>
      </vt:variant>
      <vt:variant>
        <vt:lpstr>幻灯片标题</vt:lpstr>
      </vt:variant>
      <vt:variant>
        <vt:i4>28</vt:i4>
      </vt:variant>
    </vt:vector>
  </HeadingPairs>
  <TitlesOfParts>
    <vt:vector size="42"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Equation</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总结</vt:lpstr>
      <vt:lpstr>展望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1908</cp:revision>
  <dcterms:created xsi:type="dcterms:W3CDTF">2016-09-08T14:29:00Z</dcterms:created>
  <dcterms:modified xsi:type="dcterms:W3CDTF">2024-05-05T15:05:30Z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