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6"/>
  </p:notesMasterIdLst>
  <p:handoutMasterIdLst>
    <p:handoutMasterId r:id="rId37"/>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61" r:id="rId20"/>
    <p:sldId id="8911" r:id="rId21"/>
    <p:sldId id="8944" r:id="rId22"/>
    <p:sldId id="8945" r:id="rId23"/>
    <p:sldId id="8955" r:id="rId24"/>
    <p:sldId id="8947" r:id="rId25"/>
    <p:sldId id="8954" r:id="rId26"/>
    <p:sldId id="8958" r:id="rId27"/>
    <p:sldId id="8959" r:id="rId28"/>
    <p:sldId id="8963" r:id="rId29"/>
    <p:sldId id="8949" r:id="rId30"/>
    <p:sldId id="8936" r:id="rId31"/>
    <p:sldId id="1043" r:id="rId32"/>
    <p:sldId id="8905" r:id="rId33"/>
    <p:sldId id="8906" r:id="rId34"/>
    <p:sldId id="102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2060"/>
    <a:srgbClr val="0070C0"/>
    <a:srgbClr val="0066FF"/>
    <a:srgbClr val="66CCFF"/>
    <a:srgbClr val="81D8FF"/>
    <a:srgbClr val="9CD8E4"/>
    <a:srgbClr val="C3E8EF"/>
    <a:srgbClr val="8FD3E1"/>
    <a:srgbClr val="D1E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6331" autoAdjust="0"/>
  </p:normalViewPr>
  <p:slideViewPr>
    <p:cSldViewPr showGuides="1">
      <p:cViewPr varScale="1">
        <p:scale>
          <a:sx n="109" d="100"/>
          <a:sy n="109" d="100"/>
        </p:scale>
        <p:origin x="672"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8088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972920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0.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oleObject" Target="../embeddings/oleObject2.bin"/><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oleObject" Target="../embeddings/oleObject6.bin"/><Relationship Id="rId17" Type="http://schemas.openxmlformats.org/officeDocument/2006/relationships/image" Target="../media/image22.wmf"/><Relationship Id="rId25" Type="http://schemas.openxmlformats.org/officeDocument/2006/relationships/image" Target="../media/image26.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19.wmf"/><Relationship Id="rId24" Type="http://schemas.openxmlformats.org/officeDocument/2006/relationships/oleObject" Target="../embeddings/oleObject12.bin"/><Relationship Id="rId5" Type="http://schemas.openxmlformats.org/officeDocument/2006/relationships/image" Target="../media/image5.jpeg"/><Relationship Id="rId15" Type="http://schemas.openxmlformats.org/officeDocument/2006/relationships/image" Target="../media/image21.wmf"/><Relationship Id="rId23" Type="http://schemas.openxmlformats.org/officeDocument/2006/relationships/image" Target="../media/image25.emf"/><Relationship Id="rId10" Type="http://schemas.openxmlformats.org/officeDocument/2006/relationships/oleObject" Target="../embeddings/oleObject5.bin"/><Relationship Id="rId19" Type="http://schemas.openxmlformats.org/officeDocument/2006/relationships/image" Target="../media/image23.wmf"/><Relationship Id="rId4" Type="http://schemas.openxmlformats.org/officeDocument/2006/relationships/image" Target="../media/image16.wmf"/><Relationship Id="rId9" Type="http://schemas.openxmlformats.org/officeDocument/2006/relationships/image" Target="../media/image18.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7.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5.jpeg"/><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6.emf"/><Relationship Id="rId3" Type="http://schemas.openxmlformats.org/officeDocument/2006/relationships/image" Target="../media/image5.jpeg"/><Relationship Id="rId7" Type="http://schemas.openxmlformats.org/officeDocument/2006/relationships/image" Target="../media/image33.wmf"/><Relationship Id="rId12" Type="http://schemas.openxmlformats.org/officeDocument/2006/relationships/oleObject" Target="../embeddings/oleObject20.bin"/><Relationship Id="rId2" Type="http://schemas.openxmlformats.org/officeDocument/2006/relationships/notesSlide" Target="../notesSlides/notesSlide12.xml"/><Relationship Id="rId16" Type="http://schemas.openxmlformats.org/officeDocument/2006/relationships/image" Target="../media/image38.wmf"/><Relationship Id="rId1" Type="http://schemas.openxmlformats.org/officeDocument/2006/relationships/slideLayout" Target="../slideLayouts/slideLayout32.xml"/><Relationship Id="rId6" Type="http://schemas.openxmlformats.org/officeDocument/2006/relationships/oleObject" Target="../embeddings/oleObject17.bin"/><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oleObject" Target="../embeddings/oleObject21.bin"/><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4.wmf"/><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8.png"/><Relationship Id="rId3" Type="http://schemas.openxmlformats.org/officeDocument/2006/relationships/image" Target="../media/image5.jpe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47.png"/><Relationship Id="rId9" Type="http://schemas.openxmlformats.org/officeDocument/2006/relationships/image" Target="../media/image44.png"/><Relationship Id="rId14" Type="http://schemas.openxmlformats.org/officeDocument/2006/relationships/image" Target="../media/image49.sv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50.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5.wmf"/><Relationship Id="rId18" Type="http://schemas.openxmlformats.org/officeDocument/2006/relationships/image" Target="../media/image65.png"/><Relationship Id="rId3" Type="http://schemas.openxmlformats.org/officeDocument/2006/relationships/image" Target="../media/image5.jpeg"/><Relationship Id="rId7" Type="http://schemas.openxmlformats.org/officeDocument/2006/relationships/image" Target="../media/image52.wmf"/><Relationship Id="rId12" Type="http://schemas.openxmlformats.org/officeDocument/2006/relationships/oleObject" Target="../embeddings/oleObject26.bin"/><Relationship Id="rId17" Type="http://schemas.openxmlformats.org/officeDocument/2006/relationships/image" Target="../media/image56.emf"/><Relationship Id="rId2" Type="http://schemas.openxmlformats.org/officeDocument/2006/relationships/notesSlide" Target="../notesSlides/notesSlide15.xml"/><Relationship Id="rId16" Type="http://schemas.openxmlformats.org/officeDocument/2006/relationships/oleObject" Target="../embeddings/oleObject27.bin"/><Relationship Id="rId1" Type="http://schemas.openxmlformats.org/officeDocument/2006/relationships/slideLayout" Target="../slideLayouts/slideLayout32.xml"/><Relationship Id="rId6" Type="http://schemas.openxmlformats.org/officeDocument/2006/relationships/oleObject" Target="../embeddings/oleObject23.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3.wmf"/><Relationship Id="rId1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jpeg"/><Relationship Id="rId7" Type="http://schemas.openxmlformats.org/officeDocument/2006/relationships/oleObject" Target="../embeddings/oleObject29.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7.wmf"/><Relationship Id="rId5" Type="http://schemas.openxmlformats.org/officeDocument/2006/relationships/oleObject" Target="../embeddings/oleObject28.bin"/><Relationship Id="rId10" Type="http://schemas.openxmlformats.org/officeDocument/2006/relationships/image" Target="../media/image59.wmf"/><Relationship Id="rId4" Type="http://schemas.openxmlformats.org/officeDocument/2006/relationships/image" Target="../media/image57.png"/><Relationship Id="rId9"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jpeg"/><Relationship Id="rId7" Type="http://schemas.openxmlformats.org/officeDocument/2006/relationships/oleObject" Target="../embeddings/oleObject32.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0.wmf"/><Relationship Id="rId5" Type="http://schemas.openxmlformats.org/officeDocument/2006/relationships/oleObject" Target="../embeddings/oleObject31.bin"/><Relationship Id="rId10" Type="http://schemas.openxmlformats.org/officeDocument/2006/relationships/image" Target="../media/image62.wmf"/><Relationship Id="rId4" Type="http://schemas.openxmlformats.org/officeDocument/2006/relationships/image" Target="../media/image61.png"/><Relationship Id="rId9"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4.png"/><Relationship Id="rId7" Type="http://schemas.openxmlformats.org/officeDocument/2006/relationships/image" Target="../media/image63.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oleObject" Target="../embeddings/oleObject34.bin"/><Relationship Id="rId5" Type="http://schemas.openxmlformats.org/officeDocument/2006/relationships/image" Target="../media/image75.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6.png"/><Relationship Id="rId3" Type="http://schemas.openxmlformats.org/officeDocument/2006/relationships/image" Target="../media/image5.jpe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97.png"/><Relationship Id="rId2" Type="http://schemas.openxmlformats.org/officeDocument/2006/relationships/notesSlide" Target="../notesSlides/notesSlide21.xml"/><Relationship Id="rId16" Type="http://schemas.openxmlformats.org/officeDocument/2006/relationships/image" Target="../media/image96.png"/><Relationship Id="rId1" Type="http://schemas.openxmlformats.org/officeDocument/2006/relationships/slideLayout" Target="../slideLayouts/slideLayout32.xml"/><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95.png"/><Relationship Id="rId10" Type="http://schemas.openxmlformats.org/officeDocument/2006/relationships/image" Target="../media/image71.svg"/><Relationship Id="rId4" Type="http://schemas.openxmlformats.org/officeDocument/2006/relationships/image" Target="../media/image84.png"/><Relationship Id="rId9" Type="http://schemas.openxmlformats.org/officeDocument/2006/relationships/image" Target="../media/image70.png"/><Relationship Id="rId14" Type="http://schemas.openxmlformats.org/officeDocument/2006/relationships/image" Target="../media/image77.sv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 Id="rId5" Type="http://schemas.openxmlformats.org/officeDocument/2006/relationships/image" Target="../media/image79.svg"/><Relationship Id="rId10" Type="http://schemas.openxmlformats.org/officeDocument/2006/relationships/image" Target="../media/image82.svg"/><Relationship Id="rId4" Type="http://schemas.openxmlformats.org/officeDocument/2006/relationships/image" Target="../media/image78.png"/><Relationship Id="rId9" Type="http://schemas.openxmlformats.org/officeDocument/2006/relationships/image" Target="../media/image81.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 Id="rId4" Type="http://schemas.openxmlformats.org/officeDocument/2006/relationships/image" Target="../media/image730.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7.emf"/><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9.emf"/><Relationship Id="rId4" Type="http://schemas.openxmlformats.org/officeDocument/2006/relationships/image" Target="../media/image5.jpeg"/><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a:t>
            </a:r>
            <a:br>
              <a:rPr lang="en-US" altLang="zh-CN" sz="4800" b="1" dirty="0">
                <a:solidFill>
                  <a:srgbClr val="C00000"/>
                </a:solidFill>
                <a:latin typeface="微软雅黑" panose="020B0503020204020204" pitchFamily="34" charset="-122"/>
                <a:ea typeface="微软雅黑" panose="020B0503020204020204" pitchFamily="34" charset="-122"/>
              </a:rPr>
            </a:br>
            <a:r>
              <a:rPr lang="zh-CN" altLang="en-US" sz="4800" b="1" dirty="0">
                <a:solidFill>
                  <a:srgbClr val="C00000"/>
                </a:solidFill>
                <a:latin typeface="微软雅黑" panose="020B0503020204020204" pitchFamily="34" charset="-122"/>
                <a:ea typeface="微软雅黑" panose="020B0503020204020204" pitchFamily="34" charset="-122"/>
              </a:rPr>
              <a:t>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599278"/>
            <a:ext cx="4153128" cy="2422010"/>
          </a:xfrm>
          <a:prstGeom prst="rect">
            <a:avLst/>
          </a:prstGeom>
          <a:noFill/>
        </p:spPr>
        <p:txBody>
          <a:bodyPr wrap="square">
            <a:spAutoFit/>
          </a:bodyPr>
          <a:lstStyle/>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 辩 人 ：姚才康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2024.05.13</a:t>
            </a:r>
            <a:endParaRPr lang="zh-CN" altLang="en-US" sz="26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20759"/>
    </mc:Choice>
    <mc:Fallback xmlns="">
      <p:transition advTm="207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1283334" y="5215412"/>
            <a:ext cx="1212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400" b="1" dirty="0">
                <a:solidFill>
                  <a:srgbClr val="C00000"/>
                </a:solidFill>
                <a:latin typeface="微软雅黑" panose="020B0503020204020204" pitchFamily="34" charset="-122"/>
                <a:ea typeface="微软雅黑" panose="020B0503020204020204" pitchFamily="34" charset="-122"/>
              </a:rPr>
              <a:t>难点</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2258160" y="4843089"/>
            <a:ext cx="541922" cy="1206310"/>
          </a:xfrm>
          <a:prstGeom prst="leftBrace">
            <a:avLst>
              <a:gd name="adj1" fmla="val 0"/>
              <a:gd name="adj2" fmla="val 50000"/>
            </a:avLst>
          </a:prstGeom>
          <a:noFill/>
          <a:ln w="222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704176"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latin typeface="微软雅黑" panose="020B0503020204020204" pitchFamily="34" charset="-122"/>
                    <a:ea typeface="微软雅黑" panose="020B0503020204020204" pitchFamily="34" charset="-122"/>
                  </a:rPr>
                  <a:t>二次型性能指标</a:t>
                </a:r>
                <a:r>
                  <a:rPr lang="zh-CN" altLang="en-US" sz="2000" b="1" dirty="0">
                    <a:solidFill>
                      <a:srgbClr val="C00000"/>
                    </a:solidFill>
                    <a:latin typeface="微软雅黑" panose="020B0503020204020204" pitchFamily="34" charset="-122"/>
                    <a:ea typeface="微软雅黑" panose="020B0503020204020204" pitchFamily="34" charset="-122"/>
                  </a:rPr>
                  <a:t>发散</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latin typeface="微软雅黑" panose="020B0503020204020204" pitchFamily="34" charset="-122"/>
                    <a:ea typeface="微软雅黑" panose="020B0503020204020204" pitchFamily="34" charset="-122"/>
                  </a:rPr>
                  <a:t>转移概率</a:t>
                </a:r>
                <a:r>
                  <a:rPr lang="zh-CN" altLang="en-US" sz="2000" b="1" dirty="0">
                    <a:solidFill>
                      <a:srgbClr val="C00000"/>
                    </a:solidFill>
                    <a:latin typeface="微软雅黑" panose="020B0503020204020204" pitchFamily="34" charset="-122"/>
                    <a:ea typeface="微软雅黑" panose="020B0503020204020204" pitchFamily="34" charset="-122"/>
                  </a:rPr>
                  <a:t>未知</a:t>
                </a:r>
                <a:endParaRPr lang="en-US" altLang="zh-CN" sz="2000" b="1" baseline="30000" dirty="0">
                  <a:solidFill>
                    <a:srgbClr val="C00000"/>
                  </a:solidFill>
                  <a:latin typeface="微软雅黑" panose="020B0503020204020204" pitchFamily="34" charset="-122"/>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latin typeface="微软雅黑" panose="020B0503020204020204" pitchFamily="34" charset="-122"/>
                    <a:ea typeface="微软雅黑" panose="020B0503020204020204" pitchFamily="34" charset="-122"/>
                  </a:rPr>
                  <a:t>求解 </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Riccati</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方程</a:t>
                </a:r>
                <a:endParaRPr lang="en-US" altLang="zh-CN" sz="2000" b="1" dirty="0">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微软雅黑" panose="020B0503020204020204" pitchFamily="34" charset="-122"/>
                  <a:ea typeface="微软雅黑" panose="020B0503020204020204" pitchFamily="34" charset="-122"/>
                </a:endParaRPr>
              </a:p>
            </p:txBody>
          </p:sp>
        </p:grpSp>
      </p:grpSp>
      <p:pic>
        <p:nvPicPr>
          <p:cNvPr id="3" name="图片 2">
            <a:extLst>
              <a:ext uri="{FF2B5EF4-FFF2-40B4-BE49-F238E27FC236}">
                <a16:creationId xmlns:a16="http://schemas.microsoft.com/office/drawing/2014/main" id="{B62BBEE3-D987-4741-BD16-07FE7DA5553E}"/>
              </a:ext>
            </a:extLst>
          </p:cNvPr>
          <p:cNvPicPr>
            <a:picLocks noChangeAspect="1"/>
          </p:cNvPicPr>
          <p:nvPr/>
        </p:nvPicPr>
        <p:blipFill>
          <a:blip r:embed="rId4"/>
          <a:stretch>
            <a:fillRect/>
          </a:stretch>
        </p:blipFill>
        <p:spPr>
          <a:xfrm>
            <a:off x="923866" y="1447042"/>
            <a:ext cx="10234704" cy="232806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83058"/>
    </mc:Choice>
    <mc:Fallback xmlns="">
      <p:transition advTm="830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756050389"/>
              </p:ext>
            </p:extLst>
          </p:nvPr>
        </p:nvGraphicFramePr>
        <p:xfrm>
          <a:off x="3583664" y="4292804"/>
          <a:ext cx="4917312" cy="609408"/>
        </p:xfrm>
        <a:graphic>
          <a:graphicData uri="http://schemas.openxmlformats.org/presentationml/2006/ole">
            <mc:AlternateContent xmlns:mc="http://schemas.openxmlformats.org/markup-compatibility/2006">
              <mc:Choice xmlns:v="urn:schemas-microsoft-com:vml" Requires="v">
                <p:oleObj name="Equation" r:id="rId3" imgW="3073320" imgH="380880" progId="Equation.DSMT4">
                  <p:embed/>
                </p:oleObj>
              </mc:Choice>
              <mc:Fallback>
                <p:oleObj name="Equation" r:id="rId3" imgW="3073320" imgH="380880" progId="Equation.DSMT4">
                  <p:embed/>
                  <p:pic>
                    <p:nvPicPr>
                      <p:cNvPr id="0" name=""/>
                      <p:cNvPicPr/>
                      <p:nvPr/>
                    </p:nvPicPr>
                    <p:blipFill>
                      <a:blip r:embed="rId4"/>
                      <a:stretch>
                        <a:fillRect/>
                      </a:stretch>
                    </p:blipFill>
                    <p:spPr>
                      <a:xfrm>
                        <a:off x="3583664" y="4292804"/>
                        <a:ext cx="4917312" cy="609408"/>
                      </a:xfrm>
                      <a:prstGeom prst="rect">
                        <a:avLst/>
                      </a:prstGeom>
                    </p:spPr>
                  </p:pic>
                </p:oleObj>
              </mc:Fallback>
            </mc:AlternateContent>
          </a:graphicData>
        </a:graphic>
      </p:graphicFrame>
      <p:pic>
        <p:nvPicPr>
          <p:cNvPr id="39"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文本框 34"/>
          <p:cNvSpPr txBox="1"/>
          <p:nvPr/>
        </p:nvSpPr>
        <p:spPr>
          <a:xfrm>
            <a:off x="1048059" y="3354680"/>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2304426130"/>
              </p:ext>
            </p:extLst>
          </p:nvPr>
        </p:nvGraphicFramePr>
        <p:xfrm>
          <a:off x="3583664" y="3105183"/>
          <a:ext cx="2909854" cy="899104"/>
        </p:xfrm>
        <a:graphic>
          <a:graphicData uri="http://schemas.openxmlformats.org/presentationml/2006/ole">
            <mc:AlternateContent xmlns:mc="http://schemas.openxmlformats.org/markup-compatibility/2006">
              <mc:Choice xmlns:v="urn:schemas-microsoft-com:vml" Requires="v">
                <p:oleObj name="Equation" r:id="rId6" imgW="1818659" imgH="561940" progId="Equation.DSMT4">
                  <p:embed/>
                </p:oleObj>
              </mc:Choice>
              <mc:Fallback>
                <p:oleObj name="Equation" r:id="rId6" imgW="1818659" imgH="561940" progId="Equation.DSMT4">
                  <p:embed/>
                  <p:pic>
                    <p:nvPicPr>
                      <p:cNvPr id="0" name=""/>
                      <p:cNvPicPr/>
                      <p:nvPr/>
                    </p:nvPicPr>
                    <p:blipFill>
                      <a:blip r:embed="rId7"/>
                      <a:stretch>
                        <a:fillRect/>
                      </a:stretch>
                    </p:blipFill>
                    <p:spPr>
                      <a:xfrm>
                        <a:off x="3583664" y="3105183"/>
                        <a:ext cx="2909854" cy="899104"/>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162031035"/>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8" imgW="2349360" imgH="533160" progId="Equation.DSMT4">
                      <p:embed/>
                    </p:oleObj>
                  </mc:Choice>
                  <mc:Fallback>
                    <p:oleObj name="Equation" r:id="rId8" imgW="2349360" imgH="533160" progId="Equation.DSMT4">
                      <p:embed/>
                      <p:pic>
                        <p:nvPicPr>
                          <p:cNvPr id="0" name=""/>
                          <p:cNvPicPr/>
                          <p:nvPr/>
                        </p:nvPicPr>
                        <p:blipFill>
                          <a:blip r:embed="rId9"/>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825279140"/>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10" imgW="1612800" imgH="533160" progId="Equation.DSMT4">
                      <p:embed/>
                    </p:oleObj>
                  </mc:Choice>
                  <mc:Fallback>
                    <p:oleObj name="Equation" r:id="rId10" imgW="1612800" imgH="533160" progId="Equation.DSMT4">
                      <p:embed/>
                      <p:pic>
                        <p:nvPicPr>
                          <p:cNvPr id="0" name=""/>
                          <p:cNvPicPr/>
                          <p:nvPr/>
                        </p:nvPicPr>
                        <p:blipFill>
                          <a:blip r:embed="rId11"/>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1514191911"/>
              </p:ext>
            </p:extLst>
          </p:nvPr>
        </p:nvGraphicFramePr>
        <p:xfrm>
          <a:off x="6744072" y="3148367"/>
          <a:ext cx="4205952" cy="812736"/>
        </p:xfrm>
        <a:graphic>
          <a:graphicData uri="http://schemas.openxmlformats.org/presentationml/2006/ole">
            <mc:AlternateContent xmlns:mc="http://schemas.openxmlformats.org/markup-compatibility/2006">
              <mc:Choice xmlns:v="urn:schemas-microsoft-com:vml" Requires="v">
                <p:oleObj name="Equation" r:id="rId12" imgW="2628720" imgH="507960" progId="Equation.DSMT4">
                  <p:embed/>
                </p:oleObj>
              </mc:Choice>
              <mc:Fallback>
                <p:oleObj name="Equation" r:id="rId12" imgW="2628720" imgH="507960" progId="Equation.DSMT4">
                  <p:embed/>
                  <p:pic>
                    <p:nvPicPr>
                      <p:cNvPr id="0" name=""/>
                      <p:cNvPicPr/>
                      <p:nvPr/>
                    </p:nvPicPr>
                    <p:blipFill>
                      <a:blip r:embed="rId13"/>
                      <a:stretch>
                        <a:fillRect/>
                      </a:stretch>
                    </p:blipFill>
                    <p:spPr>
                      <a:xfrm>
                        <a:off x="6744072"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3966105744"/>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4" imgW="1015920" imgH="304560" progId="Equation.DSMT4">
                  <p:embed/>
                </p:oleObj>
              </mc:Choice>
              <mc:Fallback>
                <p:oleObj name="Equation" r:id="rId14" imgW="1015920" imgH="304560" progId="Equation.DSMT4">
                  <p:embed/>
                  <p:pic>
                    <p:nvPicPr>
                      <p:cNvPr id="0" name=""/>
                      <p:cNvPicPr/>
                      <p:nvPr/>
                    </p:nvPicPr>
                    <p:blipFill>
                      <a:blip r:embed="rId15"/>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4238760667"/>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6" imgW="723600" imgH="241200" progId="Equation.DSMT4">
                  <p:embed/>
                </p:oleObj>
              </mc:Choice>
              <mc:Fallback>
                <p:oleObj name="Equation" r:id="rId16" imgW="723600" imgH="241200" progId="Equation.DSMT4">
                  <p:embed/>
                  <p:pic>
                    <p:nvPicPr>
                      <p:cNvPr id="0" name=""/>
                      <p:cNvPicPr/>
                      <p:nvPr/>
                    </p:nvPicPr>
                    <p:blipFill>
                      <a:blip r:embed="rId17"/>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文本框 19"/>
          <p:cNvSpPr txBox="1"/>
          <p:nvPr/>
        </p:nvSpPr>
        <p:spPr>
          <a:xfrm>
            <a:off x="8027272" y="4873608"/>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sp>
        <p:nvSpPr>
          <p:cNvPr id="9" name="矩形 8"/>
          <p:cNvSpPr/>
          <p:nvPr/>
        </p:nvSpPr>
        <p:spPr bwMode="auto">
          <a:xfrm>
            <a:off x="6185176" y="439005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048059" y="439745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2967528116"/>
              </p:ext>
            </p:extLst>
          </p:nvPr>
        </p:nvGraphicFramePr>
        <p:xfrm>
          <a:off x="3583664" y="4974220"/>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3583664" y="4974220"/>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048059" y="502789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725200" y="4804959"/>
            <a:ext cx="1302073" cy="237927"/>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sp>
        <p:nvSpPr>
          <p:cNvPr id="92" name="文本框 91">
            <a:extLst>
              <a:ext uri="{FF2B5EF4-FFF2-40B4-BE49-F238E27FC236}">
                <a16:creationId xmlns:a16="http://schemas.microsoft.com/office/drawing/2014/main" id="{40F939B2-E250-D8E6-70C1-C156DA2A11AF}"/>
              </a:ext>
            </a:extLst>
          </p:cNvPr>
          <p:cNvSpPr txBox="1"/>
          <p:nvPr/>
        </p:nvSpPr>
        <p:spPr>
          <a:xfrm>
            <a:off x="1048059" y="6025725"/>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819178712"/>
              </p:ext>
            </p:extLst>
          </p:nvPr>
        </p:nvGraphicFramePr>
        <p:xfrm>
          <a:off x="3583664" y="5739169"/>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583664" y="5739169"/>
                        <a:ext cx="3366426" cy="960158"/>
                      </a:xfrm>
                      <a:prstGeom prst="rect">
                        <a:avLst/>
                      </a:prstGeom>
                    </p:spPr>
                  </p:pic>
                </p:oleObj>
              </mc:Fallback>
            </mc:AlternateContent>
          </a:graphicData>
        </a:graphic>
      </p:graphicFrame>
      <p:grpSp>
        <p:nvGrpSpPr>
          <p:cNvPr id="106" name="组合 105">
            <a:extLst>
              <a:ext uri="{FF2B5EF4-FFF2-40B4-BE49-F238E27FC236}">
                <a16:creationId xmlns:a16="http://schemas.microsoft.com/office/drawing/2014/main" id="{3C5FBBD3-5155-5A9F-4BF6-8FA5CC3A3269}"/>
              </a:ext>
            </a:extLst>
          </p:cNvPr>
          <p:cNvGrpSpPr/>
          <p:nvPr/>
        </p:nvGrpSpPr>
        <p:grpSpPr>
          <a:xfrm>
            <a:off x="7104112"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7362"/>
    </mc:Choice>
    <mc:Fallback xmlns="">
      <p:transition advTm="373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D5A683D4-7EFC-441B-A5CC-E38087876F73}"/>
              </a:ext>
            </a:extLst>
          </p:cNvPr>
          <p:cNvSpPr/>
          <p:nvPr/>
        </p:nvSpPr>
        <p:spPr bwMode="auto">
          <a:xfrm>
            <a:off x="691935" y="5093656"/>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446014"/>
            <a:ext cx="10691019" cy="3279130"/>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590985"/>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algn="just" eaLnBrk="0" fontAlgn="base" hangingPunct="0">
                  <a:lnSpc>
                    <a:spcPct val="150000"/>
                  </a:lnSpc>
                  <a:spcBef>
                    <a:spcPct val="0"/>
                  </a:spcBef>
                  <a:spcAft>
                    <a:spcPct val="0"/>
                  </a:spcAf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注：</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a:t>
                </a:r>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当且仅当 </a:t>
                </a:r>
                <a14:m>
                  <m:oMath xmlns:m="http://schemas.openxmlformats.org/officeDocument/2006/math">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𝐵</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𝛱</m:t>
                    </m:r>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𝑄</m:t>
                                </m:r>
                              </m:e>
                            </m:d>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𝐶</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i="0" u="none" strike="noStrike" cap="none" normalizeH="0" baseline="0" dirty="0">
                  <a:ln>
                    <a:noFill/>
                  </a:ln>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590985"/>
                <a:ext cx="10638487" cy="990143"/>
              </a:xfrm>
              <a:prstGeom prst="rect">
                <a:avLst/>
              </a:prstGeom>
              <a:blipFill>
                <a:blip r:embed="rId3"/>
                <a:stretch>
                  <a:fillRect l="-630" t="-24691" r="-1261" b="-11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454159"/>
                <a:ext cx="10653582" cy="16148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7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，其中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LQT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454159"/>
                <a:ext cx="10653582" cy="1614801"/>
              </a:xfrm>
              <a:prstGeom prst="rect">
                <a:avLst/>
              </a:prstGeom>
              <a:blipFill>
                <a:blip r:embed="rId5"/>
                <a:stretch>
                  <a:fillRect l="-630" b="-64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603841547"/>
              </p:ext>
            </p:extLst>
          </p:nvPr>
        </p:nvGraphicFramePr>
        <p:xfrm>
          <a:off x="930595" y="3149844"/>
          <a:ext cx="10153620" cy="495180"/>
        </p:xfrm>
        <a:graphic>
          <a:graphicData uri="http://schemas.openxmlformats.org/presentationml/2006/ole">
            <mc:AlternateContent xmlns:mc="http://schemas.openxmlformats.org/markup-compatibility/2006">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3149844"/>
                        <a:ext cx="10153620" cy="49518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1771516474"/>
              </p:ext>
            </p:extLst>
          </p:nvPr>
        </p:nvGraphicFramePr>
        <p:xfrm>
          <a:off x="2898445" y="2036712"/>
          <a:ext cx="6217920" cy="528192"/>
        </p:xfrm>
        <a:graphic>
          <a:graphicData uri="http://schemas.openxmlformats.org/presentationml/2006/ole">
            <mc:AlternateContent xmlns:mc="http://schemas.openxmlformats.org/markup-compatibility/2006">
              <mc:Choice xmlns:v="urn:schemas-microsoft-com:vml" Requires="v">
                <p:oleObj name="Equation" r:id="rId8" imgW="3886200" imgH="330120" progId="Equation.DSMT4">
                  <p:embed/>
                </p:oleObj>
              </mc:Choice>
              <mc:Fallback>
                <p:oleObj name="Equation" r:id="rId8" imgW="3886200" imgH="330120" progId="Equation.DSMT4">
                  <p:embed/>
                  <p:pic>
                    <p:nvPicPr>
                      <p:cNvPr id="0" name=""/>
                      <p:cNvPicPr/>
                      <p:nvPr/>
                    </p:nvPicPr>
                    <p:blipFill>
                      <a:blip r:embed="rId9"/>
                      <a:stretch>
                        <a:fillRect/>
                      </a:stretch>
                    </p:blipFill>
                    <p:spPr>
                      <a:xfrm>
                        <a:off x="2898445" y="2036712"/>
                        <a:ext cx="6217920" cy="52819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714427" y="5257522"/>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714427" y="5257522"/>
                <a:ext cx="10646035" cy="1103957"/>
              </a:xfrm>
              <a:prstGeom prst="rect">
                <a:avLst/>
              </a:prstGeom>
              <a:blipFill>
                <a:blip r:embed="rId10"/>
                <a:stretch>
                  <a:fillRect l="-572" b="-659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0" advTm="63417"/>
    </mc:Choice>
    <mc:Fallback xmlns="">
      <p:transition advTm="634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BD619FF-878C-47DF-863D-69D1AC11D553}"/>
              </a:ext>
            </a:extLst>
          </p:cNvPr>
          <p:cNvPicPr>
            <a:picLocks noChangeAspect="1"/>
          </p:cNvPicPr>
          <p:nvPr/>
        </p:nvPicPr>
        <p:blipFill>
          <a:blip r:embed="rId3"/>
          <a:stretch>
            <a:fillRect/>
          </a:stretch>
        </p:blipFill>
        <p:spPr>
          <a:xfrm>
            <a:off x="1734035" y="1844825"/>
            <a:ext cx="8723930" cy="4776826"/>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83159"/>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6887187" y="4941168"/>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6887187" y="4941168"/>
                <a:ext cx="1585077" cy="477888"/>
              </a:xfrm>
              <a:prstGeom prst="rect">
                <a:avLst/>
              </a:prstGeom>
              <a:blipFill>
                <a:blip r:embed="rId5"/>
                <a:stretch>
                  <a:fillRect b="-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72CB7D-C41E-42FB-AA5F-56EBD2ACA99B}"/>
                  </a:ext>
                </a:extLst>
              </p:cNvPr>
              <p:cNvSpPr txBox="1"/>
              <p:nvPr/>
            </p:nvSpPr>
            <p:spPr>
              <a:xfrm>
                <a:off x="4218400" y="1340768"/>
                <a:ext cx="3755201" cy="425181"/>
              </a:xfrm>
              <a:prstGeom prst="rect">
                <a:avLst/>
              </a:prstGeom>
              <a:noFill/>
            </p:spPr>
            <p:txBody>
              <a:bodyPr wrap="square">
                <a:spAutoFit/>
              </a:bodyPr>
              <a:lstStyle/>
              <a:p>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4218400" y="1340768"/>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0" advTm="72298"/>
    </mc:Choice>
    <mc:Fallback xmlns="">
      <p:transition advTm="722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1156E8-EE8D-41A8-AD23-23B542C3037B}"/>
              </a:ext>
            </a:extLst>
          </p:cNvPr>
          <p:cNvPicPr>
            <a:picLocks noChangeAspect="1"/>
          </p:cNvPicPr>
          <p:nvPr/>
        </p:nvPicPr>
        <p:blipFill>
          <a:blip r:embed="rId3"/>
          <a:stretch>
            <a:fillRect/>
          </a:stretch>
        </p:blipFill>
        <p:spPr>
          <a:xfrm>
            <a:off x="1940601" y="1772816"/>
            <a:ext cx="8310798" cy="4854877"/>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7464152" y="5111352"/>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7464152" y="5111352"/>
                <a:ext cx="1440160" cy="477888"/>
              </a:xfrm>
              <a:prstGeom prst="rect">
                <a:avLst/>
              </a:prstGeom>
              <a:blipFill>
                <a:blip r:embed="rId5"/>
                <a:stretch>
                  <a:fillRect b="-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F31534-CD45-4389-810A-E9FE65E064C9}"/>
                  </a:ext>
                </a:extLst>
              </p:cNvPr>
              <p:cNvSpPr txBox="1"/>
              <p:nvPr/>
            </p:nvSpPr>
            <p:spPr>
              <a:xfrm>
                <a:off x="4218400" y="1347635"/>
                <a:ext cx="3755201" cy="425181"/>
              </a:xfrm>
              <a:prstGeom prst="rect">
                <a:avLst/>
              </a:prstGeom>
              <a:noFill/>
            </p:spPr>
            <p:txBody>
              <a:bodyPr wrap="square">
                <a:spAutoFit/>
              </a:bodyPr>
              <a:lstStyle/>
              <a:p>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4218400"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0" advTm="45483"/>
    </mc:Choice>
    <mc:Fallback xmlns="">
      <p:transition advTm="4548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4" name="圆角矩形 52">
            <a:extLst>
              <a:ext uri="{FF2B5EF4-FFF2-40B4-BE49-F238E27FC236}">
                <a16:creationId xmlns:a16="http://schemas.microsoft.com/office/drawing/2014/main" id="{90A40231-58F7-4587-A3B5-8C946386C48A}"/>
              </a:ext>
            </a:extLst>
          </p:cNvPr>
          <p:cNvSpPr/>
          <p:nvPr/>
        </p:nvSpPr>
        <p:spPr bwMode="auto">
          <a:xfrm>
            <a:off x="661695" y="1241157"/>
            <a:ext cx="10725034" cy="522060"/>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50135D1-4EB4-4622-BBD3-28C9507D4876}"/>
              </a:ext>
            </a:extLst>
          </p:cNvPr>
          <p:cNvSpPr txBox="1"/>
          <p:nvPr/>
        </p:nvSpPr>
        <p:spPr>
          <a:xfrm>
            <a:off x="662027" y="1196752"/>
            <a:ext cx="10762566" cy="499624"/>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15ACD18C-0170-49B7-9E8B-7580E3E26878}"/>
              </a:ext>
            </a:extLst>
          </p:cNvPr>
          <p:cNvGraphicFramePr>
            <a:graphicFrameLocks noChangeAspect="1"/>
          </p:cNvGraphicFramePr>
          <p:nvPr>
            <p:extLst>
              <p:ext uri="{D42A27DB-BD31-4B8C-83A1-F6EECF244321}">
                <p14:modId xmlns:p14="http://schemas.microsoft.com/office/powerpoint/2010/main" val="2361715687"/>
              </p:ext>
            </p:extLst>
          </p:nvPr>
        </p:nvGraphicFramePr>
        <p:xfrm>
          <a:off x="2356029" y="4221088"/>
          <a:ext cx="2342054" cy="1099941"/>
        </p:xfrm>
        <a:graphic>
          <a:graphicData uri="http://schemas.openxmlformats.org/presentationml/2006/ole">
            <mc:AlternateContent xmlns:mc="http://schemas.openxmlformats.org/markup-compatibility/2006">
              <mc:Choice xmlns:v="urn:schemas-microsoft-com:vml" Requires="v">
                <p:oleObj name="Equation" r:id="rId4" imgW="1561369" imgH="733294" progId="Equation.DSMT4">
                  <p:embed/>
                </p:oleObj>
              </mc:Choice>
              <mc:Fallback>
                <p:oleObj name="Equation" r:id="rId4" imgW="1561369" imgH="733294" progId="Equation.DSMT4">
                  <p:embed/>
                  <p:pic>
                    <p:nvPicPr>
                      <p:cNvPr id="0" name=""/>
                      <p:cNvPicPr/>
                      <p:nvPr/>
                    </p:nvPicPr>
                    <p:blipFill>
                      <a:blip r:embed="rId5"/>
                      <a:stretch>
                        <a:fillRect/>
                      </a:stretch>
                    </p:blipFill>
                    <p:spPr>
                      <a:xfrm>
                        <a:off x="2356029" y="4221088"/>
                        <a:ext cx="2342054" cy="1099941"/>
                      </a:xfrm>
                      <a:prstGeom prst="rect">
                        <a:avLst/>
                      </a:prstGeom>
                    </p:spPr>
                  </p:pic>
                </p:oleObj>
              </mc:Fallback>
            </mc:AlternateContent>
          </a:graphicData>
        </a:graphic>
      </p:graphicFrame>
      <p:sp>
        <p:nvSpPr>
          <p:cNvPr id="57" name="矩形 56">
            <a:extLst>
              <a:ext uri="{FF2B5EF4-FFF2-40B4-BE49-F238E27FC236}">
                <a16:creationId xmlns:a16="http://schemas.microsoft.com/office/drawing/2014/main" id="{547A05BB-E27C-4E46-95D1-3BFF5410918C}"/>
              </a:ext>
            </a:extLst>
          </p:cNvPr>
          <p:cNvSpPr/>
          <p:nvPr/>
        </p:nvSpPr>
        <p:spPr bwMode="auto">
          <a:xfrm>
            <a:off x="661695" y="1844824"/>
            <a:ext cx="10725034" cy="357074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77" name="组合 76">
            <a:extLst>
              <a:ext uri="{FF2B5EF4-FFF2-40B4-BE49-F238E27FC236}">
                <a16:creationId xmlns:a16="http://schemas.microsoft.com/office/drawing/2014/main" id="{58DF8F0A-4358-4474-8FEF-D5DEF5AD6104}"/>
              </a:ext>
            </a:extLst>
          </p:cNvPr>
          <p:cNvGrpSpPr/>
          <p:nvPr/>
        </p:nvGrpSpPr>
        <p:grpSpPr>
          <a:xfrm>
            <a:off x="1291947" y="1916832"/>
            <a:ext cx="4470218" cy="854075"/>
            <a:chOff x="833694" y="1971498"/>
            <a:chExt cx="4470218" cy="854075"/>
          </a:xfrm>
        </p:grpSpPr>
        <p:graphicFrame>
          <p:nvGraphicFramePr>
            <p:cNvPr id="63" name="对象 62">
              <a:extLst>
                <a:ext uri="{FF2B5EF4-FFF2-40B4-BE49-F238E27FC236}">
                  <a16:creationId xmlns:a16="http://schemas.microsoft.com/office/drawing/2014/main" id="{51FD1792-0E0B-4B7C-88D9-36601CDDFD00}"/>
                </a:ext>
              </a:extLst>
            </p:cNvPr>
            <p:cNvGraphicFramePr>
              <a:graphicFrameLocks noChangeAspect="1"/>
            </p:cNvGraphicFramePr>
            <p:nvPr>
              <p:extLst>
                <p:ext uri="{D42A27DB-BD31-4B8C-83A1-F6EECF244321}">
                  <p14:modId xmlns:p14="http://schemas.microsoft.com/office/powerpoint/2010/main" val="3317200385"/>
                </p:ext>
              </p:extLst>
            </p:nvPr>
          </p:nvGraphicFramePr>
          <p:xfrm>
            <a:off x="2417837" y="1971498"/>
            <a:ext cx="2886075" cy="854075"/>
          </p:xfrm>
          <a:graphic>
            <a:graphicData uri="http://schemas.openxmlformats.org/presentationml/2006/ole">
              <mc:AlternateContent xmlns:mc="http://schemas.openxmlformats.org/markup-compatibility/2006">
                <mc:Choice xmlns:v="urn:schemas-microsoft-com:vml" Requires="v">
                  <p:oleObj name="Equation" r:id="rId6" imgW="1803240" imgH="533160" progId="Equation.DSMT4">
                    <p:embed/>
                  </p:oleObj>
                </mc:Choice>
                <mc:Fallback>
                  <p:oleObj name="Equation" r:id="rId6" imgW="1803240" imgH="533160" progId="Equation.DSMT4">
                    <p:embed/>
                    <p:pic>
                      <p:nvPicPr>
                        <p:cNvPr id="6" name="对象 5">
                          <a:extLst>
                            <a:ext uri="{FF2B5EF4-FFF2-40B4-BE49-F238E27FC236}">
                              <a16:creationId xmlns:a16="http://schemas.microsoft.com/office/drawing/2014/main" id="{A61C680B-CE33-4268-65A7-A892DB0A5D2E}"/>
                            </a:ext>
                          </a:extLst>
                        </p:cNvPr>
                        <p:cNvPicPr/>
                        <p:nvPr/>
                      </p:nvPicPr>
                      <p:blipFill>
                        <a:blip r:embed="rId7"/>
                        <a:stretch>
                          <a:fillRect/>
                        </a:stretch>
                      </p:blipFill>
                      <p:spPr>
                        <a:xfrm>
                          <a:off x="2417837" y="1971498"/>
                          <a:ext cx="2886075" cy="854075"/>
                        </a:xfrm>
                        <a:prstGeom prst="rect">
                          <a:avLst/>
                        </a:prstGeom>
                      </p:spPr>
                    </p:pic>
                  </p:oleObj>
                </mc:Fallback>
              </mc:AlternateContent>
            </a:graphicData>
          </a:graphic>
        </p:graphicFrame>
        <p:sp>
          <p:nvSpPr>
            <p:cNvPr id="64" name="文本框 63">
              <a:extLst>
                <a:ext uri="{FF2B5EF4-FFF2-40B4-BE49-F238E27FC236}">
                  <a16:creationId xmlns:a16="http://schemas.microsoft.com/office/drawing/2014/main" id="{BF990D30-C23E-4E1E-8A21-3B6F24DB650C}"/>
                </a:ext>
              </a:extLst>
            </p:cNvPr>
            <p:cNvSpPr txBox="1"/>
            <p:nvPr/>
          </p:nvSpPr>
          <p:spPr>
            <a:xfrm>
              <a:off x="833694" y="2198480"/>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aphicFrame>
        <p:nvGraphicFramePr>
          <p:cNvPr id="61" name="对象 60">
            <a:extLst>
              <a:ext uri="{FF2B5EF4-FFF2-40B4-BE49-F238E27FC236}">
                <a16:creationId xmlns:a16="http://schemas.microsoft.com/office/drawing/2014/main" id="{23AA0E81-A474-44E6-95A7-5E95022D4ABA}"/>
              </a:ext>
            </a:extLst>
          </p:cNvPr>
          <p:cNvGraphicFramePr>
            <a:graphicFrameLocks noChangeAspect="1"/>
          </p:cNvGraphicFramePr>
          <p:nvPr>
            <p:extLst>
              <p:ext uri="{D42A27DB-BD31-4B8C-83A1-F6EECF244321}">
                <p14:modId xmlns:p14="http://schemas.microsoft.com/office/powerpoint/2010/main" val="3278421742"/>
              </p:ext>
            </p:extLst>
          </p:nvPr>
        </p:nvGraphicFramePr>
        <p:xfrm>
          <a:off x="2927648" y="5702578"/>
          <a:ext cx="1951038" cy="854075"/>
        </p:xfrm>
        <a:graphic>
          <a:graphicData uri="http://schemas.openxmlformats.org/presentationml/2006/ole">
            <mc:AlternateContent xmlns:mc="http://schemas.openxmlformats.org/markup-compatibility/2006">
              <mc:Choice xmlns:v="urn:schemas-microsoft-com:vml" Requires="v">
                <p:oleObj name="Equation" r:id="rId8" imgW="1218960" imgH="533160" progId="Equation.DSMT4">
                  <p:embed/>
                </p:oleObj>
              </mc:Choice>
              <mc:Fallback>
                <p:oleObj name="Equation" r:id="rId8" imgW="1218960" imgH="533160" progId="Equation.DSMT4">
                  <p:embed/>
                  <p:pic>
                    <p:nvPicPr>
                      <p:cNvPr id="24" name="对象 23">
                        <a:extLst>
                          <a:ext uri="{FF2B5EF4-FFF2-40B4-BE49-F238E27FC236}">
                            <a16:creationId xmlns:a16="http://schemas.microsoft.com/office/drawing/2014/main" id="{3A9BD5F4-0B84-A87D-83B3-1FE60534D383}"/>
                          </a:ext>
                        </a:extLst>
                      </p:cNvPr>
                      <p:cNvPicPr/>
                      <p:nvPr/>
                    </p:nvPicPr>
                    <p:blipFill>
                      <a:blip r:embed="rId9"/>
                      <a:stretch>
                        <a:fillRect/>
                      </a:stretch>
                    </p:blipFill>
                    <p:spPr>
                      <a:xfrm>
                        <a:off x="2927648" y="5702578"/>
                        <a:ext cx="1951038" cy="854075"/>
                      </a:xfrm>
                      <a:prstGeom prst="rect">
                        <a:avLst/>
                      </a:prstGeom>
                    </p:spPr>
                  </p:pic>
                </p:oleObj>
              </mc:Fallback>
            </mc:AlternateContent>
          </a:graphicData>
        </a:graphic>
      </p:graphicFrame>
      <p:sp>
        <p:nvSpPr>
          <p:cNvPr id="62" name="文本框 61">
            <a:extLst>
              <a:ext uri="{FF2B5EF4-FFF2-40B4-BE49-F238E27FC236}">
                <a16:creationId xmlns:a16="http://schemas.microsoft.com/office/drawing/2014/main" id="{E193FB3B-0FD2-461B-957B-87870CC3F6F7}"/>
              </a:ext>
            </a:extLst>
          </p:cNvPr>
          <p:cNvSpPr txBox="1"/>
          <p:nvPr/>
        </p:nvSpPr>
        <p:spPr>
          <a:xfrm>
            <a:off x="1291947" y="5929560"/>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aphicFrame>
        <p:nvGraphicFramePr>
          <p:cNvPr id="67" name="对象 66">
            <a:extLst>
              <a:ext uri="{FF2B5EF4-FFF2-40B4-BE49-F238E27FC236}">
                <a16:creationId xmlns:a16="http://schemas.microsoft.com/office/drawing/2014/main" id="{1D4B8753-B468-4946-8A12-D1ED74FB5A54}"/>
              </a:ext>
            </a:extLst>
          </p:cNvPr>
          <p:cNvGraphicFramePr>
            <a:graphicFrameLocks noChangeAspect="1"/>
          </p:cNvGraphicFramePr>
          <p:nvPr>
            <p:extLst>
              <p:ext uri="{D42A27DB-BD31-4B8C-83A1-F6EECF244321}">
                <p14:modId xmlns:p14="http://schemas.microsoft.com/office/powerpoint/2010/main" val="3409395288"/>
              </p:ext>
            </p:extLst>
          </p:nvPr>
        </p:nvGraphicFramePr>
        <p:xfrm>
          <a:off x="5159896" y="5565731"/>
          <a:ext cx="3168366" cy="1127768"/>
        </p:xfrm>
        <a:graphic>
          <a:graphicData uri="http://schemas.openxmlformats.org/presentationml/2006/ole">
            <mc:AlternateContent xmlns:mc="http://schemas.openxmlformats.org/markup-compatibility/2006">
              <mc:Choice xmlns:v="urn:schemas-microsoft-com:vml" Requires="v">
                <p:oleObj name="Equation" r:id="rId10" imgW="1980229" imgH="704855" progId="Equation.DSMT4">
                  <p:embed/>
                </p:oleObj>
              </mc:Choice>
              <mc:Fallback>
                <p:oleObj name="Equation" r:id="rId10" imgW="1980229" imgH="704855" progId="Equation.DSMT4">
                  <p:embed/>
                  <p:pic>
                    <p:nvPicPr>
                      <p:cNvPr id="0" name=""/>
                      <p:cNvPicPr/>
                      <p:nvPr/>
                    </p:nvPicPr>
                    <p:blipFill>
                      <a:blip r:embed="rId11"/>
                      <a:stretch>
                        <a:fillRect/>
                      </a:stretch>
                    </p:blipFill>
                    <p:spPr>
                      <a:xfrm>
                        <a:off x="5159896" y="5565731"/>
                        <a:ext cx="3168366" cy="1127768"/>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755D806E-21F0-49B9-B185-C4C478CFCCE2}"/>
              </a:ext>
            </a:extLst>
          </p:cNvPr>
          <p:cNvGraphicFramePr>
            <a:graphicFrameLocks noChangeAspect="1"/>
          </p:cNvGraphicFramePr>
          <p:nvPr>
            <p:extLst>
              <p:ext uri="{D42A27DB-BD31-4B8C-83A1-F6EECF244321}">
                <p14:modId xmlns:p14="http://schemas.microsoft.com/office/powerpoint/2010/main" val="2803123322"/>
              </p:ext>
            </p:extLst>
          </p:nvPr>
        </p:nvGraphicFramePr>
        <p:xfrm>
          <a:off x="8616280" y="5916214"/>
          <a:ext cx="1340352" cy="426802"/>
        </p:xfrm>
        <a:graphic>
          <a:graphicData uri="http://schemas.openxmlformats.org/presentationml/2006/ole">
            <mc:AlternateContent xmlns:mc="http://schemas.openxmlformats.org/markup-compatibility/2006">
              <mc:Choice xmlns:v="urn:schemas-microsoft-com:vml" Requires="v">
                <p:oleObj name="Equation" r:id="rId12" imgW="837720" imgH="266751" progId="Equation.DSMT4">
                  <p:embed/>
                </p:oleObj>
              </mc:Choice>
              <mc:Fallback>
                <p:oleObj name="Equation" r:id="rId12" imgW="837720" imgH="266751" progId="Equation.DSMT4">
                  <p:embed/>
                  <p:pic>
                    <p:nvPicPr>
                      <p:cNvPr id="0" name=""/>
                      <p:cNvPicPr/>
                      <p:nvPr/>
                    </p:nvPicPr>
                    <p:blipFill>
                      <a:blip r:embed="rId13"/>
                      <a:stretch>
                        <a:fillRect/>
                      </a:stretch>
                    </p:blipFill>
                    <p:spPr>
                      <a:xfrm>
                        <a:off x="8616280" y="5916214"/>
                        <a:ext cx="1340352" cy="426802"/>
                      </a:xfrm>
                      <a:prstGeom prst="rect">
                        <a:avLst/>
                      </a:prstGeom>
                    </p:spPr>
                  </p:pic>
                </p:oleObj>
              </mc:Fallback>
            </mc:AlternateContent>
          </a:graphicData>
        </a:graphic>
      </p:graphicFrame>
      <p:sp>
        <p:nvSpPr>
          <p:cNvPr id="69" name="矩形 68">
            <a:extLst>
              <a:ext uri="{FF2B5EF4-FFF2-40B4-BE49-F238E27FC236}">
                <a16:creationId xmlns:a16="http://schemas.microsoft.com/office/drawing/2014/main" id="{D11BFFBE-834B-45AF-88FD-BFD2D2D59544}"/>
              </a:ext>
            </a:extLst>
          </p:cNvPr>
          <p:cNvSpPr/>
          <p:nvPr/>
        </p:nvSpPr>
        <p:spPr bwMode="auto">
          <a:xfrm>
            <a:off x="661695" y="5517232"/>
            <a:ext cx="10725034" cy="122476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75" name="图片 74">
            <a:extLst>
              <a:ext uri="{FF2B5EF4-FFF2-40B4-BE49-F238E27FC236}">
                <a16:creationId xmlns:a16="http://schemas.microsoft.com/office/drawing/2014/main" id="{4385FF99-FDF5-44F3-9079-18568427B773}"/>
              </a:ext>
            </a:extLst>
          </p:cNvPr>
          <p:cNvPicPr>
            <a:picLocks noChangeAspect="1"/>
          </p:cNvPicPr>
          <p:nvPr/>
        </p:nvPicPr>
        <p:blipFill>
          <a:blip r:embed="rId14"/>
          <a:stretch>
            <a:fillRect/>
          </a:stretch>
        </p:blipFill>
        <p:spPr>
          <a:xfrm>
            <a:off x="6364880" y="1899879"/>
            <a:ext cx="4771680" cy="3469278"/>
          </a:xfrm>
          <a:prstGeom prst="rect">
            <a:avLst/>
          </a:prstGeom>
        </p:spPr>
      </p:pic>
      <p:grpSp>
        <p:nvGrpSpPr>
          <p:cNvPr id="78" name="组合 77">
            <a:extLst>
              <a:ext uri="{FF2B5EF4-FFF2-40B4-BE49-F238E27FC236}">
                <a16:creationId xmlns:a16="http://schemas.microsoft.com/office/drawing/2014/main" id="{5D2BB5A5-9DA1-4619-950D-985514278BDB}"/>
              </a:ext>
            </a:extLst>
          </p:cNvPr>
          <p:cNvGrpSpPr/>
          <p:nvPr/>
        </p:nvGrpSpPr>
        <p:grpSpPr>
          <a:xfrm>
            <a:off x="814095" y="2874072"/>
            <a:ext cx="5425922" cy="1207131"/>
            <a:chOff x="814095" y="2874072"/>
            <a:chExt cx="5425922" cy="1207131"/>
          </a:xfrm>
        </p:grpSpPr>
        <p:graphicFrame>
          <p:nvGraphicFramePr>
            <p:cNvPr id="2" name="对象 1">
              <a:extLst>
                <a:ext uri="{FF2B5EF4-FFF2-40B4-BE49-F238E27FC236}">
                  <a16:creationId xmlns:a16="http://schemas.microsoft.com/office/drawing/2014/main" id="{F9603D03-82FA-43E1-9498-2E9566DDE3A6}"/>
                </a:ext>
              </a:extLst>
            </p:cNvPr>
            <p:cNvGraphicFramePr>
              <a:graphicFrameLocks noChangeAspect="1"/>
            </p:cNvGraphicFramePr>
            <p:nvPr>
              <p:extLst>
                <p:ext uri="{D42A27DB-BD31-4B8C-83A1-F6EECF244321}">
                  <p14:modId xmlns:p14="http://schemas.microsoft.com/office/powerpoint/2010/main" val="1360094208"/>
                </p:ext>
              </p:extLst>
            </p:nvPr>
          </p:nvGraphicFramePr>
          <p:xfrm>
            <a:off x="907681" y="2905343"/>
            <a:ext cx="5238750" cy="1144588"/>
          </p:xfrm>
          <a:graphic>
            <a:graphicData uri="http://schemas.openxmlformats.org/presentationml/2006/ole">
              <mc:AlternateContent xmlns:mc="http://schemas.openxmlformats.org/markup-compatibility/2006">
                <mc:Choice xmlns:v="urn:schemas-microsoft-com:vml" Requires="v">
                  <p:oleObj name="Equation" r:id="rId15" imgW="3492360" imgH="761760" progId="Equation.DSMT4">
                    <p:embed/>
                  </p:oleObj>
                </mc:Choice>
                <mc:Fallback>
                  <p:oleObj name="Equation" r:id="rId15" imgW="3492360" imgH="761760" progId="Equation.DSMT4">
                    <p:embed/>
                    <p:pic>
                      <p:nvPicPr>
                        <p:cNvPr id="0" name=""/>
                        <p:cNvPicPr/>
                        <p:nvPr/>
                      </p:nvPicPr>
                      <p:blipFill>
                        <a:blip r:embed="rId16"/>
                        <a:stretch>
                          <a:fillRect/>
                        </a:stretch>
                      </p:blipFill>
                      <p:spPr>
                        <a:xfrm>
                          <a:off x="907681" y="2905343"/>
                          <a:ext cx="5238750" cy="1144588"/>
                        </a:xfrm>
                        <a:prstGeom prst="rect">
                          <a:avLst/>
                        </a:prstGeom>
                      </p:spPr>
                    </p:pic>
                  </p:oleObj>
                </mc:Fallback>
              </mc:AlternateContent>
            </a:graphicData>
          </a:graphic>
        </p:graphicFrame>
        <p:sp>
          <p:nvSpPr>
            <p:cNvPr id="76" name="矩形 75">
              <a:extLst>
                <a:ext uri="{FF2B5EF4-FFF2-40B4-BE49-F238E27FC236}">
                  <a16:creationId xmlns:a16="http://schemas.microsoft.com/office/drawing/2014/main" id="{23226C6B-CE2F-4995-90A0-B199081A8422}"/>
                </a:ext>
              </a:extLst>
            </p:cNvPr>
            <p:cNvSpPr/>
            <p:nvPr/>
          </p:nvSpPr>
          <p:spPr bwMode="auto">
            <a:xfrm>
              <a:off x="814095" y="2874072"/>
              <a:ext cx="5425922" cy="1207131"/>
            </a:xfrm>
            <a:prstGeom prst="rect">
              <a:avLst/>
            </a:prstGeom>
            <a:solidFill>
              <a:srgbClr val="92D050">
                <a:alpha val="20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89469996"/>
      </p:ext>
    </p:extLst>
  </p:cSld>
  <p:clrMapOvr>
    <a:masterClrMapping/>
  </p:clrMapOvr>
  <mc:AlternateContent xmlns:mc="http://schemas.openxmlformats.org/markup-compatibility/2006" xmlns:p14="http://schemas.microsoft.com/office/powerpoint/2010/main">
    <mc:Choice Requires="p14">
      <p:transition p14:dur="0" advTm="71971"/>
    </mc:Choice>
    <mc:Fallback xmlns="">
      <p:transition advTm="7197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527227"/>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499624"/>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499624"/>
              </a:xfrm>
              <a:prstGeom prst="rect">
                <a:avLst/>
              </a:prstGeom>
              <a:blipFill>
                <a:blip r:embed="rId4"/>
                <a:stretch>
                  <a:fillRect b="-20732"/>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457200">
              <a:lnSpc>
                <a:spcPct val="150000"/>
              </a:lnSpc>
            </a:pPr>
            <a:r>
              <a:rPr lang="zh-CN" altLang="en-US" sz="2000" b="1" dirty="0">
                <a:latin typeface="微软雅黑" panose="020B0503020204020204" pitchFamily="34" charset="-122"/>
                <a:ea typeface="微软雅黑" panose="020B0503020204020204" pitchFamily="34" charset="-122"/>
              </a:rPr>
              <a:t>本章设计</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LQT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跟踪控制效果良好</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控制效果相近</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，这说明本章提出的 </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CARE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及其求解</a:t>
            </a:r>
            <a:r>
              <a:rPr lang="zh-CN" altLang="en-US" sz="2000" b="1" dirty="0">
                <a:latin typeface="微软雅黑" panose="020B0503020204020204" pitchFamily="34" charset="-122"/>
                <a:ea typeface="微软雅黑" panose="020B0503020204020204" pitchFamily="34" charset="-122"/>
              </a:rPr>
              <a:t>算法是</a:t>
            </a:r>
            <a:r>
              <a:rPr lang="zh-CN" altLang="en-US" sz="2000" b="1" dirty="0">
                <a:solidFill>
                  <a:srgbClr val="C00000"/>
                </a:solidFill>
                <a:latin typeface="微软雅黑" panose="020B0503020204020204" pitchFamily="34" charset="-122"/>
                <a:ea typeface="微软雅黑" panose="020B0503020204020204" pitchFamily="34" charset="-122"/>
              </a:rPr>
              <a:t>有效</a:t>
            </a:r>
            <a:r>
              <a:rPr lang="zh-CN" altLang="en-US" sz="2000" b="1" dirty="0">
                <a:latin typeface="微软雅黑" panose="020B0503020204020204" pitchFamily="34" charset="-122"/>
                <a:ea typeface="微软雅黑" panose="020B0503020204020204" pitchFamily="34" charset="-122"/>
              </a:rPr>
              <a:t>的。</a:t>
            </a:r>
          </a:p>
        </p:txBody>
      </p:sp>
      <p:sp>
        <p:nvSpPr>
          <p:cNvPr id="31" name="矩形 30">
            <a:extLst>
              <a:ext uri="{FF2B5EF4-FFF2-40B4-BE49-F238E27FC236}">
                <a16:creationId xmlns:a16="http://schemas.microsoft.com/office/drawing/2014/main" id="{62FE0961-091B-0882-AAFA-2391E2FBEBB1}"/>
              </a:ext>
            </a:extLst>
          </p:cNvPr>
          <p:cNvSpPr/>
          <p:nvPr/>
        </p:nvSpPr>
        <p:spPr bwMode="auto">
          <a:xfrm>
            <a:off x="6410204" y="1916831"/>
            <a:ext cx="4976216" cy="367240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1916832"/>
            <a:ext cx="5544616" cy="367240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FF40F9CD-7363-404F-AB05-FD6C869C559B}"/>
              </a:ext>
            </a:extLst>
          </p:cNvPr>
          <p:cNvGrpSpPr/>
          <p:nvPr/>
        </p:nvGrpSpPr>
        <p:grpSpPr>
          <a:xfrm>
            <a:off x="6501676" y="2198049"/>
            <a:ext cx="4793273" cy="3137574"/>
            <a:chOff x="6501675" y="2060848"/>
            <a:chExt cx="4793273" cy="3137574"/>
          </a:xfrm>
        </p:grpSpPr>
        <p:sp>
          <p:nvSpPr>
            <p:cNvPr id="24" name="文本框 23"/>
            <p:cNvSpPr txBox="1"/>
            <p:nvPr/>
          </p:nvSpPr>
          <p:spPr>
            <a:xfrm>
              <a:off x="6977202" y="4921423"/>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3 LQT </a:t>
              </a:r>
              <a:r>
                <a:rPr lang="zh-CN" altLang="en-US" dirty="0">
                  <a:solidFill>
                    <a:schemeClr val="tx1"/>
                  </a:solidFill>
                  <a:latin typeface="微软雅黑" panose="020B0503020204020204" pitchFamily="34" charset="-122"/>
                  <a:ea typeface="微软雅黑" panose="020B0503020204020204" pitchFamily="34" charset="-122"/>
                </a:rPr>
                <a:t>跟踪控制器作用下的跟踪控制过程</a:t>
              </a:r>
            </a:p>
          </p:txBody>
        </p:sp>
        <p:pic>
          <p:nvPicPr>
            <p:cNvPr id="16" name="图形 15">
              <a:extLst>
                <a:ext uri="{FF2B5EF4-FFF2-40B4-BE49-F238E27FC236}">
                  <a16:creationId xmlns:a16="http://schemas.microsoft.com/office/drawing/2014/main" id="{68C06347-44C9-4E9E-B517-76D9A3319FC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496" r="2750"/>
            <a:stretch/>
          </p:blipFill>
          <p:spPr>
            <a:xfrm>
              <a:off x="6501675" y="2060848"/>
              <a:ext cx="4793273" cy="2802744"/>
            </a:xfrm>
            <a:prstGeom prst="rect">
              <a:avLst/>
            </a:prstGeom>
          </p:spPr>
        </p:pic>
      </p:grpSp>
      <p:grpSp>
        <p:nvGrpSpPr>
          <p:cNvPr id="19" name="组合 18">
            <a:extLst>
              <a:ext uri="{FF2B5EF4-FFF2-40B4-BE49-F238E27FC236}">
                <a16:creationId xmlns:a16="http://schemas.microsoft.com/office/drawing/2014/main" id="{15D16F35-1C3E-4E01-B6FD-6B35D9331EAB}"/>
              </a:ext>
            </a:extLst>
          </p:cNvPr>
          <p:cNvGrpSpPr/>
          <p:nvPr/>
        </p:nvGrpSpPr>
        <p:grpSpPr>
          <a:xfrm>
            <a:off x="850815" y="1943169"/>
            <a:ext cx="5233789" cy="1743085"/>
            <a:chOff x="839416" y="1943169"/>
            <a:chExt cx="5233789" cy="1743085"/>
          </a:xfrm>
        </p:grpSpPr>
        <p:grpSp>
          <p:nvGrpSpPr>
            <p:cNvPr id="17" name="组合 16">
              <a:extLst>
                <a:ext uri="{FF2B5EF4-FFF2-40B4-BE49-F238E27FC236}">
                  <a16:creationId xmlns:a16="http://schemas.microsoft.com/office/drawing/2014/main" id="{C15118B0-CDED-4A2E-8D4D-286C28729EDC}"/>
                </a:ext>
              </a:extLst>
            </p:cNvPr>
            <p:cNvGrpSpPr/>
            <p:nvPr/>
          </p:nvGrpSpPr>
          <p:grpSpPr>
            <a:xfrm>
              <a:off x="839416" y="1943169"/>
              <a:ext cx="5233789" cy="1440000"/>
              <a:chOff x="839416" y="1943169"/>
              <a:chExt cx="5233789" cy="1440000"/>
            </a:xfrm>
          </p:grpSpPr>
          <p:pic>
            <p:nvPicPr>
              <p:cNvPr id="3" name="图形 2">
                <a:extLst>
                  <a:ext uri="{FF2B5EF4-FFF2-40B4-BE49-F238E27FC236}">
                    <a16:creationId xmlns:a16="http://schemas.microsoft.com/office/drawing/2014/main" id="{29B09F8F-B337-4102-BA67-7CA5CC8E1CBF}"/>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891" t="4275" r="7146"/>
              <a:stretch/>
            </p:blipFill>
            <p:spPr>
              <a:xfrm>
                <a:off x="839416" y="1943169"/>
                <a:ext cx="2495226" cy="1440000"/>
              </a:xfrm>
              <a:prstGeom prst="rect">
                <a:avLst/>
              </a:prstGeom>
            </p:spPr>
          </p:pic>
          <p:pic>
            <p:nvPicPr>
              <p:cNvPr id="6" name="图形 5">
                <a:extLst>
                  <a:ext uri="{FF2B5EF4-FFF2-40B4-BE49-F238E27FC236}">
                    <a16:creationId xmlns:a16="http://schemas.microsoft.com/office/drawing/2014/main" id="{4196721A-CD34-42C6-B1F4-4FBE8DD0ED75}"/>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558" t="4275" r="5150"/>
              <a:stretch/>
            </p:blipFill>
            <p:spPr>
              <a:xfrm>
                <a:off x="3457874" y="1943169"/>
                <a:ext cx="2615331" cy="1440000"/>
              </a:xfrm>
              <a:prstGeom prst="rect">
                <a:avLst/>
              </a:prstGeom>
            </p:spPr>
          </p:pic>
        </p:grpSp>
        <p:sp>
          <p:nvSpPr>
            <p:cNvPr id="32" name="文本框 31">
              <a:extLst>
                <a:ext uri="{FF2B5EF4-FFF2-40B4-BE49-F238E27FC236}">
                  <a16:creationId xmlns:a16="http://schemas.microsoft.com/office/drawing/2014/main" id="{27F361C6-2421-463D-8261-FB07F2F9E4CC}"/>
                </a:ext>
              </a:extLst>
            </p:cNvPr>
            <p:cNvSpPr txBox="1"/>
            <p:nvPr/>
          </p:nvSpPr>
          <p:spPr>
            <a:xfrm>
              <a:off x="1080046" y="3409255"/>
              <a:ext cx="475252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1 </a:t>
              </a:r>
              <a:r>
                <a:rPr lang="zh-CN" altLang="en-US" dirty="0">
                  <a:solidFill>
                    <a:schemeClr val="tx1"/>
                  </a:solidFill>
                  <a:latin typeface="微软雅黑" panose="020B0503020204020204" pitchFamily="34" charset="-122"/>
                  <a:ea typeface="微软雅黑" panose="020B0503020204020204" pitchFamily="34" charset="-122"/>
                </a:rPr>
                <a:t>转移概率已知时 </a:t>
              </a:r>
              <a:r>
                <a:rPr lang="en-US" altLang="zh-CN" dirty="0">
                  <a:solidFill>
                    <a:schemeClr val="tx1"/>
                  </a:solidFill>
                  <a:latin typeface="微软雅黑" panose="020B0503020204020204" pitchFamily="34" charset="-122"/>
                  <a:ea typeface="微软雅黑" panose="020B0503020204020204" pitchFamily="34" charset="-122"/>
                </a:rPr>
                <a:t>LQT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p:grpSp>
      <p:grpSp>
        <p:nvGrpSpPr>
          <p:cNvPr id="29" name="组合 28">
            <a:extLst>
              <a:ext uri="{FF2B5EF4-FFF2-40B4-BE49-F238E27FC236}">
                <a16:creationId xmlns:a16="http://schemas.microsoft.com/office/drawing/2014/main" id="{DE54EC04-6B32-43A7-81FA-EA1B895D03F2}"/>
              </a:ext>
            </a:extLst>
          </p:cNvPr>
          <p:cNvGrpSpPr/>
          <p:nvPr/>
        </p:nvGrpSpPr>
        <p:grpSpPr>
          <a:xfrm>
            <a:off x="876507" y="3717032"/>
            <a:ext cx="5182405" cy="1793112"/>
            <a:chOff x="791588" y="3796128"/>
            <a:chExt cx="5182405" cy="1793112"/>
          </a:xfrm>
        </p:grpSpPr>
        <p:grpSp>
          <p:nvGrpSpPr>
            <p:cNvPr id="23" name="组合 22">
              <a:extLst>
                <a:ext uri="{FF2B5EF4-FFF2-40B4-BE49-F238E27FC236}">
                  <a16:creationId xmlns:a16="http://schemas.microsoft.com/office/drawing/2014/main" id="{A07F12E1-0822-4A03-9E9A-FADA26BE2549}"/>
                </a:ext>
              </a:extLst>
            </p:cNvPr>
            <p:cNvGrpSpPr/>
            <p:nvPr/>
          </p:nvGrpSpPr>
          <p:grpSpPr>
            <a:xfrm>
              <a:off x="791588" y="3796128"/>
              <a:ext cx="5182405" cy="1440000"/>
              <a:chOff x="791588" y="3796128"/>
              <a:chExt cx="5182405" cy="1440000"/>
            </a:xfrm>
          </p:grpSpPr>
          <p:pic>
            <p:nvPicPr>
              <p:cNvPr id="8" name="图形 7">
                <a:extLst>
                  <a:ext uri="{FF2B5EF4-FFF2-40B4-BE49-F238E27FC236}">
                    <a16:creationId xmlns:a16="http://schemas.microsoft.com/office/drawing/2014/main" id="{AB7858B2-FDDF-45EC-B29C-BF75FDFEAD6F}"/>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t="2894" r="6790"/>
              <a:stretch/>
            </p:blipFill>
            <p:spPr>
              <a:xfrm>
                <a:off x="791588" y="3796128"/>
                <a:ext cx="2548522" cy="1440000"/>
              </a:xfrm>
              <a:prstGeom prst="rect">
                <a:avLst/>
              </a:prstGeom>
            </p:spPr>
          </p:pic>
          <p:pic>
            <p:nvPicPr>
              <p:cNvPr id="13" name="图形 12">
                <a:extLst>
                  <a:ext uri="{FF2B5EF4-FFF2-40B4-BE49-F238E27FC236}">
                    <a16:creationId xmlns:a16="http://schemas.microsoft.com/office/drawing/2014/main" id="{D8ED9677-AFAC-48B1-B1CE-46533966040C}"/>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558" t="2231" r="6790"/>
              <a:stretch/>
            </p:blipFill>
            <p:spPr>
              <a:xfrm>
                <a:off x="3457874" y="3796128"/>
                <a:ext cx="2516119" cy="1440000"/>
              </a:xfrm>
              <a:prstGeom prst="rect">
                <a:avLst/>
              </a:prstGeom>
            </p:spPr>
          </p:pic>
        </p:grpSp>
        <p:sp>
          <p:nvSpPr>
            <p:cNvPr id="34" name="文本框 33">
              <a:extLst>
                <a:ext uri="{FF2B5EF4-FFF2-40B4-BE49-F238E27FC236}">
                  <a16:creationId xmlns:a16="http://schemas.microsoft.com/office/drawing/2014/main" id="{C6C45232-0B70-42F4-B322-7770C32F41D5}"/>
                </a:ext>
              </a:extLst>
            </p:cNvPr>
            <p:cNvSpPr txBox="1"/>
            <p:nvPr/>
          </p:nvSpPr>
          <p:spPr>
            <a:xfrm>
              <a:off x="1036661" y="5312241"/>
              <a:ext cx="4692259"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2 </a:t>
              </a:r>
              <a:r>
                <a:rPr lang="zh-CN" altLang="en-US" dirty="0">
                  <a:solidFill>
                    <a:schemeClr val="tx1"/>
                  </a:solidFill>
                  <a:latin typeface="微软雅黑" panose="020B0503020204020204" pitchFamily="34" charset="-122"/>
                  <a:ea typeface="微软雅黑" panose="020B0503020204020204" pitchFamily="34" charset="-122"/>
                </a:rPr>
                <a:t>转移概率未知时 </a:t>
              </a:r>
              <a:r>
                <a:rPr lang="en-US" altLang="zh-CN" dirty="0">
                  <a:solidFill>
                    <a:schemeClr val="tx1"/>
                  </a:solidFill>
                  <a:latin typeface="微软雅黑" panose="020B0503020204020204" pitchFamily="34" charset="-122"/>
                  <a:ea typeface="微软雅黑" panose="020B0503020204020204" pitchFamily="34" charset="-122"/>
                </a:rPr>
                <a:t>LQT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p:grpSp>
    </p:spTree>
  </p:cSld>
  <p:clrMapOvr>
    <a:masterClrMapping/>
  </p:clrMapOvr>
  <mc:AlternateContent xmlns:mc="http://schemas.openxmlformats.org/markup-compatibility/2006" xmlns:p14="http://schemas.microsoft.com/office/powerpoint/2010/main">
    <mc:Choice Requires="p14">
      <p:transition p14:dur="0" advTm="71971"/>
    </mc:Choice>
    <mc:Fallback xmlns="">
      <p:transition advTm="7197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401" y="1556792"/>
            <a:ext cx="10691328"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pic>
        <p:nvPicPr>
          <p:cNvPr id="5" name="图片 4">
            <a:extLst>
              <a:ext uri="{FF2B5EF4-FFF2-40B4-BE49-F238E27FC236}">
                <a16:creationId xmlns:a16="http://schemas.microsoft.com/office/drawing/2014/main" id="{FED700AF-DD51-4233-91A9-BF19A6140136}"/>
              </a:ext>
            </a:extLst>
          </p:cNvPr>
          <p:cNvPicPr>
            <a:picLocks noChangeAspect="1"/>
          </p:cNvPicPr>
          <p:nvPr/>
        </p:nvPicPr>
        <p:blipFill>
          <a:blip r:embed="rId4"/>
          <a:stretch>
            <a:fillRect/>
          </a:stretch>
        </p:blipFill>
        <p:spPr>
          <a:xfrm>
            <a:off x="727603" y="2163170"/>
            <a:ext cx="10552973" cy="3634524"/>
          </a:xfrm>
          <a:prstGeom prst="rect">
            <a:avLst/>
          </a:prstGeom>
        </p:spPr>
      </p:pic>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advTm="65019"/>
    </mc:Choice>
    <mc:Fallback xmlns="">
      <p:transition advTm="65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664647" y="4071068"/>
            <a:ext cx="10762462" cy="26703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2486154"/>
            <a:ext cx="10796817" cy="1446902"/>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DB4A3B7-E6C4-4946-8017-82EBDF387A66}"/>
              </a:ext>
            </a:extLst>
          </p:cNvPr>
          <p:cNvGrpSpPr/>
          <p:nvPr/>
        </p:nvGrpSpPr>
        <p:grpSpPr>
          <a:xfrm>
            <a:off x="896099" y="4187813"/>
            <a:ext cx="9232349" cy="609408"/>
            <a:chOff x="896099" y="4115736"/>
            <a:chExt cx="9232349" cy="609408"/>
          </a:xfrm>
        </p:grpSpPr>
        <p:sp>
          <p:nvSpPr>
            <p:cNvPr id="36" name="文本框 35">
              <a:extLst>
                <a:ext uri="{FF2B5EF4-FFF2-40B4-BE49-F238E27FC236}">
                  <a16:creationId xmlns:a16="http://schemas.microsoft.com/office/drawing/2014/main" id="{F31EA947-7B8E-864E-AC88-9FD8E73B7CB6}"/>
                </a:ext>
              </a:extLst>
            </p:cNvPr>
            <p:cNvSpPr txBox="1"/>
            <p:nvPr/>
          </p:nvSpPr>
          <p:spPr>
            <a:xfrm>
              <a:off x="896099" y="4220385"/>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3083019199"/>
                </p:ext>
              </p:extLst>
            </p:nvPr>
          </p:nvGraphicFramePr>
          <p:xfrm>
            <a:off x="3768832" y="4115736"/>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768832" y="4115736"/>
                          <a:ext cx="6359616" cy="609408"/>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F4079EEC-1E39-4597-BC1F-FE103DDE3B8F}"/>
              </a:ext>
            </a:extLst>
          </p:cNvPr>
          <p:cNvGrpSpPr/>
          <p:nvPr/>
        </p:nvGrpSpPr>
        <p:grpSpPr>
          <a:xfrm>
            <a:off x="896099" y="5584410"/>
            <a:ext cx="7101833" cy="976312"/>
            <a:chOff x="896099" y="5512333"/>
            <a:chExt cx="7101833" cy="976312"/>
          </a:xfrm>
        </p:grpSpPr>
        <p:sp>
          <p:nvSpPr>
            <p:cNvPr id="4" name="文本框 3">
              <a:extLst>
                <a:ext uri="{FF2B5EF4-FFF2-40B4-BE49-F238E27FC236}">
                  <a16:creationId xmlns:a16="http://schemas.microsoft.com/office/drawing/2014/main" id="{FFF6BD42-7B2B-56C8-9113-5FE8B295FD52}"/>
                </a:ext>
              </a:extLst>
            </p:cNvPr>
            <p:cNvSpPr txBox="1"/>
            <p:nvPr/>
          </p:nvSpPr>
          <p:spPr>
            <a:xfrm>
              <a:off x="896099" y="5800434"/>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047108634"/>
                </p:ext>
              </p:extLst>
            </p:nvPr>
          </p:nvGraphicFramePr>
          <p:xfrm>
            <a:off x="3768832" y="5512333"/>
            <a:ext cx="4229100" cy="976312"/>
          </p:xfrm>
          <a:graphic>
            <a:graphicData uri="http://schemas.openxmlformats.org/presentationml/2006/ole">
              <mc:AlternateContent xmlns:mc="http://schemas.openxmlformats.org/markup-compatibility/2006">
                <mc:Choice xmlns:v="urn:schemas-microsoft-com:vml" Requires="v">
                  <p:oleObj name="Equation" r:id="rId6" imgW="2641320" imgH="609480" progId="Equation.DSMT4">
                    <p:embed/>
                  </p:oleObj>
                </mc:Choice>
                <mc:Fallback>
                  <p:oleObj name="Equation" r:id="rId6"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7"/>
                        <a:stretch>
                          <a:fillRect/>
                        </a:stretch>
                      </p:blipFill>
                      <p:spPr>
                        <a:xfrm>
                          <a:off x="3768832" y="5512333"/>
                          <a:ext cx="4229100" cy="976312"/>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66211FA8-A52B-4FF1-8EC8-F7F6994F4568}"/>
              </a:ext>
            </a:extLst>
          </p:cNvPr>
          <p:cNvGrpSpPr/>
          <p:nvPr/>
        </p:nvGrpSpPr>
        <p:grpSpPr>
          <a:xfrm>
            <a:off x="896099" y="4937087"/>
            <a:ext cx="7749149" cy="507456"/>
            <a:chOff x="896099" y="4872467"/>
            <a:chExt cx="7749149" cy="507456"/>
          </a:xfrm>
        </p:grpSpPr>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101182792"/>
                </p:ext>
              </p:extLst>
            </p:nvPr>
          </p:nvGraphicFramePr>
          <p:xfrm>
            <a:off x="3768832" y="4872467"/>
            <a:ext cx="4876416" cy="507456"/>
          </p:xfrm>
          <a:graphic>
            <a:graphicData uri="http://schemas.openxmlformats.org/presentationml/2006/ole">
              <mc:AlternateContent xmlns:mc="http://schemas.openxmlformats.org/markup-compatibility/2006">
                <mc:Choice xmlns:v="urn:schemas-microsoft-com:vml" Requires="v">
                  <p:oleObj name="Equation" r:id="rId8" imgW="3047760" imgH="317160" progId="Equation.DSMT4">
                    <p:embed/>
                  </p:oleObj>
                </mc:Choice>
                <mc:Fallback>
                  <p:oleObj name="Equation" r:id="rId8" imgW="3047760" imgH="317160" progId="Equation.DSMT4">
                    <p:embed/>
                    <p:pic>
                      <p:nvPicPr>
                        <p:cNvPr id="0" name=""/>
                        <p:cNvPicPr/>
                        <p:nvPr/>
                      </p:nvPicPr>
                      <p:blipFill>
                        <a:blip r:embed="rId9"/>
                        <a:stretch>
                          <a:fillRect/>
                        </a:stretch>
                      </p:blipFill>
                      <p:spPr>
                        <a:xfrm>
                          <a:off x="3768832" y="4872467"/>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926140"/>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CADB39DD-EA46-4A0A-9F15-27775658A11F}"/>
              </a:ext>
            </a:extLst>
          </p:cNvPr>
          <p:cNvGrpSpPr/>
          <p:nvPr/>
        </p:nvGrpSpPr>
        <p:grpSpPr>
          <a:xfrm>
            <a:off x="896099" y="2602204"/>
            <a:ext cx="7383389" cy="1214802"/>
            <a:chOff x="896099" y="2212416"/>
            <a:chExt cx="7383389" cy="1214802"/>
          </a:xfrm>
        </p:grpSpPr>
        <p:grpSp>
          <p:nvGrpSpPr>
            <p:cNvPr id="13" name="组合 12">
              <a:extLst>
                <a:ext uri="{FF2B5EF4-FFF2-40B4-BE49-F238E27FC236}">
                  <a16:creationId xmlns:a16="http://schemas.microsoft.com/office/drawing/2014/main" id="{8057D223-4159-4541-9D37-C610DF88E6DA}"/>
                </a:ext>
              </a:extLst>
            </p:cNvPr>
            <p:cNvGrpSpPr/>
            <p:nvPr/>
          </p:nvGrpSpPr>
          <p:grpSpPr>
            <a:xfrm>
              <a:off x="896099" y="2212416"/>
              <a:ext cx="7383389" cy="568512"/>
              <a:chOff x="896099" y="2212416"/>
              <a:chExt cx="7383389" cy="568512"/>
            </a:xfrm>
          </p:grpSpPr>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1563856228"/>
                  </p:ext>
                </p:extLst>
              </p:nvPr>
            </p:nvGraphicFramePr>
            <p:xfrm>
              <a:off x="3768832" y="2212416"/>
              <a:ext cx="4510656" cy="568512"/>
            </p:xfrm>
            <a:graphic>
              <a:graphicData uri="http://schemas.openxmlformats.org/presentationml/2006/ole">
                <mc:AlternateContent xmlns:mc="http://schemas.openxmlformats.org/markup-compatibility/2006">
                  <mc:Choice xmlns:v="urn:schemas-microsoft-com:vml" Requires="v">
                    <p:oleObj name="Equation" r:id="rId10" imgW="2819160" imgH="355320" progId="Equation.DSMT4">
                      <p:embed/>
                    </p:oleObj>
                  </mc:Choice>
                  <mc:Fallback>
                    <p:oleObj name="Equation" r:id="rId10" imgW="2819160" imgH="355320" progId="Equation.DSMT4">
                      <p:embed/>
                      <p:pic>
                        <p:nvPicPr>
                          <p:cNvPr id="0" name=""/>
                          <p:cNvPicPr/>
                          <p:nvPr/>
                        </p:nvPicPr>
                        <p:blipFill>
                          <a:blip r:embed="rId11"/>
                          <a:stretch>
                            <a:fillRect/>
                          </a:stretch>
                        </p:blipFill>
                        <p:spPr>
                          <a:xfrm>
                            <a:off x="3768832" y="2212416"/>
                            <a:ext cx="4510656" cy="568512"/>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2296617"/>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A34E7DFC-3066-42D6-9600-3F8ADDBB1DB9}"/>
                </a:ext>
              </a:extLst>
            </p:cNvPr>
            <p:cNvGrpSpPr/>
            <p:nvPr/>
          </p:nvGrpSpPr>
          <p:grpSpPr>
            <a:xfrm>
              <a:off x="896099" y="2919762"/>
              <a:ext cx="7322333" cy="507456"/>
              <a:chOff x="896099" y="2919762"/>
              <a:chExt cx="7322333" cy="507456"/>
            </a:xfrm>
          </p:grpSpPr>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3128354922"/>
                  </p:ext>
                </p:extLst>
              </p:nvPr>
            </p:nvGraphicFramePr>
            <p:xfrm>
              <a:off x="3768832" y="2919762"/>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68832" y="2919762"/>
                            <a:ext cx="4449600" cy="507456"/>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B71C9BF9-6ADB-6A7A-CA3F-E4EA6E7F2B9D}"/>
                  </a:ext>
                </a:extLst>
              </p:cNvPr>
              <p:cNvSpPr txBox="1"/>
              <p:nvPr/>
            </p:nvSpPr>
            <p:spPr>
              <a:xfrm>
                <a:off x="896099" y="29734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grpSp>
        <p:nvGrpSpPr>
          <p:cNvPr id="16" name="组合 15">
            <a:extLst>
              <a:ext uri="{FF2B5EF4-FFF2-40B4-BE49-F238E27FC236}">
                <a16:creationId xmlns:a16="http://schemas.microsoft.com/office/drawing/2014/main" id="{69D202C2-089E-467B-BB82-EE69E9A658DC}"/>
              </a:ext>
            </a:extLst>
          </p:cNvPr>
          <p:cNvGrpSpPr/>
          <p:nvPr/>
        </p:nvGrpSpPr>
        <p:grpSpPr>
          <a:xfrm>
            <a:off x="3383039" y="1310121"/>
            <a:ext cx="5425922" cy="1038759"/>
            <a:chOff x="3066801" y="1184820"/>
            <a:chExt cx="5425922" cy="1038759"/>
          </a:xfrm>
        </p:grpSpPr>
        <p:sp>
          <p:nvSpPr>
            <p:cNvPr id="29" name="矩形 28">
              <a:extLst>
                <a:ext uri="{FF2B5EF4-FFF2-40B4-BE49-F238E27FC236}">
                  <a16:creationId xmlns:a16="http://schemas.microsoft.com/office/drawing/2014/main" id="{410AB9A9-9254-4C3B-9D0F-B5C3FDF8719C}"/>
                </a:ext>
              </a:extLst>
            </p:cNvPr>
            <p:cNvSpPr/>
            <p:nvPr/>
          </p:nvSpPr>
          <p:spPr bwMode="auto">
            <a:xfrm>
              <a:off x="3066801" y="1184820"/>
              <a:ext cx="5425922" cy="1038759"/>
            </a:xfrm>
            <a:prstGeom prst="rect">
              <a:avLst/>
            </a:prstGeom>
            <a:solidFill>
              <a:srgbClr val="92D050">
                <a:alpha val="20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对象 7">
                  <a:extLst>
                    <a:ext uri="{FF2B5EF4-FFF2-40B4-BE49-F238E27FC236}">
                      <a16:creationId xmlns:a16="http://schemas.microsoft.com/office/drawing/2014/main" id="{AD52F20D-F9CD-4203-84EB-A58B0D824476}"/>
                    </a:ext>
                  </a:extLst>
                </p:cNvPr>
                <p:cNvGraphicFramePr>
                  <a:graphicFrameLocks noChangeAspect="1"/>
                </p:cNvGraphicFramePr>
                <p:nvPr>
                  <p:extLst>
                    <p:ext uri="{D42A27DB-BD31-4B8C-83A1-F6EECF244321}">
                      <p14:modId xmlns:p14="http://schemas.microsoft.com/office/powerpoint/2010/main" val="3131102603"/>
                    </p:ext>
                  </p:extLst>
                </p:nvPr>
              </p:nvGraphicFramePr>
              <p:xfrm>
                <a:off x="4685564" y="1194219"/>
                <a:ext cx="3312368" cy="1019960"/>
              </p:xfrm>
              <a:graphic>
                <a:graphicData uri="http://schemas.openxmlformats.org/presentationml/2006/ole">
                  <mc:AlternateContent>
                    <mc:Choice xmlns:v="urn:schemas-microsoft-com:vml" Requires="v">
                      <p:oleObj name="Equation" r:id="rId14" imgW="2104016" imgH="647617" progId="Equation.DSMT4">
                        <p:embed/>
                      </p:oleObj>
                    </mc:Choice>
                    <mc:Fallback>
                      <p:oleObj name="Equation" r:id="rId14" imgW="2104016" imgH="647617" progId="Equation.DSMT4">
                        <p:embed/>
                        <p:pic>
                          <p:nvPicPr>
                            <p:cNvPr id="0" name=""/>
                            <p:cNvPicPr/>
                            <p:nvPr/>
                          </p:nvPicPr>
                          <p:blipFill>
                            <a:blip r:embed="rId15"/>
                            <a:stretch>
                              <a:fillRect/>
                            </a:stretch>
                          </p:blipFill>
                          <p:spPr>
                            <a:xfrm>
                              <a:off x="4685564" y="1194219"/>
                              <a:ext cx="3312368" cy="1019960"/>
                            </a:xfrm>
                            <a:prstGeom prst="rect">
                              <a:avLst/>
                            </a:prstGeom>
                          </p:spPr>
                        </p:pic>
                      </p:oleObj>
                    </mc:Fallback>
                  </mc:AlternateContent>
                </a:graphicData>
              </a:graphic>
            </p:graphicFrame>
          </mc:Choice>
          <mc:Fallback xmlns="">
            <p:graphicFrame>
              <p:nvGraphicFramePr>
                <p:cNvPr id="8" name="对象 7">
                  <a:extLst>
                    <a:ext uri="{FF2B5EF4-FFF2-40B4-BE49-F238E27FC236}">
                      <a16:creationId xmlns:a16="http://schemas.microsoft.com/office/drawing/2014/main" id="{AD52F20D-F9CD-4203-84EB-A58B0D824476}"/>
                    </a:ext>
                  </a:extLst>
                </p:cNvPr>
                <p:cNvGraphicFramePr>
                  <a:graphicFrameLocks noChangeAspect="1"/>
                </p:cNvGraphicFramePr>
                <p:nvPr>
                  <p:extLst>
                    <p:ext uri="{D42A27DB-BD31-4B8C-83A1-F6EECF244321}">
                      <p14:modId xmlns:p14="http://schemas.microsoft.com/office/powerpoint/2010/main" val="3131102603"/>
                    </p:ext>
                  </p:extLst>
                </p:nvPr>
              </p:nvGraphicFramePr>
              <p:xfrm>
                <a:off x="4685564" y="1194219"/>
                <a:ext cx="3312368" cy="1019960"/>
              </p:xfrm>
              <a:graphic>
                <a:graphicData uri="http://schemas.openxmlformats.org/presentationml/2006/ole">
                  <mc:AlternateContent>
                    <mc:Choice xmlns:v="urn:schemas-microsoft-com:vml" Requires="v">
                      <p:oleObj name="Equation" r:id="rId16" imgW="2104016" imgH="647617" progId="Equation.DSMT4">
                        <p:embed/>
                      </p:oleObj>
                    </mc:Choice>
                    <mc:Fallback>
                      <p:oleObj name="Equation" r:id="rId16" imgW="2104016" imgH="647617" progId="Equation.DSMT4">
                        <p:embed/>
                        <p:pic>
                          <p:nvPicPr>
                            <p:cNvPr id="0" name=""/>
                            <p:cNvPicPr/>
                            <p:nvPr/>
                          </p:nvPicPr>
                          <p:blipFill>
                            <a:blip r:embed="rId17"/>
                            <a:stretch>
                              <a:fillRect/>
                            </a:stretch>
                          </p:blipFill>
                          <p:spPr>
                            <a:xfrm>
                              <a:off x="4685564" y="1194219"/>
                              <a:ext cx="3312368" cy="101996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5E2CFC9-6E12-4E9B-9B27-DE862C5B936B}"/>
                    </a:ext>
                  </a:extLst>
                </p:cNvPr>
                <p:cNvSpPr txBox="1"/>
                <p:nvPr/>
              </p:nvSpPr>
              <p:spPr>
                <a:xfrm>
                  <a:off x="3117693" y="1504144"/>
                  <a:ext cx="1302277" cy="400110"/>
                </a:xfrm>
                <a:prstGeom prst="rect">
                  <a:avLst/>
                </a:prstGeom>
                <a:noFill/>
              </p:spPr>
              <p:txBody>
                <a:bodyPr wrap="square" rtlCol="0">
                  <a:spAutoFit/>
                </a:bodyPr>
                <a:lstStyle/>
                <a:p>
                  <a:pPr marL="285750" indent="-285750">
                    <a:buFont typeface="Wingdings" panose="05000000000000000000" pitchFamily="2" charset="2"/>
                    <a:buChar char="n"/>
                  </a:pP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rPr>
                          </m:ctrlPr>
                        </m:sSubPr>
                        <m:e>
                          <m:r>
                            <a:rPr lang="en-US" altLang="zh-CN" sz="2000" b="1" i="1" smtClean="0">
                              <a:solidFill>
                                <a:srgbClr val="002060"/>
                              </a:solidFill>
                              <a:latin typeface="Cambria Math" panose="02040503050406030204" pitchFamily="18" charset="0"/>
                              <a:ea typeface="微软雅黑" panose="020B0503020204020204" pitchFamily="34" charset="-122"/>
                            </a:rPr>
                            <m:t>𝑳</m:t>
                          </m:r>
                        </m:e>
                        <m:sub>
                          <m:r>
                            <a:rPr lang="en-US" altLang="zh-CN" sz="2000" b="1" i="1" smtClean="0">
                              <a:solidFill>
                                <a:srgbClr val="002060"/>
                              </a:solidFill>
                              <a:latin typeface="Cambria Math" panose="02040503050406030204" pitchFamily="18" charset="0"/>
                              <a:ea typeface="微软雅黑" panose="020B0503020204020204" pitchFamily="34" charset="-122"/>
                            </a:rPr>
                            <m:t>𝟐</m:t>
                          </m:r>
                        </m:sub>
                      </m:sSub>
                    </m:oMath>
                  </a14:m>
                  <a:r>
                    <a:rPr lang="zh-CN" altLang="en-US" sz="2000" b="1" dirty="0">
                      <a:solidFill>
                        <a:srgbClr val="002060"/>
                      </a:solidFill>
                      <a:latin typeface="微软雅黑" panose="020B0503020204020204" pitchFamily="34" charset="-122"/>
                      <a:ea typeface="微软雅黑" panose="020B0503020204020204" pitchFamily="34" charset="-122"/>
                    </a:rPr>
                    <a:t>增益</a:t>
                  </a:r>
                  <a:endParaRPr lang="zh-CN" altLang="en-US"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25E2CFC9-6E12-4E9B-9B27-DE862C5B936B}"/>
                    </a:ext>
                  </a:extLst>
                </p:cNvPr>
                <p:cNvSpPr txBox="1">
                  <a:spLocks noRot="1" noChangeAspect="1" noMove="1" noResize="1" noEditPoints="1" noAdjustHandles="1" noChangeArrowheads="1" noChangeShapeType="1" noTextEdit="1"/>
                </p:cNvSpPr>
                <p:nvPr/>
              </p:nvSpPr>
              <p:spPr>
                <a:xfrm>
                  <a:off x="3117693" y="1504144"/>
                  <a:ext cx="1302277" cy="400110"/>
                </a:xfrm>
                <a:prstGeom prst="rect">
                  <a:avLst/>
                </a:prstGeom>
                <a:blipFill>
                  <a:blip r:embed="rId18"/>
                  <a:stretch>
                    <a:fillRect l="-4206" t="-7576" r="-935" b="-25758"/>
                  </a:stretch>
                </a:blipFill>
              </p:spPr>
              <p:txBody>
                <a:bodyPr/>
                <a:lstStyle/>
                <a:p>
                  <a:r>
                    <a:rPr lang="zh-CN" altLang="en-US">
                      <a:noFill/>
                    </a:rPr>
                    <a:t> </a:t>
                  </a:r>
                </a:p>
              </p:txBody>
            </p:sp>
          </mc:Fallback>
        </mc:AlternateContent>
      </p:grpSp>
      <p:sp>
        <p:nvSpPr>
          <p:cNvPr id="54" name="文本框 53">
            <a:extLst>
              <a:ext uri="{FF2B5EF4-FFF2-40B4-BE49-F238E27FC236}">
                <a16:creationId xmlns:a16="http://schemas.microsoft.com/office/drawing/2014/main" id="{6A1E8CC4-4246-4173-BDAD-3455E65438E5}"/>
              </a:ext>
            </a:extLst>
          </p:cNvPr>
          <p:cNvSpPr txBox="1"/>
          <p:nvPr/>
        </p:nvSpPr>
        <p:spPr>
          <a:xfrm>
            <a:off x="8572583" y="4746630"/>
            <a:ext cx="2852009"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sp>
        <p:nvSpPr>
          <p:cNvPr id="55" name="矩形 54">
            <a:extLst>
              <a:ext uri="{FF2B5EF4-FFF2-40B4-BE49-F238E27FC236}">
                <a16:creationId xmlns:a16="http://schemas.microsoft.com/office/drawing/2014/main" id="{CDBBF210-0BC0-4D12-9ED6-63EA0CC59EF7}"/>
              </a:ext>
            </a:extLst>
          </p:cNvPr>
          <p:cNvSpPr/>
          <p:nvPr/>
        </p:nvSpPr>
        <p:spPr bwMode="auto">
          <a:xfrm>
            <a:off x="6833248" y="4263081"/>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连接符: 曲线 55">
            <a:extLst>
              <a:ext uri="{FF2B5EF4-FFF2-40B4-BE49-F238E27FC236}">
                <a16:creationId xmlns:a16="http://schemas.microsoft.com/office/drawing/2014/main" id="{E4B0E5B2-9E46-48AD-BB8C-1103966E1F08}"/>
              </a:ext>
            </a:extLst>
          </p:cNvPr>
          <p:cNvCxnSpPr>
            <a:cxnSpLocks/>
          </p:cNvCxnSpPr>
          <p:nvPr/>
        </p:nvCxnSpPr>
        <p:spPr bwMode="auto">
          <a:xfrm rot="10800000">
            <a:off x="7373278" y="4677987"/>
            <a:ext cx="1170995" cy="259101"/>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0" advTm="24509"/>
    </mc:Choice>
    <mc:Fallback xmlns="">
      <p:transition advTm="245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402196"/>
                <a:ext cx="10706114" cy="23875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控制极小极大化问题的 </a:t>
                </a:r>
                <a:r>
                  <a:rPr lang="en-US" altLang="zh-CN" sz="2000" i="1" dirty="0">
                    <a:solidFill>
                      <a:schemeClr val="tx1"/>
                    </a:solidFill>
                    <a:latin typeface="+mj-lt"/>
                    <a:ea typeface="微软雅黑" panose="020B0503020204020204" pitchFamily="34" charset="-122"/>
                  </a:rPr>
                  <a:t>H</a:t>
                </a:r>
                <a:r>
                  <a:rPr lang="en-US" altLang="zh-CN" sz="2000" baseline="-25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跟踪控制器</a:t>
                </a:r>
                <a14:m>
                  <m:oMath xmlns:m="http://schemas.openxmlformats.org/officeDocument/2006/math">
                    <m:r>
                      <a:rPr lang="en-US" altLang="zh-CN" sz="2000" b="0"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e>
                        </m:acc>
                      </m:sub>
                    </m:sSub>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Sub>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dirty="0">
                    <a:solidFill>
                      <a:schemeClr val="tx1"/>
                    </a:solidFill>
                    <a:latin typeface="+mj-lt"/>
                    <a:ea typeface="微软雅黑" panose="020B0503020204020204" pitchFamily="34" charset="-122"/>
                    <a:cs typeface="Times New Roman" panose="02020603050405020304" pitchFamily="18" charset="0"/>
                  </a:rPr>
                  <a:t>G</a:t>
                </a:r>
                <a:r>
                  <a:rPr kumimoji="0" lang="en-US" altLang="zh-CN" sz="2000" i="0" u="none" strike="noStrike" cap="none" normalizeH="0" baseline="0" dirty="0">
                    <a:ln>
                      <a:noFill/>
                    </a:ln>
                    <a:solidFill>
                      <a:schemeClr val="tx1"/>
                    </a:solidFill>
                    <a:effectLst/>
                    <a:latin typeface="+mj-lt"/>
                    <a:ea typeface="微软雅黑" panose="020B0503020204020204" pitchFamily="34" charset="-122"/>
                    <a:cs typeface="Times New Roman" panose="02020603050405020304" pitchFamily="18" charset="0"/>
                  </a:rPr>
                  <a:t>CARE</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402196"/>
                <a:ext cx="10706114" cy="2387577"/>
              </a:xfrm>
              <a:prstGeom prst="rect">
                <a:avLst/>
              </a:prstGeom>
              <a:blipFill>
                <a:blip r:embed="rId4"/>
                <a:stretch>
                  <a:fillRect l="-569" r="-114" b="-40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2268951029"/>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75168058"/>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1865587797"/>
              </p:ext>
            </p:extLst>
          </p:nvPr>
        </p:nvGraphicFramePr>
        <p:xfrm>
          <a:off x="709489" y="5229541"/>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229541"/>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5038579"/>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0" advTm="25685"/>
    </mc:Choice>
    <mc:Fallback xmlns="">
      <p:transition advTm="2568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11488"/>
    </mc:Choice>
    <mc:Fallback xmlns="">
      <p:transition advTm="1148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满足估计极小极大化问题的 </a:t>
                </a:r>
                <a:r>
                  <a:rPr lang="en-US" altLang="zh-CN" sz="2000" i="1" dirty="0">
                    <a:solidFill>
                      <a:schemeClr val="tx1"/>
                    </a:solidFill>
                    <a:latin typeface="+mj-lt"/>
                    <a:ea typeface="微软雅黑" panose="020B0503020204020204" pitchFamily="34" charset="-122"/>
                  </a:rPr>
                  <a:t>H</a:t>
                </a:r>
                <a:r>
                  <a:rPr lang="en-US" altLang="zh-CN" sz="2000" baseline="-25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𝑦</m:t>
                            </m:r>
                          </m:e>
                        </m:acc>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3143532518"/>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699235027"/>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330029707"/>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0" advTm="24730"/>
    </mc:Choice>
    <mc:Fallback xmlns="">
      <p:transition advTm="247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52">
            <a:extLst>
              <a:ext uri="{FF2B5EF4-FFF2-40B4-BE49-F238E27FC236}">
                <a16:creationId xmlns:a16="http://schemas.microsoft.com/office/drawing/2014/main" id="{C2A6A747-C0E3-48B5-A65C-903EF9943A80}"/>
              </a:ext>
            </a:extLst>
          </p:cNvPr>
          <p:cNvSpPr/>
          <p:nvPr/>
        </p:nvSpPr>
        <p:spPr bwMode="auto">
          <a:xfrm>
            <a:off x="661565" y="5165664"/>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17" name="圆角矩形 52">
            <a:extLst>
              <a:ext uri="{FF2B5EF4-FFF2-40B4-BE49-F238E27FC236}">
                <a16:creationId xmlns:a16="http://schemas.microsoft.com/office/drawing/2014/main" id="{91D4F308-6468-40BA-B928-BAAF8DE14355}"/>
              </a:ext>
            </a:extLst>
          </p:cNvPr>
          <p:cNvSpPr/>
          <p:nvPr/>
        </p:nvSpPr>
        <p:spPr bwMode="auto">
          <a:xfrm>
            <a:off x="661565" y="3356992"/>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412776"/>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注：</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𝐵</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𝛱</m:t>
                    </m:r>
                    <m:r>
                      <a:rPr lang="en-US" altLang="zh-CN" sz="2000"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sz="2000" b="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𝑄</m:t>
                                </m:r>
                              </m:e>
                            </m:d>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𝐶</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412776"/>
                <a:ext cx="10638487" cy="1027076"/>
              </a:xfrm>
              <a:prstGeom prst="rect">
                <a:avLst/>
              </a:prstGeom>
              <a:blipFill>
                <a:blip r:embed="rId3"/>
                <a:stretch>
                  <a:fillRect l="-630"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effectLst/>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4057" y="5329530"/>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4.4</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增益。</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4057" y="5329530"/>
                <a:ext cx="10646035" cy="1103957"/>
              </a:xfrm>
              <a:prstGeom prst="rect">
                <a:avLst/>
              </a:prstGeom>
              <a:blipFill>
                <a:blip r:embed="rId5"/>
                <a:stretch>
                  <a:fillRect l="-572"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101099144"/>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4057" y="3520858"/>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4.3</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4057" y="3520858"/>
                <a:ext cx="10646035" cy="1103957"/>
              </a:xfrm>
              <a:prstGeom prst="rect">
                <a:avLst/>
              </a:prstGeom>
              <a:blipFill>
                <a:blip r:embed="rId8"/>
                <a:stretch>
                  <a:fillRect l="-572" b="-6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0" advTm="46265"/>
    </mc:Choice>
    <mc:Fallback xmlns="">
      <p:transition advTm="462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1B059A9-CD75-43AE-807F-7A5047B3BBF4}"/>
              </a:ext>
            </a:extLst>
          </p:cNvPr>
          <p:cNvPicPr>
            <a:picLocks noChangeAspect="1"/>
          </p:cNvPicPr>
          <p:nvPr/>
        </p:nvPicPr>
        <p:blipFill>
          <a:blip r:embed="rId3"/>
          <a:stretch>
            <a:fillRect/>
          </a:stretch>
        </p:blipFill>
        <p:spPr>
          <a:xfrm>
            <a:off x="2397078" y="1843422"/>
            <a:ext cx="7397844" cy="4825938"/>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77486"/>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3995936" y="1408093"/>
                <a:ext cx="4200128" cy="422488"/>
              </a:xfrm>
              <a:prstGeom prst="rect">
                <a:avLst/>
              </a:prstGeom>
              <a:noFill/>
            </p:spPr>
            <p:txBody>
              <a:bodyPr wrap="square">
                <a:spAutoFit/>
              </a:bodyPr>
              <a:lstStyle/>
              <a:p>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zh-CN" altLang="en-US" sz="17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3995936" y="1408093"/>
                <a:ext cx="4200128" cy="422488"/>
              </a:xfrm>
              <a:prstGeom prst="rect">
                <a:avLst/>
              </a:prstGeom>
              <a:blipFill>
                <a:blip r:embed="rId5"/>
                <a:stretch>
                  <a:fillRect l="-1017" r="-145"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6960096" y="4895328"/>
                <a:ext cx="1512168"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6960096" y="4895328"/>
                <a:ext cx="1512168" cy="477888"/>
              </a:xfrm>
              <a:prstGeom prst="rect">
                <a:avLst/>
              </a:prstGeom>
              <a:blipFill>
                <a:blip r:embed="rId6"/>
                <a:stretch>
                  <a:fillRect b="-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0" advTm="57714"/>
    </mc:Choice>
    <mc:Fallback xmlns="">
      <p:transition advTm="5771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AE2520A-406C-4689-8715-0650AB9A900F}"/>
              </a:ext>
            </a:extLst>
          </p:cNvPr>
          <p:cNvPicPr>
            <a:picLocks noChangeAspect="1"/>
          </p:cNvPicPr>
          <p:nvPr/>
        </p:nvPicPr>
        <p:blipFill>
          <a:blip r:embed="rId3"/>
          <a:stretch>
            <a:fillRect/>
          </a:stretch>
        </p:blipFill>
        <p:spPr>
          <a:xfrm>
            <a:off x="2434903" y="1805647"/>
            <a:ext cx="7322195" cy="4849304"/>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3935760" y="1383159"/>
                <a:ext cx="4320480" cy="422488"/>
              </a:xfrm>
              <a:prstGeom prst="rect">
                <a:avLst/>
              </a:prstGeom>
              <a:noFill/>
            </p:spPr>
            <p:txBody>
              <a:bodyPr wrap="square">
                <a:spAutoFit/>
              </a:bodyPr>
              <a:lstStyle/>
              <a:p>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zh-CN" altLang="en-US" sz="17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3935760" y="1383159"/>
                <a:ext cx="4320480" cy="422488"/>
              </a:xfrm>
              <a:prstGeom prst="rect">
                <a:avLst/>
              </a:prstGeom>
              <a:blipFill>
                <a:blip r:embed="rId5"/>
                <a:stretch>
                  <a:fillRect l="-989"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7032104" y="5085184"/>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032104" y="5085184"/>
                <a:ext cx="1440160" cy="477888"/>
              </a:xfrm>
              <a:prstGeom prst="rect">
                <a:avLst/>
              </a:prstGeom>
              <a:blipFill>
                <a:blip r:embed="rId6"/>
                <a:stretch>
                  <a:fillRect b="-25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592F1DA2-B722-47AD-ADE2-F215F70AF8E0}"/>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0" advTm="25659"/>
    </mc:Choice>
    <mc:Fallback xmlns="">
      <p:transition advTm="2565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𝝑</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𝟏𝟓</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𝜽</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𝟑𝟗</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𝟓</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CAF2E39-EFD3-4682-8BE6-D2E378651BDC}"/>
              </a:ext>
            </a:extLst>
          </p:cNvPr>
          <p:cNvGrpSpPr/>
          <p:nvPr/>
        </p:nvGrpSpPr>
        <p:grpSpPr>
          <a:xfrm>
            <a:off x="845687" y="2778697"/>
            <a:ext cx="5244045" cy="1440000"/>
            <a:chOff x="776646" y="2532510"/>
            <a:chExt cx="5244045" cy="1440000"/>
          </a:xfrm>
        </p:grpSpPr>
        <p:pic>
          <p:nvPicPr>
            <p:cNvPr id="4" name="图形 3">
              <a:extLst>
                <a:ext uri="{FF2B5EF4-FFF2-40B4-BE49-F238E27FC236}">
                  <a16:creationId xmlns:a16="http://schemas.microsoft.com/office/drawing/2014/main" id="{EEA3BA7E-6441-4EC4-8CCD-2F8D4947B973}"/>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t="2740" r="5424" b="-1"/>
            <a:stretch/>
          </p:blipFill>
          <p:spPr>
            <a:xfrm>
              <a:off x="776646" y="2532510"/>
              <a:ext cx="2581779" cy="1440000"/>
            </a:xfrm>
            <a:prstGeom prst="rect">
              <a:avLst/>
            </a:prstGeom>
          </p:spPr>
        </p:pic>
        <p:pic>
          <p:nvPicPr>
            <p:cNvPr id="7" name="图形 6">
              <a:extLst>
                <a:ext uri="{FF2B5EF4-FFF2-40B4-BE49-F238E27FC236}">
                  <a16:creationId xmlns:a16="http://schemas.microsoft.com/office/drawing/2014/main" id="{F0E09540-CF2D-4BE5-B893-AD2404F88972}"/>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3060" t="2740" r="5077" b="-1"/>
            <a:stretch/>
          </p:blipFill>
          <p:spPr>
            <a:xfrm>
              <a:off x="3512947" y="2532510"/>
              <a:ext cx="2507744" cy="1440000"/>
            </a:xfrm>
            <a:prstGeom prst="rect">
              <a:avLst/>
            </a:prstGeom>
          </p:spPr>
        </p:pic>
      </p:grpSp>
      <p:grpSp>
        <p:nvGrpSpPr>
          <p:cNvPr id="3" name="组合 2">
            <a:extLst>
              <a:ext uri="{FF2B5EF4-FFF2-40B4-BE49-F238E27FC236}">
                <a16:creationId xmlns:a16="http://schemas.microsoft.com/office/drawing/2014/main" id="{5948B4AD-0B2F-4093-B947-B232FF809805}"/>
              </a:ext>
            </a:extLst>
          </p:cNvPr>
          <p:cNvGrpSpPr/>
          <p:nvPr/>
        </p:nvGrpSpPr>
        <p:grpSpPr>
          <a:xfrm>
            <a:off x="772081" y="4611291"/>
            <a:ext cx="5391256" cy="1440000"/>
            <a:chOff x="779492" y="4443278"/>
            <a:chExt cx="5391256" cy="1440000"/>
          </a:xfrm>
        </p:grpSpPr>
        <p:pic>
          <p:nvPicPr>
            <p:cNvPr id="15" name="图形 14">
              <a:extLst>
                <a:ext uri="{FF2B5EF4-FFF2-40B4-BE49-F238E27FC236}">
                  <a16:creationId xmlns:a16="http://schemas.microsoft.com/office/drawing/2014/main" id="{75E66AAB-58EB-4453-B7F8-77A4D75E9676}"/>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t="5144" r="6314"/>
            <a:stretch/>
          </p:blipFill>
          <p:spPr>
            <a:xfrm>
              <a:off x="779492" y="4443278"/>
              <a:ext cx="2644202" cy="1440000"/>
            </a:xfrm>
            <a:prstGeom prst="rect">
              <a:avLst/>
            </a:prstGeom>
          </p:spPr>
        </p:pic>
        <p:pic>
          <p:nvPicPr>
            <p:cNvPr id="18" name="图形 17">
              <a:extLst>
                <a:ext uri="{FF2B5EF4-FFF2-40B4-BE49-F238E27FC236}">
                  <a16:creationId xmlns:a16="http://schemas.microsoft.com/office/drawing/2014/main" id="{E9BB9835-94B0-4EAA-B71B-864A19E98C39}"/>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717" t="2739" r="6632" b="2403"/>
            <a:stretch/>
          </p:blipFill>
          <p:spPr>
            <a:xfrm>
              <a:off x="3431703" y="4443278"/>
              <a:ext cx="2739045" cy="1440000"/>
            </a:xfrm>
            <a:prstGeom prst="rect">
              <a:avLst/>
            </a:prstGeom>
          </p:spPr>
        </p:pic>
      </p:grpSp>
      <p:pic>
        <p:nvPicPr>
          <p:cNvPr id="21" name="图形 20">
            <a:extLst>
              <a:ext uri="{FF2B5EF4-FFF2-40B4-BE49-F238E27FC236}">
                <a16:creationId xmlns:a16="http://schemas.microsoft.com/office/drawing/2014/main" id="{C000ACC2-3C63-4C66-A0F9-D4BA443ECCDA}"/>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413" t="3885" r="5266"/>
          <a:stretch/>
        </p:blipFill>
        <p:spPr>
          <a:xfrm>
            <a:off x="6558009" y="3036651"/>
            <a:ext cx="4752528" cy="2654760"/>
          </a:xfrm>
          <a:prstGeom prst="rect">
            <a:avLst/>
          </a:prstGeom>
        </p:spPr>
      </p:pic>
      <p:sp>
        <p:nvSpPr>
          <p:cNvPr id="16" name="矩形 15">
            <a:extLst>
              <a:ext uri="{FF2B5EF4-FFF2-40B4-BE49-F238E27FC236}">
                <a16:creationId xmlns:a16="http://schemas.microsoft.com/office/drawing/2014/main" id="{5FBC8FF2-DDD4-459F-A030-6A1C43578C82}"/>
              </a:ext>
            </a:extLst>
          </p:cNvPr>
          <p:cNvSpPr/>
          <p:nvPr/>
        </p:nvSpPr>
        <p:spPr bwMode="auto">
          <a:xfrm>
            <a:off x="6456040" y="2681317"/>
            <a:ext cx="4956467" cy="37000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2EB6954-8D73-453F-A377-C0A5FC3C1632}"/>
              </a:ext>
            </a:extLst>
          </p:cNvPr>
          <p:cNvSpPr/>
          <p:nvPr/>
        </p:nvSpPr>
        <p:spPr bwMode="auto">
          <a:xfrm>
            <a:off x="695401" y="2681317"/>
            <a:ext cx="5544616" cy="37000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871AAC9-E3D5-42C3-9264-97B6B660376D}"/>
                  </a:ext>
                </a:extLst>
              </p:cNvPr>
              <p:cNvSpPr txBox="1"/>
              <p:nvPr/>
            </p:nvSpPr>
            <p:spPr>
              <a:xfrm>
                <a:off x="7013164" y="5823110"/>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6 </a:t>
                </a:r>
                <a:r>
                  <a:rPr lang="zh-CN" altLang="en-US" dirty="0">
                    <a:solidFill>
                      <a:schemeClr val="tx1"/>
                    </a:solidFill>
                    <a:latin typeface="微软雅黑" panose="020B0503020204020204" pitchFamily="34" charset="-122"/>
                    <a:ea typeface="微软雅黑" panose="020B0503020204020204" pitchFamily="34" charset="-122"/>
                  </a:rPr>
                  <a:t>基于真实状态的</a:t>
                </a:r>
                <a:r>
                  <a:rPr lang="en-US" altLang="zh-CN"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zh-CN" altLang="en-US" dirty="0">
                    <a:solidFill>
                      <a:schemeClr val="tx1"/>
                    </a:solidFill>
                    <a:latin typeface="微软雅黑" panose="020B0503020204020204" pitchFamily="34" charset="-122"/>
                    <a:ea typeface="微软雅黑" panose="020B0503020204020204" pitchFamily="34" charset="-122"/>
                  </a:rPr>
                  <a:t> 跟踪控制过程</a:t>
                </a:r>
              </a:p>
            </p:txBody>
          </p:sp>
        </mc:Choice>
        <mc:Fallback xmlns="">
          <p:sp>
            <p:nvSpPr>
              <p:cNvPr id="22" name="文本框 21">
                <a:extLst>
                  <a:ext uri="{FF2B5EF4-FFF2-40B4-BE49-F238E27FC236}">
                    <a16:creationId xmlns:a16="http://schemas.microsoft.com/office/drawing/2014/main" id="{8871AAC9-E3D5-42C3-9264-97B6B660376D}"/>
                  </a:ext>
                </a:extLst>
              </p:cNvPr>
              <p:cNvSpPr txBox="1">
                <a:spLocks noRot="1" noChangeAspect="1" noMove="1" noResize="1" noEditPoints="1" noAdjustHandles="1" noChangeArrowheads="1" noChangeShapeType="1" noTextEdit="1"/>
              </p:cNvSpPr>
              <p:nvPr/>
            </p:nvSpPr>
            <p:spPr>
              <a:xfrm>
                <a:off x="7013164" y="5823110"/>
                <a:ext cx="3842218" cy="276999"/>
              </a:xfrm>
              <a:prstGeom prst="rect">
                <a:avLst/>
              </a:prstGeom>
              <a:blipFill>
                <a:blip r:embed="rId15"/>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8356CED-1951-497D-AF41-AC008F280E75}"/>
                  </a:ext>
                </a:extLst>
              </p:cNvPr>
              <p:cNvSpPr txBox="1"/>
              <p:nvPr/>
            </p:nvSpPr>
            <p:spPr>
              <a:xfrm>
                <a:off x="1091445" y="4262284"/>
                <a:ext cx="475252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4 </a:t>
                </a:r>
                <a:r>
                  <a:rPr lang="zh-CN" altLang="en-US" dirty="0">
                    <a:solidFill>
                      <a:schemeClr val="tx1"/>
                    </a:solidFill>
                    <a:latin typeface="微软雅黑" panose="020B0503020204020204" pitchFamily="34" charset="-122"/>
                    <a:ea typeface="微软雅黑" panose="020B0503020204020204" pitchFamily="34" charset="-122"/>
                  </a:rPr>
                  <a:t>转移概率已知时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mc:Choice>
        <mc:Fallback xmlns="">
          <p:sp>
            <p:nvSpPr>
              <p:cNvPr id="28" name="文本框 27">
                <a:extLst>
                  <a:ext uri="{FF2B5EF4-FFF2-40B4-BE49-F238E27FC236}">
                    <a16:creationId xmlns:a16="http://schemas.microsoft.com/office/drawing/2014/main" id="{E8356CED-1951-497D-AF41-AC008F280E75}"/>
                  </a:ext>
                </a:extLst>
              </p:cNvPr>
              <p:cNvSpPr txBox="1">
                <a:spLocks noRot="1" noChangeAspect="1" noMove="1" noResize="1" noEditPoints="1" noAdjustHandles="1" noChangeArrowheads="1" noChangeShapeType="1" noTextEdit="1"/>
              </p:cNvSpPr>
              <p:nvPr/>
            </p:nvSpPr>
            <p:spPr>
              <a:xfrm>
                <a:off x="1091445" y="4262284"/>
                <a:ext cx="4752528" cy="276999"/>
              </a:xfrm>
              <a:prstGeom prst="rect">
                <a:avLst/>
              </a:prstGeom>
              <a:blipFill>
                <a:blip r:embed="rId16"/>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26DEA61-1D4F-4B51-8D5A-6BB9AE268EB0}"/>
                  </a:ext>
                </a:extLst>
              </p:cNvPr>
              <p:cNvSpPr txBox="1"/>
              <p:nvPr/>
            </p:nvSpPr>
            <p:spPr>
              <a:xfrm>
                <a:off x="1121580" y="6055396"/>
                <a:ext cx="4692259"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5 </a:t>
                </a:r>
                <a:r>
                  <a:rPr lang="zh-CN" altLang="en-US" dirty="0">
                    <a:solidFill>
                      <a:schemeClr val="tx1"/>
                    </a:solidFill>
                    <a:latin typeface="微软雅黑" panose="020B0503020204020204" pitchFamily="34" charset="-122"/>
                    <a:ea typeface="微软雅黑" panose="020B0503020204020204" pitchFamily="34" charset="-122"/>
                  </a:rPr>
                  <a:t>转移概率未知时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mc:Choice>
        <mc:Fallback xmlns="">
          <p:sp>
            <p:nvSpPr>
              <p:cNvPr id="33" name="文本框 32">
                <a:extLst>
                  <a:ext uri="{FF2B5EF4-FFF2-40B4-BE49-F238E27FC236}">
                    <a16:creationId xmlns:a16="http://schemas.microsoft.com/office/drawing/2014/main" id="{826DEA61-1D4F-4B51-8D5A-6BB9AE268EB0}"/>
                  </a:ext>
                </a:extLst>
              </p:cNvPr>
              <p:cNvSpPr txBox="1">
                <a:spLocks noRot="1" noChangeAspect="1" noMove="1" noResize="1" noEditPoints="1" noAdjustHandles="1" noChangeArrowheads="1" noChangeShapeType="1" noTextEdit="1"/>
              </p:cNvSpPr>
              <p:nvPr/>
            </p:nvSpPr>
            <p:spPr>
              <a:xfrm>
                <a:off x="1121580" y="6055396"/>
                <a:ext cx="4692259" cy="276999"/>
              </a:xfrm>
              <a:prstGeom prst="rect">
                <a:avLst/>
              </a:prstGeom>
              <a:blipFill>
                <a:blip r:embed="rId17"/>
                <a:stretch>
                  <a:fillRect b="-15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454155"/>
      </p:ext>
    </p:extLst>
  </p:cSld>
  <p:clrMapOvr>
    <a:masterClrMapping/>
  </p:clrMapOvr>
  <mc:AlternateContent xmlns:mc="http://schemas.openxmlformats.org/markup-compatibility/2006" xmlns:p14="http://schemas.microsoft.com/office/powerpoint/2010/main">
    <mc:Choice Requires="p14">
      <p:transition p14:dur="200" advTm="53430">
        <p:fade/>
      </p:transition>
    </mc:Choice>
    <mc:Fallback xmlns="">
      <p:transition advTm="5343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4" name="文本框 23"/>
          <p:cNvSpPr txBox="1"/>
          <p:nvPr/>
        </p:nvSpPr>
        <p:spPr>
          <a:xfrm>
            <a:off x="6970447" y="5124243"/>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solidFill>
                  <a:schemeClr val="tx1"/>
                </a:solidFill>
                <a:latin typeface="微软雅黑" panose="020B0503020204020204" pitchFamily="34" charset="-122"/>
                <a:ea typeface="微软雅黑" panose="020B0503020204020204" pitchFamily="34" charset="-122"/>
              </a:rPr>
              <a:t>图</a:t>
            </a:r>
            <a:r>
              <a:rPr lang="en-US" altLang="zh-CN" sz="1400" dirty="0">
                <a:solidFill>
                  <a:schemeClr val="tx1"/>
                </a:solidFill>
                <a:latin typeface="微软雅黑" panose="020B0503020204020204" pitchFamily="34" charset="-122"/>
                <a:ea typeface="微软雅黑" panose="020B0503020204020204" pitchFamily="34" charset="-122"/>
              </a:rPr>
              <a:t>8 </a:t>
            </a:r>
            <a:r>
              <a:rPr lang="en-US" altLang="zh-CN" sz="1400" i="1" dirty="0">
                <a:solidFill>
                  <a:schemeClr val="tx1"/>
                </a:solidFill>
                <a:latin typeface="微软雅黑" panose="020B0503020204020204" pitchFamily="34" charset="-122"/>
                <a:ea typeface="微软雅黑" panose="020B0503020204020204" pitchFamily="34" charset="-122"/>
              </a:rPr>
              <a:t>H</a:t>
            </a:r>
            <a:r>
              <a:rPr lang="en-US" altLang="zh-CN" sz="1400" baseline="-250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最优跟踪控制器作用下的跟踪控制过程</a:t>
            </a:r>
          </a:p>
        </p:txBody>
      </p:sp>
      <p:sp>
        <p:nvSpPr>
          <p:cNvPr id="12" name="文本框 11">
            <a:extLst>
              <a:ext uri="{FF2B5EF4-FFF2-40B4-BE49-F238E27FC236}">
                <a16:creationId xmlns:a16="http://schemas.microsoft.com/office/drawing/2014/main" id="{A9007A10-8A52-D82B-5991-4A9115157404}"/>
              </a:ext>
            </a:extLst>
          </p:cNvPr>
          <p:cNvSpPr txBox="1"/>
          <p:nvPr/>
        </p:nvSpPr>
        <p:spPr>
          <a:xfrm>
            <a:off x="1447237" y="5124243"/>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solidFill>
                  <a:schemeClr val="tx1"/>
                </a:solidFill>
                <a:latin typeface="微软雅黑" panose="020B0503020204020204" pitchFamily="34" charset="-122"/>
                <a:ea typeface="微软雅黑" panose="020B0503020204020204" pitchFamily="34" charset="-122"/>
              </a:rPr>
              <a:t>图</a:t>
            </a:r>
            <a:r>
              <a:rPr lang="en-US" altLang="zh-CN" sz="1400" dirty="0">
                <a:solidFill>
                  <a:schemeClr val="tx1"/>
                </a:solidFill>
                <a:latin typeface="微软雅黑" panose="020B0503020204020204" pitchFamily="34" charset="-122"/>
                <a:ea typeface="微软雅黑" panose="020B0503020204020204" pitchFamily="34" charset="-122"/>
              </a:rPr>
              <a:t>7 </a:t>
            </a:r>
            <a:r>
              <a:rPr lang="en-US" altLang="zh-CN" sz="1400" i="1" dirty="0">
                <a:solidFill>
                  <a:schemeClr val="tx1"/>
                </a:solidFill>
                <a:latin typeface="微软雅黑" panose="020B0503020204020204" pitchFamily="34" charset="-122"/>
                <a:ea typeface="微软雅黑" panose="020B0503020204020204" pitchFamily="34" charset="-122"/>
              </a:rPr>
              <a:t>H</a:t>
            </a:r>
            <a:r>
              <a:rPr lang="en-US" altLang="zh-CN" sz="1400" baseline="-250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276872"/>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879D8BD5-CB2B-428A-BBBD-88FEF66B0526}"/>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15" t="3704" r="6061"/>
          <a:stretch/>
        </p:blipFill>
        <p:spPr>
          <a:xfrm>
            <a:off x="6502537" y="2339011"/>
            <a:ext cx="4778039" cy="2700000"/>
          </a:xfrm>
          <a:prstGeom prst="rect">
            <a:avLst/>
          </a:prstGeom>
        </p:spPr>
      </p:pic>
      <p:sp>
        <p:nvSpPr>
          <p:cNvPr id="19" name="矩形 18">
            <a:extLst>
              <a:ext uri="{FF2B5EF4-FFF2-40B4-BE49-F238E27FC236}">
                <a16:creationId xmlns:a16="http://schemas.microsoft.com/office/drawing/2014/main" id="{7FF841A7-924A-462C-B3D1-6ECB952E2222}"/>
              </a:ext>
            </a:extLst>
          </p:cNvPr>
          <p:cNvSpPr/>
          <p:nvPr/>
        </p:nvSpPr>
        <p:spPr bwMode="auto">
          <a:xfrm>
            <a:off x="695708" y="5665104"/>
            <a:ext cx="10691019" cy="1076264"/>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D034251-8309-4F1C-A29E-6195D4FAEF76}"/>
              </a:ext>
            </a:extLst>
          </p:cNvPr>
          <p:cNvSpPr txBox="1"/>
          <p:nvPr/>
        </p:nvSpPr>
        <p:spPr>
          <a:xfrm>
            <a:off x="695401" y="5722592"/>
            <a:ext cx="10691019" cy="961289"/>
          </a:xfrm>
          <a:prstGeom prst="rect">
            <a:avLst/>
          </a:prstGeom>
          <a:noFill/>
        </p:spPr>
        <p:txBody>
          <a:bodyPr wrap="square" rtlCol="0">
            <a:spAutoFit/>
          </a:bodyPr>
          <a:lstStyle/>
          <a:p>
            <a:pPr indent="540000">
              <a:lnSpc>
                <a:spcPct val="150000"/>
              </a:lnSpc>
            </a:pPr>
            <a:r>
              <a:rPr lang="zh-CN" altLang="en-US" sz="2000" b="1" dirty="0">
                <a:latin typeface="微软雅黑" panose="020B0503020204020204" pitchFamily="34" charset="-122"/>
                <a:ea typeface="微软雅黑" panose="020B0503020204020204" pitchFamily="34" charset="-122"/>
              </a:rPr>
              <a:t>本章设计的</a:t>
            </a:r>
            <a:r>
              <a:rPr lang="en-US" altLang="zh-CN" sz="2000" b="1" i="1" dirty="0">
                <a:latin typeface="微软雅黑" panose="020B0503020204020204" pitchFamily="34" charset="-122"/>
                <a:ea typeface="微软雅黑" panose="020B0503020204020204" pitchFamily="34" charset="-122"/>
              </a:rPr>
              <a:t>H</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最优跟踪控制器、</a:t>
            </a:r>
            <a:r>
              <a:rPr lang="en-US" altLang="zh-CN" sz="2000" b="1" i="1" dirty="0">
                <a:latin typeface="微软雅黑" panose="020B0503020204020204" pitchFamily="34" charset="-122"/>
                <a:ea typeface="微软雅黑" panose="020B0503020204020204" pitchFamily="34" charset="-122"/>
              </a:rPr>
              <a:t>H</a:t>
            </a:r>
            <a:r>
              <a:rPr lang="en-US" altLang="zh-CN" sz="2000" b="1" baseline="-25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滤波器效果</a:t>
            </a:r>
            <a:r>
              <a:rPr lang="zh-CN" altLang="en-US" sz="2000" b="1" dirty="0">
                <a:solidFill>
                  <a:srgbClr val="C00000"/>
                </a:solidFill>
                <a:latin typeface="微软雅黑" panose="020B0503020204020204" pitchFamily="34" charset="-122"/>
                <a:ea typeface="微软雅黑" panose="020B0503020204020204" pitchFamily="34" charset="-122"/>
              </a:rPr>
              <a:t>良好</a:t>
            </a:r>
            <a:r>
              <a:rPr lang="zh-CN" altLang="en-US" sz="2000" b="1" dirty="0">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latin typeface="微软雅黑" panose="020B0503020204020204" pitchFamily="34" charset="-122"/>
                <a:ea typeface="微软雅黑" panose="020B0503020204020204" pitchFamily="34" charset="-122"/>
              </a:rPr>
              <a:t>，这说明本章提出的 </a:t>
            </a:r>
            <a:r>
              <a:rPr lang="en-US" altLang="zh-CN" sz="2000" b="1" dirty="0">
                <a:latin typeface="微软雅黑" panose="020B0503020204020204" pitchFamily="34" charset="-122"/>
                <a:ea typeface="微软雅黑" panose="020B0503020204020204" pitchFamily="34" charset="-122"/>
              </a:rPr>
              <a:t>GCARE </a:t>
            </a:r>
            <a:r>
              <a:rPr lang="zh-CN" altLang="en-US" sz="2000" b="1" dirty="0">
                <a:latin typeface="微软雅黑" panose="020B0503020204020204" pitchFamily="34" charset="-122"/>
                <a:ea typeface="微软雅黑" panose="020B0503020204020204" pitchFamily="34" charset="-122"/>
              </a:rPr>
              <a:t>及其求解算法是</a:t>
            </a:r>
            <a:r>
              <a:rPr lang="zh-CN" altLang="en-US" sz="2000" b="1" dirty="0">
                <a:solidFill>
                  <a:srgbClr val="C00000"/>
                </a:solidFill>
                <a:latin typeface="微软雅黑" panose="020B0503020204020204" pitchFamily="34" charset="-122"/>
                <a:ea typeface="微软雅黑" panose="020B0503020204020204" pitchFamily="34" charset="-122"/>
              </a:rPr>
              <a:t>有效</a:t>
            </a:r>
            <a:r>
              <a:rPr lang="zh-CN" altLang="en-US" sz="2000" b="1" dirty="0">
                <a:latin typeface="微软雅黑" panose="020B0503020204020204" pitchFamily="34" charset="-122"/>
                <a:ea typeface="微软雅黑" panose="020B0503020204020204" pitchFamily="34" charset="-122"/>
              </a:rPr>
              <a:t>的。</a:t>
            </a:r>
          </a:p>
        </p:txBody>
      </p:sp>
      <p:sp>
        <p:nvSpPr>
          <p:cNvPr id="22" name="圆角矩形 52">
            <a:extLst>
              <a:ext uri="{FF2B5EF4-FFF2-40B4-BE49-F238E27FC236}">
                <a16:creationId xmlns:a16="http://schemas.microsoft.com/office/drawing/2014/main" id="{8DDFFE6D-86AF-4364-A3DF-2331EB808EAD}"/>
              </a:ext>
            </a:extLst>
          </p:cNvPr>
          <p:cNvSpPr/>
          <p:nvPr/>
        </p:nvSpPr>
        <p:spPr bwMode="auto">
          <a:xfrm>
            <a:off x="695709" y="1241157"/>
            <a:ext cx="10691019" cy="961288"/>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7E52E4F-7ED5-4829-B595-795FB0A5E816}"/>
                  </a:ext>
                </a:extLst>
              </p:cNvPr>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𝝑</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𝟏𝟓</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𝜽</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𝟑𝟗</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𝟓</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F7E52E4F-7ED5-4829-B595-795FB0A5E816}"/>
                  </a:ext>
                </a:extLst>
              </p:cNvPr>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8"/>
                <a:stretch>
                  <a:fillRect b="-10127"/>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204B8013-B923-4ABD-B632-E78F827B80FD}"/>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639" t="2191" r="6558"/>
          <a:stretch/>
        </p:blipFill>
        <p:spPr>
          <a:xfrm>
            <a:off x="839416" y="2339011"/>
            <a:ext cx="5057860" cy="2700000"/>
          </a:xfrm>
          <a:prstGeom prst="rect">
            <a:avLst/>
          </a:prstGeom>
        </p:spPr>
      </p:pic>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advTm="53430">
        <p:fade/>
      </p:transition>
    </mc:Choice>
    <mc:Fallback xmlns="">
      <p:transition advTm="5343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0" advTm="3899"/>
    </mc:Choice>
    <mc:Fallback xmlns="">
      <p:transition advTm="389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  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2055275"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190919"/>
            <a:ext cx="5527086" cy="8744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求解无限时域下对</a:t>
            </a:r>
            <a:r>
              <a:rPr lang="zh-CN" altLang="en-US" b="1" dirty="0">
                <a:solidFill>
                  <a:srgbClr val="C00000"/>
                </a:solidFill>
                <a:latin typeface="微软雅黑" panose="020B0503020204020204" pitchFamily="34" charset="-122"/>
                <a:ea typeface="微软雅黑" panose="020B0503020204020204" pitchFamily="34" charset="-122"/>
              </a:rPr>
              <a:t>不稳定</a:t>
            </a:r>
            <a:r>
              <a:rPr lang="zh-CN" altLang="en-US" b="1" dirty="0">
                <a:latin typeface="微软雅黑" panose="020B0503020204020204" pitchFamily="34" charset="-122"/>
                <a:ea typeface="微软雅黑" panose="020B0503020204020204" pitchFamily="34" charset="-122"/>
              </a:rPr>
              <a:t>系统的跟踪控制问题；</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设计转移概率已知与</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时的</a:t>
            </a:r>
            <a:r>
              <a:rPr lang="en-US" altLang="zh-CN" b="1" dirty="0">
                <a:latin typeface="微软雅黑" panose="020B0503020204020204" pitchFamily="34" charset="-122"/>
                <a:ea typeface="微软雅黑" panose="020B0503020204020204" pitchFamily="34" charset="-122"/>
              </a:rPr>
              <a:t>CARE</a:t>
            </a:r>
            <a:r>
              <a:rPr lang="zh-CN" altLang="en-US"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501303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634861"/>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360392"/>
            <a:ext cx="5556066" cy="170540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给出</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唯一镇定解的存在性与</a:t>
            </a:r>
            <a:r>
              <a:rPr lang="zh-CN" altLang="en-US" b="1" dirty="0">
                <a:solidFill>
                  <a:srgbClr val="C00000"/>
                </a:solidFill>
                <a:latin typeface="微软雅黑" panose="020B0503020204020204" pitchFamily="34" charset="-122"/>
                <a:ea typeface="微软雅黑" panose="020B0503020204020204" pitchFamily="34" charset="-122"/>
              </a:rPr>
              <a:t>稳定性证明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设计转移概率已知时的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迭代求解算法，给出算法</a:t>
            </a:r>
            <a:r>
              <a:rPr lang="zh-CN" altLang="en-US" b="1" dirty="0">
                <a:solidFill>
                  <a:srgbClr val="C00000"/>
                </a:solidFill>
                <a:latin typeface="微软雅黑" panose="020B0503020204020204" pitchFamily="34" charset="-122"/>
                <a:ea typeface="微软雅黑" panose="020B0503020204020204" pitchFamily="34" charset="-122"/>
              </a:rPr>
              <a:t>收敛性证明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下的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4188874"/>
            <a:ext cx="10691019" cy="204843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箭头: 右 28">
            <a:extLst>
              <a:ext uri="{FF2B5EF4-FFF2-40B4-BE49-F238E27FC236}">
                <a16:creationId xmlns:a16="http://schemas.microsoft.com/office/drawing/2014/main" id="{B7B352BF-12D1-44F0-A27B-399137397C7E}"/>
              </a:ext>
            </a:extLst>
          </p:cNvPr>
          <p:cNvSpPr/>
          <p:nvPr/>
        </p:nvSpPr>
        <p:spPr bwMode="auto">
          <a:xfrm rot="5400000">
            <a:off x="5881010" y="3617817"/>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77D49D-5866-49BC-AF67-5A3F51F85746}"/>
              </a:ext>
            </a:extLst>
          </p:cNvPr>
          <p:cNvSpPr txBox="1"/>
          <p:nvPr/>
        </p:nvSpPr>
        <p:spPr>
          <a:xfrm>
            <a:off x="6312875" y="3605407"/>
            <a:ext cx="1151277" cy="369332"/>
          </a:xfrm>
          <a:prstGeom prst="rect">
            <a:avLst/>
          </a:prstGeom>
          <a:noFill/>
        </p:spPr>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噪声扰动</a:t>
            </a:r>
          </a:p>
        </p:txBody>
      </p:sp>
    </p:spTree>
  </p:cSld>
  <p:clrMapOvr>
    <a:masterClrMapping/>
  </p:clrMapOvr>
  <mc:AlternateContent xmlns:mc="http://schemas.openxmlformats.org/markup-compatibility/2006" xmlns:p14="http://schemas.microsoft.com/office/powerpoint/2010/main">
    <mc:Choice Requires="p14">
      <p:transition p14:dur="0" advTm="50518"/>
    </mc:Choice>
    <mc:Fallback xmlns="">
      <p:transition advTm="5051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  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10" advTm="19983"/>
    </mc:Choice>
    <mc:Fallback xmlns="">
      <p:transition advTm="1998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2160196961"/>
              </p:ext>
            </p:extLst>
          </p:nvPr>
        </p:nvGraphicFramePr>
        <p:xfrm>
          <a:off x="695400" y="1584673"/>
          <a:ext cx="10657185" cy="18080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收录</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800" dirty="0">
                          <a:latin typeface="Times New Roman" panose="02020603050405020304" pitchFamily="18" charset="0"/>
                          <a:cs typeface="Times New Roman" panose="02020603050405020304" pitchFamily="18" charset="0"/>
                        </a:rPr>
                        <a:t>Shen Y, </a:t>
                      </a:r>
                      <a:r>
                        <a:rPr lang="en-US" altLang="zh-CN" sz="1800" b="1" dirty="0">
                          <a:solidFill>
                            <a:schemeClr val="tx1"/>
                          </a:solidFill>
                          <a:latin typeface="Times New Roman" panose="02020603050405020304" pitchFamily="18" charset="0"/>
                          <a:cs typeface="Times New Roman" panose="02020603050405020304" pitchFamily="18" charset="0"/>
                        </a:rPr>
                        <a:t>Yao C-K</a:t>
                      </a:r>
                      <a:r>
                        <a:rPr lang="en-US" altLang="zh-CN" sz="1800" dirty="0">
                          <a:latin typeface="Times New Roman" panose="02020603050405020304" pitchFamily="18" charset="0"/>
                          <a:cs typeface="Times New Roman" panose="02020603050405020304" pitchFamily="18" charset="0"/>
                        </a:rPr>
                        <a:t>, Chen B, Che W-W, Wu Z-G. </a:t>
                      </a:r>
                      <a:r>
                        <a:rPr lang="en-US" altLang="zh-CN" sz="1800" i="1" dirty="0">
                          <a:latin typeface="Times New Roman" panose="02020603050405020304" pitchFamily="18" charset="0"/>
                          <a:cs typeface="Times New Roman" panose="02020603050405020304" pitchFamily="18" charset="0"/>
                        </a:rPr>
                        <a:t>H</a:t>
                      </a:r>
                      <a:r>
                        <a:rPr lang="en-US" altLang="zh-CN" sz="1800" baseline="-250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optimal output tracking control for Markov jump systems: A reinforcement learning-based approach[J]. </a:t>
                      </a:r>
                      <a:r>
                        <a:rPr lang="en-US" altLang="zh-CN" sz="1800" b="1" dirty="0">
                          <a:latin typeface="Times New Roman" panose="02020603050405020304" pitchFamily="18" charset="0"/>
                          <a:cs typeface="Times New Roman" panose="02020603050405020304" pitchFamily="18" charset="0"/>
                        </a:rPr>
                        <a:t>International Journal of Robust and Nonlinear Control</a:t>
                      </a:r>
                      <a:r>
                        <a:rPr lang="en-US" altLang="zh-CN" sz="1800" b="0" dirty="0">
                          <a:latin typeface="Times New Roman" panose="02020603050405020304" pitchFamily="18" charset="0"/>
                          <a:cs typeface="Times New Roman" panose="02020603050405020304" pitchFamily="18" charset="0"/>
                        </a:rPr>
                        <a:t>,</a:t>
                      </a:r>
                      <a:r>
                        <a:rPr lang="zh-CN" altLang="en-US" sz="1800" b="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2024, 34(8):5149-5167.</a:t>
                      </a:r>
                    </a:p>
                  </a:txBody>
                  <a:tcPr anchor="ctr">
                    <a:solidFill>
                      <a:schemeClr val="tx2">
                        <a:lumMod val="20000"/>
                        <a:lumOff val="80000"/>
                      </a:schemeClr>
                    </a:solidFill>
                  </a:tcPr>
                </a:tc>
                <a:tc>
                  <a:txBody>
                    <a:bodyPr/>
                    <a:lstStyle/>
                    <a:p>
                      <a:pPr algn="ctr"/>
                      <a:r>
                        <a:rPr lang="en-US" altLang="zh-CN" sz="1800" dirty="0">
                          <a:latin typeface="Times New Roman" panose="02020603050405020304" pitchFamily="18" charset="0"/>
                          <a:cs typeface="Times New Roman" panose="02020603050405020304" pitchFamily="18" charset="0"/>
                        </a:rPr>
                        <a:t>SCI</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900759989"/>
              </p:ext>
            </p:extLst>
          </p:nvPr>
        </p:nvGraphicFramePr>
        <p:xfrm>
          <a:off x="695400" y="3960674"/>
          <a:ext cx="10657184" cy="22046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专利与软著</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800" b="0" dirty="0">
                          <a:latin typeface="Times New Roman" panose="02020603050405020304" pitchFamily="18" charset="0"/>
                          <a:cs typeface="Times New Roman" panose="02020603050405020304" pitchFamily="18" charset="0"/>
                        </a:rPr>
                        <a:t>沈英</a:t>
                      </a:r>
                      <a:r>
                        <a:rPr lang="en-US" altLang="zh-CN" sz="1800" b="0" dirty="0">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姚才康</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倪洪杰</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800" b="0" dirty="0">
                          <a:latin typeface="Times New Roman" panose="02020603050405020304" pitchFamily="18" charset="0"/>
                          <a:cs typeface="Times New Roman" panose="02020603050405020304" pitchFamily="18" charset="0"/>
                        </a:rPr>
                        <a:t>, 2023</a:t>
                      </a:r>
                    </a:p>
                    <a:p>
                      <a:pPr algn="l">
                        <a:lnSpc>
                          <a:spcPct val="125000"/>
                        </a:lnSpc>
                      </a:pPr>
                      <a:r>
                        <a:rPr lang="en-US" altLang="zh-CN" sz="1800" b="0" dirty="0">
                          <a:latin typeface="Times New Roman" panose="02020603050405020304" pitchFamily="18" charset="0"/>
                          <a:cs typeface="Times New Roman" panose="02020603050405020304" pitchFamily="18" charset="0"/>
                        </a:rPr>
                        <a:t>10824266.7, 2023</a:t>
                      </a:r>
                      <a:r>
                        <a:rPr lang="zh-CN" altLang="en-US" sz="1800" b="0" dirty="0">
                          <a:latin typeface="Times New Roman" panose="02020603050405020304" pitchFamily="18" charset="0"/>
                          <a:cs typeface="Times New Roman" panose="02020603050405020304" pitchFamily="18" charset="0"/>
                        </a:rPr>
                        <a:t>年</a:t>
                      </a:r>
                      <a:r>
                        <a:rPr lang="en-US" altLang="zh-CN" sz="1800" b="0" dirty="0">
                          <a:latin typeface="Times New Roman" panose="02020603050405020304" pitchFamily="18" charset="0"/>
                          <a:cs typeface="Times New Roman" panose="02020603050405020304" pitchFamily="18" charset="0"/>
                        </a:rPr>
                        <a:t>7</a:t>
                      </a:r>
                      <a:r>
                        <a:rPr lang="zh-CN" altLang="en-US" sz="1800" b="0" dirty="0">
                          <a:latin typeface="Times New Roman" panose="02020603050405020304" pitchFamily="18" charset="0"/>
                          <a:cs typeface="Times New Roman" panose="02020603050405020304" pitchFamily="18" charset="0"/>
                        </a:rPr>
                        <a:t>月</a:t>
                      </a:r>
                      <a:r>
                        <a:rPr lang="en-US" altLang="zh-CN" sz="1800" b="0" dirty="0">
                          <a:latin typeface="Times New Roman" panose="02020603050405020304" pitchFamily="18" charset="0"/>
                          <a:cs typeface="Times New Roman" panose="02020603050405020304" pitchFamily="18" charset="0"/>
                        </a:rPr>
                        <a:t>6</a:t>
                      </a:r>
                      <a:r>
                        <a:rPr lang="zh-CN" altLang="en-US" sz="1800" b="0" dirty="0">
                          <a:latin typeface="Times New Roman" panose="02020603050405020304" pitchFamily="18" charset="0"/>
                          <a:cs typeface="Times New Roman" panose="02020603050405020304" pitchFamily="18" charset="0"/>
                        </a:rPr>
                        <a:t>日</a:t>
                      </a:r>
                      <a:r>
                        <a:rPr lang="en-US" altLang="zh-CN" sz="1800" b="0" dirty="0">
                          <a:latin typeface="Times New Roman" panose="02020603050405020304" pitchFamily="18" charset="0"/>
                          <a:cs typeface="Times New Roman" panose="02020603050405020304" pitchFamily="18" charset="0"/>
                        </a:rPr>
                        <a:t>.</a:t>
                      </a:r>
                      <a:endParaRPr lang="zh-CN" altLang="en-US" sz="18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latinLnBrk="1">
                        <a:lnSpc>
                          <a:spcPct val="125000"/>
                        </a:lnSpc>
                      </a:pPr>
                      <a:r>
                        <a:rPr lang="zh-CN" altLang="en-US" sz="1800" dirty="0">
                          <a:latin typeface="Times New Roman" panose="02020603050405020304" pitchFamily="18" charset="0"/>
                          <a:cs typeface="Times New Roman" panose="02020603050405020304" pitchFamily="18" charset="0"/>
                        </a:rPr>
                        <a:t>沈英</a:t>
                      </a:r>
                      <a:r>
                        <a:rPr lang="en-US" altLang="zh-CN" sz="1800"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姚才康</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倪洪杰</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机械臂中信息不完全直流电机输出跟踪控制软件</a:t>
                      </a:r>
                      <a:r>
                        <a:rPr lang="en-US" altLang="zh-CN" sz="1800" dirty="0">
                          <a:latin typeface="Times New Roman" panose="02020603050405020304" pitchFamily="18" charset="0"/>
                          <a:cs typeface="Times New Roman" panose="02020603050405020304" pitchFamily="18" charset="0"/>
                        </a:rPr>
                        <a:t>V1.0, 2023SR1088457, 2023</a:t>
                      </a:r>
                      <a:r>
                        <a:rPr lang="zh-CN" altLang="en-US"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日</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7767"/>
    </mc:Choice>
    <mc:Fallback xmlns="">
      <p:transition advTm="77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grpSp>
        <p:nvGrpSpPr>
          <p:cNvPr id="9" name="组合 8">
            <a:extLst>
              <a:ext uri="{FF2B5EF4-FFF2-40B4-BE49-F238E27FC236}">
                <a16:creationId xmlns:a16="http://schemas.microsoft.com/office/drawing/2014/main" id="{ABC1E0AF-3FB3-4556-816E-A75CD14CE3FC}"/>
              </a:ext>
            </a:extLst>
          </p:cNvPr>
          <p:cNvGrpSpPr/>
          <p:nvPr/>
        </p:nvGrpSpPr>
        <p:grpSpPr>
          <a:xfrm>
            <a:off x="695709" y="2924944"/>
            <a:ext cx="4680211" cy="3816424"/>
            <a:chOff x="695709" y="2924944"/>
            <a:chExt cx="4680211" cy="3816424"/>
          </a:xfrm>
        </p:grpSpPr>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680211"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EC188CA3-DFD0-41A6-AE06-A478A880E7FB}"/>
                </a:ext>
              </a:extLst>
            </p:cNvPr>
            <p:cNvPicPr>
              <a:picLocks noChangeAspect="1"/>
            </p:cNvPicPr>
            <p:nvPr/>
          </p:nvPicPr>
          <p:blipFill>
            <a:blip r:embed="rId4"/>
            <a:stretch>
              <a:fillRect/>
            </a:stretch>
          </p:blipFill>
          <p:spPr>
            <a:xfrm>
              <a:off x="855807" y="2996952"/>
              <a:ext cx="4360015" cy="1512168"/>
            </a:xfrm>
            <a:prstGeom prst="rect">
              <a:avLst/>
            </a:prstGeom>
          </p:spPr>
        </p:pic>
        <p:sp>
          <p:nvSpPr>
            <p:cNvPr id="26" name="文本框 25">
              <a:extLst>
                <a:ext uri="{FF2B5EF4-FFF2-40B4-BE49-F238E27FC236}">
                  <a16:creationId xmlns:a16="http://schemas.microsoft.com/office/drawing/2014/main" id="{E9D0E5D1-A5DD-4997-BAC5-F2486272DBD0}"/>
                </a:ext>
              </a:extLst>
            </p:cNvPr>
            <p:cNvSpPr txBox="1"/>
            <p:nvPr/>
          </p:nvSpPr>
          <p:spPr>
            <a:xfrm>
              <a:off x="855807" y="4489661"/>
              <a:ext cx="4360015" cy="22517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电力系统故障：</a:t>
              </a:r>
              <a:r>
                <a:rPr lang="zh-CN" altLang="en-US" sz="1600" dirty="0">
                  <a:latin typeface="微软雅黑" panose="020B0503020204020204" pitchFamily="34" charset="-122"/>
                  <a:ea typeface="微软雅黑" panose="020B0503020204020204" pitchFamily="34" charset="-122"/>
                </a:rPr>
                <a:t>发电机故障、输电线路短路、变压器故障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电网负荷变化：</a:t>
              </a:r>
              <a:r>
                <a:rPr lang="zh-CN" altLang="en-US" sz="1600" dirty="0">
                  <a:latin typeface="微软雅黑" panose="020B0503020204020204" pitchFamily="34" charset="-122"/>
                  <a:ea typeface="微软雅黑" panose="020B0503020204020204" pitchFamily="34" charset="-122"/>
                </a:rPr>
                <a:t>季节变化、昼夜变化、大型设备启动</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极端天气：</a:t>
              </a:r>
              <a:r>
                <a:rPr lang="zh-CN" altLang="en-US" sz="1600" dirty="0">
                  <a:latin typeface="微软雅黑" panose="020B0503020204020204" pitchFamily="34" charset="-122"/>
                  <a:ea typeface="微软雅黑" panose="020B0503020204020204" pitchFamily="34" charset="-122"/>
                </a:rPr>
                <a:t>雷电、风暴</a:t>
              </a:r>
              <a:endParaRPr lang="en-US" altLang="zh-CN" sz="1600" dirty="0">
                <a:latin typeface="微软雅黑" panose="020B0503020204020204" pitchFamily="34" charset="-122"/>
                <a:ea typeface="微软雅黑" panose="020B0503020204020204" pitchFamily="34" charset="-122"/>
              </a:endParaRP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p:txBody>
        </p:sp>
      </p:grpSp>
      <p:grpSp>
        <p:nvGrpSpPr>
          <p:cNvPr id="8" name="组合 7">
            <a:extLst>
              <a:ext uri="{FF2B5EF4-FFF2-40B4-BE49-F238E27FC236}">
                <a16:creationId xmlns:a16="http://schemas.microsoft.com/office/drawing/2014/main" id="{11396EB4-68C1-4B95-93A5-674CAAEBC8D4}"/>
              </a:ext>
            </a:extLst>
          </p:cNvPr>
          <p:cNvGrpSpPr/>
          <p:nvPr/>
        </p:nvGrpSpPr>
        <p:grpSpPr>
          <a:xfrm>
            <a:off x="5663952" y="2924944"/>
            <a:ext cx="5722776" cy="3794685"/>
            <a:chOff x="5663952" y="2971818"/>
            <a:chExt cx="5722776" cy="3794685"/>
          </a:xfrm>
        </p:grpSpPr>
        <p:sp>
          <p:nvSpPr>
            <p:cNvPr id="4" name="矩形 3">
              <a:extLst>
                <a:ext uri="{FF2B5EF4-FFF2-40B4-BE49-F238E27FC236}">
                  <a16:creationId xmlns:a16="http://schemas.microsoft.com/office/drawing/2014/main" id="{E7A00A3D-AFE0-1A50-5538-22B3C0C00048}"/>
                </a:ext>
              </a:extLst>
            </p:cNvPr>
            <p:cNvSpPr/>
            <p:nvPr/>
          </p:nvSpPr>
          <p:spPr bwMode="auto">
            <a:xfrm>
              <a:off x="5663952" y="2971818"/>
              <a:ext cx="5722776"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84FEC6C-4208-491D-A08F-ED50BA6318F3}"/>
                </a:ext>
              </a:extLst>
            </p:cNvPr>
            <p:cNvPicPr>
              <a:picLocks noChangeAspect="1"/>
            </p:cNvPicPr>
            <p:nvPr/>
          </p:nvPicPr>
          <p:blipFill>
            <a:blip r:embed="rId5"/>
            <a:stretch>
              <a:fillRect/>
            </a:stretch>
          </p:blipFill>
          <p:spPr>
            <a:xfrm>
              <a:off x="5896368" y="3299138"/>
              <a:ext cx="5456216" cy="3140045"/>
            </a:xfrm>
            <a:prstGeom prst="rect">
              <a:avLst/>
            </a:prstGeom>
          </p:spPr>
        </p:pic>
      </p:grpSp>
      <p:sp>
        <p:nvSpPr>
          <p:cNvPr id="33" name="箭头: 右 32">
            <a:extLst>
              <a:ext uri="{FF2B5EF4-FFF2-40B4-BE49-F238E27FC236}">
                <a16:creationId xmlns:a16="http://schemas.microsoft.com/office/drawing/2014/main" id="{DAA82828-5808-4A74-B03A-59534FBC26E5}"/>
              </a:ext>
            </a:extLst>
          </p:cNvPr>
          <p:cNvSpPr/>
          <p:nvPr/>
        </p:nvSpPr>
        <p:spPr bwMode="auto">
          <a:xfrm>
            <a:off x="5231904" y="4696904"/>
            <a:ext cx="648072"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42645"/>
    </mc:Choice>
    <mc:Fallback xmlns="">
      <p:transition advTm="4264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8491"/>
    </mc:Choice>
    <mc:Fallback xmlns="">
      <p:transition advTm="84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MJS</a:t>
            </a:r>
            <a:r>
              <a:rPr lang="zh-CN" altLang="en-US" sz="2000" b="1" dirty="0">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75611"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3BE4A22-C5E3-4F9C-958E-0C53D884CFC1}"/>
              </a:ext>
            </a:extLst>
          </p:cNvPr>
          <p:cNvPicPr>
            <a:picLocks noChangeAspect="1"/>
          </p:cNvPicPr>
          <p:nvPr/>
        </p:nvPicPr>
        <p:blipFill>
          <a:blip r:embed="rId4"/>
          <a:stretch>
            <a:fillRect/>
          </a:stretch>
        </p:blipFill>
        <p:spPr>
          <a:xfrm>
            <a:off x="1105677" y="3902435"/>
            <a:ext cx="6358475" cy="2205286"/>
          </a:xfrm>
          <a:prstGeom prst="rect">
            <a:avLst/>
          </a:prstGeom>
        </p:spPr>
      </p:pic>
      <p:pic>
        <p:nvPicPr>
          <p:cNvPr id="6" name="图片 5">
            <a:extLst>
              <a:ext uri="{FF2B5EF4-FFF2-40B4-BE49-F238E27FC236}">
                <a16:creationId xmlns:a16="http://schemas.microsoft.com/office/drawing/2014/main" id="{9848327E-E3C6-4370-AA14-91A68DD0FA6D}"/>
              </a:ext>
            </a:extLst>
          </p:cNvPr>
          <p:cNvPicPr>
            <a:picLocks noChangeAspect="1"/>
          </p:cNvPicPr>
          <p:nvPr/>
        </p:nvPicPr>
        <p:blipFill>
          <a:blip r:embed="rId5"/>
          <a:stretch>
            <a:fillRect/>
          </a:stretch>
        </p:blipFill>
        <p:spPr>
          <a:xfrm>
            <a:off x="7968208" y="3750971"/>
            <a:ext cx="3169060" cy="25082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85203"/>
    </mc:Choice>
    <mc:Fallback xmlns="">
      <p:transition advTm="852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0" advTm="1171"/>
    </mc:Choice>
    <mc:Fallback xmlns="">
      <p:transition advTm="11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682340"/>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984ED63-4103-4FF9-946C-D7CB688AAA9F}"/>
              </a:ext>
            </a:extLst>
          </p:cNvPr>
          <p:cNvGrpSpPr/>
          <p:nvPr/>
        </p:nvGrpSpPr>
        <p:grpSpPr>
          <a:xfrm>
            <a:off x="673425" y="1320480"/>
            <a:ext cx="5062535" cy="4217843"/>
            <a:chOff x="673425" y="1320480"/>
            <a:chExt cx="5062535" cy="4217843"/>
          </a:xfrm>
        </p:grpSpPr>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C6C3077-4DE5-475D-91E2-1D24AE235B3E}"/>
                </a:ext>
              </a:extLst>
            </p:cNvPr>
            <p:cNvGrpSpPr/>
            <p:nvPr/>
          </p:nvGrpSpPr>
          <p:grpSpPr>
            <a:xfrm>
              <a:off x="673425" y="1320480"/>
              <a:ext cx="5062535" cy="3548679"/>
              <a:chOff x="673425" y="1320480"/>
              <a:chExt cx="5062535" cy="3548679"/>
            </a:xfrm>
          </p:grpSpPr>
          <p:sp>
            <p:nvSpPr>
              <p:cNvPr id="36" name="矩形 35"/>
              <p:cNvSpPr/>
              <p:nvPr/>
            </p:nvSpPr>
            <p:spPr bwMode="auto">
              <a:xfrm>
                <a:off x="673425"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61665"/>
              </a:xfrm>
              <a:prstGeom prst="rect">
                <a:avLst/>
              </a:prstGeom>
              <a:noFill/>
            </p:spPr>
            <p:txBody>
              <a:bodyPr wrap="square" rtlCol="0">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跟踪不稳定系统</a:t>
                </a: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2838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1" name="组合 20">
                <a:extLst>
                  <a:ext uri="{FF2B5EF4-FFF2-40B4-BE49-F238E27FC236}">
                    <a16:creationId xmlns:a16="http://schemas.microsoft.com/office/drawing/2014/main" id="{0B3EE2EC-69FD-3AF4-466B-D33BF56766CA}"/>
                  </a:ext>
                </a:extLst>
              </p:cNvPr>
              <p:cNvGrpSpPr/>
              <p:nvPr/>
            </p:nvGrpSpPr>
            <p:grpSpPr>
              <a:xfrm>
                <a:off x="931148" y="4253026"/>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latin typeface="微软雅黑" panose="020B0503020204020204" pitchFamily="34" charset="-122"/>
                      <a:ea typeface="微软雅黑" panose="020B0503020204020204" pitchFamily="34" charset="-122"/>
                    </a:rPr>
                    <a:t>二次型性能指标            发散</a:t>
                  </a: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27117530"/>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7" imgW="685800" imgH="291960" progId="Equation.DSMT4">
                        <p:embed/>
                      </p:oleObj>
                    </mc:Choice>
                    <mc:Fallback>
                      <p:oleObj name="Equation" r:id="rId7" imgW="685800" imgH="291960" progId="Equation.DSMT4">
                        <p:embed/>
                        <p:pic>
                          <p:nvPicPr>
                            <p:cNvPr id="0" name=""/>
                            <p:cNvPicPr/>
                            <p:nvPr/>
                          </p:nvPicPr>
                          <p:blipFill>
                            <a:blip r:embed="rId8"/>
                            <a:stretch>
                              <a:fillRect/>
                            </a:stretch>
                          </p:blipFill>
                          <p:spPr>
                            <a:xfrm>
                              <a:off x="3265934" y="3960667"/>
                              <a:ext cx="813842" cy="345721"/>
                            </a:xfrm>
                            <a:prstGeom prst="rect">
                              <a:avLst/>
                            </a:prstGeom>
                          </p:spPr>
                        </p:pic>
                      </p:oleObj>
                    </mc:Fallback>
                  </mc:AlternateContent>
                </a:graphicData>
              </a:graphic>
            </p:graphicFrame>
          </p:gr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60950"/>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grpSp>
        <p:nvGrpSpPr>
          <p:cNvPr id="9" name="组合 8">
            <a:extLst>
              <a:ext uri="{FF2B5EF4-FFF2-40B4-BE49-F238E27FC236}">
                <a16:creationId xmlns:a16="http://schemas.microsoft.com/office/drawing/2014/main" id="{08A97E69-D6B5-4AD8-B55C-E8489B715C95}"/>
              </a:ext>
            </a:extLst>
          </p:cNvPr>
          <p:cNvGrpSpPr/>
          <p:nvPr/>
        </p:nvGrpSpPr>
        <p:grpSpPr>
          <a:xfrm>
            <a:off x="6312024" y="1320480"/>
            <a:ext cx="5062535" cy="4217843"/>
            <a:chOff x="6303798" y="1320480"/>
            <a:chExt cx="5062535" cy="4217843"/>
          </a:xfrm>
        </p:grpSpPr>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680E2365-3E65-4529-A947-2A6477B5B65B}"/>
                </a:ext>
              </a:extLst>
            </p:cNvPr>
            <p:cNvGrpSpPr/>
            <p:nvPr/>
          </p:nvGrpSpPr>
          <p:grpSpPr>
            <a:xfrm>
              <a:off x="6303798" y="1320480"/>
              <a:ext cx="5062535" cy="3548679"/>
              <a:chOff x="6303798" y="1320480"/>
              <a:chExt cx="5062535" cy="3548679"/>
            </a:xfrm>
          </p:grpSpPr>
          <p:sp>
            <p:nvSpPr>
              <p:cNvPr id="61" name="文本框 60"/>
              <p:cNvSpPr txBox="1"/>
              <p:nvPr/>
            </p:nvSpPr>
            <p:spPr>
              <a:xfrm>
                <a:off x="7589556" y="1516722"/>
                <a:ext cx="2491018" cy="461665"/>
              </a:xfrm>
              <a:prstGeom prst="rect">
                <a:avLst/>
              </a:prstGeom>
              <a:noFill/>
            </p:spPr>
            <p:txBody>
              <a:bodyPr wrap="square" rtlCol="0">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589556" y="4304998"/>
                <a:ext cx="2702666" cy="400110"/>
              </a:xfrm>
              <a:prstGeom prst="rect">
                <a:avLst/>
              </a:prstGeom>
              <a:noFill/>
            </p:spPr>
            <p:txBody>
              <a:bodyPr wrap="square" rtlCol="0">
                <a:spAutoFit/>
              </a:bodyPr>
              <a:lstStyle/>
              <a:p>
                <a:pPr algn="ctr"/>
                <a:r>
                  <a:rPr kumimoji="1"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Riccati</a:t>
                </a:r>
                <a:r>
                  <a:rPr kumimoji="1"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b="1" dirty="0">
                    <a:latin typeface="微软雅黑" panose="020B0503020204020204" pitchFamily="34" charset="-122"/>
                    <a:ea typeface="微软雅黑" panose="020B0503020204020204" pitchFamily="34" charset="-122"/>
                  </a:rPr>
                  <a:t>方程无法求解</a:t>
                </a:r>
              </a:p>
            </p:txBody>
          </p:sp>
          <p:pic>
            <p:nvPicPr>
              <p:cNvPr id="26" name="图片 25">
                <a:extLst>
                  <a:ext uri="{FF2B5EF4-FFF2-40B4-BE49-F238E27FC236}">
                    <a16:creationId xmlns:a16="http://schemas.microsoft.com/office/drawing/2014/main" id="{A7E3879A-51BD-4C67-BC0A-6AB16F6EC7DA}"/>
                  </a:ext>
                </a:extLst>
              </p:cNvPr>
              <p:cNvPicPr>
                <a:picLocks noChangeAspect="1"/>
              </p:cNvPicPr>
              <p:nvPr/>
            </p:nvPicPr>
            <p:blipFill>
              <a:blip r:embed="rId9"/>
              <a:stretch>
                <a:fillRect/>
              </a:stretch>
            </p:blipFill>
            <p:spPr>
              <a:xfrm>
                <a:off x="6439041" y="2544391"/>
                <a:ext cx="2101025" cy="1100856"/>
              </a:xfrm>
              <a:prstGeom prst="rect">
                <a:avLst/>
              </a:prstGeom>
            </p:spPr>
          </p:pic>
          <p:pic>
            <p:nvPicPr>
              <p:cNvPr id="24" name="图片 23">
                <a:extLst>
                  <a:ext uri="{FF2B5EF4-FFF2-40B4-BE49-F238E27FC236}">
                    <a16:creationId xmlns:a16="http://schemas.microsoft.com/office/drawing/2014/main" id="{68FD48C2-2FFB-4289-A8BF-23C978CA6031}"/>
                  </a:ext>
                </a:extLst>
              </p:cNvPr>
              <p:cNvPicPr>
                <a:picLocks noChangeAspect="1"/>
              </p:cNvPicPr>
              <p:nvPr/>
            </p:nvPicPr>
            <p:blipFill>
              <a:blip r:embed="rId10"/>
              <a:stretch>
                <a:fillRect/>
              </a:stretch>
            </p:blipFill>
            <p:spPr>
              <a:xfrm>
                <a:off x="8760296" y="2101630"/>
                <a:ext cx="2509735" cy="1986378"/>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p14:dur="0" advTm="65068"/>
    </mc:Choice>
    <mc:Fallback xmlns="">
      <p:transition advTm="650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343264"/>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A78F944-D9A6-4CE3-A812-CC7B778C1F5E}"/>
              </a:ext>
            </a:extLst>
          </p:cNvPr>
          <p:cNvGrpSpPr/>
          <p:nvPr/>
        </p:nvGrpSpPr>
        <p:grpSpPr>
          <a:xfrm>
            <a:off x="3695819" y="1340768"/>
            <a:ext cx="2731329" cy="3656799"/>
            <a:chOff x="3695819" y="1783356"/>
            <a:chExt cx="2731329" cy="3656799"/>
          </a:xfrm>
        </p:grpSpPr>
        <p:sp>
          <p:nvSpPr>
            <p:cNvPr id="8" name="文本框 7"/>
            <p:cNvSpPr txBox="1"/>
            <p:nvPr/>
          </p:nvSpPr>
          <p:spPr>
            <a:xfrm>
              <a:off x="4393672" y="1783356"/>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695819" y="2273410"/>
              <a:ext cx="2731328"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695819" y="2437804"/>
              <a:ext cx="2731328"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线性二次型最优跟踪控制</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基于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LMI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的控制方法</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模型预测控制</a:t>
              </a:r>
              <a:endParaRPr lang="en-US" altLang="zh-CN" sz="16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695819" y="4118907"/>
              <a:ext cx="273132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2 </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LQG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695820" y="3954513"/>
              <a:ext cx="273132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8333284" y="1340768"/>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744073" y="1830822"/>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744072" y="1978300"/>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r>
              <a:rPr lang="zh-CN" altLang="en-US" sz="1600" b="1" dirty="0">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控制器</a:t>
            </a:r>
            <a:r>
              <a:rPr lang="zh-CN" altLang="en-US" sz="1600" b="1" dirty="0">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latin typeface="微软雅黑" panose="020B0503020204020204" pitchFamily="34" charset="-122"/>
                <a:ea typeface="微软雅黑" panose="020B0503020204020204" pitchFamily="34" charset="-122"/>
              </a:rPr>
              <a:t>难以保证</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依赖于</a:t>
            </a:r>
            <a:r>
              <a:rPr lang="zh-CN" altLang="en-US" sz="1600" b="1" dirty="0">
                <a:solidFill>
                  <a:srgbClr val="C00000"/>
                </a:solidFill>
                <a:latin typeface="微软雅黑" panose="020B0503020204020204" pitchFamily="34" charset="-122"/>
                <a:ea typeface="微软雅黑" panose="020B0503020204020204" pitchFamily="34" charset="-122"/>
              </a:rPr>
              <a:t>精准模型信息</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744073" y="352713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744072" y="3691524"/>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求解转移概率未知系统的控制问题结果</a:t>
            </a:r>
            <a:r>
              <a:rPr lang="zh-CN" altLang="en-US" sz="1600" b="1" dirty="0">
                <a:solidFill>
                  <a:srgbClr val="C00000"/>
                </a:solidFill>
                <a:latin typeface="微软雅黑" panose="020B0503020204020204" pitchFamily="34" charset="-122"/>
                <a:ea typeface="微软雅黑" panose="020B0503020204020204" pitchFamily="34" charset="-122"/>
              </a:rPr>
              <a:t>保守性</a:t>
            </a:r>
            <a:r>
              <a:rPr lang="zh-CN" altLang="en-US" sz="1600" b="1" dirty="0">
                <a:latin typeface="微软雅黑" panose="020B0503020204020204" pitchFamily="34" charset="-122"/>
                <a:ea typeface="微软雅黑" panose="020B0503020204020204" pitchFamily="34" charset="-122"/>
              </a:rPr>
              <a:t>较大</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噪声统计特性要求已知</a:t>
            </a:r>
            <a:endParaRPr lang="en-US" altLang="zh-CN"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72DEF69-A8FB-43E3-8577-6C5AD6DA7688}"/>
                  </a:ext>
                </a:extLst>
              </p:cNvPr>
              <p:cNvSpPr txBox="1"/>
              <p:nvPr/>
            </p:nvSpPr>
            <p:spPr>
              <a:xfrm>
                <a:off x="728911" y="5363860"/>
                <a:ext cx="10495692" cy="1225400"/>
              </a:xfrm>
              <a:prstGeom prst="rect">
                <a:avLst/>
              </a:prstGeom>
              <a:noFill/>
            </p:spPr>
            <p:txBody>
              <a:bodyPr wrap="square">
                <a:spAutoFit/>
              </a:bodyPr>
              <a:lstStyle/>
              <a:p>
                <a:pPr marL="342900" lvl="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Costa O L V, Fragoso M D, Marques R P. Discrete-time Markov jump linear systems[M]. Springer Science &amp; Business Media, 2005.</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Luan X L, Zhao S Y, Liu. </a:t>
                </a:r>
                <a14:m>
                  <m:oMath xmlns:m="http://schemas.openxmlformats.org/officeDocument/2006/math">
                    <m:sSub>
                      <m:sSubPr>
                        <m:ctrlPr>
                          <a:rPr lang="zh-CN" altLang="zh-CN" sz="1200" i="1" kern="100">
                            <a:latin typeface="Cambria Math" panose="02040503050406030204" pitchFamily="18" charset="0"/>
                            <a:ea typeface="微软雅黑" panose="020B0503020204020204" pitchFamily="34" charset="-122"/>
                          </a:rPr>
                        </m:ctrlPr>
                      </m:sSubPr>
                      <m:e>
                        <m:r>
                          <a:rPr lang="en-US" altLang="zh-CN" sz="1200" kern="100">
                            <a:latin typeface="Cambria Math" panose="02040503050406030204" pitchFamily="18" charset="0"/>
                            <a:ea typeface="微软雅黑" panose="020B0503020204020204" pitchFamily="34" charset="-122"/>
                          </a:rPr>
                          <m:t>𝐻</m:t>
                        </m:r>
                      </m:e>
                      <m:sub>
                        <m:r>
                          <a:rPr lang="en-US" altLang="zh-CN" sz="1200" kern="100">
                            <a:latin typeface="Cambria Math" panose="02040503050406030204" pitchFamily="18" charset="0"/>
                            <a:ea typeface="微软雅黑" panose="020B0503020204020204" pitchFamily="34" charset="-122"/>
                          </a:rPr>
                          <m:t>∞</m:t>
                        </m:r>
                      </m:sub>
                    </m:sSub>
                  </m:oMath>
                </a14:m>
                <a:r>
                  <a:rPr lang="en-US" altLang="zh-CN" sz="1200" kern="100" dirty="0">
                    <a:latin typeface="微软雅黑" panose="020B0503020204020204" pitchFamily="34" charset="-122"/>
                    <a:ea typeface="微软雅黑" panose="020B0503020204020204" pitchFamily="34" charset="-122"/>
                  </a:rPr>
                  <a:t> control for discrete-time Markov jump systems with uncertain transition probabilities[J]. IEEE Transactions on Automatic Control, 2013, 58(6): 1566-1572.</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Fang H Y, Zhang M G, He S P, et al. Solving the zero-sum control problem for tidal turbine system: An online reinforcement learning approach[J]. IEEE Transactions on Cybernetics, 2023,53(12): 7635-7647.</a:t>
                </a:r>
              </a:p>
            </p:txBody>
          </p:sp>
        </mc:Choice>
        <mc:Fallback xmlns="">
          <p:sp>
            <p:nvSpPr>
              <p:cNvPr id="26" name="文本框 25">
                <a:extLst>
                  <a:ext uri="{FF2B5EF4-FFF2-40B4-BE49-F238E27FC236}">
                    <a16:creationId xmlns:a16="http://schemas.microsoft.com/office/drawing/2014/main" id="{572DEF69-A8FB-43E3-8577-6C5AD6DA7688}"/>
                  </a:ext>
                </a:extLst>
              </p:cNvPr>
              <p:cNvSpPr txBox="1">
                <a:spLocks noRot="1" noChangeAspect="1" noMove="1" noResize="1" noEditPoints="1" noAdjustHandles="1" noChangeArrowheads="1" noChangeShapeType="1" noTextEdit="1"/>
              </p:cNvSpPr>
              <p:nvPr/>
            </p:nvSpPr>
            <p:spPr>
              <a:xfrm>
                <a:off x="728911" y="5363860"/>
                <a:ext cx="10495692" cy="1225400"/>
              </a:xfrm>
              <a:prstGeom prst="rect">
                <a:avLst/>
              </a:prstGeom>
              <a:blipFill>
                <a:blip r:embed="rId6"/>
                <a:stretch>
                  <a:fillRect l="-116" r="-58" b="-2985"/>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948C0398-D785-48FC-9603-576EF01F3ED5}"/>
              </a:ext>
            </a:extLst>
          </p:cNvPr>
          <p:cNvSpPr/>
          <p:nvPr/>
        </p:nvSpPr>
        <p:spPr bwMode="auto">
          <a:xfrm>
            <a:off x="695399" y="5310652"/>
            <a:ext cx="10562717" cy="133181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110531"/>
    </mc:Choice>
    <mc:Fallback xmlns="">
      <p:transition advTm="1105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0" advTm="5032"/>
    </mc:Choice>
    <mc:Fallback xmlns="">
      <p:transition advTm="50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400600"/>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29B771B-A9FE-4C04-91DC-0B2DF17502E3}"/>
              </a:ext>
            </a:extLst>
          </p:cNvPr>
          <p:cNvPicPr>
            <a:picLocks noChangeAspect="1"/>
          </p:cNvPicPr>
          <p:nvPr/>
        </p:nvPicPr>
        <p:blipFill>
          <a:blip r:embed="rId4"/>
          <a:stretch>
            <a:fillRect/>
          </a:stretch>
        </p:blipFill>
        <p:spPr>
          <a:xfrm>
            <a:off x="2279576" y="1372707"/>
            <a:ext cx="7632848" cy="5192706"/>
          </a:xfrm>
          <a:prstGeom prst="rect">
            <a:avLst/>
          </a:prstGeom>
        </p:spPr>
      </p:pic>
    </p:spTree>
    <p:extLst>
      <p:ext uri="{BB962C8B-B14F-4D97-AF65-F5344CB8AC3E}">
        <p14:creationId xmlns:p14="http://schemas.microsoft.com/office/powerpoint/2010/main" val="3883015161"/>
      </p:ext>
    </p:extLst>
  </p:cSld>
  <p:clrMapOvr>
    <a:masterClrMapping/>
  </p:clrMapOvr>
  <mc:AlternateContent xmlns:mc="http://schemas.openxmlformats.org/markup-compatibility/2006" xmlns:p14="http://schemas.microsoft.com/office/powerpoint/2010/main">
    <mc:Choice Requires="p14">
      <p:transition p14:dur="0" advTm="38038"/>
    </mc:Choice>
    <mc:Fallback xmlns="">
      <p:transition advTm="3803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TotalTime>
  <Words>1746</Words>
  <Application>Microsoft Office PowerPoint</Application>
  <PresentationFormat>宽屏</PresentationFormat>
  <Paragraphs>219</Paragraphs>
  <Slides>30</Slides>
  <Notes>26</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30</vt:i4>
      </vt:variant>
    </vt:vector>
  </HeadingPairs>
  <TitlesOfParts>
    <vt:vector size="43"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Equation</vt:lpstr>
      <vt:lpstr>基于策略迭代的马尔可夫跳变系统 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  结</vt:lpstr>
      <vt:lpstr>展  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1953</cp:revision>
  <dcterms:created xsi:type="dcterms:W3CDTF">2016-09-08T14:29:00Z</dcterms:created>
  <dcterms:modified xsi:type="dcterms:W3CDTF">2024-05-12T08:56:56Z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