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5.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6.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1" r:id="rId1"/>
    <p:sldMasterId id="2147483818" r:id="rId2"/>
    <p:sldMasterId id="2147483850" r:id="rId3"/>
    <p:sldMasterId id="2147483878" r:id="rId4"/>
    <p:sldMasterId id="2147483892" r:id="rId5"/>
    <p:sldMasterId id="2147483905" r:id="rId6"/>
    <p:sldMasterId id="2147483918" r:id="rId7"/>
  </p:sldMasterIdLst>
  <p:notesMasterIdLst>
    <p:notesMasterId r:id="rId22"/>
  </p:notesMasterIdLst>
  <p:handoutMasterIdLst>
    <p:handoutMasterId r:id="rId23"/>
  </p:handoutMasterIdLst>
  <p:sldIdLst>
    <p:sldId id="300" r:id="rId8"/>
    <p:sldId id="480" r:id="rId9"/>
    <p:sldId id="451" r:id="rId10"/>
    <p:sldId id="463" r:id="rId11"/>
    <p:sldId id="264" r:id="rId12"/>
    <p:sldId id="267" r:id="rId13"/>
    <p:sldId id="486" r:id="rId14"/>
    <p:sldId id="481" r:id="rId15"/>
    <p:sldId id="484" r:id="rId16"/>
    <p:sldId id="453" r:id="rId17"/>
    <p:sldId id="487" r:id="rId18"/>
    <p:sldId id="488" r:id="rId19"/>
    <p:sldId id="479" r:id="rId20"/>
    <p:sldId id="477"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FD9"/>
    <a:srgbClr val="F2F2F2"/>
    <a:srgbClr val="EDF5F7"/>
    <a:srgbClr val="E6FEF5"/>
    <a:srgbClr val="1010DA"/>
    <a:srgbClr val="FF6699"/>
    <a:srgbClr val="3FCDB2"/>
    <a:srgbClr val="FFEEB9"/>
    <a:srgbClr val="3C6253"/>
    <a:srgbClr val="3767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87124" autoAdjust="0"/>
  </p:normalViewPr>
  <p:slideViewPr>
    <p:cSldViewPr>
      <p:cViewPr>
        <p:scale>
          <a:sx n="93" d="100"/>
          <a:sy n="93" d="100"/>
        </p:scale>
        <p:origin x="945" y="-31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54" d="100"/>
          <a:sy n="54" d="100"/>
        </p:scale>
        <p:origin x="-291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3A88A1A-7F68-42E1-BBCD-7FB22F41615A}" type="datetimeFigureOut">
              <a:rPr lang="zh-CN" altLang="en-US" smtClean="0"/>
              <a:t>2022/3/4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CD3CE86-1F16-405D-BE17-9D7BA7A4162D}" type="slidenum">
              <a:rPr lang="zh-CN" altLang="en-US" smtClean="0"/>
              <a:t>‹#›</a:t>
            </a:fld>
            <a:endParaRPr lang="zh-CN" altLang="en-US"/>
          </a:p>
        </p:txBody>
      </p:sp>
    </p:spTree>
    <p:extLst>
      <p:ext uri="{BB962C8B-B14F-4D97-AF65-F5344CB8AC3E}">
        <p14:creationId xmlns:p14="http://schemas.microsoft.com/office/powerpoint/2010/main" val="5261164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0AA34F-5FB6-48CD-A351-7AE0CE2EF5EA}" type="datetimeFigureOut">
              <a:rPr lang="zh-CN" altLang="en-US" smtClean="0"/>
              <a:t>2022/3/4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1375B4-ECE0-4CD4-9D68-16BBC8134CEB}" type="slidenum">
              <a:rPr lang="zh-CN" altLang="en-US" smtClean="0"/>
              <a:t>‹#›</a:t>
            </a:fld>
            <a:endParaRPr lang="zh-CN" altLang="en-US"/>
          </a:p>
        </p:txBody>
      </p:sp>
    </p:spTree>
    <p:extLst>
      <p:ext uri="{BB962C8B-B14F-4D97-AF65-F5344CB8AC3E}">
        <p14:creationId xmlns:p14="http://schemas.microsoft.com/office/powerpoint/2010/main" val="1336192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4FB6990-4F23-433F-87A0-101CE4001EFF}" type="slidenum">
              <a:rPr lang="zh-CN" altLang="en-US" smtClean="0">
                <a:solidFill>
                  <a:prstClr val="black"/>
                </a:solidFill>
                <a:latin typeface="宋体" panose="02010600030101010101" pitchFamily="2" charset="-122"/>
              </a:rPr>
              <a:pPr/>
              <a:t>1</a:t>
            </a:fld>
            <a:endParaRPr lang="en-US" altLang="zh-CN">
              <a:solidFill>
                <a:prstClr val="black"/>
              </a:solidFill>
              <a:latin typeface="宋体" panose="02010600030101010101" pitchFamily="2" charset="-122"/>
            </a:endParaRPr>
          </a:p>
        </p:txBody>
      </p:sp>
      <p:sp>
        <p:nvSpPr>
          <p:cNvPr id="7171" name="Rectangle 2"/>
          <p:cNvSpPr>
            <a:spLocks noGrp="1" noRot="1" noChangeAspect="1" noChangeArrowheads="1" noTextEdit="1"/>
          </p:cNvSpPr>
          <p:nvPr>
            <p:ph type="sldImg"/>
          </p:nvPr>
        </p:nvSpPr>
        <p:spPr>
          <a:xfrm>
            <a:off x="1143000" y="685800"/>
            <a:ext cx="4572000" cy="3429000"/>
          </a:xfrm>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1502014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29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a:t>…</a:t>
            </a:r>
          </a:p>
          <a:p>
            <a:pPr eaLnBrk="1" hangingPunct="1">
              <a:spcBef>
                <a:spcPct val="0"/>
              </a:spcBef>
            </a:pPr>
            <a:r>
              <a:rPr lang="zh-CN" altLang="en-US" dirty="0"/>
              <a:t>然而，一般的</a:t>
            </a:r>
            <a:r>
              <a:rPr lang="en-US" altLang="zh-CN" dirty="0"/>
              <a:t>LSTM</a:t>
            </a:r>
            <a:r>
              <a:rPr lang="zh-CN" altLang="en-US" dirty="0"/>
              <a:t>等循环神经网络则比较适用于进水流量恒定时，污水处理系统滞后时间较为固定的情况，因为其结构中并未包含弹性的时间步选择模块。</a:t>
            </a:r>
            <a:endParaRPr lang="en-US" altLang="zh-CN" dirty="0"/>
          </a:p>
          <a:p>
            <a:pPr eaLnBrk="1" hangingPunct="1">
              <a:spcBef>
                <a:spcPct val="0"/>
              </a:spcBef>
            </a:pPr>
            <a:endParaRPr lang="zh-CN" altLang="en-US" dirty="0"/>
          </a:p>
          <a:p>
            <a:pPr eaLnBrk="1" hangingPunct="1">
              <a:spcBef>
                <a:spcPct val="0"/>
              </a:spcBef>
            </a:pPr>
            <a:r>
              <a:rPr lang="zh-CN" altLang="en-US" dirty="0"/>
              <a:t>对此，本课题的研究思路是将注意力机制的思想引入。注意力机制是一类通过在时间步上进行权重划分来实现提取重要信息的方法。考虑到在污水处理厂在反应池池容、回流比等运行参数保持一致的情况下，进水流量可视为滞后时间的唯一影响因素。因此，本课题开创性地将注意力机制的思想引入到污水处理过程的建模中，设计一个以进水流量为输入的注意力模块，将该模块输出的注意力权重施加到相应特征的各个时间步上。此外，考虑到污水处理过程中不同工艺段的监测数据虽然采集时间一致，但相应数据所代表的水体在流至出水端的滞后时间却各不相同。因此，本课题将输入特征按不同工艺段进行分组，在不同特征组的时间步上施加不同的注意力权重。</a:t>
            </a:r>
            <a:endParaRPr lang="en-US" altLang="zh-CN" dirty="0"/>
          </a:p>
          <a:p>
            <a:pPr eaLnBrk="1" hangingPunct="1">
              <a:spcBef>
                <a:spcPct val="0"/>
              </a:spcBef>
            </a:pPr>
            <a:endParaRPr lang="en-US" altLang="zh-CN" dirty="0"/>
          </a:p>
          <a:p>
            <a:pPr eaLnBrk="1" hangingPunct="1">
              <a:spcBef>
                <a:spcPct val="0"/>
              </a:spcBef>
            </a:pPr>
            <a:r>
              <a:rPr lang="zh-CN" altLang="en-US" dirty="0"/>
              <a:t>注意力模块设计的难点在于：针对进水流量这一决定污水处理滞后时间的关键特征，如何设计注意力模块来提取进水流量特征中包含的滞后时间信息，并将注意力权重分配到不同特征分组的时间步上。</a:t>
            </a:r>
          </a:p>
        </p:txBody>
      </p:sp>
      <p:sp>
        <p:nvSpPr>
          <p:cNvPr id="249860"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defRPr/>
            </a:pPr>
            <a:fld id="{7B575F43-F44E-4FB6-BA05-36B29DE48CD8}" type="slidenum">
              <a:rPr lang="zh-CN" altLang="en-US" smtClean="0">
                <a:solidFill>
                  <a:srgbClr val="000000"/>
                </a:solidFill>
                <a:latin typeface="宋体" pitchFamily="2" charset="-122"/>
              </a:rPr>
              <a:pPr>
                <a:defRPr/>
              </a:pPr>
              <a:t>12</a:t>
            </a:fld>
            <a:endParaRPr lang="zh-CN" altLang="en-US">
              <a:solidFill>
                <a:srgbClr val="000000"/>
              </a:solidFill>
              <a:latin typeface="宋体" pitchFamily="2" charset="-122"/>
            </a:endParaRPr>
          </a:p>
        </p:txBody>
      </p:sp>
    </p:spTree>
    <p:extLst>
      <p:ext uri="{BB962C8B-B14F-4D97-AF65-F5344CB8AC3E}">
        <p14:creationId xmlns:p14="http://schemas.microsoft.com/office/powerpoint/2010/main" val="1645012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PlaceHolder 1"/>
          <p:cNvSpPr>
            <a:spLocks noGrp="1" noRot="1" noChangeAspect="1"/>
          </p:cNvSpPr>
          <p:nvPr>
            <p:ph type="sldImg"/>
          </p:nvPr>
        </p:nvSpPr>
        <p:spPr>
          <a:xfrm>
            <a:off x="1143000" y="685800"/>
            <a:ext cx="4570413" cy="3427413"/>
          </a:xfrm>
          <a:prstGeom prst="rect">
            <a:avLst/>
          </a:prstGeom>
        </p:spPr>
      </p:sp>
      <p:sp>
        <p:nvSpPr>
          <p:cNvPr id="317" name="PlaceHolder 2"/>
          <p:cNvSpPr>
            <a:spLocks noGrp="1"/>
          </p:cNvSpPr>
          <p:nvPr>
            <p:ph type="body"/>
          </p:nvPr>
        </p:nvSpPr>
        <p:spPr>
          <a:xfrm>
            <a:off x="685800" y="4343400"/>
            <a:ext cx="5484240" cy="4112640"/>
          </a:xfrm>
          <a:prstGeom prst="rect">
            <a:avLst/>
          </a:prstGeom>
        </p:spPr>
        <p:txBody>
          <a:bodyPr lIns="0" tIns="0" rIns="0" bIns="0">
            <a:noAutofit/>
          </a:bodyPr>
          <a:lstStyle/>
          <a:p>
            <a:endParaRPr lang="en-US" sz="2000" b="0" strike="noStrike" spc="-1" dirty="0">
              <a:latin typeface="Arial"/>
            </a:endParaRPr>
          </a:p>
        </p:txBody>
      </p:sp>
      <p:sp>
        <p:nvSpPr>
          <p:cNvPr id="318" name="CustomShape 3"/>
          <p:cNvSpPr/>
          <p:nvPr/>
        </p:nvSpPr>
        <p:spPr>
          <a:xfrm>
            <a:off x="3884760" y="8685360"/>
            <a:ext cx="296964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fld id="{4DE6035B-EAE9-40EB-A189-1C4C09B7F555}" type="slidenum">
              <a:rPr lang="en-US" sz="1200" spc="-1">
                <a:solidFill>
                  <a:srgbClr val="000000"/>
                </a:solidFill>
                <a:latin typeface="Arial"/>
                <a:ea typeface="宋体"/>
              </a:rPr>
              <a:pPr algn="r"/>
              <a:t>14</a:t>
            </a:fld>
            <a:endParaRPr lang="en-US" sz="1200" spc="-1" dirty="0">
              <a:solidFill>
                <a:prstClr val="black"/>
              </a:solidFill>
              <a:latin typeface="Arial"/>
            </a:endParaRPr>
          </a:p>
        </p:txBody>
      </p:sp>
    </p:spTree>
    <p:extLst>
      <p:ext uri="{BB962C8B-B14F-4D97-AF65-F5344CB8AC3E}">
        <p14:creationId xmlns:p14="http://schemas.microsoft.com/office/powerpoint/2010/main" val="1343205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61375B4-ECE0-4CD4-9D68-16BBC8134CEB}" type="slidenum">
              <a:rPr lang="zh-CN" altLang="en-US" smtClean="0"/>
              <a:t>2</a:t>
            </a:fld>
            <a:endParaRPr lang="zh-CN" altLang="en-US"/>
          </a:p>
        </p:txBody>
      </p:sp>
    </p:spTree>
    <p:extLst>
      <p:ext uri="{BB962C8B-B14F-4D97-AF65-F5344CB8AC3E}">
        <p14:creationId xmlns:p14="http://schemas.microsoft.com/office/powerpoint/2010/main" val="3185118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29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人类在生产活动中会不可避免地产生污水，如果不对其进行处理而直接排放，将严重危害环境，造成无法挽回的后果。作为水资源保护的关键环节，污水处理厂承担着净化污水的重任。污水处理厂是一个包含众多工序的系统，能够利用物理、化学和生物的方法将污水中的有机物、氨氮、磷等污染物去除，以达到污水净化与回收的目的。由其处理完成后的污水在流至自然水循环中时，不会对生态环境和水生生物造成危害。因此，及时预判污水处理厂的异常工况与潜在风险，确保污水处理厂的安全稳定运行，使其出水水质满足排放标准对于水污染防治来说极为重要。针对污水处理过程的建模和预测研究具有重要的理论和现实意义。</a:t>
            </a:r>
            <a:endParaRPr lang="en-US" altLang="zh-CN" dirty="0"/>
          </a:p>
          <a:p>
            <a:pPr eaLnBrk="1" hangingPunct="1">
              <a:spcBef>
                <a:spcPct val="0"/>
              </a:spcBef>
            </a:pPr>
            <a:endParaRPr lang="en-US" altLang="zh-CN" dirty="0"/>
          </a:p>
          <a:p>
            <a:pPr eaLnBrk="1" hangingPunct="1">
              <a:spcBef>
                <a:spcPct val="0"/>
              </a:spcBef>
            </a:pPr>
            <a:r>
              <a:rPr lang="zh-CN" altLang="en-US" dirty="0"/>
              <a:t>污水处理方法有多种不同的类型，其中活性污泥法由于其处理效果好且效率高的优点被世界各国广泛采用。例如目前广泛用于处理城市生活污水厌氧</a:t>
            </a:r>
            <a:r>
              <a:rPr lang="en-US" altLang="zh-CN" dirty="0"/>
              <a:t>-</a:t>
            </a:r>
            <a:r>
              <a:rPr lang="zh-CN" altLang="en-US" dirty="0"/>
              <a:t>缺氧</a:t>
            </a:r>
            <a:r>
              <a:rPr lang="en-US" altLang="zh-CN" dirty="0"/>
              <a:t>-</a:t>
            </a:r>
            <a:r>
              <a:rPr lang="zh-CN" altLang="en-US" dirty="0"/>
              <a:t>好氧</a:t>
            </a:r>
            <a:r>
              <a:rPr lang="en-US" altLang="zh-CN" dirty="0"/>
              <a:t>(A</a:t>
            </a:r>
            <a:r>
              <a:rPr lang="en-US" altLang="zh-CN" baseline="30000" dirty="0"/>
              <a:t>2</a:t>
            </a:r>
            <a:r>
              <a:rPr lang="en-US" altLang="zh-CN" dirty="0"/>
              <a:t>O)</a:t>
            </a:r>
            <a:r>
              <a:rPr lang="zh-CN" altLang="en-US" dirty="0"/>
              <a:t>工艺就是一种基于活性污泥法的污水处理工艺。活性污泥法是一种污水生物处理技术，它以活性污泥为主体，利用微生物活动降解污染物质，是一种被公认的兼具经济性和可持续性的方法。然而，活性污泥法的处理过程是复杂的动态生化反应过程，具有高度非线性、强耦合、时滞性等特点，针对此类工艺过程的建模也因此富有挑战性。</a:t>
            </a:r>
          </a:p>
        </p:txBody>
      </p:sp>
      <p:sp>
        <p:nvSpPr>
          <p:cNvPr id="249860"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defRPr/>
            </a:pPr>
            <a:fld id="{7B575F43-F44E-4FB6-BA05-36B29DE48CD8}" type="slidenum">
              <a:rPr lang="zh-CN" altLang="en-US" smtClean="0">
                <a:solidFill>
                  <a:srgbClr val="000000"/>
                </a:solidFill>
                <a:latin typeface="宋体" pitchFamily="2" charset="-122"/>
              </a:rPr>
              <a:pPr>
                <a:defRPr/>
              </a:pPr>
              <a:t>3</a:t>
            </a:fld>
            <a:endParaRPr lang="zh-CN" altLang="en-US">
              <a:solidFill>
                <a:srgbClr val="000000"/>
              </a:solidFill>
              <a:latin typeface="宋体" pitchFamily="2" charset="-122"/>
            </a:endParaRPr>
          </a:p>
        </p:txBody>
      </p:sp>
    </p:spTree>
    <p:extLst>
      <p:ext uri="{BB962C8B-B14F-4D97-AF65-F5344CB8AC3E}">
        <p14:creationId xmlns:p14="http://schemas.microsoft.com/office/powerpoint/2010/main" val="2913147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通常，污水处理过程的建模可以通过两种方式进行：基于机理模型和基于数据驱动。</a:t>
            </a:r>
            <a:endParaRPr lang="en-US" altLang="zh-CN" dirty="0"/>
          </a:p>
          <a:p>
            <a:endParaRPr lang="en-US" altLang="zh-CN" dirty="0"/>
          </a:p>
          <a:p>
            <a:r>
              <a:rPr lang="en-US" altLang="zh-CN" dirty="0"/>
              <a:t>…</a:t>
            </a:r>
          </a:p>
          <a:p>
            <a:endParaRPr lang="en-US" altLang="zh-CN" dirty="0"/>
          </a:p>
          <a:p>
            <a:r>
              <a:rPr lang="zh-CN" altLang="en-US" dirty="0"/>
              <a:t>自从</a:t>
            </a:r>
            <a:r>
              <a:rPr lang="en-US" altLang="zh-CN" dirty="0"/>
              <a:t>1942</a:t>
            </a:r>
            <a:r>
              <a:rPr lang="zh-CN" altLang="en-US" dirty="0"/>
              <a:t>年</a:t>
            </a:r>
            <a:r>
              <a:rPr lang="en-US" altLang="zh-CN" dirty="0"/>
              <a:t>Monod</a:t>
            </a:r>
            <a:r>
              <a:rPr lang="zh-CN" altLang="en-US" dirty="0"/>
              <a:t>提出了微生物生长速度和底物浓度之间的关系表达式以来，各种机理理论研究不断进步，活性污泥法数学模型得到不断发展。针对反应机理的研究以及相应数学模型的改进一直在不断推进着。</a:t>
            </a:r>
          </a:p>
          <a:p>
            <a:endParaRPr lang="en-US" altLang="zh-CN" dirty="0"/>
          </a:p>
          <a:p>
            <a:r>
              <a:rPr lang="zh-CN" altLang="en-US" dirty="0"/>
              <a:t>近年来，得益于电子技术的进步，传感器的测量精度也得到了明显提升，因此不少研究者尝试研究利用部署在污水处理系统中的各类传感器，仅通过测量数据进行模型建立。随着深度学习的兴起，人工智能相关技术迎来井喷式发展，如今越来越多的研究者尝试将机器学习算法应用到污水处理领域。但已有的绝大多数相关研究仍然存在着局限性，刻意回避了污水处理过程的连续性、长时滞性以及滞后时间的不定性。因此，污水处理过程建模算法的研究具有重要的理论意义和迫切的实用价值。</a:t>
            </a:r>
          </a:p>
        </p:txBody>
      </p:sp>
      <p:sp>
        <p:nvSpPr>
          <p:cNvPr id="4" name="灯片编号占位符 3"/>
          <p:cNvSpPr>
            <a:spLocks noGrp="1"/>
          </p:cNvSpPr>
          <p:nvPr>
            <p:ph type="sldNum" sz="quarter" idx="5"/>
          </p:nvPr>
        </p:nvSpPr>
        <p:spPr/>
        <p:txBody>
          <a:bodyPr/>
          <a:lstStyle/>
          <a:p>
            <a:fld id="{B61375B4-ECE0-4CD4-9D68-16BBC8134CEB}" type="slidenum">
              <a:rPr lang="zh-CN" altLang="en-US" smtClean="0"/>
              <a:t>4</a:t>
            </a:fld>
            <a:endParaRPr lang="zh-CN" altLang="en-US"/>
          </a:p>
        </p:txBody>
      </p:sp>
    </p:spTree>
    <p:extLst>
      <p:ext uri="{BB962C8B-B14F-4D97-AF65-F5344CB8AC3E}">
        <p14:creationId xmlns:p14="http://schemas.microsoft.com/office/powerpoint/2010/main" val="2864229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PlaceHolder 1"/>
          <p:cNvSpPr>
            <a:spLocks noGrp="1" noRot="1" noChangeAspect="1"/>
          </p:cNvSpPr>
          <p:nvPr>
            <p:ph type="sldImg"/>
          </p:nvPr>
        </p:nvSpPr>
        <p:spPr>
          <a:xfrm>
            <a:off x="1143000" y="685800"/>
            <a:ext cx="4570413" cy="3427413"/>
          </a:xfrm>
          <a:prstGeom prst="rect">
            <a:avLst/>
          </a:prstGeom>
        </p:spPr>
      </p:sp>
      <p:sp>
        <p:nvSpPr>
          <p:cNvPr id="299" name="PlaceHolder 2"/>
          <p:cNvSpPr>
            <a:spLocks noGrp="1"/>
          </p:cNvSpPr>
          <p:nvPr>
            <p:ph type="body"/>
          </p:nvPr>
        </p:nvSpPr>
        <p:spPr>
          <a:xfrm>
            <a:off x="685800" y="4343400"/>
            <a:ext cx="5484240" cy="4112640"/>
          </a:xfrm>
          <a:prstGeom prst="rect">
            <a:avLst/>
          </a:prstGeom>
        </p:spPr>
        <p:txBody>
          <a:bodyPr lIns="0" tIns="0" rIns="0" bIns="0">
            <a:noAutofit/>
          </a:bodyPr>
          <a:lstStyle/>
          <a:p>
            <a:pPr marL="21590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strike="noStrike" spc="-1" dirty="0">
                <a:latin typeface="Arial" panose="020B0604020202090204"/>
              </a:rPr>
              <a:t>国际水协</a:t>
            </a:r>
            <a:r>
              <a:rPr lang="en-US" altLang="zh-CN" sz="1800" b="0" strike="noStrike" spc="-1" dirty="0">
                <a:latin typeface="Arial" panose="020B0604020202090204"/>
              </a:rPr>
              <a:t>(IWA)</a:t>
            </a:r>
            <a:r>
              <a:rPr lang="zh-CN" altLang="en-US" sz="1800" b="0" strike="noStrike" spc="-1" dirty="0">
                <a:latin typeface="Arial" panose="020B0604020202090204"/>
              </a:rPr>
              <a:t>一直致力于机理模型的研究，并陆续推出了</a:t>
            </a:r>
            <a:r>
              <a:rPr lang="en-US" altLang="zh-CN" sz="1800" b="0" strike="noStrike" spc="-1" dirty="0">
                <a:latin typeface="Arial" panose="020B0604020202090204"/>
              </a:rPr>
              <a:t>ASM</a:t>
            </a:r>
            <a:r>
              <a:rPr lang="zh-CN" altLang="en-US" sz="1800" b="0" strike="noStrike" spc="-1" dirty="0">
                <a:latin typeface="Arial" panose="020B0604020202090204"/>
              </a:rPr>
              <a:t>系列模型</a:t>
            </a:r>
            <a:r>
              <a:rPr lang="en-US" altLang="zh-CN" sz="1800" b="0" strike="noStrike" spc="-1" dirty="0">
                <a:latin typeface="Arial" panose="020B0604020202090204"/>
              </a:rPr>
              <a:t>[1]</a:t>
            </a:r>
            <a:r>
              <a:rPr lang="zh-CN" altLang="en-US" sz="1800" b="0" strike="noStrike" spc="-1" dirty="0">
                <a:latin typeface="Arial" panose="020B0604020202090204"/>
              </a:rPr>
              <a:t>，该系列模型已成为污水处理工艺模拟的一个重要手段。</a:t>
            </a:r>
            <a:r>
              <a:rPr lang="en-US" altLang="zh-CN" sz="1800" b="0" strike="noStrike" spc="-1" dirty="0">
                <a:latin typeface="Arial" panose="020B0604020202090204"/>
              </a:rPr>
              <a:t>ASM</a:t>
            </a:r>
            <a:r>
              <a:rPr lang="zh-CN" altLang="en-US" sz="1800" b="0" strike="noStrike" spc="-1" dirty="0">
                <a:latin typeface="Arial" panose="020B0604020202090204"/>
              </a:rPr>
              <a:t>诸多版本的共同特点是它们均以</a:t>
            </a:r>
            <a:r>
              <a:rPr lang="en-US" altLang="zh-CN" sz="1800" b="0" strike="noStrike" spc="-1" dirty="0">
                <a:latin typeface="Arial" panose="020B0604020202090204"/>
              </a:rPr>
              <a:t>Monod</a:t>
            </a:r>
            <a:r>
              <a:rPr lang="zh-CN" altLang="en-US" sz="1800" b="0" strike="noStrike" spc="-1" dirty="0">
                <a:latin typeface="Arial" panose="020B0604020202090204"/>
              </a:rPr>
              <a:t>方程为基础，都是多维的并包含大量的动力学参数和化学计量参数，均以矩阵的形式描述生物反应过程。</a:t>
            </a:r>
            <a:r>
              <a:rPr lang="en-US" altLang="zh-CN" sz="1800" b="0" strike="noStrike" spc="-1" dirty="0">
                <a:latin typeface="Arial" panose="020B0604020202090204"/>
              </a:rPr>
              <a:t>ASM</a:t>
            </a:r>
            <a:r>
              <a:rPr lang="zh-CN" altLang="en-US" sz="1800" b="0" strike="noStrike" spc="-1" dirty="0">
                <a:latin typeface="Arial" panose="020B0604020202090204"/>
              </a:rPr>
              <a:t>系列模型涉及参数较多，以</a:t>
            </a:r>
            <a:r>
              <a:rPr lang="en-US" altLang="zh-CN" sz="1800" b="0" strike="noStrike" spc="-1" dirty="0">
                <a:latin typeface="Arial" panose="020B0604020202090204"/>
              </a:rPr>
              <a:t>ASM2d</a:t>
            </a:r>
            <a:r>
              <a:rPr lang="zh-CN" altLang="en-US" sz="1800" b="0" strike="noStrike" spc="-1" dirty="0">
                <a:latin typeface="Arial" panose="020B0604020202090204"/>
              </a:rPr>
              <a:t>模型为例，共有</a:t>
            </a:r>
            <a:r>
              <a:rPr lang="en-US" altLang="zh-CN" sz="1800" b="0" strike="noStrike" spc="-1" dirty="0">
                <a:latin typeface="Arial" panose="020B0604020202090204"/>
              </a:rPr>
              <a:t>19</a:t>
            </a:r>
            <a:r>
              <a:rPr lang="zh-CN" altLang="en-US" sz="1800" b="0" strike="noStrike" spc="-1" dirty="0">
                <a:latin typeface="Arial" panose="020B0604020202090204"/>
              </a:rPr>
              <a:t>种组分、</a:t>
            </a:r>
            <a:r>
              <a:rPr lang="en-US" altLang="zh-CN" sz="1800" b="0" strike="noStrike" spc="-1" dirty="0">
                <a:latin typeface="Arial" panose="020B0604020202090204"/>
              </a:rPr>
              <a:t>21</a:t>
            </a:r>
            <a:r>
              <a:rPr lang="zh-CN" altLang="en-US" sz="1800" b="0" strike="noStrike" spc="-1" dirty="0">
                <a:latin typeface="Arial" panose="020B0604020202090204"/>
              </a:rPr>
              <a:t>种反应、</a:t>
            </a:r>
            <a:r>
              <a:rPr lang="en-US" altLang="zh-CN" sz="1800" b="0" strike="noStrike" spc="-1" dirty="0">
                <a:latin typeface="Arial" panose="020B0604020202090204"/>
              </a:rPr>
              <a:t>22</a:t>
            </a:r>
            <a:r>
              <a:rPr lang="zh-CN" altLang="en-US" sz="1800" b="0" strike="noStrike" spc="-1" dirty="0">
                <a:latin typeface="Arial" panose="020B0604020202090204"/>
              </a:rPr>
              <a:t>个化学计量参数及</a:t>
            </a:r>
            <a:r>
              <a:rPr lang="en-US" altLang="zh-CN" sz="1800" b="0" strike="noStrike" spc="-1" dirty="0">
                <a:latin typeface="Arial" panose="020B0604020202090204"/>
              </a:rPr>
              <a:t>45</a:t>
            </a:r>
            <a:r>
              <a:rPr lang="zh-CN" altLang="en-US" sz="1800" b="0" strike="noStrike" spc="-1" dirty="0">
                <a:latin typeface="Arial" panose="020B0604020202090204"/>
              </a:rPr>
              <a:t>个动力学参数被囊括。此外，</a:t>
            </a:r>
            <a:r>
              <a:rPr lang="en-US" altLang="zh-CN" sz="1800" b="0" strike="noStrike" spc="-1" dirty="0">
                <a:latin typeface="Arial" panose="020B0604020202090204"/>
              </a:rPr>
              <a:t>ASM</a:t>
            </a:r>
            <a:r>
              <a:rPr lang="zh-CN" altLang="en-US" sz="1800" b="0" strike="noStrike" spc="-1" dirty="0">
                <a:latin typeface="Arial" panose="020B0604020202090204"/>
              </a:rPr>
              <a:t>系列模型的应用存在一些限制条件，如</a:t>
            </a:r>
            <a:r>
              <a:rPr lang="en-US" altLang="zh-CN" sz="1800" b="0" strike="noStrike" spc="-1" dirty="0">
                <a:latin typeface="Arial" panose="020B0604020202090204"/>
              </a:rPr>
              <a:t>ASM1</a:t>
            </a:r>
            <a:r>
              <a:rPr lang="zh-CN" altLang="en-US" sz="1800" b="0" strike="noStrike" spc="-1" dirty="0">
                <a:latin typeface="Arial" panose="020B0604020202090204"/>
              </a:rPr>
              <a:t>和</a:t>
            </a:r>
            <a:r>
              <a:rPr lang="en-US" altLang="zh-CN" sz="1800" b="0" strike="noStrike" spc="-1" dirty="0">
                <a:latin typeface="Arial" panose="020B0604020202090204"/>
              </a:rPr>
              <a:t>ASM2</a:t>
            </a:r>
            <a:r>
              <a:rPr lang="zh-CN" altLang="en-US" sz="1800" b="0" strike="noStrike" spc="-1" dirty="0">
                <a:latin typeface="Arial" panose="020B0604020202090204"/>
              </a:rPr>
              <a:t>要求</a:t>
            </a:r>
            <a:r>
              <a:rPr lang="en-US" altLang="zh-CN" sz="1800" b="0" strike="noStrike" spc="-1" dirty="0">
                <a:latin typeface="Arial" panose="020B0604020202090204"/>
              </a:rPr>
              <a:t>pH</a:t>
            </a:r>
            <a:r>
              <a:rPr lang="zh-CN" altLang="en-US" sz="1800" b="0" strike="noStrike" spc="-1" dirty="0">
                <a:latin typeface="Arial" panose="020B0604020202090204"/>
              </a:rPr>
              <a:t>值接近中性并保持恒定，</a:t>
            </a:r>
            <a:r>
              <a:rPr lang="en-US" altLang="zh-CN" sz="1800" b="0" strike="noStrike" spc="-1" dirty="0">
                <a:latin typeface="Arial" panose="020B0604020202090204"/>
              </a:rPr>
              <a:t>ASM1</a:t>
            </a:r>
            <a:r>
              <a:rPr lang="zh-CN" altLang="en-US" sz="1800" b="0" strike="noStrike" spc="-1" dirty="0">
                <a:latin typeface="Arial" panose="020B0604020202090204"/>
              </a:rPr>
              <a:t>要求系统在恒定温度下运行，</a:t>
            </a:r>
            <a:r>
              <a:rPr lang="en-US" altLang="zh-CN" sz="1800" b="0" strike="noStrike" spc="-1" dirty="0">
                <a:latin typeface="Arial" panose="020B0604020202090204"/>
              </a:rPr>
              <a:t>ASM2</a:t>
            </a:r>
            <a:r>
              <a:rPr lang="zh-CN" altLang="en-US" sz="1800" b="0" strike="noStrike" spc="-1" dirty="0">
                <a:latin typeface="Arial" panose="020B0604020202090204"/>
              </a:rPr>
              <a:t>要求温度限制在</a:t>
            </a:r>
            <a:r>
              <a:rPr lang="en-US" altLang="zh-CN" sz="1800" b="0" strike="noStrike" spc="-1" dirty="0">
                <a:latin typeface="Arial" panose="020B0604020202090204"/>
              </a:rPr>
              <a:t>10-25℃</a:t>
            </a:r>
            <a:r>
              <a:rPr lang="zh-CN" altLang="en-US" sz="1800" b="0" strike="noStrike" spc="-1" dirty="0">
                <a:latin typeface="Arial" panose="020B0604020202090204"/>
              </a:rPr>
              <a:t>范围内。这些限制和缺陷也为其在污水处理厂实际运行中的应用带来了很大困难。目前已有很多研究者对</a:t>
            </a:r>
            <a:r>
              <a:rPr lang="en-US" altLang="zh-CN" sz="1800" b="0" strike="noStrike" spc="-1" dirty="0">
                <a:latin typeface="Arial" panose="020B0604020202090204"/>
              </a:rPr>
              <a:t>ASM</a:t>
            </a:r>
            <a:r>
              <a:rPr lang="zh-CN" altLang="en-US" sz="1800" b="0" strike="noStrike" spc="-1" dirty="0">
                <a:latin typeface="Arial" panose="020B0604020202090204"/>
              </a:rPr>
              <a:t>系列模型做出改进来使其适用于特定污水处理厂的模拟。</a:t>
            </a:r>
            <a:endParaRPr lang="en-US" altLang="zh-CN" sz="1800" b="0" strike="noStrike" spc="-1" dirty="0">
              <a:latin typeface="Arial" panose="020B0604020202090204"/>
            </a:endParaRPr>
          </a:p>
          <a:p>
            <a:pPr marL="21590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b="0" strike="noStrike" spc="-1" dirty="0">
              <a:latin typeface="Arial" panose="020B0604020202090204"/>
            </a:endParaRPr>
          </a:p>
          <a:p>
            <a:pPr marL="21590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strike="noStrike" spc="-1" dirty="0">
                <a:latin typeface="Arial" panose="020B0604020202090204"/>
              </a:rPr>
              <a:t>…</a:t>
            </a:r>
          </a:p>
          <a:p>
            <a:pPr marL="21590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strike="noStrike" spc="-1" dirty="0">
                <a:latin typeface="Arial" panose="020B0604020202090204"/>
              </a:rPr>
              <a:t>简化模型的目的是为了降低校正模型时需调整的参数数量，复合模型的目的是为了提高模型模拟的精度。</a:t>
            </a:r>
            <a:endParaRPr lang="en-US" sz="1800" b="0" strike="noStrike" spc="-1" dirty="0">
              <a:latin typeface="Arial" panose="020B0604020202090204"/>
            </a:endParaRPr>
          </a:p>
          <a:p>
            <a:pPr marL="21590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strike="noStrike" spc="-1" dirty="0">
                <a:latin typeface="Arial" panose="020B0604020202090204"/>
              </a:rPr>
              <a:t>然而，由于反应方程式表达的局限性、微生物特性的不明确性等因素，无论是简化模型、复合模型还是</a:t>
            </a:r>
            <a:r>
              <a:rPr lang="en-US" altLang="zh-CN" sz="1800" b="0" strike="noStrike" spc="-1" dirty="0">
                <a:latin typeface="Arial" panose="020B0604020202090204"/>
              </a:rPr>
              <a:t>ASM</a:t>
            </a:r>
            <a:r>
              <a:rPr lang="zh-CN" altLang="en-US" sz="1800" b="0" strike="noStrike" spc="-1" dirty="0">
                <a:latin typeface="Arial" panose="020B0604020202090204"/>
              </a:rPr>
              <a:t>完整模型都难以反映污水处理过程中不同的环境状况、进水条件与出水水质之间的复杂非线性关系。</a:t>
            </a:r>
            <a:endParaRPr lang="en-US" sz="1800" b="0" strike="noStrike" spc="-1" dirty="0">
              <a:latin typeface="Arial" panose="020B0604020202090204"/>
            </a:endParaRPr>
          </a:p>
        </p:txBody>
      </p:sp>
      <p:sp>
        <p:nvSpPr>
          <p:cNvPr id="300" name="CustomShape 3"/>
          <p:cNvSpPr/>
          <p:nvPr/>
        </p:nvSpPr>
        <p:spPr>
          <a:xfrm>
            <a:off x="3884760" y="8685360"/>
            <a:ext cx="296964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A3DED6-C2ED-471C-BFA1-0EE967F6887C}" type="slidenum">
              <a:rPr kumimoji="0" lang="en-US" sz="1200" b="0" i="0" u="none" strike="noStrike" kern="1200" cap="none" spc="-1" normalizeH="0" baseline="0" noProof="0">
                <a:ln>
                  <a:noFill/>
                </a:ln>
                <a:solidFill>
                  <a:srgbClr val="000000"/>
                </a:solidFill>
                <a:effectLst/>
                <a:uLnTx/>
                <a:uFillTx/>
                <a:latin typeface="Arial" panose="020B0604020202090204"/>
                <a:ea typeface="+mn-ea"/>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1" normalizeH="0" baseline="0" noProof="0" dirty="0">
              <a:ln>
                <a:noFill/>
              </a:ln>
              <a:solidFill>
                <a:prstClr val="black"/>
              </a:solidFill>
              <a:effectLst/>
              <a:uLnTx/>
              <a:uFillTx/>
              <a:latin typeface="Arial" panose="020B0604020202090204"/>
            </a:endParaRPr>
          </a:p>
        </p:txBody>
      </p:sp>
    </p:spTree>
    <p:extLst>
      <p:ext uri="{BB962C8B-B14F-4D97-AF65-F5344CB8AC3E}">
        <p14:creationId xmlns:p14="http://schemas.microsoft.com/office/powerpoint/2010/main" val="1212080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PlaceHolder 1"/>
          <p:cNvSpPr>
            <a:spLocks noGrp="1" noRot="1" noChangeAspect="1"/>
          </p:cNvSpPr>
          <p:nvPr>
            <p:ph type="sldImg"/>
          </p:nvPr>
        </p:nvSpPr>
        <p:spPr>
          <a:xfrm>
            <a:off x="1143000" y="685800"/>
            <a:ext cx="4570413" cy="3427413"/>
          </a:xfrm>
          <a:prstGeom prst="rect">
            <a:avLst/>
          </a:prstGeom>
        </p:spPr>
      </p:sp>
      <p:sp>
        <p:nvSpPr>
          <p:cNvPr id="299" name="PlaceHolder 2"/>
          <p:cNvSpPr>
            <a:spLocks noGrp="1"/>
          </p:cNvSpPr>
          <p:nvPr>
            <p:ph type="body"/>
          </p:nvPr>
        </p:nvSpPr>
        <p:spPr>
          <a:xfrm>
            <a:off x="685800" y="4343400"/>
            <a:ext cx="5484240" cy="4112640"/>
          </a:xfrm>
          <a:prstGeom prst="rect">
            <a:avLst/>
          </a:prstGeom>
        </p:spPr>
        <p:txBody>
          <a:bodyPr lIns="0" tIns="0" rIns="0" bIns="0">
            <a:noAutofit/>
          </a:bodyPr>
          <a:lstStyle/>
          <a:p>
            <a:pPr marL="21590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strike="noStrike" spc="-1" dirty="0">
                <a:latin typeface="Arial" panose="020B0604020202090204"/>
              </a:rPr>
              <a:t>在人工智能的时代背景下，机器学习算法已被广泛应用于污水处理厂基于数据驱动的建模中。文献</a:t>
            </a:r>
            <a:r>
              <a:rPr lang="en-US" altLang="zh-CN" sz="1800" b="0" strike="noStrike" spc="-1" dirty="0">
                <a:latin typeface="Arial" panose="020B0604020202090204"/>
              </a:rPr>
              <a:t>[1]</a:t>
            </a:r>
            <a:r>
              <a:rPr lang="zh-CN" altLang="en-US" sz="1800" b="0" strike="noStrike" spc="-1" dirty="0">
                <a:latin typeface="Arial" panose="020B0604020202090204"/>
              </a:rPr>
              <a:t>通过改进的最小二乘支持向量回归</a:t>
            </a:r>
            <a:r>
              <a:rPr lang="en-US" altLang="zh-CN" sz="1800" b="0" strike="noStrike" spc="-1" dirty="0">
                <a:latin typeface="Arial" panose="020B0604020202090204"/>
              </a:rPr>
              <a:t>(LS-SVR)</a:t>
            </a:r>
            <a:r>
              <a:rPr lang="zh-CN" altLang="en-US" sz="1800" b="0" strike="noStrike" spc="-1" dirty="0">
                <a:latin typeface="Arial" panose="020B0604020202090204"/>
              </a:rPr>
              <a:t>实现了对化学需氧量</a:t>
            </a:r>
            <a:r>
              <a:rPr lang="en-US" altLang="zh-CN" sz="1800" b="0" strike="noStrike" spc="-1" dirty="0">
                <a:latin typeface="Arial" panose="020B0604020202090204"/>
              </a:rPr>
              <a:t>(COD)</a:t>
            </a:r>
            <a:r>
              <a:rPr lang="zh-CN" altLang="en-US" sz="1800" b="0" strike="noStrike" spc="-1" dirty="0">
                <a:latin typeface="Arial" panose="020B0604020202090204"/>
              </a:rPr>
              <a:t>，总氮</a:t>
            </a:r>
            <a:r>
              <a:rPr lang="en-US" altLang="zh-CN" sz="1800" b="0" strike="noStrike" spc="-1" dirty="0">
                <a:latin typeface="Arial" panose="020B0604020202090204"/>
              </a:rPr>
              <a:t>(TN)</a:t>
            </a:r>
            <a:r>
              <a:rPr lang="zh-CN" altLang="en-US" sz="1800" b="0" strike="noStrike" spc="-1" dirty="0">
                <a:latin typeface="Arial" panose="020B0604020202090204"/>
              </a:rPr>
              <a:t>等出水参数的预测。在众多基于机器学习算法的数据驱动模型中，神经网络因其强大的非线性拟合能力与自适应性成为了污水处理领域应用最为广泛的模型。文献</a:t>
            </a:r>
            <a:r>
              <a:rPr lang="en-US" altLang="zh-CN" sz="1800" b="0" strike="noStrike" spc="-1" dirty="0">
                <a:latin typeface="Arial" panose="020B0604020202090204"/>
              </a:rPr>
              <a:t>[2]</a:t>
            </a:r>
            <a:r>
              <a:rPr lang="zh-CN" altLang="en-US" sz="1800" b="0" strike="noStrike" spc="-1" dirty="0">
                <a:latin typeface="Arial" panose="020B0604020202090204"/>
              </a:rPr>
              <a:t>对连续流缺氧</a:t>
            </a:r>
            <a:r>
              <a:rPr lang="en-US" altLang="zh-CN" sz="1800" b="0" strike="noStrike" spc="-1" dirty="0">
                <a:latin typeface="Arial" panose="020B0604020202090204"/>
              </a:rPr>
              <a:t>/</a:t>
            </a:r>
            <a:r>
              <a:rPr lang="zh-CN" altLang="en-US" sz="1800" b="0" strike="noStrike" spc="-1" dirty="0">
                <a:latin typeface="Arial" panose="020B0604020202090204"/>
              </a:rPr>
              <a:t>好氧</a:t>
            </a:r>
            <a:r>
              <a:rPr lang="en-US" altLang="zh-CN" sz="1800" b="0" strike="noStrike" spc="-1" dirty="0">
                <a:latin typeface="Arial" panose="020B0604020202090204"/>
              </a:rPr>
              <a:t>(A/O)</a:t>
            </a:r>
            <a:r>
              <a:rPr lang="zh-CN" altLang="en-US" sz="1800" b="0" strike="noStrike" spc="-1" dirty="0">
                <a:latin typeface="Arial" panose="020B0604020202090204"/>
              </a:rPr>
              <a:t>脱氮工艺处理低碳氮比生活污水的外加碳源系统进行了仿真研究，利用</a:t>
            </a:r>
            <a:r>
              <a:rPr lang="en-US" altLang="zh-CN" sz="1800" b="0" strike="noStrike" spc="-1" dirty="0">
                <a:latin typeface="Arial" panose="020B0604020202090204"/>
              </a:rPr>
              <a:t>BP</a:t>
            </a:r>
            <a:r>
              <a:rPr lang="zh-CN" altLang="en-US" sz="1800" b="0" strike="noStrike" spc="-1" dirty="0">
                <a:latin typeface="Arial" panose="020B0604020202090204"/>
              </a:rPr>
              <a:t>神经网络对试验数据的学习拟合系统中外加碳源量、总回流比和出水总氮</a:t>
            </a:r>
            <a:r>
              <a:rPr lang="en-US" altLang="zh-CN" sz="1800" b="0" strike="noStrike" spc="-1" dirty="0">
                <a:latin typeface="Arial" panose="020B0604020202090204"/>
              </a:rPr>
              <a:t>(TN)</a:t>
            </a:r>
            <a:r>
              <a:rPr lang="zh-CN" altLang="en-US" sz="1800" b="0" strike="noStrike" spc="-1" dirty="0">
                <a:latin typeface="Arial" panose="020B0604020202090204"/>
              </a:rPr>
              <a:t>之间存在的复杂非线性关系，达到了优化碳源投加量的目的。文献</a:t>
            </a:r>
            <a:r>
              <a:rPr lang="en-US" altLang="zh-CN" sz="1800" b="0" strike="noStrike" spc="-1" dirty="0">
                <a:latin typeface="Arial" panose="020B0604020202090204"/>
              </a:rPr>
              <a:t>[3,4]</a:t>
            </a:r>
            <a:r>
              <a:rPr lang="zh-CN" altLang="en-US" sz="1800" b="0" strike="noStrike" spc="-1" dirty="0">
                <a:latin typeface="Arial" panose="020B0604020202090204"/>
              </a:rPr>
              <a:t>所提出的方法基于自适应模糊神经网络</a:t>
            </a:r>
            <a:r>
              <a:rPr lang="en-US" altLang="zh-CN" sz="1800" b="0" strike="noStrike" spc="-1" dirty="0">
                <a:latin typeface="Arial" panose="020B0604020202090204"/>
              </a:rPr>
              <a:t>(AFFN)</a:t>
            </a:r>
            <a:r>
              <a:rPr lang="zh-CN" altLang="en-US" sz="1800" b="0" strike="noStrike" spc="-1" dirty="0">
                <a:latin typeface="Arial" panose="020B0604020202090204"/>
              </a:rPr>
              <a:t>从相关的工艺数据中捕捉污水处理过程中的非线性关系。文献</a:t>
            </a:r>
            <a:r>
              <a:rPr lang="en-US" altLang="zh-CN" sz="1800" b="0" strike="noStrike" spc="-1" dirty="0">
                <a:latin typeface="Arial" panose="020B0604020202090204"/>
              </a:rPr>
              <a:t>[5]</a:t>
            </a:r>
            <a:r>
              <a:rPr lang="zh-CN" altLang="en-US" sz="1800" b="0" strike="noStrike" spc="-1" dirty="0">
                <a:latin typeface="Arial" panose="020B0604020202090204"/>
              </a:rPr>
              <a:t>提出了一种具有并行结构和参数学习功能的自组织径向基函数神经网络</a:t>
            </a:r>
            <a:r>
              <a:rPr lang="en-US" altLang="zh-CN" sz="1800" b="0" strike="noStrike" spc="-1" dirty="0">
                <a:latin typeface="Arial" panose="020B0604020202090204"/>
              </a:rPr>
              <a:t>(SORBFNN)</a:t>
            </a:r>
            <a:r>
              <a:rPr lang="zh-CN" altLang="en-US" sz="1800" b="0" strike="noStrike" spc="-1" dirty="0">
                <a:latin typeface="Arial" panose="020B0604020202090204"/>
              </a:rPr>
              <a:t>，将其用于污水处理系统在线状态的识别。文献</a:t>
            </a:r>
            <a:r>
              <a:rPr lang="en-US" altLang="zh-CN" sz="1800" b="0" strike="noStrike" spc="-1" dirty="0">
                <a:latin typeface="Arial" panose="020B0604020202090204"/>
              </a:rPr>
              <a:t>[6]</a:t>
            </a:r>
            <a:r>
              <a:rPr lang="zh-CN" altLang="en-US" sz="1800" b="0" strike="noStrike" spc="-1" dirty="0">
                <a:latin typeface="Arial" panose="020B0604020202090204"/>
              </a:rPr>
              <a:t>将极限学习机</a:t>
            </a:r>
            <a:r>
              <a:rPr lang="en-US" altLang="zh-CN" sz="1800" b="0" strike="noStrike" spc="-1" dirty="0">
                <a:latin typeface="Arial" panose="020B0604020202090204"/>
              </a:rPr>
              <a:t>(ELM)</a:t>
            </a:r>
            <a:r>
              <a:rPr lang="zh-CN" altLang="en-US" sz="1800" b="0" strike="noStrike" spc="-1" dirty="0">
                <a:latin typeface="Arial" panose="020B0604020202090204"/>
              </a:rPr>
              <a:t>作为一种建模方法来解决污水处理厂的建模问题，并使用差分进化算法</a:t>
            </a:r>
            <a:r>
              <a:rPr lang="en-US" altLang="zh-CN" sz="1800" b="0" strike="noStrike" spc="-1" dirty="0">
                <a:latin typeface="Arial" panose="020B0604020202090204"/>
              </a:rPr>
              <a:t>(DE)</a:t>
            </a:r>
            <a:r>
              <a:rPr lang="zh-CN" altLang="en-US" sz="1800" b="0" strike="noStrike" spc="-1" dirty="0">
                <a:latin typeface="Arial" panose="020B0604020202090204"/>
              </a:rPr>
              <a:t>对</a:t>
            </a:r>
            <a:r>
              <a:rPr lang="en-US" altLang="zh-CN" sz="1800" b="0" strike="noStrike" spc="-1" dirty="0">
                <a:latin typeface="Arial" panose="020B0604020202090204"/>
              </a:rPr>
              <a:t>ELM</a:t>
            </a:r>
            <a:r>
              <a:rPr lang="zh-CN" altLang="en-US" sz="1800" b="0" strike="noStrike" spc="-1" dirty="0">
                <a:latin typeface="Arial" panose="020B0604020202090204"/>
              </a:rPr>
              <a:t>的隐藏神经元参数进行优化，得到了用于</a:t>
            </a:r>
            <a:r>
              <a:rPr lang="en-US" altLang="zh-CN" sz="1800" b="0" strike="noStrike" spc="-1" dirty="0">
                <a:latin typeface="Arial" panose="020B0604020202090204"/>
              </a:rPr>
              <a:t>15</a:t>
            </a:r>
            <a:r>
              <a:rPr lang="zh-CN" altLang="en-US" sz="1800" b="0" strike="noStrike" spc="-1" dirty="0">
                <a:latin typeface="Arial" panose="020B0604020202090204"/>
              </a:rPr>
              <a:t>分钟间隔出水浓度预测的有效模型。虽然上述方法取得了很多阶段性成果，但它们都指向一个共同的局限性：忽视了不同时段进水之间以及进水与出水之间在时间上的依赖性。</a:t>
            </a:r>
            <a:endParaRPr lang="en-US" sz="1800" b="0" strike="noStrike" spc="-1" dirty="0">
              <a:latin typeface="Arial" panose="020B0604020202090204"/>
            </a:endParaRPr>
          </a:p>
        </p:txBody>
      </p:sp>
      <p:sp>
        <p:nvSpPr>
          <p:cNvPr id="300" name="CustomShape 3"/>
          <p:cNvSpPr/>
          <p:nvPr/>
        </p:nvSpPr>
        <p:spPr>
          <a:xfrm>
            <a:off x="3884760" y="8685360"/>
            <a:ext cx="296964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A3DED6-C2ED-471C-BFA1-0EE967F6887C}" type="slidenum">
              <a:rPr kumimoji="0" lang="en-US" sz="1200" b="0" i="0" u="none" strike="noStrike" kern="1200" cap="none" spc="-1" normalizeH="0" baseline="0" noProof="0">
                <a:ln>
                  <a:noFill/>
                </a:ln>
                <a:solidFill>
                  <a:srgbClr val="000000"/>
                </a:solidFill>
                <a:effectLst/>
                <a:uLnTx/>
                <a:uFillTx/>
                <a:latin typeface="Arial" panose="020B0604020202090204"/>
                <a:ea typeface="+mn-ea"/>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1" normalizeH="0" baseline="0" noProof="0" dirty="0">
              <a:ln>
                <a:noFill/>
              </a:ln>
              <a:solidFill>
                <a:prstClr val="black"/>
              </a:solidFill>
              <a:effectLst/>
              <a:uLnTx/>
              <a:uFillTx/>
              <a:latin typeface="Arial" panose="020B0604020202090204"/>
            </a:endParaRPr>
          </a:p>
        </p:txBody>
      </p:sp>
    </p:spTree>
    <p:extLst>
      <p:ext uri="{BB962C8B-B14F-4D97-AF65-F5344CB8AC3E}">
        <p14:creationId xmlns:p14="http://schemas.microsoft.com/office/powerpoint/2010/main" val="2319923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考虑设计神经网络实现基于数据驱动的污水处理过程建模算法，该算法无需生化反应机理作为先验知识，通过对处理系统中监测数据的学习可直接建立相应模型，并将其用于出水水质的预测。</a:t>
            </a:r>
            <a:endParaRPr lang="en-US" altLang="zh-CN" dirty="0"/>
          </a:p>
          <a:p>
            <a:r>
              <a:rPr lang="zh-CN" altLang="en-US" dirty="0"/>
              <a:t>如图是该方法涉及的主要流程。上方三个属于神经网络训练的基本环节，就一一不赘述了。重点是下方的这两个：特征选择方法和网络结构的设计。</a:t>
            </a:r>
          </a:p>
        </p:txBody>
      </p:sp>
      <p:sp>
        <p:nvSpPr>
          <p:cNvPr id="4" name="灯片编号占位符 3"/>
          <p:cNvSpPr>
            <a:spLocks noGrp="1"/>
          </p:cNvSpPr>
          <p:nvPr>
            <p:ph type="sldNum" sz="quarter" idx="5"/>
          </p:nvPr>
        </p:nvSpPr>
        <p:spPr/>
        <p:txBody>
          <a:bodyPr/>
          <a:lstStyle/>
          <a:p>
            <a:fld id="{B61375B4-ECE0-4CD4-9D68-16BBC8134CEB}" type="slidenum">
              <a:rPr lang="zh-CN" altLang="en-US" smtClean="0"/>
              <a:t>9</a:t>
            </a:fld>
            <a:endParaRPr lang="zh-CN" altLang="en-US"/>
          </a:p>
        </p:txBody>
      </p:sp>
    </p:spTree>
    <p:extLst>
      <p:ext uri="{BB962C8B-B14F-4D97-AF65-F5344CB8AC3E}">
        <p14:creationId xmlns:p14="http://schemas.microsoft.com/office/powerpoint/2010/main" val="1984978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29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污水处理过程的强耦合性决定了其特征之间的依赖性，在通过反应机理建模时，灵敏度分析方法常被用于对模型中的参数进行判定，筛选出对模型影响较大的需要被着重考虑的参数。基于数据驱动的建模中也存在着类似的思想，对应的方法被称为特征选择。特征选择的目标是寻找最优特征子集，从数据集中剔除不相关或冗余的特征，避免其对模型精度和计算效率造成不利影响。</a:t>
            </a:r>
            <a:endParaRPr lang="en-US" altLang="zh-CN" dirty="0"/>
          </a:p>
          <a:p>
            <a:pPr eaLnBrk="1" hangingPunct="1">
              <a:spcBef>
                <a:spcPct val="0"/>
              </a:spcBef>
            </a:pPr>
            <a:endParaRPr lang="en-US" altLang="zh-CN" dirty="0"/>
          </a:p>
          <a:p>
            <a:pPr eaLnBrk="1" hangingPunct="1">
              <a:spcBef>
                <a:spcPct val="0"/>
              </a:spcBef>
            </a:pPr>
            <a:r>
              <a:rPr lang="zh-CN" altLang="en-US" dirty="0"/>
              <a:t>难点在于，</a:t>
            </a:r>
            <a:r>
              <a:rPr lang="en-US" altLang="zh-CN" dirty="0"/>
              <a:t>…</a:t>
            </a:r>
          </a:p>
          <a:p>
            <a:pPr eaLnBrk="1" hangingPunct="1">
              <a:spcBef>
                <a:spcPct val="0"/>
              </a:spcBef>
            </a:pPr>
            <a:r>
              <a:rPr lang="en-US" altLang="zh-CN" dirty="0"/>
              <a:t>Filter</a:t>
            </a:r>
            <a:r>
              <a:rPr lang="zh-CN" altLang="en-US" dirty="0"/>
              <a:t>方法按照某种度量方式如距离、依赖性等对各个特征进行打分，筛选分数最高的若干特征；</a:t>
            </a:r>
            <a:r>
              <a:rPr lang="en-US" altLang="zh-CN" dirty="0"/>
              <a:t>Wrapper</a:t>
            </a:r>
            <a:r>
              <a:rPr lang="zh-CN" altLang="en-US" dirty="0"/>
              <a:t>方法通过迭代每次选择或排除若干特征，通过某个独立的建模算法来训练候选特征子集的预测模型，根据预测效果决定特征是否保留； </a:t>
            </a:r>
            <a:r>
              <a:rPr lang="en-US" altLang="zh-CN" dirty="0"/>
              <a:t>Embedded</a:t>
            </a:r>
            <a:r>
              <a:rPr lang="zh-CN" altLang="en-US" dirty="0"/>
              <a:t>方法则是将特征选择纳入到算法模型中，在训练时选择特征。不同类型的方法适用于不同类型的数据集和任务。</a:t>
            </a:r>
            <a:r>
              <a:rPr lang="en-US" altLang="zh-CN" dirty="0"/>
              <a:t>Filter</a:t>
            </a:r>
            <a:r>
              <a:rPr lang="zh-CN" altLang="en-US" dirty="0"/>
              <a:t>方法计算开销小，效率高，但无法捕获特征的相互作用。</a:t>
            </a:r>
            <a:r>
              <a:rPr lang="en-US" altLang="zh-CN" dirty="0"/>
              <a:t>Wrapper</a:t>
            </a:r>
            <a:r>
              <a:rPr lang="zh-CN" altLang="en-US" dirty="0"/>
              <a:t>方法计算开销较大，但可以为特定学习算法识别最佳性能的特征子集。</a:t>
            </a:r>
            <a:r>
              <a:rPr lang="en-US" altLang="zh-CN" dirty="0"/>
              <a:t>Embedded</a:t>
            </a:r>
            <a:r>
              <a:rPr lang="zh-CN" altLang="en-US" dirty="0"/>
              <a:t>方法计算复杂度低于</a:t>
            </a:r>
            <a:r>
              <a:rPr lang="en-US" altLang="zh-CN" dirty="0"/>
              <a:t>Wrapper</a:t>
            </a:r>
            <a:r>
              <a:rPr lang="zh-CN" altLang="en-US" dirty="0"/>
              <a:t>方法，但会增加模型训练负担。</a:t>
            </a:r>
            <a:endParaRPr lang="en-US" altLang="zh-CN" dirty="0"/>
          </a:p>
          <a:p>
            <a:pPr eaLnBrk="1" hangingPunct="1">
              <a:spcBef>
                <a:spcPct val="0"/>
              </a:spcBef>
            </a:pPr>
            <a:endParaRPr lang="en-US" altLang="zh-CN" dirty="0"/>
          </a:p>
          <a:p>
            <a:pPr eaLnBrk="1" hangingPunct="1">
              <a:spcBef>
                <a:spcPct val="0"/>
              </a:spcBef>
            </a:pPr>
            <a:r>
              <a:rPr lang="zh-CN" altLang="en-US" dirty="0"/>
              <a:t>考虑到</a:t>
            </a:r>
            <a:r>
              <a:rPr lang="en-US" altLang="zh-CN" dirty="0"/>
              <a:t>…</a:t>
            </a:r>
            <a:endParaRPr lang="zh-CN" altLang="en-US" dirty="0"/>
          </a:p>
        </p:txBody>
      </p:sp>
      <p:sp>
        <p:nvSpPr>
          <p:cNvPr id="249860"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defRPr/>
            </a:pPr>
            <a:fld id="{7B575F43-F44E-4FB6-BA05-36B29DE48CD8}" type="slidenum">
              <a:rPr lang="zh-CN" altLang="en-US" smtClean="0">
                <a:solidFill>
                  <a:srgbClr val="000000"/>
                </a:solidFill>
                <a:latin typeface="宋体" pitchFamily="2" charset="-122"/>
              </a:rPr>
              <a:pPr>
                <a:defRPr/>
              </a:pPr>
              <a:t>10</a:t>
            </a:fld>
            <a:endParaRPr lang="zh-CN" altLang="en-US">
              <a:solidFill>
                <a:srgbClr val="000000"/>
              </a:solidFill>
              <a:latin typeface="宋体" pitchFamily="2" charset="-122"/>
            </a:endParaRPr>
          </a:p>
        </p:txBody>
      </p:sp>
    </p:spTree>
    <p:extLst>
      <p:ext uri="{BB962C8B-B14F-4D97-AF65-F5344CB8AC3E}">
        <p14:creationId xmlns:p14="http://schemas.microsoft.com/office/powerpoint/2010/main" val="2946715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29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z="1200" kern="1200" dirty="0">
                <a:solidFill>
                  <a:schemeClr val="tx1"/>
                </a:solidFill>
                <a:effectLst/>
                <a:latin typeface="+mn-lt"/>
                <a:ea typeface="+mn-ea"/>
                <a:cs typeface="+mn-cs"/>
              </a:rPr>
              <a:t>…</a:t>
            </a:r>
          </a:p>
          <a:p>
            <a:pPr eaLnBrk="1" hangingPunct="1">
              <a:spcBef>
                <a:spcPct val="0"/>
              </a:spcBef>
            </a:pPr>
            <a:r>
              <a:rPr lang="zh-CN" altLang="en-US" sz="1200" kern="1200" dirty="0">
                <a:solidFill>
                  <a:schemeClr val="tx1"/>
                </a:solidFill>
                <a:effectLst/>
                <a:latin typeface="+mn-lt"/>
                <a:ea typeface="+mn-ea"/>
                <a:cs typeface="+mn-cs"/>
              </a:rPr>
              <a:t>所以</a:t>
            </a:r>
            <a:r>
              <a:rPr lang="zh-CN" altLang="zh-CN" sz="1200" kern="1200" dirty="0">
                <a:solidFill>
                  <a:schemeClr val="tx1"/>
                </a:solidFill>
                <a:effectLst/>
                <a:latin typeface="+mn-lt"/>
                <a:ea typeface="+mn-ea"/>
                <a:cs typeface="+mn-cs"/>
              </a:rPr>
              <a:t>在进行出水水质预测时，我们需要将整个时间段内的历史数据作为输入。</a:t>
            </a:r>
            <a:endParaRPr lang="en-US" altLang="zh-CN" sz="1200" kern="1200" dirty="0">
              <a:solidFill>
                <a:schemeClr val="tx1"/>
              </a:solidFill>
              <a:effectLst/>
              <a:latin typeface="+mn-lt"/>
              <a:ea typeface="+mn-ea"/>
              <a:cs typeface="+mn-cs"/>
            </a:endParaRPr>
          </a:p>
          <a:p>
            <a:pPr eaLnBrk="1" hangingPunct="1">
              <a:spcBef>
                <a:spcPct val="0"/>
              </a:spcBef>
            </a:pPr>
            <a:endParaRPr lang="en-US" altLang="zh-CN" sz="1200" kern="1200" dirty="0">
              <a:solidFill>
                <a:schemeClr val="tx1"/>
              </a:solidFill>
              <a:effectLst/>
              <a:latin typeface="+mn-lt"/>
              <a:ea typeface="+mn-ea"/>
              <a:cs typeface="+mn-cs"/>
            </a:endParaRPr>
          </a:p>
          <a:p>
            <a:pPr eaLnBrk="1" hangingPunct="1">
              <a:spcBef>
                <a:spcPct val="0"/>
              </a:spcBef>
            </a:pPr>
            <a:r>
              <a:rPr lang="en-US" altLang="zh-CN" sz="1200" kern="1200" dirty="0">
                <a:solidFill>
                  <a:schemeClr val="tx1"/>
                </a:solidFill>
                <a:effectLst/>
                <a:latin typeface="+mn-lt"/>
                <a:ea typeface="+mn-ea"/>
                <a:cs typeface="+mn-cs"/>
              </a:rPr>
              <a:t>…</a:t>
            </a:r>
          </a:p>
        </p:txBody>
      </p:sp>
      <p:sp>
        <p:nvSpPr>
          <p:cNvPr id="249860"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defRPr/>
            </a:pPr>
            <a:fld id="{7B575F43-F44E-4FB6-BA05-36B29DE48CD8}" type="slidenum">
              <a:rPr lang="zh-CN" altLang="en-US" smtClean="0">
                <a:solidFill>
                  <a:srgbClr val="000000"/>
                </a:solidFill>
                <a:latin typeface="宋体" pitchFamily="2" charset="-122"/>
              </a:rPr>
              <a:pPr>
                <a:defRPr/>
              </a:pPr>
              <a:t>11</a:t>
            </a:fld>
            <a:endParaRPr lang="zh-CN" altLang="en-US">
              <a:solidFill>
                <a:srgbClr val="000000"/>
              </a:solidFill>
              <a:latin typeface="宋体" pitchFamily="2" charset="-122"/>
            </a:endParaRPr>
          </a:p>
        </p:txBody>
      </p:sp>
    </p:spTree>
    <p:extLst>
      <p:ext uri="{BB962C8B-B14F-4D97-AF65-F5344CB8AC3E}">
        <p14:creationId xmlns:p14="http://schemas.microsoft.com/office/powerpoint/2010/main" val="41352253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Rectangle 55"/>
          <p:cNvSpPr>
            <a:spLocks noChangeArrowheads="1"/>
          </p:cNvSpPr>
          <p:nvPr/>
        </p:nvSpPr>
        <p:spPr bwMode="gray">
          <a:xfrm>
            <a:off x="0" y="6477000"/>
            <a:ext cx="9144000" cy="381000"/>
          </a:xfrm>
          <a:prstGeom prst="rect">
            <a:avLst/>
          </a:prstGeom>
          <a:solidFill>
            <a:srgbClr val="969696">
              <a:alpha val="5607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endParaRPr lang="zh-CN" altLang="en-US">
              <a:solidFill>
                <a:prstClr val="black"/>
              </a:solidFill>
            </a:endParaRPr>
          </a:p>
        </p:txBody>
      </p:sp>
      <p:sp>
        <p:nvSpPr>
          <p:cNvPr id="3" name="Rectangle 57"/>
          <p:cNvSpPr>
            <a:spLocks noChangeArrowheads="1"/>
          </p:cNvSpPr>
          <p:nvPr/>
        </p:nvSpPr>
        <p:spPr bwMode="gray">
          <a:xfrm>
            <a:off x="0" y="3124200"/>
            <a:ext cx="9144000" cy="762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endParaRPr lang="zh-CN" altLang="en-US">
              <a:solidFill>
                <a:prstClr val="black"/>
              </a:solidFill>
            </a:endParaRPr>
          </a:p>
        </p:txBody>
      </p:sp>
      <p:sp>
        <p:nvSpPr>
          <p:cNvPr id="4" name="矩形 3"/>
          <p:cNvSpPr/>
          <p:nvPr userDrawn="1"/>
        </p:nvSpPr>
        <p:spPr>
          <a:xfrm>
            <a:off x="1588" y="0"/>
            <a:ext cx="9142412"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pic>
        <p:nvPicPr>
          <p:cNvPr id="5" name="Picture 2"/>
          <p:cNvPicPr>
            <a:picLocks noChangeAspect="1" noChangeArrowheads="1"/>
          </p:cNvPicPr>
          <p:nvPr userDrawn="1"/>
        </p:nvPicPr>
        <p:blipFill>
          <a:blip r:embed="rId2"/>
          <a:srcRect/>
          <a:stretch>
            <a:fillRect/>
          </a:stretch>
        </p:blipFill>
        <p:spPr bwMode="auto">
          <a:xfrm>
            <a:off x="0" y="1071569"/>
            <a:ext cx="9144000" cy="2071687"/>
          </a:xfrm>
          <a:prstGeom prst="rect">
            <a:avLst/>
          </a:prstGeom>
          <a:noFill/>
          <a:ln w="9525">
            <a:noFill/>
            <a:miter lim="800000"/>
            <a:headEnd/>
            <a:tailEnd/>
          </a:ln>
          <a:effectLst>
            <a:prstShdw prst="shdw13" dist="53882" dir="13500000">
              <a:schemeClr val="accent1">
                <a:gamma/>
                <a:shade val="60000"/>
                <a:invGamma/>
                <a:alpha val="50000"/>
              </a:schemeClr>
            </a:prstShdw>
          </a:effectLst>
        </p:spPr>
      </p:pic>
      <p:sp>
        <p:nvSpPr>
          <p:cNvPr id="6" name="Rectangle 4"/>
          <p:cNvSpPr>
            <a:spLocks noGrp="1" noChangeArrowheads="1"/>
          </p:cNvSpPr>
          <p:nvPr>
            <p:ph type="dt" sz="half" idx="10"/>
          </p:nvPr>
        </p:nvSpPr>
        <p:spPr>
          <a:xfrm>
            <a:off x="457200" y="6477006"/>
            <a:ext cx="2133600" cy="244475"/>
          </a:xfrm>
        </p:spPr>
        <p:txBody>
          <a:bodyPr/>
          <a:lstStyle>
            <a:lvl1pPr>
              <a:defRPr sz="1200"/>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a:xfrm>
            <a:off x="3124200" y="6477006"/>
            <a:ext cx="2895600" cy="244475"/>
          </a:xfrm>
        </p:spPr>
        <p:txBody>
          <a:bodyPr/>
          <a:lstStyle>
            <a:lvl1pPr>
              <a:defRPr sz="1200"/>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a:xfrm>
            <a:off x="6553200" y="6477006"/>
            <a:ext cx="2133600" cy="244475"/>
          </a:xfrm>
        </p:spPr>
        <p:txBody>
          <a:bodyPr/>
          <a:lstStyle>
            <a:lvl1pPr>
              <a:defRPr sz="1200"/>
            </a:lvl1pPr>
          </a:lstStyle>
          <a:p>
            <a:pPr>
              <a:defRPr/>
            </a:pPr>
            <a:fld id="{011700D1-2168-4263-A3F5-45ADFFF22FD1}" type="slidenum">
              <a:rPr lang="en-US" altLang="zh-CN">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2663668209"/>
      </p:ext>
    </p:extLst>
  </p:cSld>
  <p:clrMapOvr>
    <a:masterClrMapping/>
  </p:clrMapOvr>
  <p:transition>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43314" y="6286506"/>
            <a:ext cx="15843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428596" y="1214422"/>
            <a:ext cx="82296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竖排文字占位符 2"/>
          <p:cNvSpPr>
            <a:spLocks noGrp="1"/>
          </p:cNvSpPr>
          <p:nvPr>
            <p:ph type="body" orient="vert" idx="13"/>
          </p:nvPr>
        </p:nvSpPr>
        <p:spPr>
          <a:xfrm>
            <a:off x="580996" y="1366822"/>
            <a:ext cx="82296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4"/>
          </p:nvPr>
        </p:nvSpPr>
        <p:spPr/>
        <p:txBody>
          <a:bodyPr/>
          <a:lstStyle>
            <a:lvl1pPr>
              <a:defRPr/>
            </a:lvl1pPr>
          </a:lstStyle>
          <a:p>
            <a:pPr>
              <a:defRPr/>
            </a:pPr>
            <a:endParaRPr lang="en-US" altLang="zh-CN">
              <a:solidFill>
                <a:prstClr val="black"/>
              </a:solidFill>
            </a:endParaRPr>
          </a:p>
        </p:txBody>
      </p:sp>
      <p:sp>
        <p:nvSpPr>
          <p:cNvPr id="8" name="Rectangle 5"/>
          <p:cNvSpPr>
            <a:spLocks noGrp="1" noChangeArrowheads="1"/>
          </p:cNvSpPr>
          <p:nvPr>
            <p:ph type="ftr" sz="quarter" idx="15"/>
          </p:nvPr>
        </p:nvSpPr>
        <p:spPr/>
        <p:txBody>
          <a:bodyPr/>
          <a:lstStyle>
            <a:lvl1pPr>
              <a:defRPr/>
            </a:lvl1pPr>
          </a:lstStyle>
          <a:p>
            <a:pPr>
              <a:defRPr/>
            </a:pPr>
            <a:endParaRPr lang="en-US" altLang="zh-CN">
              <a:solidFill>
                <a:prstClr val="black"/>
              </a:solidFill>
            </a:endParaRPr>
          </a:p>
        </p:txBody>
      </p:sp>
      <p:sp>
        <p:nvSpPr>
          <p:cNvPr id="9" name="Rectangle 6"/>
          <p:cNvSpPr>
            <a:spLocks noGrp="1" noChangeArrowheads="1"/>
          </p:cNvSpPr>
          <p:nvPr>
            <p:ph type="sldNum" sz="quarter" idx="16"/>
          </p:nvPr>
        </p:nvSpPr>
        <p:spPr/>
        <p:txBody>
          <a:bodyPr/>
          <a:lstStyle>
            <a:lvl1pPr>
              <a:defRPr/>
            </a:lvl1pPr>
          </a:lstStyle>
          <a:p>
            <a:pPr>
              <a:defRPr/>
            </a:pPr>
            <a:fld id="{5A5A2573-7D15-475A-905A-88F8BF3A56DF}" type="slidenum">
              <a:rPr lang="en-US" altLang="zh-CN">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289602891"/>
      </p:ext>
    </p:extLst>
  </p:cSld>
  <p:clrMapOvr>
    <a:masterClrMapping/>
  </p:clrMapOvr>
  <p:transition>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43314" y="6286506"/>
            <a:ext cx="15843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竖排标题 1"/>
          <p:cNvSpPr>
            <a:spLocks noGrp="1"/>
          </p:cNvSpPr>
          <p:nvPr>
            <p:ph type="title" orient="vert"/>
          </p:nvPr>
        </p:nvSpPr>
        <p:spPr>
          <a:xfrm>
            <a:off x="6743700" y="457200"/>
            <a:ext cx="2095500" cy="5867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134100"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B4288B9-2EF7-4DBC-A138-6BB4DCFE0B02}" type="slidenum">
              <a:rPr lang="en-US" altLang="zh-CN">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1257658017"/>
      </p:ext>
    </p:extLst>
  </p:cSld>
  <p:clrMapOvr>
    <a:masterClrMapping/>
  </p:clrMapOvr>
  <p:transition>
    <p:pull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43314" y="6286506"/>
            <a:ext cx="15843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57200" y="457200"/>
            <a:ext cx="8382000" cy="457200"/>
          </a:xfrm>
        </p:spPr>
        <p:txBody>
          <a:bodyPr/>
          <a:lstStyle/>
          <a:p>
            <a:r>
              <a:rPr lang="zh-CN" altLang="en-US"/>
              <a:t>单击此处编辑母版标题样式</a:t>
            </a:r>
          </a:p>
        </p:txBody>
      </p:sp>
      <p:sp>
        <p:nvSpPr>
          <p:cNvPr id="3" name="表格占位符 2"/>
          <p:cNvSpPr>
            <a:spLocks noGrp="1"/>
          </p:cNvSpPr>
          <p:nvPr>
            <p:ph type="tbl" idx="1"/>
          </p:nvPr>
        </p:nvSpPr>
        <p:spPr>
          <a:xfrm>
            <a:off x="457200" y="1219200"/>
            <a:ext cx="8229600" cy="5105400"/>
          </a:xfrm>
        </p:spPr>
        <p:txBody>
          <a:bodyPr/>
          <a:lstStyle/>
          <a:p>
            <a:pPr lvl="0"/>
            <a:r>
              <a:rPr lang="zh-CN" altLang="en-US" noProof="0"/>
              <a:t>单击图标添加表格</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D65EBC6A-20C9-4E05-A997-2839EBBE0818}" type="slidenum">
              <a:rPr lang="en-US" altLang="zh-CN">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3165739078"/>
      </p:ext>
    </p:extLst>
  </p:cSld>
  <p:clrMapOvr>
    <a:masterClrMapping/>
  </p:clrMapOvr>
  <p:transition>
    <p:pull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8229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200" y="3938594"/>
            <a:ext cx="8229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5225"/>
            <a:ext cx="2133600" cy="476250"/>
          </a:xfrm>
        </p:spPr>
        <p:txBody>
          <a:bodyPr/>
          <a:lstStyle>
            <a:lvl1pPr>
              <a:defRPr/>
            </a:lvl1pPr>
          </a:lstStyle>
          <a:p>
            <a:pPr>
              <a:defRPr/>
            </a:pPr>
            <a:endParaRPr lang="zh-CN" altLang="zh-CN">
              <a:solidFill>
                <a:prstClr val="black"/>
              </a:solidFill>
            </a:endParaRPr>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pPr>
              <a:defRPr/>
            </a:pPr>
            <a:endParaRPr lang="zh-CN" altLang="zh-CN">
              <a:solidFill>
                <a:prstClr val="black"/>
              </a:solidFill>
            </a:endParaRPr>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pPr>
              <a:defRPr/>
            </a:pPr>
            <a:fld id="{EBD19C15-C156-45EA-BD20-6E40074A6CF1}" type="slidenum">
              <a:rPr lang="zh-CN" altLang="zh-CN">
                <a:solidFill>
                  <a:prstClr val="black"/>
                </a:solidFill>
              </a:rPr>
              <a:pPr>
                <a:defRPr/>
              </a:pPr>
              <a:t>‹#›</a:t>
            </a:fld>
            <a:endParaRPr lang="zh-CN" altLang="zh-CN">
              <a:solidFill>
                <a:prstClr val="black"/>
              </a:solidFill>
            </a:endParaRPr>
          </a:p>
        </p:txBody>
      </p:sp>
    </p:spTree>
    <p:extLst>
      <p:ext uri="{BB962C8B-B14F-4D97-AF65-F5344CB8AC3E}">
        <p14:creationId xmlns:p14="http://schemas.microsoft.com/office/powerpoint/2010/main" val="1678011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标题，两项小型内容和一项型大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quarter" idx="1"/>
          </p:nvPr>
        </p:nvSpPr>
        <p:spPr>
          <a:xfrm>
            <a:off x="457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57200" y="3938594"/>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half" idx="3"/>
          </p:nvPr>
        </p:nvSpPr>
        <p:spPr>
          <a:xfrm>
            <a:off x="4648200" y="1600206"/>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57200" y="6245225"/>
            <a:ext cx="2133600" cy="476250"/>
          </a:xfrm>
        </p:spPr>
        <p:txBody>
          <a:bodyPr/>
          <a:lstStyle>
            <a:lvl1pPr>
              <a:defRPr/>
            </a:lvl1pPr>
          </a:lstStyle>
          <a:p>
            <a:pPr>
              <a:defRPr/>
            </a:pPr>
            <a:endParaRPr lang="zh-CN" altLang="zh-CN">
              <a:solidFill>
                <a:prstClr val="black"/>
              </a:solidFill>
            </a:endParaRPr>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pPr>
              <a:defRPr/>
            </a:pPr>
            <a:endParaRPr lang="zh-CN" altLang="zh-CN">
              <a:solidFill>
                <a:prstClr val="black"/>
              </a:solidFill>
            </a:endParaRPr>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pPr>
              <a:defRPr/>
            </a:pPr>
            <a:fld id="{A1C04A8C-7B45-452B-AC20-19B1BF33B3BF}" type="slidenum">
              <a:rPr lang="zh-CN" altLang="zh-CN">
                <a:solidFill>
                  <a:prstClr val="black"/>
                </a:solidFill>
              </a:rPr>
              <a:pPr>
                <a:defRPr/>
              </a:pPr>
              <a:t>‹#›</a:t>
            </a:fld>
            <a:endParaRPr lang="zh-CN" altLang="zh-CN">
              <a:solidFill>
                <a:prstClr val="black"/>
              </a:solidFill>
            </a:endParaRPr>
          </a:p>
        </p:txBody>
      </p:sp>
    </p:spTree>
    <p:extLst>
      <p:ext uri="{BB962C8B-B14F-4D97-AF65-F5344CB8AC3E}">
        <p14:creationId xmlns:p14="http://schemas.microsoft.com/office/powerpoint/2010/main" val="908967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quarter" idx="1"/>
          </p:nvPr>
        </p:nvSpPr>
        <p:spPr>
          <a:xfrm>
            <a:off x="457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938594"/>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938594"/>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245225"/>
            <a:ext cx="2133600" cy="476250"/>
          </a:xfrm>
        </p:spPr>
        <p:txBody>
          <a:bodyPr/>
          <a:lstStyle>
            <a:lvl1pPr>
              <a:defRPr/>
            </a:lvl1pPr>
          </a:lstStyle>
          <a:p>
            <a:pPr>
              <a:defRPr/>
            </a:pPr>
            <a:endParaRPr lang="zh-CN" altLang="zh-CN">
              <a:solidFill>
                <a:prstClr val="black"/>
              </a:solidFill>
            </a:endParaRPr>
          </a:p>
        </p:txBody>
      </p:sp>
      <p:sp>
        <p:nvSpPr>
          <p:cNvPr id="8" name="页脚占位符 7"/>
          <p:cNvSpPr>
            <a:spLocks noGrp="1"/>
          </p:cNvSpPr>
          <p:nvPr>
            <p:ph type="ftr" sz="quarter" idx="11"/>
          </p:nvPr>
        </p:nvSpPr>
        <p:spPr>
          <a:xfrm>
            <a:off x="3124200" y="6245225"/>
            <a:ext cx="2895600" cy="476250"/>
          </a:xfrm>
        </p:spPr>
        <p:txBody>
          <a:bodyPr/>
          <a:lstStyle>
            <a:lvl1pPr>
              <a:defRPr/>
            </a:lvl1pPr>
          </a:lstStyle>
          <a:p>
            <a:pPr>
              <a:defRPr/>
            </a:pPr>
            <a:endParaRPr lang="zh-CN" altLang="zh-CN">
              <a:solidFill>
                <a:prstClr val="black"/>
              </a:solidFill>
            </a:endParaRPr>
          </a:p>
        </p:txBody>
      </p:sp>
      <p:sp>
        <p:nvSpPr>
          <p:cNvPr id="9" name="灯片编号占位符 8"/>
          <p:cNvSpPr>
            <a:spLocks noGrp="1"/>
          </p:cNvSpPr>
          <p:nvPr>
            <p:ph type="sldNum" sz="quarter" idx="12"/>
          </p:nvPr>
        </p:nvSpPr>
        <p:spPr>
          <a:xfrm>
            <a:off x="6553200" y="6245225"/>
            <a:ext cx="2133600" cy="476250"/>
          </a:xfrm>
        </p:spPr>
        <p:txBody>
          <a:bodyPr/>
          <a:lstStyle>
            <a:lvl1pPr>
              <a:defRPr/>
            </a:lvl1pPr>
          </a:lstStyle>
          <a:p>
            <a:pPr>
              <a:defRPr/>
            </a:pPr>
            <a:fld id="{42E635A1-CC68-43EE-A808-2AFD4370E347}" type="slidenum">
              <a:rPr lang="zh-CN" altLang="zh-CN">
                <a:solidFill>
                  <a:prstClr val="black"/>
                </a:solidFill>
              </a:rPr>
              <a:pPr>
                <a:defRPr/>
              </a:pPr>
              <a:t>‹#›</a:t>
            </a:fld>
            <a:endParaRPr lang="zh-CN" altLang="zh-CN">
              <a:solidFill>
                <a:prstClr val="black"/>
              </a:solidFill>
            </a:endParaRPr>
          </a:p>
        </p:txBody>
      </p:sp>
    </p:spTree>
    <p:extLst>
      <p:ext uri="{BB962C8B-B14F-4D97-AF65-F5344CB8AC3E}">
        <p14:creationId xmlns:p14="http://schemas.microsoft.com/office/powerpoint/2010/main" val="997830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Rectangle 55"/>
          <p:cNvSpPr>
            <a:spLocks noChangeArrowheads="1"/>
          </p:cNvSpPr>
          <p:nvPr/>
        </p:nvSpPr>
        <p:spPr bwMode="gray">
          <a:xfrm>
            <a:off x="0" y="6477000"/>
            <a:ext cx="9144000" cy="381000"/>
          </a:xfrm>
          <a:prstGeom prst="rect">
            <a:avLst/>
          </a:prstGeom>
          <a:solidFill>
            <a:srgbClr val="969696">
              <a:alpha val="56078"/>
            </a:srgbClr>
          </a:solidFill>
          <a:ln w="9525">
            <a:noFill/>
            <a:miter lim="800000"/>
            <a:headEnd/>
            <a:tailEnd/>
          </a:ln>
        </p:spPr>
        <p:txBody>
          <a:bodyPr wrap="none" anchor="ctr"/>
          <a:lstStyle/>
          <a:p>
            <a:pPr fontAlgn="base">
              <a:spcBef>
                <a:spcPct val="0"/>
              </a:spcBef>
              <a:spcAft>
                <a:spcPct val="0"/>
              </a:spcAft>
              <a:defRPr/>
            </a:pPr>
            <a:endParaRPr lang="zh-CN" altLang="en-US">
              <a:solidFill>
                <a:prstClr val="black"/>
              </a:solidFill>
              <a:ea typeface="宋体" pitchFamily="2" charset="-122"/>
            </a:endParaRPr>
          </a:p>
        </p:txBody>
      </p:sp>
      <p:sp>
        <p:nvSpPr>
          <p:cNvPr id="3" name="Rectangle 57"/>
          <p:cNvSpPr>
            <a:spLocks noChangeArrowheads="1"/>
          </p:cNvSpPr>
          <p:nvPr/>
        </p:nvSpPr>
        <p:spPr bwMode="gray">
          <a:xfrm>
            <a:off x="0" y="3124200"/>
            <a:ext cx="9144000" cy="762000"/>
          </a:xfrm>
          <a:prstGeom prst="rect">
            <a:avLst/>
          </a:prstGeom>
          <a:solidFill>
            <a:schemeClr val="tx2"/>
          </a:solidFill>
          <a:ln w="9525">
            <a:noFill/>
            <a:miter lim="800000"/>
            <a:headEnd/>
            <a:tailEnd/>
          </a:ln>
        </p:spPr>
        <p:txBody>
          <a:bodyPr wrap="none" anchor="ctr"/>
          <a:lstStyle/>
          <a:p>
            <a:pPr fontAlgn="base">
              <a:spcBef>
                <a:spcPct val="0"/>
              </a:spcBef>
              <a:spcAft>
                <a:spcPct val="0"/>
              </a:spcAft>
              <a:defRPr/>
            </a:pPr>
            <a:endParaRPr lang="zh-CN" altLang="en-US">
              <a:solidFill>
                <a:prstClr val="black"/>
              </a:solidFill>
              <a:ea typeface="宋体" pitchFamily="2" charset="-122"/>
            </a:endParaRPr>
          </a:p>
        </p:txBody>
      </p:sp>
      <p:sp>
        <p:nvSpPr>
          <p:cNvPr id="4" name="矩形 3"/>
          <p:cNvSpPr/>
          <p:nvPr userDrawn="1"/>
        </p:nvSpPr>
        <p:spPr>
          <a:xfrm>
            <a:off x="1588" y="0"/>
            <a:ext cx="9142412"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pic>
        <p:nvPicPr>
          <p:cNvPr id="5" name="Picture 2"/>
          <p:cNvPicPr>
            <a:picLocks noChangeAspect="1" noChangeArrowheads="1"/>
          </p:cNvPicPr>
          <p:nvPr userDrawn="1"/>
        </p:nvPicPr>
        <p:blipFill>
          <a:blip r:embed="rId2"/>
          <a:srcRect/>
          <a:stretch>
            <a:fillRect/>
          </a:stretch>
        </p:blipFill>
        <p:spPr bwMode="auto">
          <a:xfrm>
            <a:off x="0" y="1071569"/>
            <a:ext cx="9144000" cy="2071687"/>
          </a:xfrm>
          <a:prstGeom prst="rect">
            <a:avLst/>
          </a:prstGeom>
          <a:noFill/>
          <a:ln w="9525">
            <a:noFill/>
            <a:miter lim="800000"/>
            <a:headEnd/>
            <a:tailEnd/>
          </a:ln>
          <a:effectLst>
            <a:prstShdw prst="shdw13" dist="53882" dir="13500000">
              <a:schemeClr val="accent1">
                <a:gamma/>
                <a:shade val="60000"/>
                <a:invGamma/>
                <a:alpha val="50000"/>
              </a:schemeClr>
            </a:prstShdw>
          </a:effectLst>
        </p:spPr>
      </p:pic>
      <p:sp>
        <p:nvSpPr>
          <p:cNvPr id="6" name="Rectangle 4"/>
          <p:cNvSpPr>
            <a:spLocks noGrp="1" noChangeArrowheads="1"/>
          </p:cNvSpPr>
          <p:nvPr>
            <p:ph type="dt" sz="half" idx="10"/>
          </p:nvPr>
        </p:nvSpPr>
        <p:spPr>
          <a:xfrm>
            <a:off x="457200" y="6477006"/>
            <a:ext cx="2133600" cy="244475"/>
          </a:xfrm>
        </p:spPr>
        <p:txBody>
          <a:bodyPr/>
          <a:lstStyle>
            <a:lvl1pPr>
              <a:defRPr sz="1200"/>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a:xfrm>
            <a:off x="3124200" y="6477006"/>
            <a:ext cx="2895600" cy="244475"/>
          </a:xfrm>
        </p:spPr>
        <p:txBody>
          <a:bodyPr/>
          <a:lstStyle>
            <a:lvl1pPr>
              <a:defRPr sz="1200"/>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a:xfrm>
            <a:off x="6553200" y="6477006"/>
            <a:ext cx="2133600" cy="244475"/>
          </a:xfrm>
        </p:spPr>
        <p:txBody>
          <a:bodyPr/>
          <a:lstStyle>
            <a:lvl1pPr>
              <a:defRPr sz="1200"/>
            </a:lvl1pPr>
          </a:lstStyle>
          <a:p>
            <a:pPr>
              <a:defRPr/>
            </a:pPr>
            <a:fld id="{A8801D45-7396-4892-B60B-6AB230029B2B}" type="slidenum">
              <a:rPr lang="en-US" altLang="zh-CN">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458119101"/>
      </p:ext>
    </p:extLst>
  </p:cSld>
  <p:clrMapOvr>
    <a:masterClrMapping/>
  </p:clrMapOvr>
  <p:transition>
    <p:pull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43314" y="6286506"/>
            <a:ext cx="15843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4"/>
          <p:cNvSpPr>
            <a:spLocks noGrp="1" noChangeArrowheads="1"/>
          </p:cNvSpPr>
          <p:nvPr>
            <p:ph type="dt" sz="half" idx="10"/>
          </p:nvPr>
        </p:nvSpPr>
        <p:spPr/>
        <p:txBody>
          <a:bodyPr/>
          <a:lstStyle>
            <a:lvl1pPr>
              <a:defRPr smtClean="0">
                <a:ea typeface="宋体" pitchFamily="2" charset="-122"/>
              </a:defRPr>
            </a:lvl1pPr>
          </a:lstStyle>
          <a:p>
            <a:r>
              <a:rPr lang="en-US" altLang="zh-CN">
                <a:solidFill>
                  <a:prstClr val="black"/>
                </a:solidFill>
              </a:rPr>
              <a:t>1</a:t>
            </a: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53FFC04-D425-4F30-A879-01FB69C561AE}" type="slidenum">
              <a:rPr lang="en-US" altLang="zh-CN">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1274556321"/>
      </p:ext>
    </p:extLst>
  </p:cSld>
  <p:clrMapOvr>
    <a:masterClrMapping/>
  </p:clrMapOvr>
  <p:transition>
    <p:pull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43314" y="6286506"/>
            <a:ext cx="15843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722313" y="4406906"/>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82C79DFF-FC84-4365-83DA-1A304F198AD1}" type="slidenum">
              <a:rPr lang="en-US" altLang="zh-CN">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525775705"/>
      </p:ext>
    </p:extLst>
  </p:cSld>
  <p:clrMapOvr>
    <a:masterClrMapping/>
  </p:clrMapOvr>
  <p:transition>
    <p:pull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43314" y="6286506"/>
            <a:ext cx="15843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192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192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163AA57A-5392-4723-A3F7-20E1E897A6CF}" type="slidenum">
              <a:rPr lang="en-US" altLang="zh-CN">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4073435218"/>
      </p:ext>
    </p:extLst>
  </p:cSld>
  <p:clrMapOvr>
    <a:masterClrMapping/>
  </p:clrMapOvr>
  <p:transition>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43314" y="6286506"/>
            <a:ext cx="15843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4"/>
          <p:cNvSpPr>
            <a:spLocks noGrp="1" noChangeArrowheads="1"/>
          </p:cNvSpPr>
          <p:nvPr>
            <p:ph type="dt" sz="half" idx="10"/>
          </p:nvPr>
        </p:nvSpPr>
        <p:spPr/>
        <p:txBody>
          <a:bodyPr/>
          <a:lstStyle>
            <a:lvl1pPr>
              <a:defRPr smtClean="0">
                <a:ea typeface="宋体" pitchFamily="2" charset="-122"/>
              </a:defRPr>
            </a:lvl1pPr>
          </a:lstStyle>
          <a:p>
            <a:pPr>
              <a:defRPr/>
            </a:pPr>
            <a:r>
              <a:rPr lang="en-US" altLang="zh-CN">
                <a:solidFill>
                  <a:prstClr val="black"/>
                </a:solidFill>
              </a:rPr>
              <a:t>1</a:t>
            </a: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ED9651C7-F44D-45F5-B0CA-D350BC2E7001}" type="slidenum">
              <a:rPr lang="en-US" altLang="zh-CN">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2354374707"/>
      </p:ext>
    </p:extLst>
  </p:cSld>
  <p:clrMapOvr>
    <a:masterClrMapping/>
  </p:clrMapOvr>
  <p:transition>
    <p:pull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43314" y="6286506"/>
            <a:ext cx="15843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9"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10" name="Rectangle 6"/>
          <p:cNvSpPr>
            <a:spLocks noGrp="1" noChangeArrowheads="1"/>
          </p:cNvSpPr>
          <p:nvPr>
            <p:ph type="sldNum" sz="quarter" idx="12"/>
          </p:nvPr>
        </p:nvSpPr>
        <p:spPr/>
        <p:txBody>
          <a:bodyPr/>
          <a:lstStyle>
            <a:lvl1pPr>
              <a:defRPr/>
            </a:lvl1pPr>
          </a:lstStyle>
          <a:p>
            <a:pPr>
              <a:defRPr/>
            </a:pPr>
            <a:fld id="{901CCF21-9850-439C-B15B-EE399D3D6F3E}" type="slidenum">
              <a:rPr lang="en-US" altLang="zh-CN">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1686425798"/>
      </p:ext>
    </p:extLst>
  </p:cSld>
  <p:clrMapOvr>
    <a:masterClrMapping/>
  </p:clrMapOvr>
  <p:transition>
    <p:pull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43314" y="6286506"/>
            <a:ext cx="15843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6" name="Rectangle 6"/>
          <p:cNvSpPr>
            <a:spLocks noGrp="1" noChangeArrowheads="1"/>
          </p:cNvSpPr>
          <p:nvPr>
            <p:ph type="sldNum" sz="quarter" idx="12"/>
          </p:nvPr>
        </p:nvSpPr>
        <p:spPr/>
        <p:txBody>
          <a:bodyPr/>
          <a:lstStyle>
            <a:lvl1pPr>
              <a:defRPr/>
            </a:lvl1pPr>
          </a:lstStyle>
          <a:p>
            <a:pPr>
              <a:defRPr/>
            </a:pPr>
            <a:fld id="{F8499004-5CCE-467E-B6A1-67B3FAA84E9E}" type="slidenum">
              <a:rPr lang="en-US" altLang="zh-CN">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3106114671"/>
      </p:ext>
    </p:extLst>
  </p:cSld>
  <p:clrMapOvr>
    <a:masterClrMapping/>
  </p:clrMapOvr>
  <p:transition>
    <p:pull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prstClr val="black"/>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prstClr val="black"/>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7CEAC95E-A6C1-41C4-9DCF-DA38F4A06570}" type="slidenum">
              <a:rPr lang="en-US" altLang="zh-CN">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860978880"/>
      </p:ext>
    </p:extLst>
  </p:cSld>
  <p:clrMapOvr>
    <a:masterClrMapping/>
  </p:clrMapOvr>
  <p:transition>
    <p:pull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43314" y="6286506"/>
            <a:ext cx="15843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1"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FD79F80F-3C3F-4483-AB78-1AA452955A5F}" type="slidenum">
              <a:rPr lang="en-US" altLang="zh-CN">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2070314549"/>
      </p:ext>
    </p:extLst>
  </p:cSld>
  <p:clrMapOvr>
    <a:masterClrMapping/>
  </p:clrMapOvr>
  <p:transition>
    <p:pull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43314" y="6286506"/>
            <a:ext cx="15843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A53AD06C-5F4B-4A69-93F8-0101022EB53E}" type="slidenum">
              <a:rPr lang="en-US" altLang="zh-CN">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1054320244"/>
      </p:ext>
    </p:extLst>
  </p:cSld>
  <p:clrMapOvr>
    <a:masterClrMapping/>
  </p:clrMapOvr>
  <p:transition>
    <p:pull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43314" y="6286506"/>
            <a:ext cx="15843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428596" y="1214422"/>
            <a:ext cx="82296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竖排文字占位符 2"/>
          <p:cNvSpPr>
            <a:spLocks noGrp="1"/>
          </p:cNvSpPr>
          <p:nvPr>
            <p:ph type="body" orient="vert" idx="13"/>
          </p:nvPr>
        </p:nvSpPr>
        <p:spPr>
          <a:xfrm>
            <a:off x="580996" y="1366822"/>
            <a:ext cx="82296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4"/>
          </p:nvPr>
        </p:nvSpPr>
        <p:spPr/>
        <p:txBody>
          <a:bodyPr/>
          <a:lstStyle>
            <a:lvl1pPr>
              <a:defRPr/>
            </a:lvl1pPr>
          </a:lstStyle>
          <a:p>
            <a:pPr>
              <a:defRPr/>
            </a:pPr>
            <a:endParaRPr lang="en-US" altLang="zh-CN">
              <a:solidFill>
                <a:prstClr val="black"/>
              </a:solidFill>
            </a:endParaRPr>
          </a:p>
        </p:txBody>
      </p:sp>
      <p:sp>
        <p:nvSpPr>
          <p:cNvPr id="8" name="Rectangle 5"/>
          <p:cNvSpPr>
            <a:spLocks noGrp="1" noChangeArrowheads="1"/>
          </p:cNvSpPr>
          <p:nvPr>
            <p:ph type="ftr" sz="quarter" idx="15"/>
          </p:nvPr>
        </p:nvSpPr>
        <p:spPr/>
        <p:txBody>
          <a:bodyPr/>
          <a:lstStyle>
            <a:lvl1pPr>
              <a:defRPr/>
            </a:lvl1pPr>
          </a:lstStyle>
          <a:p>
            <a:pPr>
              <a:defRPr/>
            </a:pPr>
            <a:endParaRPr lang="en-US" altLang="zh-CN">
              <a:solidFill>
                <a:prstClr val="black"/>
              </a:solidFill>
            </a:endParaRPr>
          </a:p>
        </p:txBody>
      </p:sp>
      <p:sp>
        <p:nvSpPr>
          <p:cNvPr id="9" name="Rectangle 6"/>
          <p:cNvSpPr>
            <a:spLocks noGrp="1" noChangeArrowheads="1"/>
          </p:cNvSpPr>
          <p:nvPr>
            <p:ph type="sldNum" sz="quarter" idx="16"/>
          </p:nvPr>
        </p:nvSpPr>
        <p:spPr/>
        <p:txBody>
          <a:bodyPr/>
          <a:lstStyle>
            <a:lvl1pPr>
              <a:defRPr/>
            </a:lvl1pPr>
          </a:lstStyle>
          <a:p>
            <a:pPr>
              <a:defRPr/>
            </a:pPr>
            <a:fld id="{E0F37F7D-565E-4C34-AB25-42031C926F70}" type="slidenum">
              <a:rPr lang="en-US" altLang="zh-CN">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1397108651"/>
      </p:ext>
    </p:extLst>
  </p:cSld>
  <p:clrMapOvr>
    <a:masterClrMapping/>
  </p:clrMapOvr>
  <p:transition>
    <p:pull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43314" y="6286506"/>
            <a:ext cx="15843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竖排标题 1"/>
          <p:cNvSpPr>
            <a:spLocks noGrp="1"/>
          </p:cNvSpPr>
          <p:nvPr>
            <p:ph type="title" orient="vert"/>
          </p:nvPr>
        </p:nvSpPr>
        <p:spPr>
          <a:xfrm>
            <a:off x="6743700" y="457200"/>
            <a:ext cx="2095500" cy="5867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134100"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1E67B96-C3A1-48B9-83A2-D48E8A484462}" type="slidenum">
              <a:rPr lang="en-US" altLang="zh-CN">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2581882624"/>
      </p:ext>
    </p:extLst>
  </p:cSld>
  <p:clrMapOvr>
    <a:masterClrMapping/>
  </p:clrMapOvr>
  <p:transition>
    <p:pull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43314" y="6286506"/>
            <a:ext cx="15843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57200" y="457200"/>
            <a:ext cx="8382000" cy="457200"/>
          </a:xfrm>
        </p:spPr>
        <p:txBody>
          <a:bodyPr/>
          <a:lstStyle/>
          <a:p>
            <a:r>
              <a:rPr lang="zh-CN" altLang="en-US"/>
              <a:t>单击此处编辑母版标题样式</a:t>
            </a:r>
          </a:p>
        </p:txBody>
      </p:sp>
      <p:sp>
        <p:nvSpPr>
          <p:cNvPr id="3" name="表格占位符 2"/>
          <p:cNvSpPr>
            <a:spLocks noGrp="1"/>
          </p:cNvSpPr>
          <p:nvPr>
            <p:ph type="tbl" idx="1"/>
          </p:nvPr>
        </p:nvSpPr>
        <p:spPr>
          <a:xfrm>
            <a:off x="457200" y="1219200"/>
            <a:ext cx="8229600" cy="5105400"/>
          </a:xfrm>
        </p:spPr>
        <p:txBody>
          <a:bodyPr/>
          <a:lstStyle/>
          <a:p>
            <a:pPr lvl="0"/>
            <a:r>
              <a:rPr lang="zh-CN" altLang="en-US" noProof="0"/>
              <a:t>单击图标添加表格</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43EE1E7-D2FF-4F87-9F61-03166864CC07}" type="slidenum">
              <a:rPr lang="en-US" altLang="zh-CN">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4054904754"/>
      </p:ext>
    </p:extLst>
  </p:cSld>
  <p:clrMapOvr>
    <a:masterClrMapping/>
  </p:clrMapOvr>
  <p:transition>
    <p:pull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8229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200" y="3938594"/>
            <a:ext cx="8229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5225"/>
            <a:ext cx="2133600" cy="476250"/>
          </a:xfrm>
        </p:spPr>
        <p:txBody>
          <a:bodyPr/>
          <a:lstStyle>
            <a:lvl1pPr>
              <a:defRPr/>
            </a:lvl1pPr>
          </a:lstStyle>
          <a:p>
            <a:pPr>
              <a:defRPr/>
            </a:pPr>
            <a:endParaRPr lang="zh-CN" altLang="zh-CN">
              <a:solidFill>
                <a:prstClr val="black"/>
              </a:solidFill>
            </a:endParaRPr>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pPr>
              <a:defRPr/>
            </a:pPr>
            <a:endParaRPr lang="zh-CN" altLang="zh-CN">
              <a:solidFill>
                <a:prstClr val="black"/>
              </a:solidFill>
            </a:endParaRPr>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pPr>
              <a:defRPr/>
            </a:pPr>
            <a:fld id="{6874DA12-EDE0-458E-8A45-D7CA6410E463}" type="slidenum">
              <a:rPr lang="zh-CN" altLang="zh-CN">
                <a:solidFill>
                  <a:prstClr val="black"/>
                </a:solidFill>
              </a:rPr>
              <a:pPr>
                <a:defRPr/>
              </a:pPr>
              <a:t>‹#›</a:t>
            </a:fld>
            <a:endParaRPr lang="zh-CN" altLang="zh-CN">
              <a:solidFill>
                <a:prstClr val="black"/>
              </a:solidFill>
            </a:endParaRPr>
          </a:p>
        </p:txBody>
      </p:sp>
    </p:spTree>
    <p:extLst>
      <p:ext uri="{BB962C8B-B14F-4D97-AF65-F5344CB8AC3E}">
        <p14:creationId xmlns:p14="http://schemas.microsoft.com/office/powerpoint/2010/main" val="22564785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AndObj" preserve="1">
  <p:cSld name="标题，两项小型内容和一项型大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quarter" idx="1"/>
          </p:nvPr>
        </p:nvSpPr>
        <p:spPr>
          <a:xfrm>
            <a:off x="457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57200" y="3938594"/>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half" idx="3"/>
          </p:nvPr>
        </p:nvSpPr>
        <p:spPr>
          <a:xfrm>
            <a:off x="4648200" y="1600206"/>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57200" y="6245225"/>
            <a:ext cx="2133600" cy="476250"/>
          </a:xfrm>
        </p:spPr>
        <p:txBody>
          <a:bodyPr/>
          <a:lstStyle>
            <a:lvl1pPr>
              <a:defRPr/>
            </a:lvl1pPr>
          </a:lstStyle>
          <a:p>
            <a:pPr>
              <a:defRPr/>
            </a:pPr>
            <a:endParaRPr lang="zh-CN" altLang="zh-CN">
              <a:solidFill>
                <a:prstClr val="black"/>
              </a:solidFill>
            </a:endParaRPr>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pPr>
              <a:defRPr/>
            </a:pPr>
            <a:endParaRPr lang="zh-CN" altLang="zh-CN">
              <a:solidFill>
                <a:prstClr val="black"/>
              </a:solidFill>
            </a:endParaRPr>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pPr>
              <a:defRPr/>
            </a:pPr>
            <a:fld id="{81401321-C275-46A2-943D-A6584E4A982B}" type="slidenum">
              <a:rPr lang="zh-CN" altLang="zh-CN">
                <a:solidFill>
                  <a:prstClr val="black"/>
                </a:solidFill>
              </a:rPr>
              <a:pPr>
                <a:defRPr/>
              </a:pPr>
              <a:t>‹#›</a:t>
            </a:fld>
            <a:endParaRPr lang="zh-CN" altLang="zh-CN">
              <a:solidFill>
                <a:prstClr val="black"/>
              </a:solidFill>
            </a:endParaRPr>
          </a:p>
        </p:txBody>
      </p:sp>
    </p:spTree>
    <p:extLst>
      <p:ext uri="{BB962C8B-B14F-4D97-AF65-F5344CB8AC3E}">
        <p14:creationId xmlns:p14="http://schemas.microsoft.com/office/powerpoint/2010/main" val="3391500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43314" y="6286506"/>
            <a:ext cx="15843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722313" y="4406906"/>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454A81C7-E26E-4F43-986B-560B217625F9}" type="slidenum">
              <a:rPr lang="en-US" altLang="zh-CN">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80851603"/>
      </p:ext>
    </p:extLst>
  </p:cSld>
  <p:clrMapOvr>
    <a:masterClrMapping/>
  </p:clrMapOvr>
  <p:transition>
    <p:pull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quarter" idx="1"/>
          </p:nvPr>
        </p:nvSpPr>
        <p:spPr>
          <a:xfrm>
            <a:off x="457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938594"/>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938594"/>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245225"/>
            <a:ext cx="2133600" cy="476250"/>
          </a:xfrm>
        </p:spPr>
        <p:txBody>
          <a:bodyPr/>
          <a:lstStyle>
            <a:lvl1pPr>
              <a:defRPr/>
            </a:lvl1pPr>
          </a:lstStyle>
          <a:p>
            <a:pPr>
              <a:defRPr/>
            </a:pPr>
            <a:endParaRPr lang="zh-CN" altLang="zh-CN">
              <a:solidFill>
                <a:prstClr val="black"/>
              </a:solidFill>
            </a:endParaRPr>
          </a:p>
        </p:txBody>
      </p:sp>
      <p:sp>
        <p:nvSpPr>
          <p:cNvPr id="8" name="页脚占位符 7"/>
          <p:cNvSpPr>
            <a:spLocks noGrp="1"/>
          </p:cNvSpPr>
          <p:nvPr>
            <p:ph type="ftr" sz="quarter" idx="11"/>
          </p:nvPr>
        </p:nvSpPr>
        <p:spPr>
          <a:xfrm>
            <a:off x="3124200" y="6245225"/>
            <a:ext cx="2895600" cy="476250"/>
          </a:xfrm>
        </p:spPr>
        <p:txBody>
          <a:bodyPr/>
          <a:lstStyle>
            <a:lvl1pPr>
              <a:defRPr/>
            </a:lvl1pPr>
          </a:lstStyle>
          <a:p>
            <a:pPr>
              <a:defRPr/>
            </a:pPr>
            <a:endParaRPr lang="zh-CN" altLang="zh-CN">
              <a:solidFill>
                <a:prstClr val="black"/>
              </a:solidFill>
            </a:endParaRPr>
          </a:p>
        </p:txBody>
      </p:sp>
      <p:sp>
        <p:nvSpPr>
          <p:cNvPr id="9" name="灯片编号占位符 8"/>
          <p:cNvSpPr>
            <a:spLocks noGrp="1"/>
          </p:cNvSpPr>
          <p:nvPr>
            <p:ph type="sldNum" sz="quarter" idx="12"/>
          </p:nvPr>
        </p:nvSpPr>
        <p:spPr>
          <a:xfrm>
            <a:off x="6553200" y="6245225"/>
            <a:ext cx="2133600" cy="476250"/>
          </a:xfrm>
        </p:spPr>
        <p:txBody>
          <a:bodyPr/>
          <a:lstStyle>
            <a:lvl1pPr>
              <a:defRPr/>
            </a:lvl1pPr>
          </a:lstStyle>
          <a:p>
            <a:pPr>
              <a:defRPr/>
            </a:pPr>
            <a:fld id="{1ED1EB7F-684C-4C48-80FA-F15981DAA5B9}" type="slidenum">
              <a:rPr lang="zh-CN" altLang="zh-CN">
                <a:solidFill>
                  <a:prstClr val="black"/>
                </a:solidFill>
              </a:rPr>
              <a:pPr>
                <a:defRPr/>
              </a:pPr>
              <a:t>‹#›</a:t>
            </a:fld>
            <a:endParaRPr lang="zh-CN" altLang="zh-CN">
              <a:solidFill>
                <a:prstClr val="black"/>
              </a:solidFill>
            </a:endParaRPr>
          </a:p>
        </p:txBody>
      </p:sp>
    </p:spTree>
    <p:extLst>
      <p:ext uri="{BB962C8B-B14F-4D97-AF65-F5344CB8AC3E}">
        <p14:creationId xmlns:p14="http://schemas.microsoft.com/office/powerpoint/2010/main" val="23557429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a:spLocks noChangeArrowheads="1"/>
          </p:cNvSpPr>
          <p:nvPr/>
        </p:nvSpPr>
        <p:spPr bwMode="auto">
          <a:xfrm flipV="1">
            <a:off x="304800" y="2996958"/>
            <a:ext cx="8587680" cy="72009"/>
          </a:xfrm>
          <a:prstGeom prst="rect">
            <a:avLst/>
          </a:prstGeom>
          <a:solidFill>
            <a:srgbClr val="666699"/>
          </a:solidFill>
          <a:ln w="9525" cmpd="dbl">
            <a:solidFill>
              <a:srgbClr val="0070C0"/>
            </a:solidFill>
            <a:miter lim="800000"/>
            <a:headEnd/>
            <a:tailEnd/>
          </a:ln>
          <a:effectLst>
            <a:innerShdw blurRad="63500" dist="50800" dir="13500000">
              <a:prstClr val="black">
                <a:alpha val="50000"/>
              </a:prstClr>
            </a:innerShdw>
          </a:effec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fontAlgn="base">
              <a:spcBef>
                <a:spcPct val="0"/>
              </a:spcBef>
              <a:spcAft>
                <a:spcPct val="0"/>
              </a:spcAft>
              <a:defRPr/>
            </a:pPr>
            <a:endParaRPr lang="zh-CN" altLang="en-US">
              <a:solidFill>
                <a:srgbClr val="000000"/>
              </a:solidFill>
              <a:ea typeface="宋体" panose="02010600030101010101" pitchFamily="2" charset="-122"/>
            </a:endParaRPr>
          </a:p>
        </p:txBody>
      </p:sp>
      <p:sp>
        <p:nvSpPr>
          <p:cNvPr id="16386" name="Rectangle 2"/>
          <p:cNvSpPr>
            <a:spLocks noGrp="1" noChangeArrowheads="1"/>
          </p:cNvSpPr>
          <p:nvPr>
            <p:ph type="ctrTitle"/>
          </p:nvPr>
        </p:nvSpPr>
        <p:spPr>
          <a:xfrm>
            <a:off x="685800" y="685800"/>
            <a:ext cx="7772400" cy="2127250"/>
          </a:xfrm>
        </p:spPr>
        <p:txBody>
          <a:bodyPr/>
          <a:lstStyle>
            <a:lvl1pPr algn="ctr">
              <a:defRPr sz="5400"/>
            </a:lvl1pPr>
          </a:lstStyle>
          <a:p>
            <a:r>
              <a:rPr lang="zh-CN" altLang="en-US"/>
              <a:t>单击此处编辑母版标题样式</a:t>
            </a:r>
            <a:endParaRPr lang="en-US" altLang="zh-CN"/>
          </a:p>
        </p:txBody>
      </p:sp>
      <p:sp>
        <p:nvSpPr>
          <p:cNvPr id="16387"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r>
              <a:rPr lang="zh-CN" altLang="en-US"/>
              <a:t>单击此处编辑母版副标题样式</a:t>
            </a:r>
            <a:endParaRPr lang="en-US" altLang="zh-CN"/>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CD9BE061-3414-4442-BB6C-0542B7DA2831}"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3915150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5"/>
            <a:ext cx="8229600" cy="1008112"/>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E9E3ED5-5159-4E8E-A30A-ED296CC5A073}"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7138895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07"/>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5B6B261-AF15-414D-82C4-31F9D8810AE3}"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820093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3" y="1600206"/>
            <a:ext cx="4044462"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2338" y="1600206"/>
            <a:ext cx="4044462"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34E1EC0-A449-4A1F-A1E5-43E0012A03E5}"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1792322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06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06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273" y="1535113"/>
            <a:ext cx="40415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273" y="2174875"/>
            <a:ext cx="40415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8B4A8297-6F60-4322-9982-025BEC312114}"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2262977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F67CB128-3A12-4C69-BB9B-6D0F7CF055FB}"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4144610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4" name="灯片编号占位符 3"/>
          <p:cNvSpPr>
            <a:spLocks noGrp="1"/>
          </p:cNvSpPr>
          <p:nvPr>
            <p:ph type="sldNum" sz="quarter" idx="12"/>
          </p:nvPr>
        </p:nvSpPr>
        <p:spPr>
          <a:xfrm>
            <a:off x="6957646" y="6356350"/>
            <a:ext cx="2133600" cy="457200"/>
          </a:xfrm>
        </p:spPr>
        <p:txBody>
          <a:bodyPr/>
          <a:lstStyle>
            <a:lvl1pPr>
              <a:defRPr/>
            </a:lvl1pPr>
          </a:lstStyle>
          <a:p>
            <a:pPr>
              <a:defRPr/>
            </a:pPr>
            <a:fld id="{60EE3D7D-71CD-43AD-9B89-9E6A3C1D6757}"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14720956"/>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73050"/>
            <a:ext cx="3008435"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538" y="273057"/>
            <a:ext cx="511126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3" y="1435103"/>
            <a:ext cx="30084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5514A04-26D5-4E97-80B6-730C02E048FF}"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7943652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B711105-F3E6-4346-8FE7-E896F5A707ED}"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1363741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43314" y="6286506"/>
            <a:ext cx="15843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192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192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4B86BF88-502C-4B45-8D52-121795279350}" type="slidenum">
              <a:rPr lang="en-US" altLang="zh-CN">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2948688811"/>
      </p:ext>
    </p:extLst>
  </p:cSld>
  <p:clrMapOvr>
    <a:masterClrMapping/>
  </p:clrMapOvr>
  <p:transition>
    <p:pull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ED769E5-6DBA-4AE8-954A-DB4C952D1956}"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1341284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3" y="277813"/>
            <a:ext cx="6031523"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F7F879E-BAC0-4A91-B5B7-591E0C86AE77}"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9438813"/>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20"/>
            <a:ext cx="82296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457203" y="1600206"/>
            <a:ext cx="4044462"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2338" y="1600207"/>
            <a:ext cx="4044462"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2338" y="3941763"/>
            <a:ext cx="4044462"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2"/>
          </p:nvPr>
        </p:nvSpPr>
        <p:spPr>
          <a:ln/>
        </p:spPr>
        <p:txBody>
          <a:bodyPr/>
          <a:lstStyle>
            <a:lvl1pPr>
              <a:defRPr/>
            </a:lvl1pPr>
          </a:lstStyle>
          <a:p>
            <a:pPr>
              <a:defRPr/>
            </a:pPr>
            <a:fld id="{2FAA2031-AFC5-45AB-AD2E-EB284F996CF4}"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46323066"/>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20"/>
            <a:ext cx="82296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457203" y="1600206"/>
            <a:ext cx="4044462"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642338" y="1600206"/>
            <a:ext cx="4044462" cy="4530725"/>
          </a:xfrm>
        </p:spPr>
        <p:txBody>
          <a:bodyPr/>
          <a:lstStyle/>
          <a:p>
            <a:pPr lvl="0"/>
            <a:r>
              <a:rPr lang="zh-CN" altLang="en-US" noProof="0"/>
              <a:t>单击图标添加剪 贴画</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3796B75-82E5-4E5A-9AAF-688C1C5542EC}"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9807368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a:spLocks noChangeArrowheads="1"/>
          </p:cNvSpPr>
          <p:nvPr/>
        </p:nvSpPr>
        <p:spPr bwMode="auto">
          <a:xfrm flipV="1">
            <a:off x="304800" y="2996958"/>
            <a:ext cx="8587680" cy="72009"/>
          </a:xfrm>
          <a:prstGeom prst="rect">
            <a:avLst/>
          </a:prstGeom>
          <a:solidFill>
            <a:srgbClr val="666699"/>
          </a:solidFill>
          <a:ln w="9525" cmpd="dbl">
            <a:solidFill>
              <a:srgbClr val="0070C0"/>
            </a:solidFill>
            <a:miter lim="800000"/>
            <a:headEnd/>
            <a:tailEnd/>
          </a:ln>
          <a:effectLst>
            <a:innerShdw blurRad="63500" dist="50800" dir="13500000">
              <a:prstClr val="black">
                <a:alpha val="50000"/>
              </a:prstClr>
            </a:innerShdw>
          </a:effec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fontAlgn="base">
              <a:spcBef>
                <a:spcPct val="0"/>
              </a:spcBef>
              <a:spcAft>
                <a:spcPct val="0"/>
              </a:spcAft>
              <a:defRPr/>
            </a:pPr>
            <a:endParaRPr lang="zh-CN" altLang="en-US">
              <a:solidFill>
                <a:srgbClr val="000000"/>
              </a:solidFill>
              <a:ea typeface="宋体" pitchFamily="2" charset="-122"/>
            </a:endParaRPr>
          </a:p>
        </p:txBody>
      </p:sp>
      <p:sp>
        <p:nvSpPr>
          <p:cNvPr id="16386" name="Rectangle 2"/>
          <p:cNvSpPr>
            <a:spLocks noGrp="1" noChangeArrowheads="1"/>
          </p:cNvSpPr>
          <p:nvPr>
            <p:ph type="ctrTitle"/>
          </p:nvPr>
        </p:nvSpPr>
        <p:spPr>
          <a:xfrm>
            <a:off x="685800" y="685800"/>
            <a:ext cx="7772400" cy="2127250"/>
          </a:xfrm>
        </p:spPr>
        <p:txBody>
          <a:bodyPr/>
          <a:lstStyle>
            <a:lvl1pPr algn="ctr">
              <a:defRPr sz="5400"/>
            </a:lvl1pPr>
          </a:lstStyle>
          <a:p>
            <a:r>
              <a:rPr lang="zh-CN" altLang="en-US"/>
              <a:t>单击此处编辑母版标题样式</a:t>
            </a:r>
            <a:endParaRPr lang="en-US" altLang="zh-CN"/>
          </a:p>
        </p:txBody>
      </p:sp>
      <p:sp>
        <p:nvSpPr>
          <p:cNvPr id="16387"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r>
              <a:rPr lang="zh-CN" altLang="en-US"/>
              <a:t>单击此处编辑母版副标题样式</a:t>
            </a:r>
            <a:endParaRPr lang="en-US" altLang="zh-CN"/>
          </a:p>
        </p:txBody>
      </p:sp>
      <p:sp>
        <p:nvSpPr>
          <p:cNvPr id="5"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6"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635451F-259D-4E43-8B27-29D27A6AAB20}" type="slidenum">
              <a:rPr lang="zh-CN" altLang="en-US"/>
              <a:pPr>
                <a:defRPr/>
              </a:pPr>
              <a:t>‹#›</a:t>
            </a:fld>
            <a:endParaRPr lang="en-US" altLang="zh-CN"/>
          </a:p>
        </p:txBody>
      </p:sp>
    </p:spTree>
    <p:extLst>
      <p:ext uri="{BB962C8B-B14F-4D97-AF65-F5344CB8AC3E}">
        <p14:creationId xmlns:p14="http://schemas.microsoft.com/office/powerpoint/2010/main" val="397054995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5"/>
            <a:ext cx="8229600" cy="1008112"/>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14122F2-83F4-43A9-AC5D-69C248E503C3}" type="slidenum">
              <a:rPr lang="zh-CN" altLang="en-US"/>
              <a:pPr>
                <a:defRPr/>
              </a:pPr>
              <a:t>‹#›</a:t>
            </a:fld>
            <a:endParaRPr lang="en-US" altLang="zh-CN"/>
          </a:p>
        </p:txBody>
      </p:sp>
    </p:spTree>
    <p:extLst>
      <p:ext uri="{BB962C8B-B14F-4D97-AF65-F5344CB8AC3E}">
        <p14:creationId xmlns:p14="http://schemas.microsoft.com/office/powerpoint/2010/main" val="216742999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07"/>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CBD51E90-7755-4084-97EB-641924B4C88E}" type="slidenum">
              <a:rPr lang="zh-CN" altLang="en-US"/>
              <a:pPr>
                <a:defRPr/>
              </a:pPr>
              <a:t>‹#›</a:t>
            </a:fld>
            <a:endParaRPr lang="en-US" altLang="zh-CN"/>
          </a:p>
        </p:txBody>
      </p:sp>
    </p:spTree>
    <p:extLst>
      <p:ext uri="{BB962C8B-B14F-4D97-AF65-F5344CB8AC3E}">
        <p14:creationId xmlns:p14="http://schemas.microsoft.com/office/powerpoint/2010/main" val="1146807236"/>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3" y="1600206"/>
            <a:ext cx="4044462"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2338" y="1600206"/>
            <a:ext cx="4044462"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6"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2145E6C1-A86B-4545-9708-7E8B6703C374}" type="slidenum">
              <a:rPr lang="zh-CN" altLang="en-US"/>
              <a:pPr>
                <a:defRPr/>
              </a:pPr>
              <a:t>‹#›</a:t>
            </a:fld>
            <a:endParaRPr lang="en-US" altLang="zh-CN"/>
          </a:p>
        </p:txBody>
      </p:sp>
    </p:spTree>
    <p:extLst>
      <p:ext uri="{BB962C8B-B14F-4D97-AF65-F5344CB8AC3E}">
        <p14:creationId xmlns:p14="http://schemas.microsoft.com/office/powerpoint/2010/main" val="267436189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06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06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273" y="1535113"/>
            <a:ext cx="40415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273" y="2174875"/>
            <a:ext cx="40415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8"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511008D8-853E-4C19-8504-DF0FEFB3B30B}" type="slidenum">
              <a:rPr lang="zh-CN" altLang="en-US"/>
              <a:pPr>
                <a:defRPr/>
              </a:pPr>
              <a:t>‹#›</a:t>
            </a:fld>
            <a:endParaRPr lang="en-US" altLang="zh-CN"/>
          </a:p>
        </p:txBody>
      </p:sp>
    </p:spTree>
    <p:extLst>
      <p:ext uri="{BB962C8B-B14F-4D97-AF65-F5344CB8AC3E}">
        <p14:creationId xmlns:p14="http://schemas.microsoft.com/office/powerpoint/2010/main" val="3946188343"/>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4"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4FF23938-275B-4DBD-B5BB-BA32522DE386}" type="slidenum">
              <a:rPr lang="zh-CN" altLang="en-US"/>
              <a:pPr>
                <a:defRPr/>
              </a:pPr>
              <a:t>‹#›</a:t>
            </a:fld>
            <a:endParaRPr lang="en-US" altLang="zh-CN"/>
          </a:p>
        </p:txBody>
      </p:sp>
    </p:spTree>
    <p:extLst>
      <p:ext uri="{BB962C8B-B14F-4D97-AF65-F5344CB8AC3E}">
        <p14:creationId xmlns:p14="http://schemas.microsoft.com/office/powerpoint/2010/main" val="209332517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43314" y="6286506"/>
            <a:ext cx="15843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9"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10" name="Rectangle 6"/>
          <p:cNvSpPr>
            <a:spLocks noGrp="1" noChangeArrowheads="1"/>
          </p:cNvSpPr>
          <p:nvPr>
            <p:ph type="sldNum" sz="quarter" idx="12"/>
          </p:nvPr>
        </p:nvSpPr>
        <p:spPr/>
        <p:txBody>
          <a:bodyPr/>
          <a:lstStyle>
            <a:lvl1pPr>
              <a:defRPr/>
            </a:lvl1pPr>
          </a:lstStyle>
          <a:p>
            <a:pPr>
              <a:defRPr/>
            </a:pPr>
            <a:fld id="{EEFC1CC6-B3B3-45A9-AA2C-63C2EA90E3B3}" type="slidenum">
              <a:rPr lang="en-US" altLang="zh-CN">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242798596"/>
      </p:ext>
    </p:extLst>
  </p:cSld>
  <p:clrMapOvr>
    <a:masterClrMapping/>
  </p:clrMapOvr>
  <p:transition>
    <p:pull dir="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3" name="页脚占位符 2"/>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4" name="灯片编号占位符 3"/>
          <p:cNvSpPr>
            <a:spLocks noGrp="1"/>
          </p:cNvSpPr>
          <p:nvPr>
            <p:ph type="sldNum" sz="quarter" idx="12"/>
          </p:nvPr>
        </p:nvSpPr>
        <p:spPr>
          <a:xfrm>
            <a:off x="6958013" y="6356350"/>
            <a:ext cx="2133600" cy="457200"/>
          </a:xfrm>
        </p:spPr>
        <p:txBody>
          <a:bodyPr/>
          <a:lstStyle>
            <a:lvl1pPr>
              <a:defRPr/>
            </a:lvl1pPr>
          </a:lstStyle>
          <a:p>
            <a:pPr>
              <a:defRPr/>
            </a:pPr>
            <a:fld id="{4D71EE1A-F7E2-4901-82A8-797605CAAF2A}" type="slidenum">
              <a:rPr lang="zh-CN" altLang="en-US"/>
              <a:pPr>
                <a:defRPr/>
              </a:pPr>
              <a:t>‹#›</a:t>
            </a:fld>
            <a:endParaRPr lang="en-US" altLang="zh-CN"/>
          </a:p>
        </p:txBody>
      </p:sp>
    </p:spTree>
    <p:extLst>
      <p:ext uri="{BB962C8B-B14F-4D97-AF65-F5344CB8AC3E}">
        <p14:creationId xmlns:p14="http://schemas.microsoft.com/office/powerpoint/2010/main" val="885579364"/>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73050"/>
            <a:ext cx="3008435"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538" y="273057"/>
            <a:ext cx="511126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3" y="1435103"/>
            <a:ext cx="30084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6"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3AF5F9A-F2ED-4014-AECF-5826EE6AB8C8}" type="slidenum">
              <a:rPr lang="zh-CN" altLang="en-US"/>
              <a:pPr>
                <a:defRPr/>
              </a:pPr>
              <a:t>‹#›</a:t>
            </a:fld>
            <a:endParaRPr lang="en-US" altLang="zh-CN"/>
          </a:p>
        </p:txBody>
      </p:sp>
    </p:spTree>
    <p:extLst>
      <p:ext uri="{BB962C8B-B14F-4D97-AF65-F5344CB8AC3E}">
        <p14:creationId xmlns:p14="http://schemas.microsoft.com/office/powerpoint/2010/main" val="3910111523"/>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6"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15D3007C-4954-4A0E-AD3B-3DF0E7E02F49}" type="slidenum">
              <a:rPr lang="zh-CN" altLang="en-US"/>
              <a:pPr>
                <a:defRPr/>
              </a:pPr>
              <a:t>‹#›</a:t>
            </a:fld>
            <a:endParaRPr lang="en-US" altLang="zh-CN"/>
          </a:p>
        </p:txBody>
      </p:sp>
    </p:spTree>
    <p:extLst>
      <p:ext uri="{BB962C8B-B14F-4D97-AF65-F5344CB8AC3E}">
        <p14:creationId xmlns:p14="http://schemas.microsoft.com/office/powerpoint/2010/main" val="252103756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0A0215B-EB5C-4A08-B6E7-2665A6E49995}" type="slidenum">
              <a:rPr lang="zh-CN" altLang="en-US"/>
              <a:pPr>
                <a:defRPr/>
              </a:pPr>
              <a:t>‹#›</a:t>
            </a:fld>
            <a:endParaRPr lang="en-US" altLang="zh-CN"/>
          </a:p>
        </p:txBody>
      </p:sp>
    </p:spTree>
    <p:extLst>
      <p:ext uri="{BB962C8B-B14F-4D97-AF65-F5344CB8AC3E}">
        <p14:creationId xmlns:p14="http://schemas.microsoft.com/office/powerpoint/2010/main" val="330502566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3" y="277813"/>
            <a:ext cx="6031523"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AA36804F-72C1-4DE4-9E98-5168C571A0B5}" type="slidenum">
              <a:rPr lang="zh-CN" altLang="en-US"/>
              <a:pPr>
                <a:defRPr/>
              </a:pPr>
              <a:t>‹#›</a:t>
            </a:fld>
            <a:endParaRPr lang="en-US" altLang="zh-CN"/>
          </a:p>
        </p:txBody>
      </p:sp>
    </p:spTree>
    <p:extLst>
      <p:ext uri="{BB962C8B-B14F-4D97-AF65-F5344CB8AC3E}">
        <p14:creationId xmlns:p14="http://schemas.microsoft.com/office/powerpoint/2010/main" val="1742534839"/>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20"/>
            <a:ext cx="82296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457203" y="1600206"/>
            <a:ext cx="4044462"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2338" y="1600207"/>
            <a:ext cx="4044462"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2338" y="3941763"/>
            <a:ext cx="4044462"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7"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A134ECAE-C035-4CDF-9AC0-3623AC78AC1D}" type="slidenum">
              <a:rPr lang="zh-CN" altLang="en-US"/>
              <a:pPr>
                <a:defRPr/>
              </a:pPr>
              <a:t>‹#›</a:t>
            </a:fld>
            <a:endParaRPr lang="en-US" altLang="zh-CN"/>
          </a:p>
        </p:txBody>
      </p:sp>
    </p:spTree>
    <p:extLst>
      <p:ext uri="{BB962C8B-B14F-4D97-AF65-F5344CB8AC3E}">
        <p14:creationId xmlns:p14="http://schemas.microsoft.com/office/powerpoint/2010/main" val="3687046811"/>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20"/>
            <a:ext cx="82296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457203" y="1600206"/>
            <a:ext cx="4044462"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642338" y="1600206"/>
            <a:ext cx="4044462" cy="4530725"/>
          </a:xfrm>
        </p:spPr>
        <p:txBody>
          <a:bodyPr/>
          <a:lstStyle/>
          <a:p>
            <a:pPr lvl="0"/>
            <a:r>
              <a:rPr lang="zh-CN" altLang="en-US" noProof="0"/>
              <a:t>单击图标添加剪 贴画</a:t>
            </a:r>
          </a:p>
        </p:txBody>
      </p:sp>
      <p:sp>
        <p:nvSpPr>
          <p:cNvPr id="5"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6"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DE9BC54A-4625-4722-8167-805EB6385A90}" type="slidenum">
              <a:rPr lang="zh-CN" altLang="en-US"/>
              <a:pPr>
                <a:defRPr/>
              </a:pPr>
              <a:t>‹#›</a:t>
            </a:fld>
            <a:endParaRPr lang="en-US" altLang="zh-CN"/>
          </a:p>
        </p:txBody>
      </p:sp>
    </p:spTree>
    <p:extLst>
      <p:ext uri="{BB962C8B-B14F-4D97-AF65-F5344CB8AC3E}">
        <p14:creationId xmlns:p14="http://schemas.microsoft.com/office/powerpoint/2010/main" val="3934964206"/>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66137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83"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US" sz="3200" b="0" strike="noStrike" spc="-1">
              <a:latin typeface="Arial"/>
            </a:endParaRPr>
          </a:p>
        </p:txBody>
      </p:sp>
    </p:spTree>
    <p:extLst>
      <p:ext uri="{BB962C8B-B14F-4D97-AF65-F5344CB8AC3E}">
        <p14:creationId xmlns:p14="http://schemas.microsoft.com/office/powerpoint/2010/main" val="372211892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8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1330319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43314" y="6286506"/>
            <a:ext cx="15843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6" name="Rectangle 6"/>
          <p:cNvSpPr>
            <a:spLocks noGrp="1" noChangeArrowheads="1"/>
          </p:cNvSpPr>
          <p:nvPr>
            <p:ph type="sldNum" sz="quarter" idx="12"/>
          </p:nvPr>
        </p:nvSpPr>
        <p:spPr/>
        <p:txBody>
          <a:bodyPr/>
          <a:lstStyle>
            <a:lvl1pPr>
              <a:defRPr/>
            </a:lvl1pPr>
          </a:lstStyle>
          <a:p>
            <a:pPr>
              <a:defRPr/>
            </a:pPr>
            <a:fld id="{0CC98EE8-D469-476D-8B7E-B92E74B72769}" type="slidenum">
              <a:rPr lang="en-US" altLang="zh-CN">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3977579429"/>
      </p:ext>
    </p:extLst>
  </p:cSld>
  <p:clrMapOvr>
    <a:masterClrMapping/>
  </p:clrMapOvr>
  <p:transition>
    <p:pull dir="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8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427821603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141740801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US" sz="3200" b="0" strike="noStrike" spc="-1">
              <a:latin typeface="Arial"/>
            </a:endParaRPr>
          </a:p>
        </p:txBody>
      </p:sp>
    </p:spTree>
    <p:extLst>
      <p:ext uri="{BB962C8B-B14F-4D97-AF65-F5344CB8AC3E}">
        <p14:creationId xmlns:p14="http://schemas.microsoft.com/office/powerpoint/2010/main" val="78166390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9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9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9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289737342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9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9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9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250424409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230936704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111104181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20145172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309863182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3425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prstClr val="black"/>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prstClr val="black"/>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2D043A86-6EC7-4A36-83F2-375B388B96DA}" type="slidenum">
              <a:rPr lang="en-US" altLang="zh-CN">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2443423694"/>
      </p:ext>
    </p:extLst>
  </p:cSld>
  <p:clrMapOvr>
    <a:masterClrMapping/>
  </p:clrMapOvr>
  <p:transition>
    <p:pull dir="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2"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US" sz="3200" b="0" strike="noStrike" spc="-1">
              <a:latin typeface="Arial"/>
            </a:endParaRPr>
          </a:p>
        </p:txBody>
      </p:sp>
    </p:spTree>
    <p:extLst>
      <p:ext uri="{BB962C8B-B14F-4D97-AF65-F5344CB8AC3E}">
        <p14:creationId xmlns:p14="http://schemas.microsoft.com/office/powerpoint/2010/main" val="199139330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4"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305310218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393296210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175720746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US" sz="3200" b="0" strike="noStrike" spc="-1">
              <a:latin typeface="Arial"/>
            </a:endParaRPr>
          </a:p>
        </p:txBody>
      </p:sp>
    </p:spTree>
    <p:extLst>
      <p:ext uri="{BB962C8B-B14F-4D97-AF65-F5344CB8AC3E}">
        <p14:creationId xmlns:p14="http://schemas.microsoft.com/office/powerpoint/2010/main" val="309251104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3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3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84924859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3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3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268452809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1"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36910898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3"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4"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54604972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9"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3268518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43314" y="6286506"/>
            <a:ext cx="15843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1"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08BFF37C-1B2C-4A09-9833-9A7C96BF5019}" type="slidenum">
              <a:rPr lang="en-US" altLang="zh-CN">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3157128856"/>
      </p:ext>
    </p:extLst>
  </p:cSld>
  <p:clrMapOvr>
    <a:masterClrMapping/>
  </p:clrMapOvr>
  <p:transition>
    <p:pull dir="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1"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2"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3"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4"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5"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6"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353094802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97420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panose="020B0604020202090204"/>
            </a:endParaRPr>
          </a:p>
        </p:txBody>
      </p:sp>
      <p:sp>
        <p:nvSpPr>
          <p:cNvPr id="83"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US" sz="3200" b="0" strike="noStrike" spc="-1">
              <a:latin typeface="Arial" panose="020B0604020202090204"/>
            </a:endParaRPr>
          </a:p>
        </p:txBody>
      </p:sp>
    </p:spTree>
    <p:extLst>
      <p:ext uri="{BB962C8B-B14F-4D97-AF65-F5344CB8AC3E}">
        <p14:creationId xmlns:p14="http://schemas.microsoft.com/office/powerpoint/2010/main" val="360721826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panose="020B0604020202090204"/>
            </a:endParaRPr>
          </a:p>
        </p:txBody>
      </p:sp>
      <p:sp>
        <p:nvSpPr>
          <p:cNvPr id="8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1800" b="0" strike="noStrike" spc="-1">
              <a:solidFill>
                <a:srgbClr val="000000"/>
              </a:solidFill>
              <a:latin typeface="Arial" panose="020B0604020202090204"/>
            </a:endParaRPr>
          </a:p>
        </p:txBody>
      </p:sp>
    </p:spTree>
    <p:extLst>
      <p:ext uri="{BB962C8B-B14F-4D97-AF65-F5344CB8AC3E}">
        <p14:creationId xmlns:p14="http://schemas.microsoft.com/office/powerpoint/2010/main" val="3368770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panose="020B0604020202090204"/>
            </a:endParaRPr>
          </a:p>
        </p:txBody>
      </p:sp>
      <p:sp>
        <p:nvSpPr>
          <p:cNvPr id="8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1800" b="0" strike="noStrike" spc="-1">
              <a:solidFill>
                <a:srgbClr val="000000"/>
              </a:solidFill>
              <a:latin typeface="Arial" panose="020B0604020202090204"/>
            </a:endParaRPr>
          </a:p>
        </p:txBody>
      </p:sp>
      <p:sp>
        <p:nvSpPr>
          <p:cNvPr id="8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1800" b="0" strike="noStrike" spc="-1">
              <a:solidFill>
                <a:srgbClr val="000000"/>
              </a:solidFill>
              <a:latin typeface="Arial" panose="020B0604020202090204"/>
            </a:endParaRPr>
          </a:p>
        </p:txBody>
      </p:sp>
    </p:spTree>
    <p:extLst>
      <p:ext uri="{BB962C8B-B14F-4D97-AF65-F5344CB8AC3E}">
        <p14:creationId xmlns:p14="http://schemas.microsoft.com/office/powerpoint/2010/main" val="132027356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panose="020B0604020202090204"/>
            </a:endParaRPr>
          </a:p>
        </p:txBody>
      </p:sp>
    </p:spTree>
    <p:extLst>
      <p:ext uri="{BB962C8B-B14F-4D97-AF65-F5344CB8AC3E}">
        <p14:creationId xmlns:p14="http://schemas.microsoft.com/office/powerpoint/2010/main" val="64678158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US" sz="3200" b="0" strike="noStrike" spc="-1">
              <a:latin typeface="Arial" panose="020B0604020202090204"/>
            </a:endParaRPr>
          </a:p>
        </p:txBody>
      </p:sp>
    </p:spTree>
    <p:extLst>
      <p:ext uri="{BB962C8B-B14F-4D97-AF65-F5344CB8AC3E}">
        <p14:creationId xmlns:p14="http://schemas.microsoft.com/office/powerpoint/2010/main" val="313744333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panose="020B0604020202090204"/>
            </a:endParaRPr>
          </a:p>
        </p:txBody>
      </p:sp>
      <p:sp>
        <p:nvSpPr>
          <p:cNvPr id="9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Arial" panose="020B0604020202090204"/>
            </a:endParaRPr>
          </a:p>
        </p:txBody>
      </p:sp>
      <p:sp>
        <p:nvSpPr>
          <p:cNvPr id="9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1800" b="0" strike="noStrike" spc="-1">
              <a:solidFill>
                <a:srgbClr val="000000"/>
              </a:solidFill>
              <a:latin typeface="Arial" panose="020B0604020202090204"/>
            </a:endParaRPr>
          </a:p>
        </p:txBody>
      </p:sp>
      <p:sp>
        <p:nvSpPr>
          <p:cNvPr id="9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1800" b="0" strike="noStrike" spc="-1">
              <a:solidFill>
                <a:srgbClr val="000000"/>
              </a:solidFill>
              <a:latin typeface="Arial" panose="020B0604020202090204"/>
            </a:endParaRPr>
          </a:p>
        </p:txBody>
      </p:sp>
    </p:spTree>
    <p:extLst>
      <p:ext uri="{BB962C8B-B14F-4D97-AF65-F5344CB8AC3E}">
        <p14:creationId xmlns:p14="http://schemas.microsoft.com/office/powerpoint/2010/main" val="401647752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panose="020B0604020202090204"/>
            </a:endParaRPr>
          </a:p>
        </p:txBody>
      </p:sp>
      <p:sp>
        <p:nvSpPr>
          <p:cNvPr id="9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1800" b="0" strike="noStrike" spc="-1">
              <a:solidFill>
                <a:srgbClr val="000000"/>
              </a:solidFill>
              <a:latin typeface="Arial" panose="020B0604020202090204"/>
            </a:endParaRPr>
          </a:p>
        </p:txBody>
      </p:sp>
      <p:sp>
        <p:nvSpPr>
          <p:cNvPr id="9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Arial" panose="020B0604020202090204"/>
            </a:endParaRPr>
          </a:p>
        </p:txBody>
      </p:sp>
      <p:sp>
        <p:nvSpPr>
          <p:cNvPr id="9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1800" b="0" strike="noStrike" spc="-1">
              <a:solidFill>
                <a:srgbClr val="000000"/>
              </a:solidFill>
              <a:latin typeface="Arial" panose="020B0604020202090204"/>
            </a:endParaRPr>
          </a:p>
        </p:txBody>
      </p:sp>
    </p:spTree>
    <p:extLst>
      <p:ext uri="{BB962C8B-B14F-4D97-AF65-F5344CB8AC3E}">
        <p14:creationId xmlns:p14="http://schemas.microsoft.com/office/powerpoint/2010/main" val="155527709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panose="020B0604020202090204"/>
            </a:endParaRPr>
          </a:p>
        </p:txBody>
      </p:sp>
      <p:sp>
        <p:nvSpPr>
          <p:cNvPr id="10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Arial" panose="020B0604020202090204"/>
            </a:endParaRPr>
          </a:p>
        </p:txBody>
      </p:sp>
      <p:sp>
        <p:nvSpPr>
          <p:cNvPr id="10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Arial" panose="020B0604020202090204"/>
            </a:endParaRPr>
          </a:p>
        </p:txBody>
      </p:sp>
      <p:sp>
        <p:nvSpPr>
          <p:cNvPr id="10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1800" b="0" strike="noStrike" spc="-1">
              <a:solidFill>
                <a:srgbClr val="000000"/>
              </a:solidFill>
              <a:latin typeface="Arial" panose="020B0604020202090204"/>
            </a:endParaRPr>
          </a:p>
        </p:txBody>
      </p:sp>
    </p:spTree>
    <p:extLst>
      <p:ext uri="{BB962C8B-B14F-4D97-AF65-F5344CB8AC3E}">
        <p14:creationId xmlns:p14="http://schemas.microsoft.com/office/powerpoint/2010/main" val="2079489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43314" y="6286506"/>
            <a:ext cx="15843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E1DAF349-00DE-4DCA-8B93-C369864ACDD8}" type="slidenum">
              <a:rPr lang="en-US" altLang="zh-CN">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1788323429"/>
      </p:ext>
    </p:extLst>
  </p:cSld>
  <p:clrMapOvr>
    <a:masterClrMapping/>
  </p:clrMapOvr>
  <p:transition>
    <p:pull dir="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panose="020B0604020202090204"/>
            </a:endParaRPr>
          </a:p>
        </p:txBody>
      </p:sp>
      <p:sp>
        <p:nvSpPr>
          <p:cNvPr id="10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1800" b="0" strike="noStrike" spc="-1">
              <a:solidFill>
                <a:srgbClr val="000000"/>
              </a:solidFill>
              <a:latin typeface="Arial" panose="020B0604020202090204"/>
            </a:endParaRPr>
          </a:p>
        </p:txBody>
      </p:sp>
      <p:sp>
        <p:nvSpPr>
          <p:cNvPr id="10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1800" b="0" strike="noStrike" spc="-1">
              <a:solidFill>
                <a:srgbClr val="000000"/>
              </a:solidFill>
              <a:latin typeface="Arial" panose="020B0604020202090204"/>
            </a:endParaRPr>
          </a:p>
        </p:txBody>
      </p:sp>
    </p:spTree>
    <p:extLst>
      <p:ext uri="{BB962C8B-B14F-4D97-AF65-F5344CB8AC3E}">
        <p14:creationId xmlns:p14="http://schemas.microsoft.com/office/powerpoint/2010/main" val="75501902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panose="020B0604020202090204"/>
            </a:endParaRPr>
          </a:p>
        </p:txBody>
      </p:sp>
      <p:sp>
        <p:nvSpPr>
          <p:cNvPr id="10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Arial" panose="020B0604020202090204"/>
            </a:endParaRPr>
          </a:p>
        </p:txBody>
      </p:sp>
      <p:sp>
        <p:nvSpPr>
          <p:cNvPr id="10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Arial" panose="020B0604020202090204"/>
            </a:endParaRPr>
          </a:p>
        </p:txBody>
      </p:sp>
      <p:sp>
        <p:nvSpPr>
          <p:cNvPr id="10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1800" b="0" strike="noStrike" spc="-1">
              <a:solidFill>
                <a:srgbClr val="000000"/>
              </a:solidFill>
              <a:latin typeface="Arial" panose="020B0604020202090204"/>
            </a:endParaRPr>
          </a:p>
        </p:txBody>
      </p:sp>
      <p:sp>
        <p:nvSpPr>
          <p:cNvPr id="11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1800" b="0" strike="noStrike" spc="-1">
              <a:solidFill>
                <a:srgbClr val="000000"/>
              </a:solidFill>
              <a:latin typeface="Arial" panose="020B0604020202090204"/>
            </a:endParaRPr>
          </a:p>
        </p:txBody>
      </p:sp>
    </p:spTree>
    <p:extLst>
      <p:ext uri="{BB962C8B-B14F-4D97-AF65-F5344CB8AC3E}">
        <p14:creationId xmlns:p14="http://schemas.microsoft.com/office/powerpoint/2010/main" val="170816933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panose="020B0604020202090204"/>
            </a:endParaRPr>
          </a:p>
        </p:txBody>
      </p:sp>
      <p:sp>
        <p:nvSpPr>
          <p:cNvPr id="11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1800" b="0" strike="noStrike" spc="-1">
              <a:solidFill>
                <a:srgbClr val="000000"/>
              </a:solidFill>
              <a:latin typeface="Arial" panose="020B0604020202090204"/>
            </a:endParaRPr>
          </a:p>
        </p:txBody>
      </p:sp>
      <p:sp>
        <p:nvSpPr>
          <p:cNvPr id="11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1800" b="0" strike="noStrike" spc="-1">
              <a:solidFill>
                <a:srgbClr val="000000"/>
              </a:solidFill>
              <a:latin typeface="Arial" panose="020B0604020202090204"/>
            </a:endParaRPr>
          </a:p>
        </p:txBody>
      </p:sp>
      <p:sp>
        <p:nvSpPr>
          <p:cNvPr id="11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1800" b="0" strike="noStrike" spc="-1">
              <a:solidFill>
                <a:srgbClr val="000000"/>
              </a:solidFill>
              <a:latin typeface="Arial" panose="020B0604020202090204"/>
            </a:endParaRPr>
          </a:p>
        </p:txBody>
      </p:sp>
      <p:sp>
        <p:nvSpPr>
          <p:cNvPr id="11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1800" b="0" strike="noStrike" spc="-1">
              <a:solidFill>
                <a:srgbClr val="000000"/>
              </a:solidFill>
              <a:latin typeface="Arial" panose="020B0604020202090204"/>
            </a:endParaRPr>
          </a:p>
        </p:txBody>
      </p:sp>
      <p:sp>
        <p:nvSpPr>
          <p:cNvPr id="11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1800" b="0" strike="noStrike" spc="-1">
              <a:solidFill>
                <a:srgbClr val="000000"/>
              </a:solidFill>
              <a:latin typeface="Arial" panose="020B0604020202090204"/>
            </a:endParaRPr>
          </a:p>
        </p:txBody>
      </p:sp>
      <p:sp>
        <p:nvSpPr>
          <p:cNvPr id="11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1800" b="0" strike="noStrike" spc="-1">
              <a:solidFill>
                <a:srgbClr val="000000"/>
              </a:solidFill>
              <a:latin typeface="Arial" panose="020B0604020202090204"/>
            </a:endParaRPr>
          </a:p>
        </p:txBody>
      </p:sp>
    </p:spTree>
    <p:extLst>
      <p:ext uri="{BB962C8B-B14F-4D97-AF65-F5344CB8AC3E}">
        <p14:creationId xmlns:p14="http://schemas.microsoft.com/office/powerpoint/2010/main" val="3233041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1.png"/><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theme" Target="../theme/theme5.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theme" Target="../theme/theme6.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theme" Target="../theme/theme7.xml"/><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9" name="Freeform 45"/>
          <p:cNvSpPr>
            <a:spLocks/>
          </p:cNvSpPr>
          <p:nvPr/>
        </p:nvSpPr>
        <p:spPr bwMode="gray">
          <a:xfrm>
            <a:off x="3" y="0"/>
            <a:ext cx="8924925" cy="6858000"/>
          </a:xfrm>
          <a:custGeom>
            <a:avLst/>
            <a:gdLst/>
            <a:ahLst/>
            <a:cxnLst>
              <a:cxn ang="0">
                <a:pos x="0" y="0"/>
              </a:cxn>
              <a:cxn ang="0">
                <a:pos x="5622" y="0"/>
              </a:cxn>
              <a:cxn ang="0">
                <a:pos x="4457" y="4313"/>
              </a:cxn>
              <a:cxn ang="0">
                <a:pos x="0" y="4320"/>
              </a:cxn>
              <a:cxn ang="0">
                <a:pos x="0" y="0"/>
              </a:cxn>
            </a:cxnLst>
            <a:rect l="0" t="0" r="r" b="b"/>
            <a:pathLst>
              <a:path w="5622" h="4320">
                <a:moveTo>
                  <a:pt x="0" y="0"/>
                </a:moveTo>
                <a:lnTo>
                  <a:pt x="5622" y="0"/>
                </a:lnTo>
                <a:lnTo>
                  <a:pt x="4457" y="4313"/>
                </a:lnTo>
                <a:lnTo>
                  <a:pt x="0" y="4320"/>
                </a:lnTo>
                <a:lnTo>
                  <a:pt x="0" y="0"/>
                </a:lnTo>
                <a:close/>
              </a:path>
            </a:pathLst>
          </a:custGeom>
          <a:solidFill>
            <a:schemeClr val="accent5">
              <a:lumMod val="20000"/>
              <a:lumOff val="80000"/>
              <a:alpha val="13000"/>
            </a:schemeClr>
          </a:solidFill>
          <a:ln w="9525">
            <a:noFill/>
            <a:round/>
            <a:headEnd/>
            <a:tailEnd/>
          </a:ln>
          <a:effectLst/>
        </p:spPr>
        <p:txBody>
          <a:bodyPr/>
          <a:lstStyle/>
          <a:p>
            <a:pPr fontAlgn="base">
              <a:spcBef>
                <a:spcPct val="0"/>
              </a:spcBef>
              <a:spcAft>
                <a:spcPct val="0"/>
              </a:spcAft>
              <a:defRPr/>
            </a:pPr>
            <a:endParaRPr lang="zh-CN" altLang="en-US">
              <a:solidFill>
                <a:prstClr val="black"/>
              </a:solidFill>
              <a:ea typeface="宋体" charset="-122"/>
            </a:endParaRPr>
          </a:p>
        </p:txBody>
      </p:sp>
      <p:sp>
        <p:nvSpPr>
          <p:cNvPr id="1027" name="Rectangle 46"/>
          <p:cNvSpPr>
            <a:spLocks noChangeArrowheads="1"/>
          </p:cNvSpPr>
          <p:nvPr/>
        </p:nvSpPr>
        <p:spPr bwMode="gray">
          <a:xfrm>
            <a:off x="0" y="6477000"/>
            <a:ext cx="9144000" cy="381000"/>
          </a:xfrm>
          <a:prstGeom prst="rect">
            <a:avLst/>
          </a:prstGeom>
          <a:solidFill>
            <a:srgbClr val="969696">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endParaRPr lang="zh-CN" altLang="en-US">
              <a:solidFill>
                <a:prstClr val="black"/>
              </a:solidFill>
            </a:endParaRPr>
          </a:p>
        </p:txBody>
      </p:sp>
      <p:sp>
        <p:nvSpPr>
          <p:cNvPr id="1028" name="Rectangle 47"/>
          <p:cNvSpPr>
            <a:spLocks noChangeArrowheads="1"/>
          </p:cNvSpPr>
          <p:nvPr/>
        </p:nvSpPr>
        <p:spPr bwMode="gray">
          <a:xfrm>
            <a:off x="0" y="333375"/>
            <a:ext cx="9144000" cy="609600"/>
          </a:xfrm>
          <a:prstGeom prst="rect">
            <a:avLst/>
          </a:prstGeom>
          <a:solidFill>
            <a:srgbClr val="002060">
              <a:alpha val="7686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endParaRPr lang="zh-CN" altLang="en-US">
              <a:solidFill>
                <a:prstClr val="black"/>
              </a:solidFill>
            </a:endParaRPr>
          </a:p>
        </p:txBody>
      </p:sp>
      <p:sp>
        <p:nvSpPr>
          <p:cNvPr id="1029" name="Freeform 48"/>
          <p:cNvSpPr>
            <a:spLocks/>
          </p:cNvSpPr>
          <p:nvPr/>
        </p:nvSpPr>
        <p:spPr bwMode="gray">
          <a:xfrm>
            <a:off x="8664575" y="333375"/>
            <a:ext cx="477838" cy="609600"/>
          </a:xfrm>
          <a:custGeom>
            <a:avLst/>
            <a:gdLst>
              <a:gd name="T0" fmla="*/ 2147483647 w 288"/>
              <a:gd name="T1" fmla="*/ 0 h 384"/>
              <a:gd name="T2" fmla="*/ 0 w 288"/>
              <a:gd name="T3" fmla="*/ 2147483647 h 384"/>
              <a:gd name="T4" fmla="*/ 2147483647 w 288"/>
              <a:gd name="T5" fmla="*/ 2147483647 h 384"/>
              <a:gd name="T6" fmla="*/ 2147483647 w 288"/>
              <a:gd name="T7" fmla="*/ 0 h 384"/>
              <a:gd name="T8" fmla="*/ 2147483647 w 288"/>
              <a:gd name="T9" fmla="*/ 0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 h="384">
                <a:moveTo>
                  <a:pt x="96" y="0"/>
                </a:moveTo>
                <a:lnTo>
                  <a:pt x="0" y="384"/>
                </a:lnTo>
                <a:lnTo>
                  <a:pt x="288" y="384"/>
                </a:lnTo>
                <a:lnTo>
                  <a:pt x="288" y="0"/>
                </a:lnTo>
                <a:lnTo>
                  <a:pt x="96" y="0"/>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prstClr val="black"/>
              </a:solidFill>
              <a:ea typeface="宋体" charset="-122"/>
            </a:endParaRPr>
          </a:p>
        </p:txBody>
      </p:sp>
      <p:sp>
        <p:nvSpPr>
          <p:cNvPr id="1030" name="Rectangle 3"/>
          <p:cNvSpPr>
            <a:spLocks noGrp="1" noChangeArrowheads="1"/>
          </p:cNvSpPr>
          <p:nvPr>
            <p:ph type="body" idx="1"/>
          </p:nvPr>
        </p:nvSpPr>
        <p:spPr bwMode="auto">
          <a:xfrm>
            <a:off x="457200" y="12192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3" name="Rectangle 4"/>
          <p:cNvSpPr>
            <a:spLocks noGrp="1" noChangeArrowheads="1"/>
          </p:cNvSpPr>
          <p:nvPr>
            <p:ph type="dt" sz="half" idx="2"/>
          </p:nvPr>
        </p:nvSpPr>
        <p:spPr bwMode="auto">
          <a:xfrm>
            <a:off x="457200" y="6400806"/>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charset="-122"/>
              </a:defRPr>
            </a:lvl1pPr>
          </a:lstStyle>
          <a:p>
            <a:pPr fontAlgn="base">
              <a:spcBef>
                <a:spcPct val="0"/>
              </a:spcBef>
              <a:spcAft>
                <a:spcPct val="0"/>
              </a:spcAft>
              <a:defRPr/>
            </a:pPr>
            <a:endParaRPr lang="en-US" altLang="zh-CN">
              <a:solidFill>
                <a:prstClr val="black"/>
              </a:solidFill>
            </a:endParaRPr>
          </a:p>
        </p:txBody>
      </p:sp>
      <p:sp>
        <p:nvSpPr>
          <p:cNvPr id="4" name="Rectangle 5"/>
          <p:cNvSpPr>
            <a:spLocks noGrp="1" noChangeArrowheads="1"/>
          </p:cNvSpPr>
          <p:nvPr>
            <p:ph type="ftr" sz="quarter" idx="3"/>
          </p:nvPr>
        </p:nvSpPr>
        <p:spPr bwMode="auto">
          <a:xfrm>
            <a:off x="3124200" y="6400806"/>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charset="-122"/>
              </a:defRPr>
            </a:lvl1pPr>
          </a:lstStyle>
          <a:p>
            <a:pPr fontAlgn="base">
              <a:spcBef>
                <a:spcPct val="0"/>
              </a:spcBef>
              <a:spcAft>
                <a:spcPct val="0"/>
              </a:spcAft>
              <a:defRPr/>
            </a:pPr>
            <a:endParaRPr lang="en-US" altLang="zh-CN">
              <a:solidFill>
                <a:prstClr val="black"/>
              </a:solidFill>
            </a:endParaRPr>
          </a:p>
        </p:txBody>
      </p:sp>
      <p:sp>
        <p:nvSpPr>
          <p:cNvPr id="2" name="Rectangle 6"/>
          <p:cNvSpPr>
            <a:spLocks noGrp="1" noChangeArrowheads="1"/>
          </p:cNvSpPr>
          <p:nvPr>
            <p:ph type="sldNum" sz="quarter" idx="4"/>
          </p:nvPr>
        </p:nvSpPr>
        <p:spPr bwMode="auto">
          <a:xfrm>
            <a:off x="6553200" y="6400806"/>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charset="-122"/>
              </a:defRPr>
            </a:lvl1pPr>
          </a:lstStyle>
          <a:p>
            <a:pPr fontAlgn="base">
              <a:spcBef>
                <a:spcPct val="0"/>
              </a:spcBef>
              <a:spcAft>
                <a:spcPct val="0"/>
              </a:spcAft>
              <a:defRPr/>
            </a:pPr>
            <a:fld id="{35B4DCB0-66DF-4C62-8F10-5639AC23A357}" type="slidenum">
              <a:rPr lang="en-US" altLang="zh-CN">
                <a:solidFill>
                  <a:prstClr val="black"/>
                </a:solidFill>
              </a:rPr>
              <a:pPr fontAlgn="base">
                <a:spcBef>
                  <a:spcPct val="0"/>
                </a:spcBef>
                <a:spcAft>
                  <a:spcPct val="0"/>
                </a:spcAft>
                <a:defRPr/>
              </a:pPr>
              <a:t>‹#›</a:t>
            </a:fld>
            <a:endParaRPr lang="en-US" altLang="zh-CN">
              <a:solidFill>
                <a:prstClr val="black"/>
              </a:solidFill>
            </a:endParaRPr>
          </a:p>
        </p:txBody>
      </p:sp>
      <p:sp>
        <p:nvSpPr>
          <p:cNvPr id="1034" name="Rectangle 2"/>
          <p:cNvSpPr>
            <a:spLocks noGrp="1" noChangeArrowheads="1"/>
          </p:cNvSpPr>
          <p:nvPr>
            <p:ph type="title"/>
          </p:nvPr>
        </p:nvSpPr>
        <p:spPr bwMode="white">
          <a:xfrm>
            <a:off x="457200" y="4572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pic>
        <p:nvPicPr>
          <p:cNvPr id="1035" name="Picture 8" descr="E:\学院\院办\国家骨干高职\IMG_3218副本.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902450" y="6461131"/>
            <a:ext cx="2241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264756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transition>
    <p:pull dir="r"/>
  </p:transition>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charset="0"/>
        </a:defRPr>
      </a:lvl2pPr>
      <a:lvl3pPr algn="ctr" rtl="0" eaLnBrk="0" fontAlgn="base" hangingPunct="0">
        <a:spcBef>
          <a:spcPct val="0"/>
        </a:spcBef>
        <a:spcAft>
          <a:spcPct val="0"/>
        </a:spcAft>
        <a:defRPr sz="3200" b="1">
          <a:solidFill>
            <a:schemeClr val="bg1"/>
          </a:solidFill>
          <a:latin typeface="Arial" charset="0"/>
        </a:defRPr>
      </a:lvl3pPr>
      <a:lvl4pPr algn="ctr" rtl="0" eaLnBrk="0" fontAlgn="base" hangingPunct="0">
        <a:spcBef>
          <a:spcPct val="0"/>
        </a:spcBef>
        <a:spcAft>
          <a:spcPct val="0"/>
        </a:spcAft>
        <a:defRPr sz="3200" b="1">
          <a:solidFill>
            <a:schemeClr val="bg1"/>
          </a:solidFill>
          <a:latin typeface="Arial" charset="0"/>
        </a:defRPr>
      </a:lvl4pPr>
      <a:lvl5pPr algn="ctr" rtl="0" eaLnBrk="0" fontAlgn="base" hangingPunct="0">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0" fontAlgn="base" hangingPunct="0">
        <a:spcBef>
          <a:spcPct val="20000"/>
        </a:spcBef>
        <a:spcAft>
          <a:spcPct val="0"/>
        </a:spcAft>
        <a:buClr>
          <a:schemeClr val="tx2"/>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9" name="Freeform 45"/>
          <p:cNvSpPr>
            <a:spLocks/>
          </p:cNvSpPr>
          <p:nvPr/>
        </p:nvSpPr>
        <p:spPr bwMode="gray">
          <a:xfrm>
            <a:off x="3" y="0"/>
            <a:ext cx="8924925" cy="6858000"/>
          </a:xfrm>
          <a:custGeom>
            <a:avLst/>
            <a:gdLst/>
            <a:ahLst/>
            <a:cxnLst>
              <a:cxn ang="0">
                <a:pos x="0" y="0"/>
              </a:cxn>
              <a:cxn ang="0">
                <a:pos x="5622" y="0"/>
              </a:cxn>
              <a:cxn ang="0">
                <a:pos x="4457" y="4313"/>
              </a:cxn>
              <a:cxn ang="0">
                <a:pos x="0" y="4320"/>
              </a:cxn>
              <a:cxn ang="0">
                <a:pos x="0" y="0"/>
              </a:cxn>
            </a:cxnLst>
            <a:rect l="0" t="0" r="r" b="b"/>
            <a:pathLst>
              <a:path w="5622" h="4320">
                <a:moveTo>
                  <a:pt x="0" y="0"/>
                </a:moveTo>
                <a:lnTo>
                  <a:pt x="5622" y="0"/>
                </a:lnTo>
                <a:lnTo>
                  <a:pt x="4457" y="4313"/>
                </a:lnTo>
                <a:lnTo>
                  <a:pt x="0" y="4320"/>
                </a:lnTo>
                <a:lnTo>
                  <a:pt x="0" y="0"/>
                </a:lnTo>
                <a:close/>
              </a:path>
            </a:pathLst>
          </a:custGeom>
          <a:solidFill>
            <a:schemeClr val="accent5">
              <a:lumMod val="20000"/>
              <a:lumOff val="80000"/>
              <a:alpha val="13000"/>
            </a:schemeClr>
          </a:solidFill>
          <a:ln w="9525">
            <a:noFill/>
            <a:round/>
            <a:headEnd/>
            <a:tailEnd/>
          </a:ln>
          <a:effectLst/>
        </p:spPr>
        <p:txBody>
          <a:bodyPr/>
          <a:lstStyle/>
          <a:p>
            <a:pPr fontAlgn="base">
              <a:spcBef>
                <a:spcPct val="0"/>
              </a:spcBef>
              <a:spcAft>
                <a:spcPct val="0"/>
              </a:spcAft>
              <a:defRPr/>
            </a:pPr>
            <a:endParaRPr lang="zh-CN" altLang="en-US">
              <a:solidFill>
                <a:prstClr val="black"/>
              </a:solidFill>
              <a:ea typeface="宋体" pitchFamily="2" charset="-122"/>
            </a:endParaRPr>
          </a:p>
        </p:txBody>
      </p:sp>
      <p:sp>
        <p:nvSpPr>
          <p:cNvPr id="1027" name="Rectangle 46"/>
          <p:cNvSpPr>
            <a:spLocks noChangeArrowheads="1"/>
          </p:cNvSpPr>
          <p:nvPr/>
        </p:nvSpPr>
        <p:spPr bwMode="gray">
          <a:xfrm>
            <a:off x="0" y="6477000"/>
            <a:ext cx="9144000" cy="381000"/>
          </a:xfrm>
          <a:prstGeom prst="rect">
            <a:avLst/>
          </a:prstGeom>
          <a:solidFill>
            <a:srgbClr val="969696">
              <a:alpha val="39999"/>
            </a:srgbClr>
          </a:solidFill>
          <a:ln w="9525">
            <a:noFill/>
            <a:miter lim="800000"/>
            <a:headEnd/>
            <a:tailEnd/>
          </a:ln>
        </p:spPr>
        <p:txBody>
          <a:bodyPr wrap="none" anchor="ctr"/>
          <a:lstStyle/>
          <a:p>
            <a:pPr fontAlgn="base">
              <a:spcBef>
                <a:spcPct val="0"/>
              </a:spcBef>
              <a:spcAft>
                <a:spcPct val="0"/>
              </a:spcAft>
              <a:defRPr/>
            </a:pPr>
            <a:endParaRPr lang="zh-CN" altLang="en-US">
              <a:solidFill>
                <a:prstClr val="black"/>
              </a:solidFill>
              <a:ea typeface="宋体" pitchFamily="2" charset="-122"/>
            </a:endParaRPr>
          </a:p>
        </p:txBody>
      </p:sp>
      <p:sp>
        <p:nvSpPr>
          <p:cNvPr id="1028" name="Rectangle 47"/>
          <p:cNvSpPr>
            <a:spLocks noChangeArrowheads="1"/>
          </p:cNvSpPr>
          <p:nvPr/>
        </p:nvSpPr>
        <p:spPr bwMode="gray">
          <a:xfrm>
            <a:off x="0" y="333375"/>
            <a:ext cx="9144000" cy="609600"/>
          </a:xfrm>
          <a:prstGeom prst="rect">
            <a:avLst/>
          </a:prstGeom>
          <a:solidFill>
            <a:srgbClr val="002060">
              <a:alpha val="76862"/>
            </a:srgbClr>
          </a:solidFill>
          <a:ln w="9525">
            <a:noFill/>
            <a:miter lim="800000"/>
            <a:headEnd/>
            <a:tailEnd/>
          </a:ln>
        </p:spPr>
        <p:txBody>
          <a:bodyPr wrap="none" anchor="ctr"/>
          <a:lstStyle/>
          <a:p>
            <a:pPr fontAlgn="base">
              <a:spcBef>
                <a:spcPct val="0"/>
              </a:spcBef>
              <a:spcAft>
                <a:spcPct val="0"/>
              </a:spcAft>
              <a:defRPr/>
            </a:pPr>
            <a:endParaRPr lang="zh-CN" altLang="en-US">
              <a:solidFill>
                <a:prstClr val="black"/>
              </a:solidFill>
              <a:ea typeface="宋体" pitchFamily="2" charset="-122"/>
            </a:endParaRPr>
          </a:p>
        </p:txBody>
      </p:sp>
      <p:sp>
        <p:nvSpPr>
          <p:cNvPr id="1029" name="Freeform 48"/>
          <p:cNvSpPr>
            <a:spLocks/>
          </p:cNvSpPr>
          <p:nvPr/>
        </p:nvSpPr>
        <p:spPr bwMode="gray">
          <a:xfrm>
            <a:off x="8664575" y="333375"/>
            <a:ext cx="477838" cy="609600"/>
          </a:xfrm>
          <a:custGeom>
            <a:avLst/>
            <a:gdLst>
              <a:gd name="T0" fmla="*/ 2147483647 w 288"/>
              <a:gd name="T1" fmla="*/ 0 h 384"/>
              <a:gd name="T2" fmla="*/ 0 w 288"/>
              <a:gd name="T3" fmla="*/ 2147483647 h 384"/>
              <a:gd name="T4" fmla="*/ 2147483647 w 288"/>
              <a:gd name="T5" fmla="*/ 2147483647 h 384"/>
              <a:gd name="T6" fmla="*/ 2147483647 w 288"/>
              <a:gd name="T7" fmla="*/ 0 h 384"/>
              <a:gd name="T8" fmla="*/ 2147483647 w 288"/>
              <a:gd name="T9" fmla="*/ 0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 h="384">
                <a:moveTo>
                  <a:pt x="96" y="0"/>
                </a:moveTo>
                <a:lnTo>
                  <a:pt x="0" y="384"/>
                </a:lnTo>
                <a:lnTo>
                  <a:pt x="288" y="384"/>
                </a:lnTo>
                <a:lnTo>
                  <a:pt x="288" y="0"/>
                </a:lnTo>
                <a:lnTo>
                  <a:pt x="96" y="0"/>
                </a:lnTo>
                <a:close/>
              </a:path>
            </a:pathLst>
          </a:custGeom>
          <a:solidFill>
            <a:srgbClr val="00B0F0"/>
          </a:solidFill>
          <a:ln w="9525">
            <a:noFill/>
            <a:round/>
            <a:headEnd/>
            <a:tailEnd/>
          </a:ln>
        </p:spPr>
        <p:txBody>
          <a:bodyPr/>
          <a:lstStyle/>
          <a:p>
            <a:pPr fontAlgn="base">
              <a:spcBef>
                <a:spcPct val="0"/>
              </a:spcBef>
              <a:spcAft>
                <a:spcPct val="0"/>
              </a:spcAft>
              <a:defRPr/>
            </a:pPr>
            <a:endParaRPr lang="zh-CN" altLang="en-US">
              <a:solidFill>
                <a:prstClr val="black"/>
              </a:solidFill>
              <a:ea typeface="宋体" pitchFamily="2" charset="-122"/>
            </a:endParaRPr>
          </a:p>
        </p:txBody>
      </p:sp>
      <p:sp>
        <p:nvSpPr>
          <p:cNvPr id="19462" name="Rectangle 3"/>
          <p:cNvSpPr>
            <a:spLocks noGrp="1" noChangeArrowheads="1"/>
          </p:cNvSpPr>
          <p:nvPr>
            <p:ph type="body" idx="1"/>
          </p:nvPr>
        </p:nvSpPr>
        <p:spPr bwMode="auto">
          <a:xfrm>
            <a:off x="457200" y="12192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3" name="Rectangle 4"/>
          <p:cNvSpPr>
            <a:spLocks noGrp="1" noChangeArrowheads="1"/>
          </p:cNvSpPr>
          <p:nvPr>
            <p:ph type="dt" sz="half" idx="2"/>
          </p:nvPr>
        </p:nvSpPr>
        <p:spPr bwMode="auto">
          <a:xfrm>
            <a:off x="457200" y="6400806"/>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charset="-122"/>
              </a:defRPr>
            </a:lvl1pPr>
          </a:lstStyle>
          <a:p>
            <a:pPr fontAlgn="base">
              <a:spcBef>
                <a:spcPct val="0"/>
              </a:spcBef>
              <a:spcAft>
                <a:spcPct val="0"/>
              </a:spcAft>
              <a:defRPr/>
            </a:pPr>
            <a:endParaRPr lang="en-US" altLang="zh-CN">
              <a:solidFill>
                <a:prstClr val="black"/>
              </a:solidFill>
            </a:endParaRPr>
          </a:p>
        </p:txBody>
      </p:sp>
      <p:sp>
        <p:nvSpPr>
          <p:cNvPr id="4" name="Rectangle 5"/>
          <p:cNvSpPr>
            <a:spLocks noGrp="1" noChangeArrowheads="1"/>
          </p:cNvSpPr>
          <p:nvPr>
            <p:ph type="ftr" sz="quarter" idx="3"/>
          </p:nvPr>
        </p:nvSpPr>
        <p:spPr bwMode="auto">
          <a:xfrm>
            <a:off x="3124200" y="6400806"/>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charset="-122"/>
              </a:defRPr>
            </a:lvl1pPr>
          </a:lstStyle>
          <a:p>
            <a:pPr fontAlgn="base">
              <a:spcBef>
                <a:spcPct val="0"/>
              </a:spcBef>
              <a:spcAft>
                <a:spcPct val="0"/>
              </a:spcAft>
              <a:defRPr/>
            </a:pPr>
            <a:endParaRPr lang="en-US" altLang="zh-CN">
              <a:solidFill>
                <a:prstClr val="black"/>
              </a:solidFill>
            </a:endParaRPr>
          </a:p>
        </p:txBody>
      </p:sp>
      <p:sp>
        <p:nvSpPr>
          <p:cNvPr id="2" name="Rectangle 6"/>
          <p:cNvSpPr>
            <a:spLocks noGrp="1" noChangeArrowheads="1"/>
          </p:cNvSpPr>
          <p:nvPr>
            <p:ph type="sldNum" sz="quarter" idx="4"/>
          </p:nvPr>
        </p:nvSpPr>
        <p:spPr bwMode="auto">
          <a:xfrm>
            <a:off x="6553200" y="6400806"/>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charset="-122"/>
              </a:defRPr>
            </a:lvl1pPr>
          </a:lstStyle>
          <a:p>
            <a:pPr fontAlgn="base">
              <a:spcBef>
                <a:spcPct val="0"/>
              </a:spcBef>
              <a:spcAft>
                <a:spcPct val="0"/>
              </a:spcAft>
              <a:defRPr/>
            </a:pPr>
            <a:fld id="{CD335ED9-EC11-448C-83C3-AD3C80365108}" type="slidenum">
              <a:rPr lang="en-US" altLang="zh-CN">
                <a:solidFill>
                  <a:prstClr val="black"/>
                </a:solidFill>
              </a:rPr>
              <a:pPr fontAlgn="base">
                <a:spcBef>
                  <a:spcPct val="0"/>
                </a:spcBef>
                <a:spcAft>
                  <a:spcPct val="0"/>
                </a:spcAft>
                <a:defRPr/>
              </a:pPr>
              <a:t>‹#›</a:t>
            </a:fld>
            <a:endParaRPr lang="en-US" altLang="zh-CN">
              <a:solidFill>
                <a:prstClr val="black"/>
              </a:solidFill>
            </a:endParaRPr>
          </a:p>
        </p:txBody>
      </p:sp>
      <p:sp>
        <p:nvSpPr>
          <p:cNvPr id="19466" name="Rectangle 2"/>
          <p:cNvSpPr>
            <a:spLocks noGrp="1" noChangeArrowheads="1"/>
          </p:cNvSpPr>
          <p:nvPr>
            <p:ph type="title"/>
          </p:nvPr>
        </p:nvSpPr>
        <p:spPr bwMode="white">
          <a:xfrm>
            <a:off x="457200" y="4572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pic>
        <p:nvPicPr>
          <p:cNvPr id="19467" name="Picture 8" descr="E:\学院\院办\国家骨干高职\IMG_3218副本.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902450" y="6461131"/>
            <a:ext cx="2241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7674717"/>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Lst>
  <p:transition>
    <p:pull dir="r"/>
  </p:transition>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charset="0"/>
        </a:defRPr>
      </a:lvl2pPr>
      <a:lvl3pPr algn="ctr" rtl="0" eaLnBrk="0" fontAlgn="base" hangingPunct="0">
        <a:spcBef>
          <a:spcPct val="0"/>
        </a:spcBef>
        <a:spcAft>
          <a:spcPct val="0"/>
        </a:spcAft>
        <a:defRPr sz="3200" b="1">
          <a:solidFill>
            <a:schemeClr val="bg1"/>
          </a:solidFill>
          <a:latin typeface="Arial" charset="0"/>
        </a:defRPr>
      </a:lvl3pPr>
      <a:lvl4pPr algn="ctr" rtl="0" eaLnBrk="0" fontAlgn="base" hangingPunct="0">
        <a:spcBef>
          <a:spcPct val="0"/>
        </a:spcBef>
        <a:spcAft>
          <a:spcPct val="0"/>
        </a:spcAft>
        <a:defRPr sz="3200" b="1">
          <a:solidFill>
            <a:schemeClr val="bg1"/>
          </a:solidFill>
          <a:latin typeface="Arial" charset="0"/>
        </a:defRPr>
      </a:lvl4pPr>
      <a:lvl5pPr algn="ctr" rtl="0" eaLnBrk="0" fontAlgn="base" hangingPunct="0">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0" fontAlgn="base" hangingPunct="0">
        <a:spcBef>
          <a:spcPct val="20000"/>
        </a:spcBef>
        <a:spcAft>
          <a:spcPct val="0"/>
        </a:spcAft>
        <a:buClr>
          <a:schemeClr val="tx2"/>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4453"/>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457200" y="1268413"/>
            <a:ext cx="8229600"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15364"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536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5366"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pPr fontAlgn="base">
              <a:spcBef>
                <a:spcPct val="0"/>
              </a:spcBef>
              <a:spcAft>
                <a:spcPct val="0"/>
              </a:spcAft>
              <a:defRPr/>
            </a:pPr>
            <a:fld id="{81B525D2-73BE-4112-8108-972E74473949}" type="slidenum">
              <a:rPr lang="zh-CN" altLang="en-US">
                <a:solidFill>
                  <a:srgbClr val="000000"/>
                </a:solidFill>
                <a:ea typeface="宋体" panose="02010600030101010101" pitchFamily="2" charset="-122"/>
              </a:rPr>
              <a:pPr fontAlgn="base">
                <a:spcBef>
                  <a:spcPct val="0"/>
                </a:spcBef>
                <a:spcAft>
                  <a:spcPct val="0"/>
                </a:spcAft>
                <a:defRPr/>
              </a:pPr>
              <a:t>‹#›</a:t>
            </a:fld>
            <a:endParaRPr lang="en-US" altLang="zh-CN">
              <a:solidFill>
                <a:srgbClr val="000000"/>
              </a:solidFill>
              <a:ea typeface="宋体" panose="02010600030101010101" pitchFamily="2" charset="-122"/>
            </a:endParaRPr>
          </a:p>
        </p:txBody>
      </p:sp>
      <p:sp>
        <p:nvSpPr>
          <p:cNvPr id="1031" name="Line 8"/>
          <p:cNvSpPr>
            <a:spLocks noChangeShapeType="1"/>
          </p:cNvSpPr>
          <p:nvPr/>
        </p:nvSpPr>
        <p:spPr bwMode="auto">
          <a:xfrm>
            <a:off x="483577" y="1125538"/>
            <a:ext cx="8077200" cy="0"/>
          </a:xfrm>
          <a:prstGeom prst="line">
            <a:avLst/>
          </a:prstGeom>
          <a:noFill/>
          <a:ln w="38100">
            <a:solidFill>
              <a:srgbClr val="00206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Tree>
    <p:extLst>
      <p:ext uri="{BB962C8B-B14F-4D97-AF65-F5344CB8AC3E}">
        <p14:creationId xmlns:p14="http://schemas.microsoft.com/office/powerpoint/2010/main" val="789282806"/>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Lst>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rgbClr val="C00000"/>
        </a:buClr>
        <a:buSzPct val="8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00000"/>
        </a:buClr>
        <a:buSzPct val="85000"/>
        <a:buFont typeface="Wingdings" panose="05000000000000000000" pitchFamily="2" charset="2"/>
        <a:buChar char="Ø"/>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2291" name="Rectangle 3"/>
          <p:cNvSpPr>
            <a:spLocks noGrp="1" noChangeArrowheads="1"/>
          </p:cNvSpPr>
          <p:nvPr>
            <p:ph type="body" idx="1"/>
          </p:nvPr>
        </p:nvSpPr>
        <p:spPr bwMode="auto">
          <a:xfrm>
            <a:off x="457200" y="1268413"/>
            <a:ext cx="8229600"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15364"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solidFill>
                  <a:srgbClr val="000000"/>
                </a:solidFill>
                <a:latin typeface="+mn-lt"/>
                <a:ea typeface="宋体" pitchFamily="2" charset="-122"/>
              </a:defRPr>
            </a:lvl1pPr>
          </a:lstStyle>
          <a:p>
            <a:pPr fontAlgn="base">
              <a:spcBef>
                <a:spcPct val="0"/>
              </a:spcBef>
              <a:spcAft>
                <a:spcPct val="0"/>
              </a:spcAft>
              <a:defRPr/>
            </a:pPr>
            <a:endParaRPr lang="en-US" altLang="zh-CN"/>
          </a:p>
        </p:txBody>
      </p:sp>
      <p:sp>
        <p:nvSpPr>
          <p:cNvPr id="1536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solidFill>
                  <a:srgbClr val="000000"/>
                </a:solidFill>
                <a:latin typeface="+mn-lt"/>
                <a:ea typeface="宋体" pitchFamily="2" charset="-122"/>
              </a:defRPr>
            </a:lvl1pPr>
          </a:lstStyle>
          <a:p>
            <a:pPr fontAlgn="base">
              <a:spcBef>
                <a:spcPct val="0"/>
              </a:spcBef>
              <a:spcAft>
                <a:spcPct val="0"/>
              </a:spcAft>
              <a:defRPr/>
            </a:pPr>
            <a:endParaRPr lang="en-US" altLang="zh-CN"/>
          </a:p>
        </p:txBody>
      </p:sp>
      <p:sp>
        <p:nvSpPr>
          <p:cNvPr id="15366"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solidFill>
                  <a:srgbClr val="000000"/>
                </a:solidFill>
                <a:latin typeface="+mn-lt"/>
              </a:defRPr>
            </a:lvl1pPr>
          </a:lstStyle>
          <a:p>
            <a:pPr fontAlgn="base">
              <a:spcBef>
                <a:spcPct val="0"/>
              </a:spcBef>
              <a:spcAft>
                <a:spcPct val="0"/>
              </a:spcAft>
              <a:defRPr/>
            </a:pPr>
            <a:fld id="{C2656058-978F-4244-B285-62A6F090E4E8}" type="slidenum">
              <a:rPr lang="zh-CN" altLang="en-US">
                <a:ea typeface="宋体" pitchFamily="2" charset="-122"/>
              </a:rPr>
              <a:pPr fontAlgn="base">
                <a:spcBef>
                  <a:spcPct val="0"/>
                </a:spcBef>
                <a:spcAft>
                  <a:spcPct val="0"/>
                </a:spcAft>
                <a:defRPr/>
              </a:pPr>
              <a:t>‹#›</a:t>
            </a:fld>
            <a:endParaRPr lang="en-US" altLang="zh-CN">
              <a:ea typeface="宋体" pitchFamily="2" charset="-122"/>
            </a:endParaRPr>
          </a:p>
        </p:txBody>
      </p:sp>
      <p:sp>
        <p:nvSpPr>
          <p:cNvPr id="12295" name="Line 8"/>
          <p:cNvSpPr>
            <a:spLocks noChangeShapeType="1"/>
          </p:cNvSpPr>
          <p:nvPr/>
        </p:nvSpPr>
        <p:spPr bwMode="auto">
          <a:xfrm>
            <a:off x="484188" y="1125538"/>
            <a:ext cx="8077200" cy="0"/>
          </a:xfrm>
          <a:prstGeom prst="line">
            <a:avLst/>
          </a:prstGeom>
          <a:noFill/>
          <a:ln w="38100">
            <a:solidFill>
              <a:srgbClr val="00206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Tree>
    <p:extLst>
      <p:ext uri="{BB962C8B-B14F-4D97-AF65-F5344CB8AC3E}">
        <p14:creationId xmlns:p14="http://schemas.microsoft.com/office/powerpoint/2010/main" val="299625324"/>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Lst>
  <p:transition>
    <p:fade/>
  </p:transition>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rgbClr val="C00000"/>
        </a:buClr>
        <a:buSzPct val="8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00000"/>
        </a:buClr>
        <a:buSzPct val="85000"/>
        <a:buFont typeface="Wingdings" pitchFamily="2" charset="2"/>
        <a:buChar char="Ø"/>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 name="Line 1"/>
          <p:cNvSpPr/>
          <p:nvPr/>
        </p:nvSpPr>
        <p:spPr>
          <a:xfrm>
            <a:off x="483840" y="1125360"/>
            <a:ext cx="8077320" cy="0"/>
          </a:xfrm>
          <a:prstGeom prst="line">
            <a:avLst/>
          </a:prstGeom>
          <a:ln w="38160">
            <a:solidFill>
              <a:srgbClr val="002060"/>
            </a:solidFill>
            <a:round/>
          </a:ln>
        </p:spPr>
        <p:style>
          <a:lnRef idx="0">
            <a:scrgbClr r="0" g="0" b="0"/>
          </a:lnRef>
          <a:fillRef idx="0">
            <a:scrgbClr r="0" g="0" b="0"/>
          </a:fillRef>
          <a:effectRef idx="0">
            <a:scrgbClr r="0" g="0" b="0"/>
          </a:effectRef>
          <a:fontRef idx="minor"/>
        </p:style>
      </p:sp>
      <p:sp>
        <p:nvSpPr>
          <p:cNvPr id="80" name="PlaceHolder 2"/>
          <p:cNvSpPr>
            <a:spLocks noGrp="1"/>
          </p:cNvSpPr>
          <p:nvPr>
            <p:ph type="title"/>
          </p:nvPr>
        </p:nvSpPr>
        <p:spPr>
          <a:xfrm>
            <a:off x="457200" y="273600"/>
            <a:ext cx="82292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81"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extLst>
      <p:ext uri="{BB962C8B-B14F-4D97-AF65-F5344CB8AC3E}">
        <p14:creationId xmlns:p14="http://schemas.microsoft.com/office/powerpoint/2010/main" val="155521582"/>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 id="214748390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 name="Line 1"/>
          <p:cNvSpPr/>
          <p:nvPr/>
        </p:nvSpPr>
        <p:spPr>
          <a:xfrm>
            <a:off x="483480" y="1125360"/>
            <a:ext cx="8076960" cy="0"/>
          </a:xfrm>
          <a:prstGeom prst="line">
            <a:avLst/>
          </a:prstGeom>
          <a:ln w="38160">
            <a:solidFill>
              <a:srgbClr val="002060"/>
            </a:solidFill>
            <a:round/>
          </a:ln>
        </p:spPr>
        <p:style>
          <a:lnRef idx="0">
            <a:scrgbClr r="0" g="0" b="0"/>
          </a:lnRef>
          <a:fillRef idx="0">
            <a:scrgbClr r="0" g="0" b="0"/>
          </a:fillRef>
          <a:effectRef idx="0">
            <a:scrgbClr r="0" g="0" b="0"/>
          </a:effectRef>
          <a:fontRef idx="minor"/>
        </p:style>
      </p:sp>
      <p:sp>
        <p:nvSpPr>
          <p:cNvPr id="119" name="PlaceHolder 2"/>
          <p:cNvSpPr>
            <a:spLocks noGrp="1"/>
          </p:cNvSpPr>
          <p:nvPr>
            <p:ph type="title"/>
          </p:nvPr>
        </p:nvSpPr>
        <p:spPr>
          <a:xfrm>
            <a:off x="457200" y="273600"/>
            <a:ext cx="82292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120"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extLst>
      <p:ext uri="{BB962C8B-B14F-4D97-AF65-F5344CB8AC3E}">
        <p14:creationId xmlns:p14="http://schemas.microsoft.com/office/powerpoint/2010/main" val="1981797747"/>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 name="Line 1"/>
          <p:cNvSpPr/>
          <p:nvPr/>
        </p:nvSpPr>
        <p:spPr>
          <a:xfrm>
            <a:off x="483840" y="1125360"/>
            <a:ext cx="8077320" cy="0"/>
          </a:xfrm>
          <a:prstGeom prst="line">
            <a:avLst/>
          </a:prstGeom>
          <a:ln w="38160">
            <a:solidFill>
              <a:srgbClr val="002060"/>
            </a:solidFill>
            <a:round/>
          </a:ln>
        </p:spPr>
        <p:style>
          <a:lnRef idx="0">
            <a:scrgbClr r="0" g="0" b="0"/>
          </a:lnRef>
          <a:fillRef idx="0">
            <a:scrgbClr r="0" g="0" b="0"/>
          </a:fillRef>
          <a:effectRef idx="0">
            <a:scrgbClr r="0" g="0" b="0"/>
          </a:effectRef>
          <a:fontRef idx="minor"/>
        </p:style>
      </p:sp>
      <p:sp>
        <p:nvSpPr>
          <p:cNvPr id="80" name="PlaceHolder 2"/>
          <p:cNvSpPr>
            <a:spLocks noGrp="1"/>
          </p:cNvSpPr>
          <p:nvPr>
            <p:ph type="title"/>
          </p:nvPr>
        </p:nvSpPr>
        <p:spPr>
          <a:xfrm>
            <a:off x="457200" y="273600"/>
            <a:ext cx="8229240" cy="1144800"/>
          </a:xfrm>
          <a:prstGeom prst="rect">
            <a:avLst/>
          </a:prstGeom>
        </p:spPr>
        <p:txBody>
          <a:bodyPr lIns="0" tIns="0" rIns="0" bIns="0" anchor="ctr">
            <a:noAutofit/>
          </a:bodyPr>
          <a:lstStyle/>
          <a:p>
            <a:r>
              <a:rPr lang="en-US" sz="1800" b="0" strike="noStrike" spc="-1">
                <a:solidFill>
                  <a:srgbClr val="000000"/>
                </a:solidFill>
                <a:latin typeface="Arial" panose="020B0604020202090204"/>
              </a:rPr>
              <a:t>Click to edit the title text format</a:t>
            </a:r>
          </a:p>
        </p:txBody>
      </p:sp>
      <p:sp>
        <p:nvSpPr>
          <p:cNvPr id="81" name="PlaceHolder 3"/>
          <p:cNvSpPr>
            <a:spLocks noGrp="1"/>
          </p:cNvSpPr>
          <p:nvPr>
            <p:ph type="body"/>
          </p:nvPr>
        </p:nvSpPr>
        <p:spPr>
          <a:xfrm>
            <a:off x="457200" y="1604520"/>
            <a:ext cx="82292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90204"/>
              </a:rPr>
              <a:t>Click to edit the outline text format</a:t>
            </a:r>
          </a:p>
          <a:p>
            <a:pPr marL="864235" lvl="1" indent="-323850">
              <a:spcBef>
                <a:spcPts val="1135"/>
              </a:spcBef>
              <a:buClr>
                <a:srgbClr val="000000"/>
              </a:buClr>
              <a:buSzPct val="75000"/>
              <a:buFont typeface="Symbol" panose="05050102010706020507" charset="2"/>
              <a:buChar char=""/>
            </a:pPr>
            <a:r>
              <a:rPr lang="en-US" sz="1800" b="0" strike="noStrike" spc="-1">
                <a:solidFill>
                  <a:srgbClr val="000000"/>
                </a:solidFill>
                <a:latin typeface="Arial" panose="020B0604020202090204"/>
              </a:rPr>
              <a:t>Second Outline Level</a:t>
            </a: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90204"/>
              </a:rPr>
              <a:t>Third Outline Level</a:t>
            </a:r>
          </a:p>
          <a:p>
            <a:pPr marL="1727835" lvl="3" indent="-215900">
              <a:spcBef>
                <a:spcPts val="565"/>
              </a:spcBef>
              <a:buClr>
                <a:srgbClr val="000000"/>
              </a:buClr>
              <a:buSzPct val="75000"/>
              <a:buFont typeface="Symbol" panose="05050102010706020507" charset="2"/>
              <a:buChar char=""/>
            </a:pPr>
            <a:r>
              <a:rPr lang="en-US" sz="1800" b="0" strike="noStrike" spc="-1">
                <a:solidFill>
                  <a:srgbClr val="000000"/>
                </a:solidFill>
                <a:latin typeface="Arial" panose="020B0604020202090204"/>
              </a:rPr>
              <a:t>Fourth Outline Level</a:t>
            </a: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90204"/>
              </a:rPr>
              <a:t>Fifth Outline Level</a:t>
            </a: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90204"/>
              </a:rPr>
              <a:t>Sixth Outline Level</a:t>
            </a: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90204"/>
              </a:rPr>
              <a:t>Seventh Outline Level</a:t>
            </a:r>
          </a:p>
        </p:txBody>
      </p:sp>
    </p:spTree>
    <p:extLst>
      <p:ext uri="{BB962C8B-B14F-4D97-AF65-F5344CB8AC3E}">
        <p14:creationId xmlns:p14="http://schemas.microsoft.com/office/powerpoint/2010/main" val="4265893638"/>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 id="214748393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220028" y="4077072"/>
            <a:ext cx="8703941" cy="622005"/>
          </a:xfrm>
        </p:spPr>
        <p:txBody>
          <a:bodyPr/>
          <a:lstStyle/>
          <a:p>
            <a:pPr>
              <a:defRPr/>
            </a:pPr>
            <a:r>
              <a:rPr lang="zh-CN" altLang="en-US" sz="4000" b="1" dirty="0">
                <a:solidFill>
                  <a:srgbClr val="C00000"/>
                </a:solidFill>
                <a:latin typeface="楷体" panose="02010609060101010101" pitchFamily="49" charset="-122"/>
                <a:ea typeface="楷体" panose="02010609060101010101" pitchFamily="49" charset="-122"/>
                <a:cs typeface="+mn-ea"/>
                <a:sym typeface="+mn-lt"/>
              </a:rPr>
              <a:t>基于注意力机制和</a:t>
            </a:r>
            <a:r>
              <a:rPr lang="en-US" altLang="zh-CN" sz="4000" b="1" dirty="0">
                <a:solidFill>
                  <a:srgbClr val="C00000"/>
                </a:solidFill>
                <a:latin typeface="楷体" panose="02010609060101010101" pitchFamily="49" charset="-122"/>
                <a:ea typeface="楷体" panose="02010609060101010101" pitchFamily="49" charset="-122"/>
                <a:cs typeface="+mn-ea"/>
                <a:sym typeface="+mn-lt"/>
              </a:rPr>
              <a:t>LSTM</a:t>
            </a:r>
            <a:r>
              <a:rPr lang="zh-CN" altLang="en-US" sz="4000" b="1" dirty="0">
                <a:solidFill>
                  <a:srgbClr val="C00000"/>
                </a:solidFill>
                <a:latin typeface="楷体" panose="02010609060101010101" pitchFamily="49" charset="-122"/>
                <a:ea typeface="楷体" panose="02010609060101010101" pitchFamily="49" charset="-122"/>
                <a:cs typeface="+mn-ea"/>
                <a:sym typeface="+mn-lt"/>
              </a:rPr>
              <a:t>的污水处理厂出水水质预测方法</a:t>
            </a:r>
            <a:endParaRPr lang="en-US" altLang="zh-CN" sz="4000" b="1" dirty="0">
              <a:solidFill>
                <a:srgbClr val="C00000"/>
              </a:solidFill>
              <a:latin typeface="楷体" panose="02010609060101010101" pitchFamily="49" charset="-122"/>
              <a:ea typeface="楷体" panose="02010609060101010101" pitchFamily="49" charset="-122"/>
              <a:cs typeface="+mn-ea"/>
              <a:sym typeface="+mn-lt"/>
            </a:endParaRPr>
          </a:p>
        </p:txBody>
      </p:sp>
      <p:sp>
        <p:nvSpPr>
          <p:cNvPr id="6147" name="Rectangle 3"/>
          <p:cNvSpPr>
            <a:spLocks noGrp="1" noChangeArrowheads="1"/>
          </p:cNvSpPr>
          <p:nvPr>
            <p:ph type="subTitle" idx="1"/>
          </p:nvPr>
        </p:nvSpPr>
        <p:spPr>
          <a:xfrm>
            <a:off x="1882748" y="5157192"/>
            <a:ext cx="5378502" cy="1172048"/>
          </a:xfrm>
        </p:spPr>
        <p:txBody>
          <a:bodyPr/>
          <a:lstStyle/>
          <a:p>
            <a:pPr eaLnBrk="1" hangingPunct="1"/>
            <a:endParaRPr lang="en-US" altLang="zh-CN" sz="2000" b="1" dirty="0">
              <a:solidFill>
                <a:srgbClr val="002060"/>
              </a:solidFill>
              <a:latin typeface="楷体" panose="02010609060101010101" pitchFamily="49" charset="-122"/>
              <a:ea typeface="楷体" panose="02010609060101010101" pitchFamily="49" charset="-122"/>
            </a:endParaRPr>
          </a:p>
          <a:p>
            <a:pPr eaLnBrk="1" hangingPunct="1">
              <a:lnSpc>
                <a:spcPct val="150000"/>
              </a:lnSpc>
            </a:pPr>
            <a:r>
              <a:rPr lang="zh-CN" altLang="en-US" sz="2800" b="1" dirty="0">
                <a:solidFill>
                  <a:srgbClr val="002060"/>
                </a:solidFill>
                <a:latin typeface="楷体" panose="02010609060101010101" pitchFamily="49" charset="-122"/>
                <a:ea typeface="楷体" panose="02010609060101010101" pitchFamily="49" charset="-122"/>
              </a:rPr>
              <a:t>汇报人：王颖</a:t>
            </a:r>
            <a:endParaRPr lang="en-US" altLang="zh-CN" sz="2800" b="1" dirty="0">
              <a:solidFill>
                <a:srgbClr val="002060"/>
              </a:solidFill>
              <a:latin typeface="楷体" panose="02010609060101010101" pitchFamily="49" charset="-122"/>
              <a:ea typeface="楷体" panose="02010609060101010101" pitchFamily="49" charset="-122"/>
            </a:endParaRPr>
          </a:p>
          <a:p>
            <a:pPr marL="457200" indent="-457200" eaLnBrk="1" hangingPunct="1">
              <a:lnSpc>
                <a:spcPct val="120000"/>
              </a:lnSpc>
              <a:spcBef>
                <a:spcPts val="0"/>
              </a:spcBef>
              <a:spcAft>
                <a:spcPts val="1200"/>
              </a:spcAft>
              <a:buSzPct val="75000"/>
              <a:defRPr/>
            </a:pPr>
            <a:endParaRPr lang="en-US" altLang="zh-CN" sz="1400" b="1" kern="1200" dirty="0">
              <a:solidFill>
                <a:srgbClr val="002060"/>
              </a:solidFill>
              <a:latin typeface="楷体" panose="02010609060101010101" pitchFamily="49" charset="-122"/>
              <a:ea typeface="楷体" panose="02010609060101010101" pitchFamily="49" charset="-122"/>
            </a:endParaRPr>
          </a:p>
        </p:txBody>
      </p:sp>
      <p:sp>
        <p:nvSpPr>
          <p:cNvPr id="2" name="文本框 1"/>
          <p:cNvSpPr txBox="1"/>
          <p:nvPr/>
        </p:nvSpPr>
        <p:spPr>
          <a:xfrm>
            <a:off x="2771797" y="1556792"/>
            <a:ext cx="3600402" cy="1107996"/>
          </a:xfrm>
          <a:prstGeom prst="rect">
            <a:avLst/>
          </a:prstGeom>
          <a:noFill/>
        </p:spPr>
        <p:txBody>
          <a:bodyPr wrap="square" rtlCol="0">
            <a:spAutoFit/>
          </a:bodyPr>
          <a:lstStyle/>
          <a:p>
            <a:r>
              <a:rPr lang="zh-CN" altLang="en-US" sz="6600" b="1" dirty="0">
                <a:solidFill>
                  <a:srgbClr val="002060"/>
                </a:solidFill>
                <a:latin typeface="宋体" panose="02010600030101010101" pitchFamily="2" charset="-122"/>
                <a:ea typeface="宋体" panose="02010600030101010101" pitchFamily="2" charset="-122"/>
                <a:cs typeface="+mn-ea"/>
              </a:rPr>
              <a:t>开题报告</a:t>
            </a:r>
          </a:p>
        </p:txBody>
      </p:sp>
    </p:spTree>
    <p:extLst>
      <p:ext uri="{BB962C8B-B14F-4D97-AF65-F5344CB8AC3E}">
        <p14:creationId xmlns:p14="http://schemas.microsoft.com/office/powerpoint/2010/main" val="24673950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0EE5F039-9E05-415D-BB8C-915B8A2B4368}"/>
              </a:ext>
            </a:extLst>
          </p:cNvPr>
          <p:cNvSpPr txBox="1"/>
          <p:nvPr/>
        </p:nvSpPr>
        <p:spPr>
          <a:xfrm>
            <a:off x="3087457" y="596738"/>
            <a:ext cx="2969083" cy="461665"/>
          </a:xfrm>
          <a:prstGeom prst="rect">
            <a:avLst/>
          </a:prstGeom>
          <a:noFill/>
        </p:spPr>
        <p:txBody>
          <a:bodyPr wrap="none" rtlCol="0">
            <a:spAutoFit/>
          </a:bodyPr>
          <a:lstStyle/>
          <a:p>
            <a:r>
              <a:rPr lang="zh-CN" altLang="en-US" sz="2400" b="1" dirty="0">
                <a:solidFill>
                  <a:srgbClr val="002060"/>
                </a:solidFill>
                <a:latin typeface="楷体" panose="02010609060101010101" pitchFamily="49" charset="-122"/>
                <a:ea typeface="楷体" panose="02010609060101010101" pitchFamily="49" charset="-122"/>
              </a:rPr>
              <a:t>特征选择方法的选取</a:t>
            </a:r>
            <a:endParaRPr lang="en-US" altLang="zh-CN" sz="2400" b="1" dirty="0">
              <a:solidFill>
                <a:srgbClr val="002060"/>
              </a:solidFill>
              <a:latin typeface="楷体" panose="02010609060101010101" pitchFamily="49" charset="-122"/>
              <a:ea typeface="楷体" panose="02010609060101010101" pitchFamily="49" charset="-122"/>
            </a:endParaRPr>
          </a:p>
        </p:txBody>
      </p:sp>
      <p:sp>
        <p:nvSpPr>
          <p:cNvPr id="8" name="文本框 7">
            <a:extLst>
              <a:ext uri="{FF2B5EF4-FFF2-40B4-BE49-F238E27FC236}">
                <a16:creationId xmlns:a16="http://schemas.microsoft.com/office/drawing/2014/main" id="{D95C9588-D8A5-48B9-A102-B7E8FE1483C2}"/>
              </a:ext>
            </a:extLst>
          </p:cNvPr>
          <p:cNvSpPr txBox="1"/>
          <p:nvPr/>
        </p:nvSpPr>
        <p:spPr>
          <a:xfrm>
            <a:off x="760952" y="1381808"/>
            <a:ext cx="7683910" cy="943528"/>
          </a:xfrm>
          <a:prstGeom prst="rect">
            <a:avLst/>
          </a:prstGeom>
          <a:solidFill>
            <a:schemeClr val="tx2">
              <a:lumMod val="20000"/>
              <a:lumOff val="80000"/>
            </a:schemeClr>
          </a:solidFill>
        </p:spPr>
        <p:txBody>
          <a:bodyPr wrap="square" rtlCol="0">
            <a:spAutoFit/>
          </a:bodyPr>
          <a:lstStyle/>
          <a:p>
            <a:pPr lvl="0" fontAlgn="base">
              <a:lnSpc>
                <a:spcPct val="150000"/>
              </a:lnSpc>
              <a:spcBef>
                <a:spcPct val="0"/>
              </a:spcBef>
              <a:spcAft>
                <a:spcPct val="0"/>
              </a:spcAft>
              <a:buSzPct val="90000"/>
            </a:pPr>
            <a:r>
              <a:rPr lang="zh-CN" altLang="en-US" sz="2000" b="1" dirty="0">
                <a:solidFill>
                  <a:srgbClr val="C00000"/>
                </a:solidFill>
                <a:latin typeface="楷体" panose="02010609060101010101" pitchFamily="49" charset="-122"/>
                <a:ea typeface="楷体" panose="02010609060101010101" pitchFamily="49" charset="-122"/>
              </a:rPr>
              <a:t>目标</a:t>
            </a:r>
            <a:r>
              <a:rPr lang="zh-CN" altLang="en-US" sz="2000" b="1" dirty="0">
                <a:latin typeface="楷体" panose="02010609060101010101" pitchFamily="49" charset="-122"/>
                <a:ea typeface="楷体" panose="02010609060101010101" pitchFamily="49" charset="-122"/>
              </a:rPr>
              <a:t>：利用特征选择方法寻找最优特征子集，从数据集中剔除不相关或冗余的特征，避免其对模型精度和计算效率造成不利影响。</a:t>
            </a:r>
            <a:endParaRPr lang="en-US" altLang="zh-CN" sz="2000" b="1" dirty="0">
              <a:latin typeface="楷体" panose="02010609060101010101" pitchFamily="49" charset="-122"/>
              <a:ea typeface="楷体" panose="02010609060101010101" pitchFamily="49" charset="-122"/>
            </a:endParaRPr>
          </a:p>
        </p:txBody>
      </p:sp>
      <p:sp>
        <p:nvSpPr>
          <p:cNvPr id="13" name="圆角矩形 12"/>
          <p:cNvSpPr/>
          <p:nvPr/>
        </p:nvSpPr>
        <p:spPr>
          <a:xfrm>
            <a:off x="794364" y="4532665"/>
            <a:ext cx="7683910" cy="2075583"/>
          </a:xfrm>
          <a:prstGeom prst="roundRect">
            <a:avLst/>
          </a:prstGeom>
          <a:solidFill>
            <a:schemeClr val="bg1">
              <a:lumMod val="85000"/>
            </a:schemeClr>
          </a:solidFill>
          <a:ln w="25400">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eaLnBrk="1" fontAlgn="auto" hangingPunct="1">
              <a:spcBef>
                <a:spcPts val="0"/>
              </a:spcBef>
              <a:spcAft>
                <a:spcPts val="0"/>
              </a:spcAft>
              <a:defRPr/>
            </a:pPr>
            <a:endParaRPr lang="zh-CN" altLang="en-US">
              <a:solidFill>
                <a:srgbClr val="FFFFFF"/>
              </a:solidFill>
              <a:ea typeface="宋体" pitchFamily="2" charset="-122"/>
            </a:endParaRPr>
          </a:p>
        </p:txBody>
      </p:sp>
      <p:sp>
        <p:nvSpPr>
          <p:cNvPr id="14" name="矩形 38"/>
          <p:cNvSpPr>
            <a:spLocks noChangeArrowheads="1"/>
          </p:cNvSpPr>
          <p:nvPr/>
        </p:nvSpPr>
        <p:spPr bwMode="auto">
          <a:xfrm>
            <a:off x="973444" y="4548181"/>
            <a:ext cx="7216011" cy="1866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nSpc>
                <a:spcPct val="150000"/>
              </a:lnSpc>
              <a:spcBef>
                <a:spcPct val="0"/>
              </a:spcBef>
              <a:buClrTx/>
              <a:buSzTx/>
              <a:buNone/>
            </a:pPr>
            <a:r>
              <a:rPr lang="zh-CN" altLang="en-US" sz="2000" b="1" dirty="0">
                <a:solidFill>
                  <a:srgbClr val="002060"/>
                </a:solidFill>
                <a:latin typeface="楷体" panose="02010609060101010101" pitchFamily="49" charset="-122"/>
                <a:ea typeface="楷体" panose="02010609060101010101" pitchFamily="49" charset="-122"/>
              </a:rPr>
              <a:t>污水处理过程的强耦合性决定了其特征之间的依赖。此外，相同处理工艺下各变量的影响关系较为固定，因此特征选择适合作为建模的一个前期步骤，与模型的训练过程区分开。相对于其它两类方法，</a:t>
            </a:r>
            <a:r>
              <a:rPr lang="en-US" altLang="zh-CN" sz="2000" b="1" dirty="0">
                <a:solidFill>
                  <a:srgbClr val="002060"/>
                </a:solidFill>
                <a:latin typeface="楷体" panose="02010609060101010101" pitchFamily="49" charset="-122"/>
                <a:ea typeface="楷体" panose="02010609060101010101" pitchFamily="49" charset="-122"/>
              </a:rPr>
              <a:t>Wrapper</a:t>
            </a:r>
            <a:r>
              <a:rPr lang="zh-CN" altLang="en-US" sz="2000" b="1" dirty="0">
                <a:solidFill>
                  <a:srgbClr val="002060"/>
                </a:solidFill>
                <a:latin typeface="楷体" panose="02010609060101010101" pitchFamily="49" charset="-122"/>
                <a:ea typeface="楷体" panose="02010609060101010101" pitchFamily="49" charset="-122"/>
              </a:rPr>
              <a:t>方法更适用于本课题的研究。</a:t>
            </a:r>
            <a:endParaRPr lang="en-US" altLang="zh-CN" sz="2000" b="1" dirty="0">
              <a:solidFill>
                <a:srgbClr val="002060"/>
              </a:solidFill>
              <a:latin typeface="楷体" panose="02010609060101010101" pitchFamily="49" charset="-122"/>
              <a:ea typeface="楷体" panose="02010609060101010101" pitchFamily="49" charset="-122"/>
            </a:endParaRPr>
          </a:p>
        </p:txBody>
      </p:sp>
      <p:sp>
        <p:nvSpPr>
          <p:cNvPr id="17" name="矩形 28"/>
          <p:cNvSpPr>
            <a:spLocks noChangeArrowheads="1"/>
          </p:cNvSpPr>
          <p:nvPr/>
        </p:nvSpPr>
        <p:spPr bwMode="auto">
          <a:xfrm>
            <a:off x="794364" y="4084145"/>
            <a:ext cx="13839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Pct val="90000"/>
              <a:buFontTx/>
              <a:buNone/>
            </a:pPr>
            <a:r>
              <a:rPr lang="zh-CN" altLang="en-US" sz="2000" b="1" dirty="0">
                <a:solidFill>
                  <a:srgbClr val="C00000"/>
                </a:solidFill>
                <a:latin typeface="微软雅黑" panose="020B0503020204020204" pitchFamily="34" charset="-122"/>
                <a:ea typeface="微软雅黑" panose="020B0503020204020204" pitchFamily="34" charset="-122"/>
              </a:rPr>
              <a:t>研究思路：</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D95C9588-D8A5-48B9-A102-B7E8FE1483C2}"/>
              </a:ext>
            </a:extLst>
          </p:cNvPr>
          <p:cNvSpPr txBox="1"/>
          <p:nvPr/>
        </p:nvSpPr>
        <p:spPr>
          <a:xfrm>
            <a:off x="760952" y="2502144"/>
            <a:ext cx="7683910" cy="1405193"/>
          </a:xfrm>
          <a:prstGeom prst="rect">
            <a:avLst/>
          </a:prstGeom>
          <a:solidFill>
            <a:schemeClr val="tx2">
              <a:lumMod val="20000"/>
              <a:lumOff val="80000"/>
            </a:schemeClr>
          </a:solidFill>
        </p:spPr>
        <p:txBody>
          <a:bodyPr wrap="square" rtlCol="0">
            <a:spAutoFit/>
          </a:bodyPr>
          <a:lstStyle/>
          <a:p>
            <a:pPr lvl="0" fontAlgn="base">
              <a:lnSpc>
                <a:spcPct val="150000"/>
              </a:lnSpc>
              <a:spcBef>
                <a:spcPct val="0"/>
              </a:spcBef>
              <a:spcAft>
                <a:spcPct val="0"/>
              </a:spcAft>
              <a:buSzPct val="90000"/>
            </a:pPr>
            <a:r>
              <a:rPr lang="zh-CN" altLang="en-US" sz="2000" b="1" dirty="0">
                <a:solidFill>
                  <a:srgbClr val="C00000"/>
                </a:solidFill>
                <a:latin typeface="楷体" panose="02010609060101010101" pitchFamily="49" charset="-122"/>
                <a:ea typeface="楷体" panose="02010609060101010101" pitchFamily="49" charset="-122"/>
              </a:rPr>
              <a:t>难点</a:t>
            </a:r>
            <a:r>
              <a:rPr lang="zh-CN" altLang="en-US" sz="2000" b="1" dirty="0">
                <a:latin typeface="楷体" panose="02010609060101010101" pitchFamily="49" charset="-122"/>
                <a:ea typeface="楷体" panose="02010609060101010101" pitchFamily="49" charset="-122"/>
              </a:rPr>
              <a:t>：针对污水处理厂监测数据中的冗余或不相关特征，如何根据污水处理过程中变量关系的特性从</a:t>
            </a:r>
            <a:r>
              <a:rPr lang="en-US" altLang="zh-CN" sz="2000" b="1" dirty="0">
                <a:latin typeface="楷体" panose="02010609060101010101" pitchFamily="49" charset="-122"/>
                <a:ea typeface="楷体" panose="02010609060101010101" pitchFamily="49" charset="-122"/>
              </a:rPr>
              <a:t>Filter</a:t>
            </a:r>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Wrapper</a:t>
            </a:r>
            <a:r>
              <a:rPr lang="zh-CN" altLang="en-US" sz="2000" b="1" dirty="0">
                <a:latin typeface="楷体" panose="02010609060101010101" pitchFamily="49" charset="-122"/>
                <a:ea typeface="楷体" panose="02010609060101010101" pitchFamily="49" charset="-122"/>
              </a:rPr>
              <a:t>和</a:t>
            </a:r>
            <a:r>
              <a:rPr lang="en-US" altLang="zh-CN" sz="2000" b="1" dirty="0">
                <a:latin typeface="楷体" panose="02010609060101010101" pitchFamily="49" charset="-122"/>
                <a:ea typeface="楷体" panose="02010609060101010101" pitchFamily="49" charset="-122"/>
              </a:rPr>
              <a:t>Embedded</a:t>
            </a:r>
            <a:r>
              <a:rPr lang="zh-CN" altLang="en-US" sz="2000" b="1" dirty="0">
                <a:latin typeface="楷体" panose="02010609060101010101" pitchFamily="49" charset="-122"/>
                <a:ea typeface="楷体" panose="02010609060101010101" pitchFamily="49" charset="-122"/>
              </a:rPr>
              <a:t>三类特征选择方法中选取适合该任务的方法。</a:t>
            </a:r>
            <a:endParaRPr lang="en-US" altLang="zh-CN" sz="20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15877720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0EE5F039-9E05-415D-BB8C-915B8A2B4368}"/>
              </a:ext>
            </a:extLst>
          </p:cNvPr>
          <p:cNvSpPr txBox="1"/>
          <p:nvPr/>
        </p:nvSpPr>
        <p:spPr>
          <a:xfrm>
            <a:off x="3087457" y="596738"/>
            <a:ext cx="2969083" cy="461665"/>
          </a:xfrm>
          <a:prstGeom prst="rect">
            <a:avLst/>
          </a:prstGeom>
          <a:noFill/>
        </p:spPr>
        <p:txBody>
          <a:bodyPr wrap="none" rtlCol="0">
            <a:spAutoFit/>
          </a:bodyPr>
          <a:lstStyle/>
          <a:p>
            <a:r>
              <a:rPr lang="zh-CN" altLang="en-US" sz="2400" b="1" dirty="0">
                <a:solidFill>
                  <a:srgbClr val="002060"/>
                </a:solidFill>
                <a:latin typeface="楷体" panose="02010609060101010101" pitchFamily="49" charset="-122"/>
                <a:ea typeface="楷体" panose="02010609060101010101" pitchFamily="49" charset="-122"/>
              </a:rPr>
              <a:t>神经网络类型的选择</a:t>
            </a:r>
            <a:endParaRPr lang="en-US" altLang="zh-CN" sz="2400" b="1" dirty="0">
              <a:solidFill>
                <a:srgbClr val="002060"/>
              </a:solidFill>
              <a:latin typeface="楷体" panose="02010609060101010101" pitchFamily="49" charset="-122"/>
              <a:ea typeface="楷体" panose="02010609060101010101" pitchFamily="49" charset="-122"/>
            </a:endParaRPr>
          </a:p>
        </p:txBody>
      </p:sp>
      <p:sp>
        <p:nvSpPr>
          <p:cNvPr id="8" name="文本框 7">
            <a:extLst>
              <a:ext uri="{FF2B5EF4-FFF2-40B4-BE49-F238E27FC236}">
                <a16:creationId xmlns:a16="http://schemas.microsoft.com/office/drawing/2014/main" id="{D95C9588-D8A5-48B9-A102-B7E8FE1483C2}"/>
              </a:ext>
            </a:extLst>
          </p:cNvPr>
          <p:cNvSpPr txBox="1"/>
          <p:nvPr/>
        </p:nvSpPr>
        <p:spPr>
          <a:xfrm>
            <a:off x="760952" y="1381808"/>
            <a:ext cx="7683910" cy="1866858"/>
          </a:xfrm>
          <a:prstGeom prst="rect">
            <a:avLst/>
          </a:prstGeom>
          <a:solidFill>
            <a:schemeClr val="tx2">
              <a:lumMod val="20000"/>
              <a:lumOff val="80000"/>
            </a:schemeClr>
          </a:solidFill>
        </p:spPr>
        <p:txBody>
          <a:bodyPr wrap="square" rtlCol="0">
            <a:spAutoFit/>
          </a:bodyPr>
          <a:lstStyle/>
          <a:p>
            <a:pPr lvl="0" fontAlgn="base">
              <a:lnSpc>
                <a:spcPct val="150000"/>
              </a:lnSpc>
              <a:spcBef>
                <a:spcPct val="0"/>
              </a:spcBef>
              <a:spcAft>
                <a:spcPct val="0"/>
              </a:spcAft>
              <a:buSzPct val="90000"/>
            </a:pPr>
            <a:r>
              <a:rPr lang="zh-CN" altLang="en-US" sz="2000" b="1" dirty="0">
                <a:solidFill>
                  <a:srgbClr val="C00000"/>
                </a:solidFill>
                <a:latin typeface="楷体" panose="02010609060101010101" pitchFamily="49" charset="-122"/>
                <a:ea typeface="楷体" panose="02010609060101010101" pitchFamily="49" charset="-122"/>
              </a:rPr>
              <a:t>问题描述</a:t>
            </a:r>
            <a:r>
              <a:rPr lang="zh-CN" altLang="en-US" sz="2000" b="1" dirty="0">
                <a:latin typeface="楷体" panose="02010609060101010101" pitchFamily="49" charset="-122"/>
                <a:ea typeface="楷体" panose="02010609060101010101" pitchFamily="49" charset="-122"/>
              </a:rPr>
              <a:t>：污水处理过程中前后不同时段的进水会在反应池中混合，且采用</a:t>
            </a:r>
            <a:r>
              <a:rPr lang="en-US" altLang="zh-CN" sz="2000" b="1" dirty="0">
                <a:latin typeface="楷体" panose="02010609060101010101" pitchFamily="49" charset="-122"/>
                <a:ea typeface="楷体" panose="02010609060101010101" pitchFamily="49" charset="-122"/>
              </a:rPr>
              <a:t>A2O</a:t>
            </a:r>
            <a:r>
              <a:rPr lang="zh-CN" altLang="en-US" sz="2000" b="1" dirty="0">
                <a:latin typeface="楷体" panose="02010609060101010101" pitchFamily="49" charset="-122"/>
                <a:ea typeface="楷体" panose="02010609060101010101" pitchFamily="49" charset="-122"/>
              </a:rPr>
              <a:t>等工艺的系统中包含了混合液的内回流，混合液会从好氧池末端沿着管道回流到缺氧池前端。因此，未来某个时刻的出水水质会与历史一段时间内的各个特征都相关。</a:t>
            </a:r>
            <a:endParaRPr lang="en-US" altLang="zh-CN" sz="2000" b="1" dirty="0">
              <a:latin typeface="楷体" panose="02010609060101010101" pitchFamily="49" charset="-122"/>
              <a:ea typeface="楷体" panose="02010609060101010101" pitchFamily="49" charset="-122"/>
            </a:endParaRPr>
          </a:p>
        </p:txBody>
      </p:sp>
      <p:sp>
        <p:nvSpPr>
          <p:cNvPr id="13" name="圆角矩形 12"/>
          <p:cNvSpPr/>
          <p:nvPr/>
        </p:nvSpPr>
        <p:spPr>
          <a:xfrm>
            <a:off x="760952" y="3859184"/>
            <a:ext cx="7771488" cy="2570849"/>
          </a:xfrm>
          <a:prstGeom prst="roundRect">
            <a:avLst/>
          </a:prstGeom>
          <a:solidFill>
            <a:schemeClr val="bg1">
              <a:lumMod val="85000"/>
            </a:schemeClr>
          </a:solidFill>
          <a:ln w="25400">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eaLnBrk="1" fontAlgn="auto" hangingPunct="1">
              <a:spcBef>
                <a:spcPts val="0"/>
              </a:spcBef>
              <a:spcAft>
                <a:spcPts val="0"/>
              </a:spcAft>
              <a:defRPr/>
            </a:pPr>
            <a:endParaRPr lang="zh-CN" altLang="en-US">
              <a:solidFill>
                <a:srgbClr val="FFFFFF"/>
              </a:solidFill>
              <a:ea typeface="宋体" pitchFamily="2" charset="-122"/>
            </a:endParaRPr>
          </a:p>
        </p:txBody>
      </p:sp>
      <p:sp>
        <p:nvSpPr>
          <p:cNvPr id="14" name="矩形 38"/>
          <p:cNvSpPr>
            <a:spLocks noChangeArrowheads="1"/>
          </p:cNvSpPr>
          <p:nvPr/>
        </p:nvSpPr>
        <p:spPr bwMode="auto">
          <a:xfrm>
            <a:off x="794364" y="3881432"/>
            <a:ext cx="7650498" cy="2495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nSpc>
                <a:spcPts val="3200"/>
              </a:lnSpc>
              <a:spcBef>
                <a:spcPct val="0"/>
              </a:spcBef>
              <a:buClrTx/>
              <a:buSzTx/>
              <a:buNone/>
            </a:pPr>
            <a:r>
              <a:rPr lang="zh-CN" altLang="en-US" sz="2000" b="1" dirty="0">
                <a:solidFill>
                  <a:srgbClr val="002060"/>
                </a:solidFill>
                <a:latin typeface="楷体" panose="02010609060101010101" pitchFamily="49" charset="-122"/>
                <a:ea typeface="楷体" panose="02010609060101010101" pitchFamily="49" charset="-122"/>
              </a:rPr>
              <a:t>普通的前馈神经网络并不适合处理时序数据，而循环神经网络</a:t>
            </a:r>
            <a:r>
              <a:rPr lang="en-US" altLang="zh-CN" sz="2000" b="1" dirty="0">
                <a:solidFill>
                  <a:srgbClr val="002060"/>
                </a:solidFill>
                <a:latin typeface="楷体" panose="02010609060101010101" pitchFamily="49" charset="-122"/>
                <a:ea typeface="楷体" panose="02010609060101010101" pitchFamily="49" charset="-122"/>
              </a:rPr>
              <a:t>(RNN)</a:t>
            </a:r>
            <a:r>
              <a:rPr lang="zh-CN" altLang="en-US" sz="2000" b="1" dirty="0">
                <a:solidFill>
                  <a:srgbClr val="002060"/>
                </a:solidFill>
                <a:latin typeface="楷体" panose="02010609060101010101" pitchFamily="49" charset="-122"/>
                <a:ea typeface="楷体" panose="02010609060101010101" pitchFamily="49" charset="-122"/>
              </a:rPr>
              <a:t>的结构和信息传递方式使其更擅长捕捉特征中的时间依赖。长短期记忆</a:t>
            </a:r>
            <a:r>
              <a:rPr lang="en-US" altLang="zh-CN" sz="2000" b="1" dirty="0">
                <a:solidFill>
                  <a:srgbClr val="002060"/>
                </a:solidFill>
                <a:latin typeface="楷体" panose="02010609060101010101" pitchFamily="49" charset="-122"/>
                <a:ea typeface="楷体" panose="02010609060101010101" pitchFamily="49" charset="-122"/>
              </a:rPr>
              <a:t>(LSTM)</a:t>
            </a:r>
            <a:r>
              <a:rPr lang="zh-CN" altLang="en-US" sz="2000" b="1" dirty="0">
                <a:solidFill>
                  <a:srgbClr val="002060"/>
                </a:solidFill>
                <a:latin typeface="楷体" panose="02010609060101010101" pitchFamily="49" charset="-122"/>
                <a:ea typeface="楷体" panose="02010609060101010101" pitchFamily="49" charset="-122"/>
              </a:rPr>
              <a:t>网络由基本</a:t>
            </a:r>
            <a:r>
              <a:rPr lang="en-US" altLang="zh-CN" sz="2000" b="1" dirty="0">
                <a:solidFill>
                  <a:srgbClr val="002060"/>
                </a:solidFill>
                <a:latin typeface="楷体" panose="02010609060101010101" pitchFamily="49" charset="-122"/>
                <a:ea typeface="楷体" panose="02010609060101010101" pitchFamily="49" charset="-122"/>
              </a:rPr>
              <a:t>RNN</a:t>
            </a:r>
            <a:r>
              <a:rPr lang="zh-CN" altLang="en-US" sz="2000" b="1" dirty="0">
                <a:solidFill>
                  <a:srgbClr val="002060"/>
                </a:solidFill>
                <a:latin typeface="楷体" panose="02010609060101010101" pitchFamily="49" charset="-122"/>
                <a:ea typeface="楷体" panose="02010609060101010101" pitchFamily="49" charset="-122"/>
              </a:rPr>
              <a:t>改进而来，它利用内部的门控处理单元实现了信息的选择性记忆，能够有效克服基本</a:t>
            </a:r>
            <a:r>
              <a:rPr lang="en-US" altLang="zh-CN" sz="2000" b="1" dirty="0">
                <a:solidFill>
                  <a:srgbClr val="002060"/>
                </a:solidFill>
                <a:latin typeface="楷体" panose="02010609060101010101" pitchFamily="49" charset="-122"/>
                <a:ea typeface="楷体" panose="02010609060101010101" pitchFamily="49" charset="-122"/>
              </a:rPr>
              <a:t>RNN</a:t>
            </a:r>
            <a:r>
              <a:rPr lang="zh-CN" altLang="en-US" sz="2000" b="1" dirty="0">
                <a:solidFill>
                  <a:srgbClr val="002060"/>
                </a:solidFill>
                <a:latin typeface="楷体" panose="02010609060101010101" pitchFamily="49" charset="-122"/>
                <a:ea typeface="楷体" panose="02010609060101010101" pitchFamily="49" charset="-122"/>
              </a:rPr>
              <a:t>中存在的梯度消失问题，目前已广泛应用于机器翻译、交通预测、气象预测等场景。因此，本课题将</a:t>
            </a:r>
            <a:r>
              <a:rPr lang="en-US" altLang="zh-CN" sz="2000" b="1" dirty="0">
                <a:solidFill>
                  <a:srgbClr val="002060"/>
                </a:solidFill>
                <a:latin typeface="楷体" panose="02010609060101010101" pitchFamily="49" charset="-122"/>
                <a:ea typeface="楷体" panose="02010609060101010101" pitchFamily="49" charset="-122"/>
              </a:rPr>
              <a:t>LSTM</a:t>
            </a:r>
            <a:r>
              <a:rPr lang="zh-CN" altLang="en-US" sz="2000" b="1" dirty="0">
                <a:solidFill>
                  <a:srgbClr val="002060"/>
                </a:solidFill>
                <a:latin typeface="楷体" panose="02010609060101010101" pitchFamily="49" charset="-122"/>
                <a:ea typeface="楷体" panose="02010609060101010101" pitchFamily="49" charset="-122"/>
              </a:rPr>
              <a:t>网络应用于污水处理过程建模中。</a:t>
            </a:r>
            <a:endParaRPr lang="en-US" altLang="zh-CN" sz="2000" b="1" dirty="0">
              <a:solidFill>
                <a:srgbClr val="002060"/>
              </a:solidFill>
              <a:latin typeface="楷体" panose="02010609060101010101" pitchFamily="49" charset="-122"/>
              <a:ea typeface="楷体" panose="02010609060101010101" pitchFamily="49" charset="-122"/>
            </a:endParaRPr>
          </a:p>
        </p:txBody>
      </p:sp>
      <p:sp>
        <p:nvSpPr>
          <p:cNvPr id="17" name="矩形 28"/>
          <p:cNvSpPr>
            <a:spLocks noChangeArrowheads="1"/>
          </p:cNvSpPr>
          <p:nvPr/>
        </p:nvSpPr>
        <p:spPr bwMode="auto">
          <a:xfrm>
            <a:off x="794364" y="3410368"/>
            <a:ext cx="13839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Pct val="90000"/>
              <a:buFontTx/>
              <a:buNone/>
            </a:pPr>
            <a:r>
              <a:rPr lang="zh-CN" altLang="en-US" sz="2000" b="1" dirty="0">
                <a:solidFill>
                  <a:srgbClr val="C00000"/>
                </a:solidFill>
                <a:latin typeface="微软雅黑" panose="020B0503020204020204" pitchFamily="34" charset="-122"/>
                <a:ea typeface="微软雅黑" panose="020B0503020204020204" pitchFamily="34" charset="-122"/>
              </a:rPr>
              <a:t>研究思路：</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676838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0EE5F039-9E05-415D-BB8C-915B8A2B4368}"/>
              </a:ext>
            </a:extLst>
          </p:cNvPr>
          <p:cNvSpPr txBox="1"/>
          <p:nvPr/>
        </p:nvSpPr>
        <p:spPr>
          <a:xfrm>
            <a:off x="3087457" y="596738"/>
            <a:ext cx="2659702" cy="461665"/>
          </a:xfrm>
          <a:prstGeom prst="rect">
            <a:avLst/>
          </a:prstGeom>
          <a:noFill/>
        </p:spPr>
        <p:txBody>
          <a:bodyPr wrap="none" rtlCol="0">
            <a:spAutoFit/>
          </a:bodyPr>
          <a:lstStyle/>
          <a:p>
            <a:r>
              <a:rPr lang="zh-CN" altLang="en-US" sz="2400" b="1" dirty="0">
                <a:solidFill>
                  <a:srgbClr val="002060"/>
                </a:solidFill>
                <a:latin typeface="楷体" panose="02010609060101010101" pitchFamily="49" charset="-122"/>
                <a:ea typeface="楷体" panose="02010609060101010101" pitchFamily="49" charset="-122"/>
              </a:rPr>
              <a:t>注意力模块的设计</a:t>
            </a:r>
            <a:endParaRPr lang="en-US" altLang="zh-CN" sz="2400" b="1" dirty="0">
              <a:solidFill>
                <a:srgbClr val="002060"/>
              </a:solidFill>
              <a:latin typeface="楷体" panose="02010609060101010101" pitchFamily="49" charset="-122"/>
              <a:ea typeface="楷体" panose="02010609060101010101" pitchFamily="49" charset="-122"/>
            </a:endParaRPr>
          </a:p>
        </p:txBody>
      </p:sp>
      <p:sp>
        <p:nvSpPr>
          <p:cNvPr id="8" name="文本框 7">
            <a:extLst>
              <a:ext uri="{FF2B5EF4-FFF2-40B4-BE49-F238E27FC236}">
                <a16:creationId xmlns:a16="http://schemas.microsoft.com/office/drawing/2014/main" id="{D95C9588-D8A5-48B9-A102-B7E8FE1483C2}"/>
              </a:ext>
            </a:extLst>
          </p:cNvPr>
          <p:cNvSpPr txBox="1"/>
          <p:nvPr/>
        </p:nvSpPr>
        <p:spPr>
          <a:xfrm>
            <a:off x="760952" y="1381808"/>
            <a:ext cx="7683910" cy="1405193"/>
          </a:xfrm>
          <a:prstGeom prst="rect">
            <a:avLst/>
          </a:prstGeom>
          <a:solidFill>
            <a:schemeClr val="tx2">
              <a:lumMod val="20000"/>
              <a:lumOff val="80000"/>
            </a:schemeClr>
          </a:solidFill>
        </p:spPr>
        <p:txBody>
          <a:bodyPr wrap="square" rtlCol="0">
            <a:spAutoFit/>
          </a:bodyPr>
          <a:lstStyle/>
          <a:p>
            <a:pPr lvl="0" fontAlgn="base">
              <a:lnSpc>
                <a:spcPct val="150000"/>
              </a:lnSpc>
              <a:spcBef>
                <a:spcPct val="0"/>
              </a:spcBef>
              <a:spcAft>
                <a:spcPct val="0"/>
              </a:spcAft>
              <a:buSzPct val="90000"/>
            </a:pPr>
            <a:r>
              <a:rPr lang="zh-CN" altLang="en-US" sz="2000" b="1" dirty="0">
                <a:solidFill>
                  <a:srgbClr val="C00000"/>
                </a:solidFill>
                <a:latin typeface="楷体" panose="02010609060101010101" pitchFamily="49" charset="-122"/>
                <a:ea typeface="楷体" panose="02010609060101010101" pitchFamily="49" charset="-122"/>
              </a:rPr>
              <a:t>问题描述</a:t>
            </a:r>
            <a:r>
              <a:rPr lang="zh-CN" altLang="en-US" sz="2000" b="1" dirty="0">
                <a:latin typeface="楷体" panose="02010609060101010101" pitchFamily="49" charset="-122"/>
                <a:ea typeface="楷体" panose="02010609060101010101" pitchFamily="49" charset="-122"/>
              </a:rPr>
              <a:t>：污水处理厂实际运行过程中的进水流量会不可避免地连续变化，而这种变化会导致系统滞后时间的不定性，即难以确定对预测目标值影响较大的是哪些时间步上的特征。</a:t>
            </a:r>
            <a:endParaRPr lang="en-US" altLang="zh-CN" sz="2000" b="1" dirty="0">
              <a:latin typeface="楷体" panose="02010609060101010101" pitchFamily="49" charset="-122"/>
              <a:ea typeface="楷体" panose="02010609060101010101" pitchFamily="49" charset="-122"/>
            </a:endParaRPr>
          </a:p>
        </p:txBody>
      </p:sp>
      <p:sp>
        <p:nvSpPr>
          <p:cNvPr id="13" name="圆角矩形 12"/>
          <p:cNvSpPr/>
          <p:nvPr/>
        </p:nvSpPr>
        <p:spPr>
          <a:xfrm>
            <a:off x="765851" y="3366394"/>
            <a:ext cx="7683910" cy="1866858"/>
          </a:xfrm>
          <a:prstGeom prst="roundRect">
            <a:avLst/>
          </a:prstGeom>
          <a:solidFill>
            <a:schemeClr val="bg1">
              <a:lumMod val="85000"/>
            </a:schemeClr>
          </a:solidFill>
          <a:ln w="25400">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eaLnBrk="1" fontAlgn="auto" hangingPunct="1">
              <a:spcBef>
                <a:spcPts val="0"/>
              </a:spcBef>
              <a:spcAft>
                <a:spcPts val="0"/>
              </a:spcAft>
              <a:defRPr/>
            </a:pPr>
            <a:endParaRPr lang="zh-CN" altLang="en-US">
              <a:solidFill>
                <a:srgbClr val="FFFFFF"/>
              </a:solidFill>
              <a:ea typeface="宋体" pitchFamily="2" charset="-122"/>
            </a:endParaRPr>
          </a:p>
        </p:txBody>
      </p:sp>
      <p:sp>
        <p:nvSpPr>
          <p:cNvPr id="14" name="矩形 38"/>
          <p:cNvSpPr>
            <a:spLocks noChangeArrowheads="1"/>
          </p:cNvSpPr>
          <p:nvPr/>
        </p:nvSpPr>
        <p:spPr bwMode="auto">
          <a:xfrm>
            <a:off x="968893" y="3356992"/>
            <a:ext cx="7419054" cy="1866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nSpc>
                <a:spcPct val="150000"/>
              </a:lnSpc>
              <a:spcBef>
                <a:spcPct val="0"/>
              </a:spcBef>
              <a:buClrTx/>
              <a:buSzTx/>
              <a:buNone/>
            </a:pPr>
            <a:r>
              <a:rPr lang="zh-CN" altLang="en-US" sz="2000" b="1" dirty="0">
                <a:solidFill>
                  <a:srgbClr val="002060"/>
                </a:solidFill>
                <a:latin typeface="楷体" panose="02010609060101010101" pitchFamily="49" charset="-122"/>
                <a:ea typeface="楷体" panose="02010609060101010101" pitchFamily="49" charset="-122"/>
              </a:rPr>
              <a:t>将注意力机制的思想引入到污水处理过程的建模中，设计一个以进水流量为输入的注意力模块，将该模块输出的注意力权重施加到相应特征的各个时间步上。此外，不同工艺段的滞后时间不同，因此对特征分组，不同组施加的注意力权重不同。</a:t>
            </a:r>
            <a:endParaRPr lang="en-US" altLang="zh-CN" sz="2000" b="1" dirty="0">
              <a:solidFill>
                <a:srgbClr val="002060"/>
              </a:solidFill>
              <a:latin typeface="楷体" panose="02010609060101010101" pitchFamily="49" charset="-122"/>
              <a:ea typeface="楷体" panose="02010609060101010101" pitchFamily="49" charset="-122"/>
            </a:endParaRPr>
          </a:p>
        </p:txBody>
      </p:sp>
      <p:sp>
        <p:nvSpPr>
          <p:cNvPr id="17" name="矩形 28"/>
          <p:cNvSpPr>
            <a:spLocks noChangeArrowheads="1"/>
          </p:cNvSpPr>
          <p:nvPr/>
        </p:nvSpPr>
        <p:spPr bwMode="auto">
          <a:xfrm>
            <a:off x="799263" y="2958117"/>
            <a:ext cx="13839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Pct val="90000"/>
              <a:buFontTx/>
              <a:buNone/>
            </a:pPr>
            <a:r>
              <a:rPr lang="zh-CN" altLang="en-US" sz="2000" b="1" dirty="0">
                <a:solidFill>
                  <a:srgbClr val="C00000"/>
                </a:solidFill>
                <a:latin typeface="微软雅黑" panose="020B0503020204020204" pitchFamily="34" charset="-122"/>
                <a:ea typeface="微软雅黑" panose="020B0503020204020204" pitchFamily="34" charset="-122"/>
              </a:rPr>
              <a:t>研究思路：</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D95C9588-D8A5-48B9-A102-B7E8FE1483C2}"/>
              </a:ext>
            </a:extLst>
          </p:cNvPr>
          <p:cNvSpPr txBox="1"/>
          <p:nvPr/>
        </p:nvSpPr>
        <p:spPr>
          <a:xfrm>
            <a:off x="760952" y="5622725"/>
            <a:ext cx="7683910" cy="943528"/>
          </a:xfrm>
          <a:prstGeom prst="rect">
            <a:avLst/>
          </a:prstGeom>
          <a:solidFill>
            <a:schemeClr val="tx2">
              <a:lumMod val="20000"/>
              <a:lumOff val="80000"/>
            </a:schemeClr>
          </a:solidFill>
        </p:spPr>
        <p:txBody>
          <a:bodyPr wrap="square" rtlCol="0">
            <a:spAutoFit/>
          </a:bodyPr>
          <a:lstStyle/>
          <a:p>
            <a:pPr lvl="0" fontAlgn="base">
              <a:lnSpc>
                <a:spcPct val="150000"/>
              </a:lnSpc>
              <a:spcBef>
                <a:spcPct val="0"/>
              </a:spcBef>
              <a:spcAft>
                <a:spcPct val="0"/>
              </a:spcAft>
              <a:buSzPct val="90000"/>
            </a:pPr>
            <a:r>
              <a:rPr lang="zh-CN" altLang="en-US" sz="2000" b="1" dirty="0">
                <a:solidFill>
                  <a:srgbClr val="C00000"/>
                </a:solidFill>
                <a:latin typeface="楷体" panose="02010609060101010101" pitchFamily="49" charset="-122"/>
                <a:ea typeface="楷体" panose="02010609060101010101" pitchFamily="49" charset="-122"/>
              </a:rPr>
              <a:t>难点</a:t>
            </a:r>
            <a:r>
              <a:rPr lang="zh-CN" altLang="en-US" sz="2000" b="1" dirty="0">
                <a:latin typeface="楷体" panose="02010609060101010101" pitchFamily="49" charset="-122"/>
                <a:ea typeface="楷体" panose="02010609060101010101" pitchFamily="49" charset="-122"/>
              </a:rPr>
              <a:t>：如何设计注意力模块来提取进水流量特征中包含的滞后时间信息，并将注意力权重分配到不同特征分组的时间步上。</a:t>
            </a:r>
            <a:endParaRPr lang="en-US" altLang="zh-CN" sz="20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24289807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97D148-38A2-4098-84C9-1C5A7753604B}"/>
              </a:ext>
            </a:extLst>
          </p:cNvPr>
          <p:cNvSpPr txBox="1"/>
          <p:nvPr/>
        </p:nvSpPr>
        <p:spPr>
          <a:xfrm>
            <a:off x="3419872" y="620688"/>
            <a:ext cx="2040943" cy="461665"/>
          </a:xfrm>
          <a:prstGeom prst="rect">
            <a:avLst/>
          </a:prstGeom>
          <a:noFill/>
        </p:spPr>
        <p:txBody>
          <a:bodyPr wrap="none" rtlCol="0">
            <a:spAutoFit/>
          </a:bodyPr>
          <a:lstStyle/>
          <a:p>
            <a:r>
              <a:rPr lang="zh-CN" altLang="en-US" sz="2400" b="1" dirty="0">
                <a:solidFill>
                  <a:srgbClr val="002060"/>
                </a:solidFill>
                <a:latin typeface="楷体" panose="02010609060101010101" pitchFamily="49" charset="-122"/>
                <a:ea typeface="楷体" panose="02010609060101010101" pitchFamily="49" charset="-122"/>
              </a:rPr>
              <a:t>课题进度安排</a:t>
            </a:r>
          </a:p>
        </p:txBody>
      </p:sp>
      <p:graphicFrame>
        <p:nvGraphicFramePr>
          <p:cNvPr id="5" name="表格 4"/>
          <p:cNvGraphicFramePr>
            <a:graphicFrameLocks noGrp="1"/>
          </p:cNvGraphicFramePr>
          <p:nvPr>
            <p:extLst>
              <p:ext uri="{D42A27DB-BD31-4B8C-83A1-F6EECF244321}">
                <p14:modId xmlns:p14="http://schemas.microsoft.com/office/powerpoint/2010/main" val="3880534743"/>
              </p:ext>
            </p:extLst>
          </p:nvPr>
        </p:nvGraphicFramePr>
        <p:xfrm>
          <a:off x="509727" y="1844824"/>
          <a:ext cx="8124545" cy="3981048"/>
        </p:xfrm>
        <a:graphic>
          <a:graphicData uri="http://schemas.openxmlformats.org/drawingml/2006/table">
            <a:tbl>
              <a:tblPr firstRow="1" bandRow="1">
                <a:tableStyleId>{5C22544A-7EE6-4342-B048-85BDC9FD1C3A}</a:tableStyleId>
              </a:tblPr>
              <a:tblGrid>
                <a:gridCol w="2698645">
                  <a:extLst>
                    <a:ext uri="{9D8B030D-6E8A-4147-A177-3AD203B41FA5}">
                      <a16:colId xmlns:a16="http://schemas.microsoft.com/office/drawing/2014/main" val="20000"/>
                    </a:ext>
                  </a:extLst>
                </a:gridCol>
                <a:gridCol w="5425900">
                  <a:extLst>
                    <a:ext uri="{9D8B030D-6E8A-4147-A177-3AD203B41FA5}">
                      <a16:colId xmlns:a16="http://schemas.microsoft.com/office/drawing/2014/main" val="20001"/>
                    </a:ext>
                  </a:extLst>
                </a:gridCol>
              </a:tblGrid>
              <a:tr h="504056">
                <a:tc>
                  <a:txBody>
                    <a:bodyPr/>
                    <a:lstStyle/>
                    <a:p>
                      <a:pPr algn="ctr"/>
                      <a:r>
                        <a:rPr lang="zh-CN" altLang="en-US" dirty="0"/>
                        <a:t>时间</a:t>
                      </a:r>
                    </a:p>
                  </a:txBody>
                  <a:tcPr anchor="ctr"/>
                </a:tc>
                <a:tc>
                  <a:txBody>
                    <a:bodyPr/>
                    <a:lstStyle/>
                    <a:p>
                      <a:pPr algn="ctr"/>
                      <a:r>
                        <a:rPr lang="zh-CN" altLang="en-US" dirty="0"/>
                        <a:t>任务</a:t>
                      </a:r>
                    </a:p>
                  </a:txBody>
                  <a:tcPr anchor="ctr"/>
                </a:tc>
                <a:extLst>
                  <a:ext uri="{0D108BD9-81ED-4DB2-BD59-A6C34878D82A}">
                    <a16:rowId xmlns:a16="http://schemas.microsoft.com/office/drawing/2014/main" val="10000"/>
                  </a:ext>
                </a:extLst>
              </a:tr>
              <a:tr h="504056">
                <a:tc>
                  <a:txBody>
                    <a:bodyPr/>
                    <a:lstStyle/>
                    <a:p>
                      <a:pPr algn="ctr"/>
                      <a:r>
                        <a:rPr lang="en-US" altLang="zh-CN" sz="1800" kern="1200">
                          <a:solidFill>
                            <a:schemeClr val="dk1"/>
                          </a:solidFill>
                          <a:effectLst/>
                          <a:latin typeface="+mn-lt"/>
                          <a:ea typeface="+mn-ea"/>
                          <a:cs typeface="+mn-cs"/>
                        </a:rPr>
                        <a:t>2021.09-2022.06</a:t>
                      </a:r>
                      <a:endParaRPr lang="zh-CN" altLang="en-US" dirty="0"/>
                    </a:p>
                  </a:txBody>
                  <a:tcPr anchor="ctr"/>
                </a:tc>
                <a:tc>
                  <a:txBody>
                    <a:bodyPr/>
                    <a:lstStyle/>
                    <a:p>
                      <a:pPr algn="ctr"/>
                      <a:r>
                        <a:rPr lang="zh-CN" altLang="zh-CN" sz="1800" kern="1200" dirty="0">
                          <a:solidFill>
                            <a:schemeClr val="dk1"/>
                          </a:solidFill>
                          <a:effectLst/>
                          <a:latin typeface="+mn-lt"/>
                          <a:ea typeface="+mn-ea"/>
                          <a:cs typeface="+mn-cs"/>
                        </a:rPr>
                        <a:t>文献查找阅读与总结</a:t>
                      </a:r>
                      <a:endParaRPr lang="zh-CN" altLang="en-US" dirty="0"/>
                    </a:p>
                  </a:txBody>
                  <a:tcPr anchor="ctr"/>
                </a:tc>
                <a:extLst>
                  <a:ext uri="{0D108BD9-81ED-4DB2-BD59-A6C34878D82A}">
                    <a16:rowId xmlns:a16="http://schemas.microsoft.com/office/drawing/2014/main" val="10001"/>
                  </a:ext>
                </a:extLst>
              </a:tr>
              <a:tr h="493256">
                <a:tc>
                  <a:txBody>
                    <a:bodyPr/>
                    <a:lstStyle/>
                    <a:p>
                      <a:pPr algn="ctr"/>
                      <a:r>
                        <a:rPr lang="en-US" altLang="zh-CN" sz="1800" kern="1200" dirty="0">
                          <a:solidFill>
                            <a:schemeClr val="dk1"/>
                          </a:solidFill>
                          <a:effectLst/>
                          <a:latin typeface="+mn-lt"/>
                          <a:ea typeface="+mn-ea"/>
                          <a:cs typeface="+mn-cs"/>
                        </a:rPr>
                        <a:t>2022.06-2022.09</a:t>
                      </a:r>
                      <a:endParaRPr lang="zh-CN" altLang="en-US" dirty="0"/>
                    </a:p>
                  </a:txBody>
                  <a:tcPr anchor="ctr"/>
                </a:tc>
                <a:tc>
                  <a:txBody>
                    <a:bodyPr/>
                    <a:lstStyle/>
                    <a:p>
                      <a:pPr algn="ctr"/>
                      <a:r>
                        <a:rPr lang="zh-CN" altLang="en-US" sz="1800" kern="1200" dirty="0">
                          <a:solidFill>
                            <a:schemeClr val="dk1"/>
                          </a:solidFill>
                          <a:effectLst/>
                          <a:latin typeface="+mn-lt"/>
                          <a:ea typeface="+mn-ea"/>
                          <a:cs typeface="+mn-cs"/>
                        </a:rPr>
                        <a:t>针对系统滞后时间恒定情况下的污水处理过程，选取合适的特征选择方法并设计</a:t>
                      </a:r>
                      <a:r>
                        <a:rPr lang="en-US" altLang="zh-CN" sz="1800" kern="1200" dirty="0">
                          <a:solidFill>
                            <a:schemeClr val="dk1"/>
                          </a:solidFill>
                          <a:effectLst/>
                          <a:latin typeface="+mn-lt"/>
                          <a:ea typeface="+mn-ea"/>
                          <a:cs typeface="+mn-cs"/>
                        </a:rPr>
                        <a:t>LSTM</a:t>
                      </a:r>
                      <a:r>
                        <a:rPr lang="zh-CN" altLang="en-US" sz="1800" kern="1200" dirty="0">
                          <a:solidFill>
                            <a:schemeClr val="dk1"/>
                          </a:solidFill>
                          <a:effectLst/>
                          <a:latin typeface="+mn-lt"/>
                          <a:ea typeface="+mn-ea"/>
                          <a:cs typeface="+mn-cs"/>
                        </a:rPr>
                        <a:t>网络用于建模及出水水质预测</a:t>
                      </a:r>
                      <a:endParaRPr lang="zh-CN" altLang="en-US" dirty="0"/>
                    </a:p>
                  </a:txBody>
                  <a:tcPr anchor="ctr"/>
                </a:tc>
                <a:extLst>
                  <a:ext uri="{0D108BD9-81ED-4DB2-BD59-A6C34878D82A}">
                    <a16:rowId xmlns:a16="http://schemas.microsoft.com/office/drawing/2014/main" val="10002"/>
                  </a:ext>
                </a:extLst>
              </a:tr>
              <a:tr h="514856">
                <a:tc>
                  <a:txBody>
                    <a:bodyPr/>
                    <a:lstStyle/>
                    <a:p>
                      <a:pPr algn="ctr"/>
                      <a:r>
                        <a:rPr lang="en-US" altLang="zh-CN" sz="1800" kern="1200" dirty="0">
                          <a:solidFill>
                            <a:schemeClr val="dk1"/>
                          </a:solidFill>
                          <a:effectLst/>
                          <a:latin typeface="+mn-lt"/>
                          <a:ea typeface="+mn-ea"/>
                          <a:cs typeface="+mn-cs"/>
                        </a:rPr>
                        <a:t>2022.09-2022.11</a:t>
                      </a:r>
                      <a:endParaRPr lang="zh-CN" altLang="en-US" dirty="0"/>
                    </a:p>
                  </a:txBody>
                  <a:tcPr anchor="ctr"/>
                </a:tc>
                <a:tc>
                  <a:txBody>
                    <a:bodyPr/>
                    <a:lstStyle/>
                    <a:p>
                      <a:pPr algn="ctr"/>
                      <a:r>
                        <a:rPr lang="zh-CN" altLang="en-US" sz="1800" kern="1200" dirty="0">
                          <a:solidFill>
                            <a:schemeClr val="dk1"/>
                          </a:solidFill>
                          <a:effectLst/>
                          <a:latin typeface="+mn-lt"/>
                          <a:ea typeface="+mn-ea"/>
                          <a:cs typeface="+mn-cs"/>
                        </a:rPr>
                        <a:t>仿真数据生成，并用于实验验证特征选择和</a:t>
                      </a:r>
                      <a:r>
                        <a:rPr lang="en-US" altLang="zh-CN" sz="1800" kern="1200" dirty="0">
                          <a:solidFill>
                            <a:schemeClr val="dk1"/>
                          </a:solidFill>
                          <a:effectLst/>
                          <a:latin typeface="+mn-lt"/>
                          <a:ea typeface="+mn-ea"/>
                          <a:cs typeface="+mn-cs"/>
                        </a:rPr>
                        <a:t>LSTM</a:t>
                      </a:r>
                      <a:r>
                        <a:rPr lang="zh-CN" altLang="en-US" sz="1800" kern="1200" dirty="0">
                          <a:solidFill>
                            <a:schemeClr val="dk1"/>
                          </a:solidFill>
                          <a:effectLst/>
                          <a:latin typeface="+mn-lt"/>
                          <a:ea typeface="+mn-ea"/>
                          <a:cs typeface="+mn-cs"/>
                        </a:rPr>
                        <a:t>算法建模污水处理过程的可行性和有效性</a:t>
                      </a:r>
                      <a:endParaRPr lang="en-US" altLang="zh-CN" sz="180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10003"/>
                  </a:ext>
                </a:extLst>
              </a:tr>
              <a:tr h="504056">
                <a:tc>
                  <a:txBody>
                    <a:bodyPr/>
                    <a:lstStyle/>
                    <a:p>
                      <a:pPr algn="ctr"/>
                      <a:r>
                        <a:rPr lang="en-US" altLang="zh-CN" sz="1800" kern="1200" dirty="0">
                          <a:solidFill>
                            <a:schemeClr val="dk1"/>
                          </a:solidFill>
                          <a:effectLst/>
                          <a:latin typeface="+mn-lt"/>
                          <a:ea typeface="+mn-ea"/>
                          <a:cs typeface="+mn-cs"/>
                        </a:rPr>
                        <a:t>2022.11-2023.01</a:t>
                      </a:r>
                      <a:endParaRPr lang="zh-CN" altLang="en-US" dirty="0"/>
                    </a:p>
                  </a:txBody>
                  <a:tcPr anchor="ctr"/>
                </a:tc>
                <a:tc>
                  <a:txBody>
                    <a:bodyPr/>
                    <a:lstStyle/>
                    <a:p>
                      <a:pPr algn="ctr"/>
                      <a:r>
                        <a:rPr lang="zh-CN" altLang="en-US" sz="1800" kern="1200" dirty="0">
                          <a:solidFill>
                            <a:schemeClr val="dk1"/>
                          </a:solidFill>
                          <a:effectLst/>
                          <a:latin typeface="+mn-lt"/>
                          <a:ea typeface="+mn-ea"/>
                          <a:cs typeface="+mn-cs"/>
                        </a:rPr>
                        <a:t>针对系统滞后时间受可变进水流量影响下的污水处理过程，设计包含注意力模块的</a:t>
                      </a:r>
                      <a:r>
                        <a:rPr lang="en-US" altLang="zh-CN" sz="1800" kern="1200" dirty="0">
                          <a:solidFill>
                            <a:schemeClr val="dk1"/>
                          </a:solidFill>
                          <a:effectLst/>
                          <a:latin typeface="+mn-lt"/>
                          <a:ea typeface="+mn-ea"/>
                          <a:cs typeface="+mn-cs"/>
                        </a:rPr>
                        <a:t>LSTM</a:t>
                      </a:r>
                      <a:r>
                        <a:rPr lang="zh-CN" altLang="en-US" sz="1800" kern="1200" dirty="0">
                          <a:solidFill>
                            <a:schemeClr val="dk1"/>
                          </a:solidFill>
                          <a:effectLst/>
                          <a:latin typeface="+mn-lt"/>
                          <a:ea typeface="+mn-ea"/>
                          <a:cs typeface="+mn-cs"/>
                        </a:rPr>
                        <a:t>网络用于建模及出水水质预测，通过真实数据验证算法有效性</a:t>
                      </a:r>
                      <a:endParaRPr lang="zh-CN" altLang="en-US" dirty="0"/>
                    </a:p>
                  </a:txBody>
                  <a:tcPr anchor="ctr"/>
                </a:tc>
                <a:extLst>
                  <a:ext uri="{0D108BD9-81ED-4DB2-BD59-A6C34878D82A}">
                    <a16:rowId xmlns:a16="http://schemas.microsoft.com/office/drawing/2014/main" val="10004"/>
                  </a:ext>
                </a:extLst>
              </a:tr>
              <a:tr h="504056">
                <a:tc>
                  <a:txBody>
                    <a:bodyPr/>
                    <a:lstStyle/>
                    <a:p>
                      <a:pPr algn="ctr"/>
                      <a:r>
                        <a:rPr lang="en-US" altLang="zh-CN" sz="1800" kern="1200" dirty="0">
                          <a:solidFill>
                            <a:schemeClr val="dk1"/>
                          </a:solidFill>
                          <a:effectLst/>
                          <a:latin typeface="+mn-lt"/>
                          <a:ea typeface="+mn-ea"/>
                          <a:cs typeface="+mn-cs"/>
                        </a:rPr>
                        <a:t>2023.01-2023.03</a:t>
                      </a:r>
                      <a:endParaRPr lang="zh-CN" altLang="en-US" dirty="0"/>
                    </a:p>
                  </a:txBody>
                  <a:tcPr anchor="ctr"/>
                </a:tc>
                <a:tc>
                  <a:txBody>
                    <a:bodyPr/>
                    <a:lstStyle/>
                    <a:p>
                      <a:pPr algn="ctr"/>
                      <a:r>
                        <a:rPr lang="zh-CN" altLang="zh-CN" sz="1800" kern="1200" dirty="0">
                          <a:solidFill>
                            <a:schemeClr val="dk1"/>
                          </a:solidFill>
                          <a:effectLst/>
                          <a:latin typeface="+mn-lt"/>
                          <a:ea typeface="+mn-ea"/>
                          <a:cs typeface="+mn-cs"/>
                        </a:rPr>
                        <a:t>论文撰写、修改及答辩准备</a:t>
                      </a:r>
                      <a:endParaRPr lang="zh-CN" altLang="en-US" dirty="0"/>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00438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486720" y="1917000"/>
            <a:ext cx="8331480" cy="458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57200" indent="-455040">
              <a:lnSpc>
                <a:spcPct val="120000"/>
              </a:lnSpc>
              <a:spcAft>
                <a:spcPts val="1199"/>
              </a:spcAft>
            </a:pPr>
            <a:endParaRPr lang="en-US" spc="-1" dirty="0">
              <a:solidFill>
                <a:prstClr val="black"/>
              </a:solidFill>
            </a:endParaRPr>
          </a:p>
          <a:p>
            <a:pPr marL="457200" indent="-455040" algn="ctr">
              <a:lnSpc>
                <a:spcPct val="120000"/>
              </a:lnSpc>
              <a:spcAft>
                <a:spcPts val="1199"/>
              </a:spcAft>
            </a:pPr>
            <a:r>
              <a:rPr lang="en-US" sz="6000" b="1" spc="-1" dirty="0">
                <a:solidFill>
                  <a:srgbClr val="C00000"/>
                </a:solidFill>
                <a:latin typeface="微软雅黑"/>
                <a:ea typeface="微软雅黑"/>
              </a:rPr>
              <a:t> 谢 谢！</a:t>
            </a:r>
            <a:endParaRPr lang="en-US" sz="6000" spc="-1" dirty="0">
              <a:solidFill>
                <a:prstClr val="black"/>
              </a:solidFill>
            </a:endParaRPr>
          </a:p>
          <a:p>
            <a:pPr marL="457200" indent="-455040" algn="ctr">
              <a:lnSpc>
                <a:spcPct val="120000"/>
              </a:lnSpc>
              <a:spcAft>
                <a:spcPts val="1199"/>
              </a:spcAft>
            </a:pPr>
            <a:endParaRPr lang="en-US" sz="6000" spc="-1" dirty="0">
              <a:solidFill>
                <a:prstClr val="black"/>
              </a:solidFill>
            </a:endParaRPr>
          </a:p>
        </p:txBody>
      </p:sp>
      <p:pic>
        <p:nvPicPr>
          <p:cNvPr id="269" name="Picture 2"/>
          <p:cNvPicPr/>
          <p:nvPr/>
        </p:nvPicPr>
        <p:blipFill>
          <a:blip r:embed="rId3"/>
          <a:stretch/>
        </p:blipFill>
        <p:spPr>
          <a:xfrm>
            <a:off x="7016400" y="43920"/>
            <a:ext cx="2089800" cy="646560"/>
          </a:xfrm>
          <a:prstGeom prst="rect">
            <a:avLst/>
          </a:prstGeom>
          <a:ln>
            <a:noFill/>
          </a:ln>
        </p:spPr>
      </p:pic>
    </p:spTree>
    <p:extLst>
      <p:ext uri="{BB962C8B-B14F-4D97-AF65-F5344CB8AC3E}">
        <p14:creationId xmlns:p14="http://schemas.microsoft.com/office/powerpoint/2010/main" val="35305567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457200" y="44640"/>
            <a:ext cx="8228160" cy="100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a:ln>
                  <a:noFill/>
                </a:ln>
                <a:solidFill>
                  <a:srgbClr val="C00000"/>
                </a:solidFill>
                <a:effectLst/>
                <a:uLnTx/>
                <a:uFillTx/>
                <a:latin typeface="微软雅黑"/>
                <a:ea typeface="微软雅黑"/>
              </a:rPr>
              <a:t>汇报内容</a:t>
            </a:r>
            <a:endParaRPr kumimoji="0" lang="en-US" sz="4400" b="0" i="0" u="none" strike="noStrike" kern="1200" cap="none" spc="-1" normalizeH="0" baseline="0" noProof="0">
              <a:ln>
                <a:noFill/>
              </a:ln>
              <a:solidFill>
                <a:prstClr val="black"/>
              </a:solidFill>
              <a:effectLst/>
              <a:uLnTx/>
              <a:uFillTx/>
              <a:latin typeface="Arial"/>
            </a:endParaRPr>
          </a:p>
        </p:txBody>
      </p:sp>
      <p:sp>
        <p:nvSpPr>
          <p:cNvPr id="223" name="CustomShape 2"/>
          <p:cNvSpPr/>
          <p:nvPr/>
        </p:nvSpPr>
        <p:spPr>
          <a:xfrm>
            <a:off x="1907704" y="2276872"/>
            <a:ext cx="4756320" cy="380352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572580" marR="0" lvl="0" indent="-571500" algn="ctr" defTabSz="914400" rtl="0" eaLnBrk="1" fontAlgn="auto" latinLnBrk="0" hangingPunct="1">
              <a:lnSpc>
                <a:spcPct val="150000"/>
              </a:lnSpc>
              <a:spcBef>
                <a:spcPts val="720"/>
              </a:spcBef>
              <a:spcAft>
                <a:spcPts val="0"/>
              </a:spcAft>
              <a:buClr>
                <a:srgbClr val="C00000"/>
              </a:buClr>
              <a:buSzPct val="85000"/>
              <a:buFont typeface="Wingdings" panose="05000000000000000000" pitchFamily="2" charset="2"/>
              <a:buChar char="u"/>
              <a:tabLst/>
              <a:defRPr/>
            </a:pPr>
            <a:r>
              <a:rPr kumimoji="0" lang="en-US" sz="3600" b="1" i="0" u="none" strike="noStrike" kern="1200" cap="none" spc="-1" normalizeH="0" baseline="0" noProof="0" dirty="0" err="1">
                <a:ln>
                  <a:noFill/>
                </a:ln>
                <a:solidFill>
                  <a:srgbClr val="000000"/>
                </a:solidFill>
                <a:effectLst/>
                <a:uLnTx/>
                <a:uFillTx/>
                <a:latin typeface="微软雅黑"/>
                <a:ea typeface="微软雅黑"/>
              </a:rPr>
              <a:t>研究</a:t>
            </a:r>
            <a:r>
              <a:rPr lang="zh-CN" altLang="en-US" sz="3600" b="1" spc="-1" dirty="0">
                <a:solidFill>
                  <a:srgbClr val="000000"/>
                </a:solidFill>
                <a:latin typeface="微软雅黑"/>
                <a:ea typeface="微软雅黑"/>
              </a:rPr>
              <a:t>背景</a:t>
            </a:r>
            <a:endParaRPr kumimoji="0" lang="en-US" sz="3600" b="0" i="0" u="none" strike="noStrike" kern="1200" cap="none" spc="-1" normalizeH="0" baseline="0" noProof="0" dirty="0">
              <a:ln>
                <a:noFill/>
              </a:ln>
              <a:solidFill>
                <a:prstClr val="black"/>
              </a:solidFill>
              <a:effectLst/>
              <a:uLnTx/>
              <a:uFillTx/>
              <a:latin typeface="Arial"/>
            </a:endParaRPr>
          </a:p>
          <a:p>
            <a:pPr marL="572580" marR="0" lvl="0" indent="-571500" algn="ctr" defTabSz="914400" rtl="0" eaLnBrk="1" fontAlgn="auto" latinLnBrk="0" hangingPunct="1">
              <a:lnSpc>
                <a:spcPct val="150000"/>
              </a:lnSpc>
              <a:spcBef>
                <a:spcPts val="720"/>
              </a:spcBef>
              <a:spcAft>
                <a:spcPts val="0"/>
              </a:spcAft>
              <a:buClr>
                <a:srgbClr val="BFBFBF"/>
              </a:buClr>
              <a:buSzPct val="85000"/>
              <a:buFont typeface="Wingdings" panose="05000000000000000000" pitchFamily="2" charset="2"/>
              <a:buChar char="u"/>
              <a:tabLst/>
              <a:defRPr/>
            </a:pPr>
            <a:r>
              <a:rPr kumimoji="0" lang="en-US" sz="3600" b="1" i="0" u="none" strike="noStrike" kern="1200" cap="none" spc="-1" normalizeH="0" baseline="0" noProof="0" dirty="0" err="1">
                <a:ln>
                  <a:noFill/>
                </a:ln>
                <a:solidFill>
                  <a:srgbClr val="BFBFBF"/>
                </a:solidFill>
                <a:effectLst/>
                <a:uLnTx/>
                <a:uFillTx/>
                <a:latin typeface="微软雅黑"/>
                <a:ea typeface="微软雅黑"/>
              </a:rPr>
              <a:t>研究</a:t>
            </a:r>
            <a:r>
              <a:rPr kumimoji="0" lang="zh-CN" altLang="en-US" sz="3600" b="1" i="0" u="none" strike="noStrike" kern="1200" cap="none" spc="-1" normalizeH="0" baseline="0" noProof="0" dirty="0">
                <a:ln>
                  <a:noFill/>
                </a:ln>
                <a:solidFill>
                  <a:srgbClr val="BFBFBF"/>
                </a:solidFill>
                <a:effectLst/>
                <a:uLnTx/>
                <a:uFillTx/>
                <a:latin typeface="微软雅黑"/>
                <a:ea typeface="微软雅黑"/>
              </a:rPr>
              <a:t>现状</a:t>
            </a:r>
            <a:endParaRPr lang="en-US" altLang="zh-CN" sz="3600" b="1" spc="-1" dirty="0">
              <a:solidFill>
                <a:srgbClr val="BFBFBF"/>
              </a:solidFill>
              <a:latin typeface="微软雅黑"/>
              <a:ea typeface="微软雅黑"/>
            </a:endParaRPr>
          </a:p>
          <a:p>
            <a:pPr marL="572580" marR="0" lvl="0" indent="-571500" algn="ctr" defTabSz="914400" rtl="0" eaLnBrk="1" fontAlgn="auto" latinLnBrk="0" hangingPunct="1">
              <a:lnSpc>
                <a:spcPct val="150000"/>
              </a:lnSpc>
              <a:spcBef>
                <a:spcPts val="720"/>
              </a:spcBef>
              <a:spcAft>
                <a:spcPts val="0"/>
              </a:spcAft>
              <a:buClr>
                <a:srgbClr val="BFBFBF"/>
              </a:buClr>
              <a:buSzPct val="85000"/>
              <a:buFont typeface="Wingdings" panose="05000000000000000000" pitchFamily="2" charset="2"/>
              <a:buChar char="u"/>
              <a:tabLst/>
              <a:defRPr/>
            </a:pPr>
            <a:r>
              <a:rPr kumimoji="0" lang="zh-CN" altLang="en-US" sz="3600" b="1" i="0" u="none" strike="noStrike" kern="1200" cap="none" spc="-1" normalizeH="0" baseline="0" noProof="0" dirty="0">
                <a:ln>
                  <a:noFill/>
                </a:ln>
                <a:solidFill>
                  <a:srgbClr val="BFBFBF"/>
                </a:solidFill>
                <a:effectLst/>
                <a:uLnTx/>
                <a:uFillTx/>
                <a:latin typeface="微软雅黑"/>
                <a:ea typeface="微软雅黑"/>
              </a:rPr>
              <a:t>研究计划</a:t>
            </a:r>
            <a:endParaRPr kumimoji="0" lang="en-US" sz="36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334575247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397D148-38A2-4098-84C9-1C5A7753604B}"/>
              </a:ext>
            </a:extLst>
          </p:cNvPr>
          <p:cNvSpPr txBox="1"/>
          <p:nvPr/>
        </p:nvSpPr>
        <p:spPr>
          <a:xfrm>
            <a:off x="2778079" y="596764"/>
            <a:ext cx="3587842" cy="461665"/>
          </a:xfrm>
          <a:prstGeom prst="rect">
            <a:avLst/>
          </a:prstGeom>
          <a:noFill/>
        </p:spPr>
        <p:txBody>
          <a:bodyPr wrap="none" rtlCol="0">
            <a:spAutoFit/>
          </a:bodyPr>
          <a:lstStyle/>
          <a:p>
            <a:r>
              <a:rPr lang="zh-CN" altLang="en-US" sz="2400" b="1" dirty="0">
                <a:solidFill>
                  <a:srgbClr val="002060"/>
                </a:solidFill>
                <a:latin typeface="楷体" panose="02010609060101010101" pitchFamily="49" charset="-122"/>
                <a:ea typeface="楷体" panose="02010609060101010101" pitchFamily="49" charset="-122"/>
              </a:rPr>
              <a:t>污水处理厂与活性污泥法</a:t>
            </a:r>
          </a:p>
        </p:txBody>
      </p:sp>
      <p:sp>
        <p:nvSpPr>
          <p:cNvPr id="14" name="文本框 13">
            <a:extLst>
              <a:ext uri="{FF2B5EF4-FFF2-40B4-BE49-F238E27FC236}">
                <a16:creationId xmlns:a16="http://schemas.microsoft.com/office/drawing/2014/main" id="{C56ED981-D5A5-4D68-B5CD-F66AB6E10AAA}"/>
              </a:ext>
            </a:extLst>
          </p:cNvPr>
          <p:cNvSpPr txBox="1"/>
          <p:nvPr/>
        </p:nvSpPr>
        <p:spPr>
          <a:xfrm>
            <a:off x="6311258" y="2713374"/>
            <a:ext cx="1346844" cy="369332"/>
          </a:xfrm>
          <a:prstGeom prst="rect">
            <a:avLst/>
          </a:prstGeom>
          <a:noFill/>
        </p:spPr>
        <p:txBody>
          <a:bodyPr wrap="none" rtlCol="0">
            <a:spAutoFit/>
          </a:bodyPr>
          <a:lstStyle/>
          <a:p>
            <a:r>
              <a:rPr lang="zh-CN" altLang="en-US" b="1" dirty="0">
                <a:solidFill>
                  <a:srgbClr val="C00000"/>
                </a:solidFill>
                <a:latin typeface="楷体" panose="02010609060101010101" pitchFamily="49" charset="-122"/>
                <a:ea typeface="楷体" panose="02010609060101010101" pitchFamily="49" charset="-122"/>
              </a:rPr>
              <a:t>污水处理厂</a:t>
            </a:r>
          </a:p>
        </p:txBody>
      </p:sp>
      <p:pic>
        <p:nvPicPr>
          <p:cNvPr id="2" name="图片 1">
            <a:extLst>
              <a:ext uri="{FF2B5EF4-FFF2-40B4-BE49-F238E27FC236}">
                <a16:creationId xmlns:a16="http://schemas.microsoft.com/office/drawing/2014/main" id="{5E635775-3818-46A0-8428-E1CBFAC1859B}"/>
              </a:ext>
            </a:extLst>
          </p:cNvPr>
          <p:cNvPicPr>
            <a:picLocks noChangeAspect="1"/>
          </p:cNvPicPr>
          <p:nvPr/>
        </p:nvPicPr>
        <p:blipFill rotWithShape="1">
          <a:blip r:embed="rId3"/>
          <a:srcRect t="11164" r="-762" b="4311"/>
          <a:stretch/>
        </p:blipFill>
        <p:spPr>
          <a:xfrm>
            <a:off x="1187624" y="1565892"/>
            <a:ext cx="4392488" cy="2664296"/>
          </a:xfrm>
          <a:prstGeom prst="rect">
            <a:avLst/>
          </a:prstGeom>
        </p:spPr>
      </p:pic>
      <p:pic>
        <p:nvPicPr>
          <p:cNvPr id="4" name="图片 3">
            <a:extLst>
              <a:ext uri="{FF2B5EF4-FFF2-40B4-BE49-F238E27FC236}">
                <a16:creationId xmlns:a16="http://schemas.microsoft.com/office/drawing/2014/main" id="{6B4C1BF8-382B-4285-A6EA-C0248C35536F}"/>
              </a:ext>
            </a:extLst>
          </p:cNvPr>
          <p:cNvPicPr>
            <a:picLocks noChangeAspect="1"/>
          </p:cNvPicPr>
          <p:nvPr/>
        </p:nvPicPr>
        <p:blipFill>
          <a:blip r:embed="rId4"/>
          <a:stretch>
            <a:fillRect/>
          </a:stretch>
        </p:blipFill>
        <p:spPr>
          <a:xfrm>
            <a:off x="176386" y="4527106"/>
            <a:ext cx="7064846" cy="1880901"/>
          </a:xfrm>
          <a:prstGeom prst="rect">
            <a:avLst/>
          </a:prstGeom>
        </p:spPr>
      </p:pic>
      <p:sp>
        <p:nvSpPr>
          <p:cNvPr id="15" name="文本框 14">
            <a:extLst>
              <a:ext uri="{FF2B5EF4-FFF2-40B4-BE49-F238E27FC236}">
                <a16:creationId xmlns:a16="http://schemas.microsoft.com/office/drawing/2014/main" id="{CC972A00-03A1-4525-8698-0C2FA42C30E1}"/>
              </a:ext>
            </a:extLst>
          </p:cNvPr>
          <p:cNvSpPr txBox="1"/>
          <p:nvPr/>
        </p:nvSpPr>
        <p:spPr>
          <a:xfrm>
            <a:off x="7452320" y="5467556"/>
            <a:ext cx="960519" cy="369332"/>
          </a:xfrm>
          <a:prstGeom prst="rect">
            <a:avLst/>
          </a:prstGeom>
          <a:noFill/>
        </p:spPr>
        <p:txBody>
          <a:bodyPr wrap="none" rtlCol="0">
            <a:spAutoFit/>
          </a:bodyPr>
          <a:lstStyle/>
          <a:p>
            <a:r>
              <a:rPr lang="en-US" altLang="zh-CN" b="1" dirty="0">
                <a:solidFill>
                  <a:srgbClr val="C00000"/>
                </a:solidFill>
                <a:latin typeface="楷体" panose="02010609060101010101" pitchFamily="49" charset="-122"/>
                <a:ea typeface="楷体" panose="02010609060101010101" pitchFamily="49" charset="-122"/>
              </a:rPr>
              <a:t>A</a:t>
            </a:r>
            <a:r>
              <a:rPr lang="en-US" altLang="zh-CN" b="1" baseline="30000" dirty="0">
                <a:solidFill>
                  <a:srgbClr val="C00000"/>
                </a:solidFill>
                <a:latin typeface="楷体" panose="02010609060101010101" pitchFamily="49" charset="-122"/>
                <a:ea typeface="楷体" panose="02010609060101010101" pitchFamily="49" charset="-122"/>
              </a:rPr>
              <a:t>2</a:t>
            </a:r>
            <a:r>
              <a:rPr lang="en-US" altLang="zh-CN" b="1" dirty="0">
                <a:solidFill>
                  <a:srgbClr val="C00000"/>
                </a:solidFill>
                <a:latin typeface="楷体" panose="02010609060101010101" pitchFamily="49" charset="-122"/>
                <a:ea typeface="楷体" panose="02010609060101010101" pitchFamily="49" charset="-122"/>
              </a:rPr>
              <a:t>O</a:t>
            </a:r>
            <a:r>
              <a:rPr lang="zh-CN" altLang="en-US" b="1" dirty="0">
                <a:solidFill>
                  <a:srgbClr val="C00000"/>
                </a:solidFill>
                <a:latin typeface="楷体" panose="02010609060101010101" pitchFamily="49" charset="-122"/>
                <a:ea typeface="楷体" panose="02010609060101010101" pitchFamily="49" charset="-122"/>
              </a:rPr>
              <a:t>工艺</a:t>
            </a:r>
          </a:p>
        </p:txBody>
      </p:sp>
    </p:spTree>
    <p:extLst>
      <p:ext uri="{BB962C8B-B14F-4D97-AF65-F5344CB8AC3E}">
        <p14:creationId xmlns:p14="http://schemas.microsoft.com/office/powerpoint/2010/main" val="225609345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CE664C73-813E-4082-B53E-D19EC2C34075}"/>
              </a:ext>
            </a:extLst>
          </p:cNvPr>
          <p:cNvGrpSpPr/>
          <p:nvPr/>
        </p:nvGrpSpPr>
        <p:grpSpPr>
          <a:xfrm>
            <a:off x="699015" y="4810485"/>
            <a:ext cx="7745970" cy="1447937"/>
            <a:chOff x="2384208" y="4789715"/>
            <a:chExt cx="7019109" cy="1331944"/>
          </a:xfrm>
        </p:grpSpPr>
        <p:sp>
          <p:nvSpPr>
            <p:cNvPr id="15" name="矩形 14">
              <a:extLst>
                <a:ext uri="{FF2B5EF4-FFF2-40B4-BE49-F238E27FC236}">
                  <a16:creationId xmlns:a16="http://schemas.microsoft.com/office/drawing/2014/main" id="{44FA2E4B-BA4A-4D1B-A924-5BD9A7359BEE}"/>
                </a:ext>
              </a:extLst>
            </p:cNvPr>
            <p:cNvSpPr/>
            <p:nvPr/>
          </p:nvSpPr>
          <p:spPr>
            <a:xfrm>
              <a:off x="2384208" y="5134379"/>
              <a:ext cx="7019108" cy="987280"/>
            </a:xfrm>
            <a:prstGeom prst="rect">
              <a:avLst/>
            </a:prstGeom>
            <a:solidFill>
              <a:schemeClr val="bg1">
                <a:lumMod val="9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l"/>
              </a:pPr>
              <a:r>
                <a:rPr lang="zh-CN" altLang="en-US" dirty="0">
                  <a:solidFill>
                    <a:schemeClr val="tx1"/>
                  </a:solidFill>
                  <a:latin typeface="Arial" panose="020B0604020202020204" pitchFamily="34" charset="0"/>
                  <a:ea typeface="楷体" panose="02010609060101010101" pitchFamily="49" charset="-122"/>
                  <a:cs typeface="Arial" panose="020B0604020202020204" pitchFamily="34" charset="0"/>
                </a:rPr>
                <a:t>针对反应机理的研究以及相应数学模型的改进</a:t>
              </a:r>
              <a:endParaRPr lang="en-US" altLang="zh-CN" dirty="0">
                <a:solidFill>
                  <a:schemeClr val="tx1"/>
                </a:solidFill>
                <a:latin typeface="Arial" panose="020B0604020202020204" pitchFamily="34" charset="0"/>
                <a:ea typeface="楷体" panose="02010609060101010101" pitchFamily="49" charset="-122"/>
                <a:cs typeface="Arial" panose="020B0604020202020204" pitchFamily="34" charset="0"/>
              </a:endParaRPr>
            </a:p>
            <a:p>
              <a:pPr marL="285744" indent="-285744">
                <a:lnSpc>
                  <a:spcPct val="150000"/>
                </a:lnSpc>
                <a:buFont typeface="Wingdings" panose="05000000000000000000" pitchFamily="2" charset="2"/>
                <a:buChar char="l"/>
              </a:pPr>
              <a:r>
                <a:rPr lang="zh-CN" altLang="en-US" dirty="0">
                  <a:solidFill>
                    <a:schemeClr val="tx1"/>
                  </a:solidFill>
                  <a:latin typeface="Arial" panose="020B0604020202020204" pitchFamily="34" charset="0"/>
                  <a:ea typeface="楷体" panose="02010609060101010101" pitchFamily="49" charset="-122"/>
                  <a:cs typeface="Arial" panose="020B0604020202020204" pitchFamily="34" charset="0"/>
                </a:rPr>
                <a:t>针对基于数据驱动的建模方法的设计与改进</a:t>
              </a:r>
              <a:endParaRPr lang="en-US" altLang="zh-CN" dirty="0">
                <a:solidFill>
                  <a:schemeClr val="tx1"/>
                </a:solidFill>
                <a:latin typeface="Arial" panose="020B0604020202020204" pitchFamily="34" charset="0"/>
                <a:ea typeface="楷体" panose="02010609060101010101" pitchFamily="49" charset="-122"/>
                <a:cs typeface="Arial" panose="020B0604020202020204" pitchFamily="34" charset="0"/>
              </a:endParaRPr>
            </a:p>
          </p:txBody>
        </p:sp>
        <p:sp>
          <p:nvSpPr>
            <p:cNvPr id="16" name="矩形 15">
              <a:extLst>
                <a:ext uri="{FF2B5EF4-FFF2-40B4-BE49-F238E27FC236}">
                  <a16:creationId xmlns:a16="http://schemas.microsoft.com/office/drawing/2014/main" id="{D2513A78-3CD8-434C-9645-54921C32D33D}"/>
                </a:ext>
              </a:extLst>
            </p:cNvPr>
            <p:cNvSpPr/>
            <p:nvPr/>
          </p:nvSpPr>
          <p:spPr>
            <a:xfrm>
              <a:off x="2384209" y="4789715"/>
              <a:ext cx="7019108" cy="339634"/>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latin typeface="微软雅黑" panose="020B0503020204020204" pitchFamily="34" charset="-122"/>
                  <a:ea typeface="微软雅黑" panose="020B0503020204020204" pitchFamily="34" charset="-122"/>
                  <a:cs typeface="Arial" panose="020B0604020202020204" pitchFamily="34" charset="0"/>
                </a:rPr>
                <a:t>相关工作</a:t>
              </a:r>
            </a:p>
          </p:txBody>
        </p:sp>
      </p:grpSp>
      <p:sp>
        <p:nvSpPr>
          <p:cNvPr id="28" name="文本框 27">
            <a:extLst>
              <a:ext uri="{FF2B5EF4-FFF2-40B4-BE49-F238E27FC236}">
                <a16:creationId xmlns:a16="http://schemas.microsoft.com/office/drawing/2014/main" id="{7AE75B41-6E50-4AD7-8C7B-CE1F71BB423A}"/>
              </a:ext>
            </a:extLst>
          </p:cNvPr>
          <p:cNvSpPr txBox="1"/>
          <p:nvPr/>
        </p:nvSpPr>
        <p:spPr>
          <a:xfrm>
            <a:off x="2778079" y="599578"/>
            <a:ext cx="3587842" cy="461665"/>
          </a:xfrm>
          <a:prstGeom prst="rect">
            <a:avLst/>
          </a:prstGeom>
          <a:noFill/>
        </p:spPr>
        <p:txBody>
          <a:bodyPr wrap="none" rtlCol="0">
            <a:spAutoFit/>
          </a:bodyPr>
          <a:lstStyle/>
          <a:p>
            <a:r>
              <a:rPr lang="zh-CN" altLang="en-US" sz="2400" b="1" dirty="0">
                <a:solidFill>
                  <a:srgbClr val="002060"/>
                </a:solidFill>
                <a:latin typeface="楷体" panose="02010609060101010101" pitchFamily="49" charset="-122"/>
                <a:ea typeface="楷体" panose="02010609060101010101" pitchFamily="49" charset="-122"/>
              </a:rPr>
              <a:t>污水处理过程的建模方法</a:t>
            </a:r>
          </a:p>
        </p:txBody>
      </p:sp>
      <p:sp>
        <p:nvSpPr>
          <p:cNvPr id="29" name="矩形: 圆角 28">
            <a:extLst>
              <a:ext uri="{FF2B5EF4-FFF2-40B4-BE49-F238E27FC236}">
                <a16:creationId xmlns:a16="http://schemas.microsoft.com/office/drawing/2014/main" id="{E132801D-FBF1-4258-94B3-90580CA1BB56}"/>
              </a:ext>
            </a:extLst>
          </p:cNvPr>
          <p:cNvSpPr/>
          <p:nvPr/>
        </p:nvSpPr>
        <p:spPr>
          <a:xfrm>
            <a:off x="462876" y="1678304"/>
            <a:ext cx="3965609" cy="2405559"/>
          </a:xfrm>
          <a:prstGeom prst="roundRect">
            <a:avLst/>
          </a:prstGeom>
          <a:solidFill>
            <a:schemeClr val="bg1"/>
          </a:solidFill>
          <a:ln w="12700">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b="1" dirty="0">
                <a:solidFill>
                  <a:srgbClr val="C00000"/>
                </a:solidFill>
                <a:latin typeface="Helvetica" panose="020B0604020202020204" pitchFamily="34" charset="0"/>
                <a:ea typeface="微软雅黑" panose="020B0503020204020204" pitchFamily="34" charset="-122"/>
                <a:cs typeface="Helvetica" panose="020B0604020202020204" pitchFamily="34" charset="0"/>
              </a:rPr>
              <a:t>基于机理模型</a:t>
            </a:r>
          </a:p>
          <a:p>
            <a:pPr marL="285750" indent="-285750">
              <a:buFont typeface="Arial" panose="020B0604020202020204" pitchFamily="34" charset="0"/>
              <a:buChar char="•"/>
            </a:pPr>
            <a:r>
              <a:rPr lang="zh-CN" altLang="en-US" dirty="0">
                <a:solidFill>
                  <a:schemeClr val="tx1"/>
                </a:solidFill>
                <a:latin typeface="楷体" panose="02010609060101010101" pitchFamily="49" charset="-122"/>
                <a:ea typeface="楷体" panose="02010609060101010101" pitchFamily="49" charset="-122"/>
                <a:cs typeface="Arial" panose="020B0604020202020204" pitchFamily="34" charset="0"/>
              </a:rPr>
              <a:t>通过生化反应方程式描述各反应组分之间的关系，进而表达污水处理的复杂动态过程</a:t>
            </a:r>
          </a:p>
          <a:p>
            <a:pPr marL="285750" indent="-285750">
              <a:buFont typeface="Arial" panose="020B0604020202020204" pitchFamily="34" charset="0"/>
              <a:buChar char="•"/>
            </a:pPr>
            <a:r>
              <a:rPr lang="zh-CN" altLang="en-US" dirty="0">
                <a:solidFill>
                  <a:schemeClr val="tx1"/>
                </a:solidFill>
                <a:latin typeface="楷体" panose="02010609060101010101" pitchFamily="49" charset="-122"/>
                <a:ea typeface="楷体" panose="02010609060101010101" pitchFamily="49" charset="-122"/>
                <a:cs typeface="Arial" panose="020B0604020202020204" pitchFamily="34" charset="0"/>
              </a:rPr>
              <a:t>白箱模型，可解释，能够模拟污染物的沿程降解过程</a:t>
            </a:r>
            <a:endParaRPr lang="en-US" altLang="zh-CN" dirty="0">
              <a:solidFill>
                <a:schemeClr val="tx1"/>
              </a:solidFill>
              <a:latin typeface="楷体" panose="02010609060101010101" pitchFamily="49" charset="-122"/>
              <a:ea typeface="楷体" panose="02010609060101010101" pitchFamily="49" charset="-122"/>
              <a:cs typeface="Arial" panose="020B0604020202020204" pitchFamily="34" charset="0"/>
            </a:endParaRPr>
          </a:p>
          <a:p>
            <a:pPr marL="285750" indent="-285750">
              <a:buFont typeface="Arial" panose="020B0604020202020204" pitchFamily="34" charset="0"/>
              <a:buChar char="•"/>
            </a:pPr>
            <a:r>
              <a:rPr lang="zh-CN" altLang="en-US" dirty="0">
                <a:solidFill>
                  <a:schemeClr val="tx1"/>
                </a:solidFill>
                <a:latin typeface="楷体" panose="02010609060101010101" pitchFamily="49" charset="-122"/>
                <a:ea typeface="楷体" panose="02010609060101010101" pitchFamily="49" charset="-122"/>
                <a:cs typeface="Arial" panose="020B0604020202020204" pitchFamily="34" charset="0"/>
              </a:rPr>
              <a:t>参数过多，需反复调整</a:t>
            </a:r>
            <a:endParaRPr lang="en-US" altLang="zh-CN" dirty="0">
              <a:solidFill>
                <a:schemeClr val="tx1"/>
              </a:solidFill>
              <a:latin typeface="楷体" panose="02010609060101010101" pitchFamily="49" charset="-122"/>
              <a:ea typeface="楷体" panose="02010609060101010101" pitchFamily="49" charset="-122"/>
              <a:cs typeface="Arial" panose="020B0604020202020204" pitchFamily="34" charset="0"/>
            </a:endParaRPr>
          </a:p>
          <a:p>
            <a:pPr marL="285750" indent="-285750">
              <a:buFont typeface="Arial" panose="020B0604020202020204" pitchFamily="34" charset="0"/>
              <a:buChar char="•"/>
            </a:pPr>
            <a:r>
              <a:rPr lang="zh-CN" altLang="en-US" dirty="0">
                <a:solidFill>
                  <a:schemeClr val="tx1"/>
                </a:solidFill>
                <a:latin typeface="楷体" panose="02010609060101010101" pitchFamily="49" charset="-122"/>
                <a:ea typeface="楷体" panose="02010609060101010101" pitchFamily="49" charset="-122"/>
                <a:cs typeface="Arial" panose="020B0604020202020204" pitchFamily="34" charset="0"/>
              </a:rPr>
              <a:t>存在不明确的机理</a:t>
            </a:r>
          </a:p>
        </p:txBody>
      </p:sp>
      <p:sp>
        <p:nvSpPr>
          <p:cNvPr id="30" name="矩形: 圆角 29">
            <a:extLst>
              <a:ext uri="{FF2B5EF4-FFF2-40B4-BE49-F238E27FC236}">
                <a16:creationId xmlns:a16="http://schemas.microsoft.com/office/drawing/2014/main" id="{B5E31CA8-6EB7-4DD2-A0B5-AF93D9C1D9DB}"/>
              </a:ext>
            </a:extLst>
          </p:cNvPr>
          <p:cNvSpPr/>
          <p:nvPr/>
        </p:nvSpPr>
        <p:spPr>
          <a:xfrm>
            <a:off x="4571999" y="1678304"/>
            <a:ext cx="3965609" cy="2405559"/>
          </a:xfrm>
          <a:prstGeom prst="roundRect">
            <a:avLst/>
          </a:prstGeom>
          <a:solidFill>
            <a:schemeClr val="bg1"/>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b="1" dirty="0">
                <a:solidFill>
                  <a:srgbClr val="C00000"/>
                </a:solidFill>
                <a:latin typeface="Helvetica" panose="020B0604020202020204" pitchFamily="34" charset="0"/>
                <a:ea typeface="微软雅黑" panose="020B0503020204020204" pitchFamily="34" charset="-122"/>
                <a:cs typeface="Helvetica" panose="020B0604020202020204" pitchFamily="34" charset="0"/>
              </a:rPr>
              <a:t>基于数据驱动</a:t>
            </a:r>
            <a:endParaRPr lang="en-US" altLang="zh-CN" dirty="0">
              <a:solidFill>
                <a:schemeClr val="tx1"/>
              </a:solidFill>
              <a:latin typeface="楷体" panose="02010609060101010101" pitchFamily="49" charset="-122"/>
              <a:ea typeface="楷体" panose="02010609060101010101" pitchFamily="49" charset="-122"/>
              <a:cs typeface="Arial" panose="020B0604020202020204" pitchFamily="34" charset="0"/>
            </a:endParaRPr>
          </a:p>
          <a:p>
            <a:pPr marL="285750" indent="-285750">
              <a:buFont typeface="Arial" panose="020B0604020202020204" pitchFamily="34" charset="0"/>
              <a:buChar char="•"/>
            </a:pPr>
            <a:r>
              <a:rPr lang="zh-CN" altLang="en-US" dirty="0">
                <a:solidFill>
                  <a:schemeClr val="tx1"/>
                </a:solidFill>
                <a:latin typeface="楷体" panose="02010609060101010101" pitchFamily="49" charset="-122"/>
                <a:ea typeface="楷体" panose="02010609060101010101" pitchFamily="49" charset="-122"/>
                <a:cs typeface="Arial" panose="020B0604020202020204" pitchFamily="34" charset="0"/>
              </a:rPr>
              <a:t>从实测数据出发，通过统计学方法或机器学习算法发掘特征之间存在的映射关系</a:t>
            </a:r>
            <a:endParaRPr lang="en-US" altLang="zh-CN" dirty="0">
              <a:solidFill>
                <a:schemeClr val="tx1"/>
              </a:solidFill>
              <a:latin typeface="楷体" panose="02010609060101010101" pitchFamily="49" charset="-122"/>
              <a:ea typeface="楷体" panose="02010609060101010101" pitchFamily="49" charset="-122"/>
              <a:cs typeface="Arial" panose="020B0604020202020204" pitchFamily="34" charset="0"/>
            </a:endParaRPr>
          </a:p>
          <a:p>
            <a:pPr marL="285750" indent="-285750">
              <a:buFont typeface="Arial" panose="020B0604020202020204" pitchFamily="34" charset="0"/>
              <a:buChar char="•"/>
            </a:pPr>
            <a:r>
              <a:rPr lang="zh-CN" altLang="en-US" dirty="0">
                <a:solidFill>
                  <a:schemeClr val="tx1"/>
                </a:solidFill>
                <a:latin typeface="楷体" panose="02010609060101010101" pitchFamily="49" charset="-122"/>
                <a:ea typeface="楷体" panose="02010609060101010101" pitchFamily="49" charset="-122"/>
                <a:cs typeface="Arial" panose="020B0604020202020204" pitchFamily="34" charset="0"/>
              </a:rPr>
              <a:t>无需依赖反应机理，无需反复调整工艺参数，可避免反应方程式表达上的欠缺</a:t>
            </a:r>
            <a:endParaRPr lang="en-US" altLang="zh-CN" dirty="0">
              <a:solidFill>
                <a:schemeClr val="tx1"/>
              </a:solidFill>
              <a:latin typeface="楷体" panose="02010609060101010101" pitchFamily="49" charset="-122"/>
              <a:ea typeface="楷体" panose="02010609060101010101" pitchFamily="49" charset="-122"/>
              <a:cs typeface="Arial" panose="020B0604020202020204" pitchFamily="34" charset="0"/>
            </a:endParaRPr>
          </a:p>
          <a:p>
            <a:pPr marL="285750" indent="-285750">
              <a:buFont typeface="Arial" panose="020B0604020202020204" pitchFamily="34" charset="0"/>
              <a:buChar char="•"/>
            </a:pPr>
            <a:r>
              <a:rPr lang="zh-CN" altLang="en-US" dirty="0">
                <a:solidFill>
                  <a:schemeClr val="tx1"/>
                </a:solidFill>
                <a:latin typeface="楷体" panose="02010609060101010101" pitchFamily="49" charset="-122"/>
                <a:ea typeface="楷体" panose="02010609060101010101" pitchFamily="49" charset="-122"/>
                <a:cs typeface="Arial" panose="020B0604020202020204" pitchFamily="34" charset="0"/>
              </a:rPr>
              <a:t>对数据量和传感器精度有所要求</a:t>
            </a:r>
          </a:p>
        </p:txBody>
      </p:sp>
    </p:spTree>
    <p:extLst>
      <p:ext uri="{BB962C8B-B14F-4D97-AF65-F5344CB8AC3E}">
        <p14:creationId xmlns:p14="http://schemas.microsoft.com/office/powerpoint/2010/main" val="13004817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457200" y="44640"/>
            <a:ext cx="8228160" cy="100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a:ln>
                  <a:noFill/>
                </a:ln>
                <a:solidFill>
                  <a:srgbClr val="C00000"/>
                </a:solidFill>
                <a:effectLst/>
                <a:uLnTx/>
                <a:uFillTx/>
                <a:latin typeface="微软雅黑"/>
                <a:ea typeface="微软雅黑"/>
              </a:rPr>
              <a:t>汇报内容</a:t>
            </a:r>
            <a:endParaRPr kumimoji="0" lang="en-US" sz="4400" b="0" i="0" u="none" strike="noStrike" kern="1200" cap="none" spc="-1" normalizeH="0" baseline="0" noProof="0">
              <a:ln>
                <a:noFill/>
              </a:ln>
              <a:solidFill>
                <a:prstClr val="black"/>
              </a:solidFill>
              <a:effectLst/>
              <a:uLnTx/>
              <a:uFillTx/>
              <a:latin typeface="Arial"/>
            </a:endParaRPr>
          </a:p>
        </p:txBody>
      </p:sp>
      <p:sp>
        <p:nvSpPr>
          <p:cNvPr id="223" name="CustomShape 2"/>
          <p:cNvSpPr/>
          <p:nvPr/>
        </p:nvSpPr>
        <p:spPr>
          <a:xfrm>
            <a:off x="1907704" y="2276872"/>
            <a:ext cx="4756320" cy="380352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572580" marR="0" lvl="0" indent="-571500" algn="ctr" defTabSz="914400" rtl="0" eaLnBrk="1" fontAlgn="auto" latinLnBrk="0" hangingPunct="1">
              <a:lnSpc>
                <a:spcPct val="150000"/>
              </a:lnSpc>
              <a:spcBef>
                <a:spcPts val="720"/>
              </a:spcBef>
              <a:spcAft>
                <a:spcPts val="0"/>
              </a:spcAft>
              <a:buClr>
                <a:srgbClr val="BFBFBF"/>
              </a:buClr>
              <a:buSzPct val="85000"/>
              <a:buFont typeface="Wingdings" panose="05000000000000000000" pitchFamily="2" charset="2"/>
              <a:buChar char="u"/>
              <a:tabLst/>
              <a:defRPr/>
            </a:pPr>
            <a:r>
              <a:rPr kumimoji="0" lang="en-US" sz="3600" b="1" i="0" u="none" strike="noStrike" kern="1200" cap="none" spc="-1" normalizeH="0" baseline="0" noProof="0" dirty="0" err="1">
                <a:ln>
                  <a:noFill/>
                </a:ln>
                <a:solidFill>
                  <a:srgbClr val="BFBFBF"/>
                </a:solidFill>
                <a:effectLst/>
                <a:uLnTx/>
                <a:uFillTx/>
                <a:latin typeface="微软雅黑"/>
                <a:ea typeface="微软雅黑"/>
              </a:rPr>
              <a:t>研究背景</a:t>
            </a:r>
            <a:endParaRPr kumimoji="0" lang="en-US" sz="3600" b="0" i="0" u="none" strike="noStrike" kern="1200" cap="none" spc="-1" normalizeH="0" baseline="0" noProof="0" dirty="0">
              <a:ln>
                <a:noFill/>
              </a:ln>
              <a:solidFill>
                <a:prstClr val="black"/>
              </a:solidFill>
              <a:effectLst/>
              <a:uLnTx/>
              <a:uFillTx/>
              <a:latin typeface="Arial"/>
            </a:endParaRPr>
          </a:p>
          <a:p>
            <a:pPr marL="572580" marR="0" lvl="0" indent="-571500" algn="ctr" defTabSz="914400" rtl="0" eaLnBrk="1" fontAlgn="auto" latinLnBrk="0" hangingPunct="1">
              <a:lnSpc>
                <a:spcPct val="150000"/>
              </a:lnSpc>
              <a:spcBef>
                <a:spcPts val="720"/>
              </a:spcBef>
              <a:spcAft>
                <a:spcPts val="0"/>
              </a:spcAft>
              <a:buClr>
                <a:srgbClr val="C00000"/>
              </a:buClr>
              <a:buSzPct val="85000"/>
              <a:buFont typeface="Wingdings" panose="05000000000000000000" pitchFamily="2" charset="2"/>
              <a:buChar char="u"/>
              <a:tabLst/>
              <a:defRPr/>
            </a:pPr>
            <a:r>
              <a:rPr kumimoji="0" lang="en-US" sz="3600" b="1" i="0" u="none" strike="noStrike" kern="1200" cap="none" spc="-1" normalizeH="0" baseline="0" noProof="0" dirty="0" err="1">
                <a:ln>
                  <a:noFill/>
                </a:ln>
                <a:solidFill>
                  <a:srgbClr val="000000"/>
                </a:solidFill>
                <a:effectLst/>
                <a:uLnTx/>
                <a:uFillTx/>
                <a:latin typeface="微软雅黑"/>
                <a:ea typeface="微软雅黑"/>
              </a:rPr>
              <a:t>研究现状</a:t>
            </a:r>
            <a:endParaRPr kumimoji="0" lang="en-US" sz="3600" b="0" i="0" u="none" strike="noStrike" kern="1200" cap="none" spc="-1" normalizeH="0" baseline="0" noProof="0" dirty="0">
              <a:ln>
                <a:noFill/>
              </a:ln>
              <a:solidFill>
                <a:prstClr val="black"/>
              </a:solidFill>
              <a:effectLst/>
              <a:uLnTx/>
              <a:uFillTx/>
              <a:latin typeface="Arial"/>
            </a:endParaRPr>
          </a:p>
          <a:p>
            <a:pPr marL="572580" marR="0" lvl="0" indent="-571500" algn="ctr" defTabSz="914400" rtl="0" eaLnBrk="1" fontAlgn="auto" latinLnBrk="0" hangingPunct="1">
              <a:lnSpc>
                <a:spcPct val="150000"/>
              </a:lnSpc>
              <a:spcBef>
                <a:spcPts val="720"/>
              </a:spcBef>
              <a:spcAft>
                <a:spcPts val="0"/>
              </a:spcAft>
              <a:buClr>
                <a:srgbClr val="BFBFBF"/>
              </a:buClr>
              <a:buSzPct val="85000"/>
              <a:buFont typeface="Wingdings" panose="05000000000000000000" pitchFamily="2" charset="2"/>
              <a:buChar char="u"/>
              <a:tabLst/>
              <a:defRPr/>
            </a:pPr>
            <a:r>
              <a:rPr kumimoji="0" lang="en-US" sz="3600" b="1" i="0" u="none" strike="noStrike" kern="1200" cap="none" spc="-1" normalizeH="0" baseline="0" noProof="0" dirty="0" err="1">
                <a:ln>
                  <a:noFill/>
                </a:ln>
                <a:solidFill>
                  <a:srgbClr val="BFBFBF"/>
                </a:solidFill>
                <a:effectLst/>
                <a:uLnTx/>
                <a:uFillTx/>
                <a:latin typeface="微软雅黑"/>
                <a:ea typeface="微软雅黑"/>
              </a:rPr>
              <a:t>研究</a:t>
            </a:r>
            <a:r>
              <a:rPr kumimoji="0" lang="zh-CN" altLang="en-US" sz="3600" b="1" i="0" u="none" strike="noStrike" kern="1200" cap="none" spc="-1" normalizeH="0" baseline="0" noProof="0" dirty="0">
                <a:ln>
                  <a:noFill/>
                </a:ln>
                <a:solidFill>
                  <a:srgbClr val="BFBFBF"/>
                </a:solidFill>
                <a:effectLst/>
                <a:uLnTx/>
                <a:uFillTx/>
                <a:latin typeface="微软雅黑"/>
                <a:ea typeface="微软雅黑"/>
              </a:rPr>
              <a:t>计划</a:t>
            </a:r>
            <a:endParaRPr kumimoji="0" lang="en-US" sz="3600" b="0" i="0" u="none" strike="noStrike" kern="1200" cap="none" spc="-1" normalizeH="0" baseline="0" noProof="0" dirty="0">
              <a:ln>
                <a:noFill/>
              </a:ln>
              <a:solidFill>
                <a:prstClr val="black"/>
              </a:solidFill>
              <a:effectLst/>
              <a:uLnTx/>
              <a:uFillTx/>
              <a:latin typeface="Arial"/>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474120" y="476640"/>
            <a:ext cx="3058560" cy="51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a:ln>
                  <a:noFill/>
                </a:ln>
                <a:solidFill>
                  <a:srgbClr val="C00000"/>
                </a:solidFill>
                <a:effectLst/>
                <a:uLnTx/>
                <a:uFillTx/>
                <a:latin typeface="微软雅黑"/>
                <a:ea typeface="微软雅黑"/>
              </a:rPr>
              <a:t>研究现状</a:t>
            </a:r>
            <a:endParaRPr kumimoji="0" lang="en-US" sz="2800" b="0" i="0" u="none" strike="noStrike" kern="1200" cap="none" spc="-1" normalizeH="0" baseline="0" noProof="0" dirty="0">
              <a:ln>
                <a:noFill/>
              </a:ln>
              <a:solidFill>
                <a:prstClr val="black"/>
              </a:solidFill>
              <a:effectLst/>
              <a:uLnTx/>
              <a:uFillTx/>
              <a:latin typeface="Arial" panose="020B0604020202090204"/>
            </a:endParaRPr>
          </a:p>
        </p:txBody>
      </p:sp>
      <p:sp>
        <p:nvSpPr>
          <p:cNvPr id="234" name="CustomShape 2"/>
          <p:cNvSpPr/>
          <p:nvPr/>
        </p:nvSpPr>
        <p:spPr>
          <a:xfrm>
            <a:off x="504000" y="1268640"/>
            <a:ext cx="7020328" cy="46021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750" marR="0" lvl="0" indent="-283845" algn="l" defTabSz="914400" rtl="0" eaLnBrk="1" fontAlgn="auto" latinLnBrk="0" hangingPunct="1">
              <a:lnSpc>
                <a:spcPct val="100000"/>
              </a:lnSpc>
              <a:spcBef>
                <a:spcPts val="0"/>
              </a:spcBef>
              <a:spcAft>
                <a:spcPts val="0"/>
              </a:spcAft>
              <a:buClr>
                <a:srgbClr val="002060"/>
              </a:buClr>
              <a:buSzTx/>
              <a:buFont typeface="Wingdings" panose="05000000000000000000" pitchFamily="2" charset="2"/>
              <a:buChar char=""/>
              <a:tabLst/>
              <a:defRPr/>
            </a:pPr>
            <a:r>
              <a:rPr kumimoji="0" lang="en-US" sz="2400" b="1" i="0" u="none" strike="noStrike" kern="1200" cap="none" spc="-1" normalizeH="0" baseline="0" noProof="0" dirty="0">
                <a:ln>
                  <a:noFill/>
                </a:ln>
                <a:solidFill>
                  <a:srgbClr val="002060"/>
                </a:solidFill>
                <a:effectLst/>
                <a:uLnTx/>
                <a:uFillTx/>
                <a:latin typeface="Times New Roman" panose="02020603050405020304"/>
                <a:ea typeface="微软雅黑"/>
              </a:rPr>
              <a:t> </a:t>
            </a:r>
            <a:r>
              <a:rPr kumimoji="0" lang="zh-CN" altLang="en-US" sz="2400" b="1" i="0" u="none" strike="noStrike" kern="1200" cap="none" spc="-1" normalizeH="0" baseline="0" noProof="0" dirty="0">
                <a:ln>
                  <a:noFill/>
                </a:ln>
                <a:solidFill>
                  <a:srgbClr val="002060"/>
                </a:solidFill>
                <a:effectLst/>
                <a:uLnTx/>
                <a:uFillTx/>
                <a:latin typeface="Times New Roman" panose="02020603050405020304"/>
                <a:ea typeface="微软雅黑"/>
              </a:rPr>
              <a:t>基于机理模型的污水处理过程建模方法研究现状</a:t>
            </a:r>
            <a:endParaRPr kumimoji="0" lang="en-US" sz="2400" b="0" i="0" u="none" strike="noStrike" kern="1200" cap="none" spc="-1" normalizeH="0" baseline="0" noProof="0" dirty="0">
              <a:ln>
                <a:noFill/>
              </a:ln>
              <a:solidFill>
                <a:prstClr val="black"/>
              </a:solidFill>
              <a:effectLst/>
              <a:uLnTx/>
              <a:uFillTx/>
              <a:latin typeface="Arial" panose="020B0604020202090204"/>
            </a:endParaRPr>
          </a:p>
        </p:txBody>
      </p:sp>
      <p:sp>
        <p:nvSpPr>
          <p:cNvPr id="235" name="CustomShape 3"/>
          <p:cNvSpPr/>
          <p:nvPr/>
        </p:nvSpPr>
        <p:spPr>
          <a:xfrm>
            <a:off x="755576" y="1766828"/>
            <a:ext cx="7375320" cy="3185150"/>
          </a:xfrm>
          <a:prstGeom prst="rect">
            <a:avLst/>
          </a:prstGeom>
          <a:noFill/>
          <a:ln>
            <a:solidFill>
              <a:schemeClr val="bg1">
                <a:lumMod val="95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marL="541655" marR="0" lvl="0" indent="-285750" algn="l" defTabSz="914400" rtl="0" eaLnBrk="1" fontAlgn="auto" latinLnBrk="0" hangingPunct="1">
              <a:lnSpc>
                <a:spcPct val="100000"/>
              </a:lnSpc>
              <a:spcBef>
                <a:spcPts val="0"/>
              </a:spcBef>
              <a:spcAft>
                <a:spcPts val="600"/>
              </a:spcAft>
              <a:buClr>
                <a:srgbClr val="000000"/>
              </a:buClr>
              <a:buSzTx/>
              <a:buFont typeface="Wingdings" panose="05000000000000000000" pitchFamily="2" charset="2"/>
              <a:buChar char="p"/>
              <a:tabLst/>
              <a:defRPr/>
            </a:pPr>
            <a:r>
              <a:rPr lang="zh-CN" altLang="en-US" b="1" spc="-1" dirty="0">
                <a:solidFill>
                  <a:srgbClr val="000000"/>
                </a:solidFill>
                <a:latin typeface="Times New Roman" panose="02020603050405020304"/>
                <a:ea typeface="微软雅黑"/>
              </a:rPr>
              <a:t>基准模型</a:t>
            </a:r>
            <a:endParaRPr kumimoji="0" lang="en-US" sz="1800" b="1" i="0" u="none" strike="noStrike" kern="1200" cap="none" spc="-1" normalizeH="0" baseline="0" noProof="0" dirty="0">
              <a:ln>
                <a:noFill/>
              </a:ln>
              <a:solidFill>
                <a:prstClr val="black"/>
              </a:solidFill>
              <a:effectLst/>
              <a:uLnTx/>
              <a:uFillTx/>
              <a:latin typeface="Arial" panose="020B0604020202090204"/>
            </a:endParaRPr>
          </a:p>
          <a:p>
            <a:pPr marL="539750" marR="0" lvl="0" indent="-283845" algn="l" defTabSz="914400" rtl="0" eaLnBrk="1" fontAlgn="auto" latinLnBrk="0" hangingPunct="1">
              <a:lnSpc>
                <a:spcPct val="100000"/>
              </a:lnSpc>
              <a:spcBef>
                <a:spcPts val="0"/>
              </a:spcBef>
              <a:spcAft>
                <a:spcPts val="600"/>
              </a:spcAft>
              <a:buClr>
                <a:srgbClr val="000000"/>
              </a:buClr>
              <a:buSzTx/>
              <a:buFont typeface="Symbol" panose="05050102010706020507" charset="2"/>
              <a:buChar char=""/>
              <a:tabLst/>
              <a:defRPr/>
            </a:pPr>
            <a:r>
              <a:rPr kumimoji="0" lang="en-US" altLang="zh-CN" sz="1800" b="0" i="0" u="none" strike="noStrike" kern="1200" cap="none" spc="-1" normalizeH="0" baseline="0" noProof="0" dirty="0">
                <a:ln>
                  <a:noFill/>
                </a:ln>
                <a:solidFill>
                  <a:srgbClr val="000000"/>
                </a:solidFill>
                <a:effectLst/>
                <a:uLnTx/>
                <a:uFillTx/>
                <a:latin typeface="Times New Roman" panose="02020603050405020304"/>
                <a:ea typeface="微软雅黑"/>
              </a:rPr>
              <a:t>ASM</a:t>
            </a:r>
            <a:r>
              <a:rPr kumimoji="0" lang="zh-CN" altLang="en-US" sz="1800" b="0" i="0" u="none" strike="noStrike" kern="1200" cap="none" spc="-1" normalizeH="0" baseline="0" noProof="0" dirty="0">
                <a:ln>
                  <a:noFill/>
                </a:ln>
                <a:solidFill>
                  <a:srgbClr val="000000"/>
                </a:solidFill>
                <a:effectLst/>
                <a:uLnTx/>
                <a:uFillTx/>
                <a:latin typeface="Times New Roman" panose="02020603050405020304"/>
                <a:ea typeface="微软雅黑"/>
              </a:rPr>
              <a:t>系列模型</a:t>
            </a:r>
            <a:r>
              <a:rPr kumimoji="0" lang="en-US" sz="1800" b="0" i="0" u="none" strike="noStrike" kern="1200" cap="none" spc="-1" normalizeH="0" baseline="0" noProof="0" dirty="0">
                <a:ln>
                  <a:noFill/>
                </a:ln>
                <a:solidFill>
                  <a:srgbClr val="000000"/>
                </a:solidFill>
                <a:effectLst/>
                <a:uLnTx/>
                <a:uFillTx/>
                <a:latin typeface="Times New Roman" panose="02020603050405020304"/>
                <a:ea typeface="微软雅黑"/>
              </a:rPr>
              <a:t> – (1987-1999,[</a:t>
            </a:r>
            <a:r>
              <a:rPr kumimoji="0" lang="en-US" altLang="zh-CN" sz="1800" b="0" i="0" u="none" strike="noStrike" kern="1200" cap="none" spc="-1" normalizeH="0" baseline="0" noProof="0" dirty="0">
                <a:ln>
                  <a:noFill/>
                </a:ln>
                <a:solidFill>
                  <a:srgbClr val="000000"/>
                </a:solidFill>
                <a:effectLst/>
                <a:uLnTx/>
                <a:uFillTx/>
                <a:latin typeface="Times New Roman" panose="02020603050405020304"/>
                <a:ea typeface="微软雅黑"/>
              </a:rPr>
              <a:t>1</a:t>
            </a:r>
            <a:r>
              <a:rPr kumimoji="0" lang="en-US" sz="1800" b="0" i="0" u="none" strike="noStrike" kern="1200" cap="none" spc="-1" normalizeH="0" baseline="0" noProof="0" dirty="0">
                <a:ln>
                  <a:noFill/>
                </a:ln>
                <a:solidFill>
                  <a:srgbClr val="000000"/>
                </a:solidFill>
                <a:effectLst/>
                <a:uLnTx/>
                <a:uFillTx/>
                <a:latin typeface="Times New Roman" panose="02020603050405020304"/>
                <a:ea typeface="微软雅黑"/>
              </a:rPr>
              <a:t>])</a:t>
            </a:r>
            <a:endParaRPr kumimoji="0" lang="en-US" sz="1800" b="0" i="0" u="none" strike="noStrike" kern="1200" cap="none" spc="-1" normalizeH="0" baseline="0" noProof="0" dirty="0">
              <a:ln>
                <a:noFill/>
              </a:ln>
              <a:solidFill>
                <a:prstClr val="black"/>
              </a:solidFill>
              <a:effectLst/>
              <a:uLnTx/>
              <a:uFillTx/>
              <a:latin typeface="Arial" panose="020B0604020202090204"/>
            </a:endParaRPr>
          </a:p>
          <a:p>
            <a:pPr marL="539750" marR="0" lvl="0" indent="-283845" algn="l" defTabSz="914400" rtl="0" eaLnBrk="1" fontAlgn="auto" latinLnBrk="0" hangingPunct="1">
              <a:lnSpc>
                <a:spcPct val="100000"/>
              </a:lnSpc>
              <a:spcBef>
                <a:spcPts val="0"/>
              </a:spcBef>
              <a:spcAft>
                <a:spcPts val="600"/>
              </a:spcAft>
              <a:buClr>
                <a:srgbClr val="000000"/>
              </a:buClr>
              <a:buSzTx/>
              <a:buFont typeface="Wingdings" panose="05000000000000000000" pitchFamily="2" charset="2"/>
              <a:buChar char=""/>
              <a:tabLst/>
              <a:defRPr/>
            </a:pPr>
            <a:r>
              <a:rPr kumimoji="0" lang="zh-CN" altLang="en-US" sz="1800" b="1" i="0" u="none" strike="noStrike" kern="1200" cap="none" spc="-1" normalizeH="0" baseline="0" noProof="0" dirty="0">
                <a:ln>
                  <a:noFill/>
                </a:ln>
                <a:solidFill>
                  <a:srgbClr val="000000"/>
                </a:solidFill>
                <a:effectLst/>
                <a:uLnTx/>
                <a:uFillTx/>
                <a:latin typeface="Times New Roman" panose="02020603050405020304"/>
                <a:ea typeface="微软雅黑"/>
              </a:rPr>
              <a:t>简化模型</a:t>
            </a:r>
            <a:endParaRPr lang="en-US" altLang="zh-CN" b="1" spc="-1" dirty="0">
              <a:solidFill>
                <a:srgbClr val="000000"/>
              </a:solidFill>
              <a:latin typeface="Times New Roman" panose="02020603050405020304"/>
              <a:ea typeface="微软雅黑"/>
            </a:endParaRPr>
          </a:p>
          <a:p>
            <a:pPr marL="539750" lvl="0" indent="-283845">
              <a:spcAft>
                <a:spcPts val="600"/>
              </a:spcAft>
              <a:buClr>
                <a:srgbClr val="000000"/>
              </a:buClr>
              <a:buFont typeface="Symbol" panose="05050102010706020507" charset="2"/>
              <a:buChar char=""/>
              <a:defRPr/>
            </a:pPr>
            <a:r>
              <a:rPr lang="en-US" altLang="zh-CN" spc="-1" dirty="0">
                <a:solidFill>
                  <a:srgbClr val="000000"/>
                </a:solidFill>
                <a:latin typeface="Times New Roman" panose="02020603050405020304"/>
                <a:ea typeface="微软雅黑"/>
              </a:rPr>
              <a:t>ASM2</a:t>
            </a:r>
            <a:r>
              <a:rPr lang="zh-CN" altLang="en-US" spc="-1" dirty="0">
                <a:solidFill>
                  <a:srgbClr val="000000"/>
                </a:solidFill>
                <a:latin typeface="Times New Roman" panose="02020603050405020304"/>
                <a:ea typeface="微软雅黑"/>
              </a:rPr>
              <a:t>模型的简化线性模型</a:t>
            </a:r>
            <a:r>
              <a:rPr lang="en-US" altLang="zh-CN" spc="-1" dirty="0">
                <a:solidFill>
                  <a:srgbClr val="000000"/>
                </a:solidFill>
                <a:latin typeface="Times New Roman" panose="02020603050405020304"/>
                <a:ea typeface="微软雅黑"/>
              </a:rPr>
              <a:t> – (2001,[2,3])</a:t>
            </a:r>
          </a:p>
          <a:p>
            <a:pPr marL="539750" lvl="0" indent="-283845">
              <a:spcAft>
                <a:spcPts val="600"/>
              </a:spcAft>
              <a:buClr>
                <a:srgbClr val="000000"/>
              </a:buClr>
              <a:buFont typeface="Symbol" panose="05050102010706020507" charset="2"/>
              <a:buChar char=""/>
              <a:defRPr/>
            </a:pPr>
            <a:r>
              <a:rPr lang="en-US" altLang="zh-CN" spc="-1" dirty="0">
                <a:solidFill>
                  <a:srgbClr val="000000"/>
                </a:solidFill>
                <a:latin typeface="Times New Roman" panose="02020603050405020304"/>
                <a:ea typeface="微软雅黑"/>
              </a:rPr>
              <a:t>ASM1</a:t>
            </a:r>
            <a:r>
              <a:rPr lang="zh-CN" altLang="en-US" spc="-1" dirty="0">
                <a:solidFill>
                  <a:srgbClr val="000000"/>
                </a:solidFill>
                <a:latin typeface="Times New Roman" panose="02020603050405020304"/>
                <a:ea typeface="微软雅黑"/>
              </a:rPr>
              <a:t>模型的简化降阶模型 </a:t>
            </a:r>
            <a:r>
              <a:rPr lang="en-US" altLang="zh-CN" spc="-1" dirty="0">
                <a:solidFill>
                  <a:srgbClr val="000000"/>
                </a:solidFill>
                <a:latin typeface="Times New Roman" panose="02020603050405020304"/>
                <a:ea typeface="微软雅黑"/>
              </a:rPr>
              <a:t>– (2001,[4])</a:t>
            </a:r>
            <a:endParaRPr lang="en-US" altLang="zh-CN" spc="-1" dirty="0">
              <a:solidFill>
                <a:prstClr val="black"/>
              </a:solidFill>
            </a:endParaRPr>
          </a:p>
          <a:p>
            <a:pPr marL="539750" marR="0" lvl="0" indent="-283845" algn="l" defTabSz="914400" rtl="0" eaLnBrk="1" fontAlgn="auto" latinLnBrk="0" hangingPunct="1">
              <a:lnSpc>
                <a:spcPct val="100000"/>
              </a:lnSpc>
              <a:spcBef>
                <a:spcPts val="0"/>
              </a:spcBef>
              <a:spcAft>
                <a:spcPts val="600"/>
              </a:spcAft>
              <a:buClr>
                <a:srgbClr val="000000"/>
              </a:buClr>
              <a:buSzTx/>
              <a:buFont typeface="Wingdings" panose="05000000000000000000" pitchFamily="2" charset="2"/>
              <a:buChar char=""/>
              <a:tabLst/>
              <a:defRPr/>
            </a:pPr>
            <a:r>
              <a:rPr lang="zh-CN" altLang="en-US" b="1" spc="-1" dirty="0">
                <a:solidFill>
                  <a:srgbClr val="000000"/>
                </a:solidFill>
                <a:latin typeface="Times New Roman" panose="02020603050405020304"/>
                <a:ea typeface="微软雅黑"/>
              </a:rPr>
              <a:t>复合模型</a:t>
            </a:r>
            <a:endParaRPr kumimoji="0" lang="en-US" altLang="zh-CN" sz="1800" b="1" i="0" u="none" strike="noStrike" kern="1200" cap="none" spc="-1" normalizeH="0" baseline="0" noProof="0" dirty="0">
              <a:ln>
                <a:noFill/>
              </a:ln>
              <a:solidFill>
                <a:srgbClr val="000000"/>
              </a:solidFill>
              <a:effectLst/>
              <a:uLnTx/>
              <a:uFillTx/>
              <a:latin typeface="Times New Roman" panose="02020603050405020304"/>
              <a:ea typeface="微软雅黑"/>
            </a:endParaRPr>
          </a:p>
          <a:p>
            <a:pPr marL="539750" marR="0" lvl="0" indent="-283845" algn="l" defTabSz="914400" rtl="0" eaLnBrk="1" fontAlgn="auto" latinLnBrk="0" hangingPunct="1">
              <a:lnSpc>
                <a:spcPct val="100000"/>
              </a:lnSpc>
              <a:spcBef>
                <a:spcPts val="0"/>
              </a:spcBef>
              <a:spcAft>
                <a:spcPts val="600"/>
              </a:spcAft>
              <a:buClr>
                <a:srgbClr val="000000"/>
              </a:buClr>
              <a:buSzTx/>
              <a:buFont typeface="Symbol" panose="05050102010706020507" charset="2"/>
              <a:buChar char=""/>
              <a:tabLst/>
              <a:defRPr/>
            </a:pPr>
            <a:r>
              <a:rPr kumimoji="0" lang="zh-CN" altLang="en-US" sz="1800" b="0" i="0" u="none" strike="noStrike" kern="1200" cap="none" spc="-1" normalizeH="0" baseline="0" noProof="0" dirty="0">
                <a:ln>
                  <a:noFill/>
                </a:ln>
                <a:solidFill>
                  <a:srgbClr val="000000"/>
                </a:solidFill>
                <a:effectLst/>
                <a:uLnTx/>
                <a:uFillTx/>
                <a:latin typeface="Times New Roman" panose="02020603050405020304"/>
                <a:ea typeface="微软雅黑"/>
              </a:rPr>
              <a:t>将所开发的好氧和缺氧生物除磷的机理模型与</a:t>
            </a:r>
            <a:r>
              <a:rPr kumimoji="0" lang="en-US" altLang="zh-CN" sz="1800" b="0" i="0" u="none" strike="noStrike" kern="1200" cap="none" spc="-1" normalizeH="0" baseline="0" noProof="0" dirty="0">
                <a:ln>
                  <a:noFill/>
                </a:ln>
                <a:solidFill>
                  <a:srgbClr val="000000"/>
                </a:solidFill>
                <a:effectLst/>
                <a:uLnTx/>
                <a:uFillTx/>
                <a:latin typeface="Times New Roman" panose="02020603050405020304"/>
                <a:ea typeface="微软雅黑"/>
              </a:rPr>
              <a:t>ASM1</a:t>
            </a:r>
            <a:r>
              <a:rPr kumimoji="0" lang="zh-CN" altLang="en-US" sz="1800" b="0" i="0" u="none" strike="noStrike" kern="1200" cap="none" spc="-1" normalizeH="0" baseline="0" noProof="0" dirty="0">
                <a:ln>
                  <a:noFill/>
                </a:ln>
                <a:solidFill>
                  <a:srgbClr val="000000"/>
                </a:solidFill>
                <a:effectLst/>
                <a:uLnTx/>
                <a:uFillTx/>
                <a:latin typeface="Times New Roman" panose="02020603050405020304"/>
                <a:ea typeface="微软雅黑"/>
              </a:rPr>
              <a:t>结合</a:t>
            </a:r>
            <a:r>
              <a:rPr kumimoji="0" lang="en-US" sz="1800" b="0" i="0" u="none" strike="noStrike" kern="1200" cap="none" spc="-1" normalizeH="0" baseline="0" noProof="0" dirty="0">
                <a:ln>
                  <a:noFill/>
                </a:ln>
                <a:solidFill>
                  <a:srgbClr val="000000"/>
                </a:solidFill>
                <a:effectLst/>
                <a:uLnTx/>
                <a:uFillTx/>
                <a:latin typeface="Times New Roman" panose="02020603050405020304"/>
                <a:ea typeface="微软雅黑"/>
              </a:rPr>
              <a:t> –  (1999,[</a:t>
            </a:r>
            <a:r>
              <a:rPr lang="en-US" spc="-1" dirty="0">
                <a:solidFill>
                  <a:srgbClr val="000000"/>
                </a:solidFill>
                <a:latin typeface="Times New Roman" panose="02020603050405020304"/>
                <a:ea typeface="微软雅黑"/>
              </a:rPr>
              <a:t>5</a:t>
            </a:r>
            <a:r>
              <a:rPr kumimoji="0" lang="en-US" sz="1800" b="0" i="0" u="none" strike="noStrike" kern="1200" cap="none" spc="-1" normalizeH="0" baseline="0" noProof="0" dirty="0">
                <a:ln>
                  <a:noFill/>
                </a:ln>
                <a:solidFill>
                  <a:srgbClr val="000000"/>
                </a:solidFill>
                <a:effectLst/>
                <a:uLnTx/>
                <a:uFillTx/>
                <a:latin typeface="Times New Roman" panose="02020603050405020304"/>
                <a:ea typeface="微软雅黑"/>
              </a:rPr>
              <a:t>])</a:t>
            </a:r>
          </a:p>
          <a:p>
            <a:pPr marL="539750" lvl="0" indent="-283845">
              <a:spcAft>
                <a:spcPts val="600"/>
              </a:spcAft>
              <a:buClr>
                <a:srgbClr val="000000"/>
              </a:buClr>
              <a:buFont typeface="Symbol" panose="05050102010706020507" charset="2"/>
              <a:buChar char=""/>
              <a:defRPr/>
            </a:pPr>
            <a:r>
              <a:rPr kumimoji="0" lang="zh-CN" altLang="en-US" sz="1800" b="0" i="0" u="none" strike="noStrike" kern="1200" cap="none" spc="-1" normalizeH="0" baseline="0" noProof="0" dirty="0">
                <a:ln>
                  <a:noFill/>
                </a:ln>
                <a:solidFill>
                  <a:prstClr val="black"/>
                </a:solidFill>
                <a:effectLst/>
                <a:uLnTx/>
                <a:uFillTx/>
                <a:latin typeface="Arial" panose="020B0604020202090204"/>
              </a:rPr>
              <a:t>将</a:t>
            </a:r>
            <a:r>
              <a:rPr kumimoji="0" lang="en-US" altLang="zh-CN" sz="1800" b="0" i="0" u="none" strike="noStrike" kern="1200" cap="none" spc="-1" normalizeH="0" baseline="0" noProof="0" dirty="0">
                <a:ln>
                  <a:noFill/>
                </a:ln>
                <a:solidFill>
                  <a:prstClr val="black"/>
                </a:solidFill>
                <a:effectLst/>
                <a:uLnTx/>
                <a:uFillTx/>
                <a:latin typeface="Arial" panose="020B0604020202090204"/>
              </a:rPr>
              <a:t>Delft</a:t>
            </a:r>
            <a:r>
              <a:rPr kumimoji="0" lang="zh-CN" altLang="en-US" sz="1800" b="0" i="0" u="none" strike="noStrike" kern="1200" cap="none" spc="-1" normalizeH="0" baseline="0" noProof="0" dirty="0">
                <a:ln>
                  <a:noFill/>
                </a:ln>
                <a:solidFill>
                  <a:prstClr val="black"/>
                </a:solidFill>
                <a:effectLst/>
                <a:uLnTx/>
                <a:uFillTx/>
                <a:latin typeface="Arial" panose="020B0604020202090204"/>
              </a:rPr>
              <a:t>除磷模型和</a:t>
            </a:r>
            <a:r>
              <a:rPr kumimoji="0" lang="en-US" altLang="zh-CN" sz="1800" b="0" i="0" u="none" strike="noStrike" kern="1200" cap="none" spc="-1" normalizeH="0" baseline="0" noProof="0" dirty="0">
                <a:ln>
                  <a:noFill/>
                </a:ln>
                <a:solidFill>
                  <a:prstClr val="black"/>
                </a:solidFill>
                <a:effectLst/>
                <a:uLnTx/>
                <a:uFillTx/>
                <a:latin typeface="Arial" panose="020B0604020202090204"/>
              </a:rPr>
              <a:t>ASM2d</a:t>
            </a:r>
            <a:r>
              <a:rPr kumimoji="0" lang="zh-CN" altLang="en-US" sz="1800" b="0" i="0" u="none" strike="noStrike" kern="1200" cap="none" spc="-1" normalizeH="0" baseline="0" noProof="0" dirty="0">
                <a:ln>
                  <a:noFill/>
                </a:ln>
                <a:solidFill>
                  <a:prstClr val="black"/>
                </a:solidFill>
                <a:effectLst/>
                <a:uLnTx/>
                <a:uFillTx/>
                <a:latin typeface="Arial" panose="020B0604020202090204"/>
              </a:rPr>
              <a:t>模型结合</a:t>
            </a:r>
            <a:r>
              <a:rPr lang="en-US" altLang="zh-CN" spc="-1" dirty="0">
                <a:solidFill>
                  <a:srgbClr val="000000"/>
                </a:solidFill>
                <a:latin typeface="Times New Roman" panose="02020603050405020304"/>
                <a:ea typeface="微软雅黑"/>
              </a:rPr>
              <a:t> – (2001,[6])</a:t>
            </a:r>
          </a:p>
        </p:txBody>
      </p:sp>
      <p:sp>
        <p:nvSpPr>
          <p:cNvPr id="236" name="CustomShape 4"/>
          <p:cNvSpPr/>
          <p:nvPr/>
        </p:nvSpPr>
        <p:spPr>
          <a:xfrm>
            <a:off x="755576" y="4951978"/>
            <a:ext cx="7488832" cy="1868289"/>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lvl="0">
              <a:defRPr/>
            </a:pPr>
            <a:r>
              <a:rPr lang="en-US" sz="1050" spc="-1" dirty="0">
                <a:solidFill>
                  <a:srgbClr val="000000"/>
                </a:solidFill>
              </a:rPr>
              <a:t>[1] </a:t>
            </a:r>
            <a:r>
              <a:rPr lang="en-US" sz="1050" spc="-1" dirty="0" err="1">
                <a:solidFill>
                  <a:srgbClr val="000000"/>
                </a:solidFill>
              </a:rPr>
              <a:t>Henze</a:t>
            </a:r>
            <a:r>
              <a:rPr lang="en-US" sz="1050" spc="-1" dirty="0">
                <a:solidFill>
                  <a:srgbClr val="000000"/>
                </a:solidFill>
              </a:rPr>
              <a:t> M, </a:t>
            </a:r>
            <a:r>
              <a:rPr lang="en-US" sz="1050" spc="-1" dirty="0" err="1">
                <a:solidFill>
                  <a:srgbClr val="000000"/>
                </a:solidFill>
              </a:rPr>
              <a:t>Gujer</a:t>
            </a:r>
            <a:r>
              <a:rPr lang="en-US" sz="1050" spc="-1" dirty="0">
                <a:solidFill>
                  <a:srgbClr val="000000"/>
                </a:solidFill>
              </a:rPr>
              <a:t> W, Mino T, et al. Activated sludge models ASM1, ASM2, ASM2d and ASM3[M]. IWA publishing, 2000.</a:t>
            </a:r>
          </a:p>
          <a:p>
            <a:pPr lvl="0">
              <a:defRPr/>
            </a:pPr>
            <a:r>
              <a:rPr kumimoji="0" lang="en-US" sz="1050" b="0" i="0" u="none" strike="noStrike" kern="1200" cap="none" spc="-1" normalizeH="0" baseline="0" noProof="0" dirty="0">
                <a:ln>
                  <a:noFill/>
                </a:ln>
                <a:solidFill>
                  <a:srgbClr val="000000"/>
                </a:solidFill>
                <a:effectLst/>
                <a:uLnTx/>
                <a:uFillTx/>
                <a:latin typeface="Arial" panose="020B0604020202090204"/>
              </a:rPr>
              <a:t>[2</a:t>
            </a:r>
            <a:r>
              <a:rPr lang="en-US" sz="1050" spc="-1" dirty="0">
                <a:solidFill>
                  <a:srgbClr val="000000"/>
                </a:solidFill>
              </a:rPr>
              <a:t>] Kim H, Hao O J, McAvoy T J. SBR system for phosphorus removal: ASM2 and simplified linear model[J]. Journal of environmental engineering, 2001, 127(2): 98-104.</a:t>
            </a:r>
          </a:p>
          <a:p>
            <a:pPr lvl="0">
              <a:defRPr/>
            </a:pPr>
            <a:r>
              <a:rPr kumimoji="0" lang="en-US" sz="1050" b="0" i="0" u="none" strike="noStrike" kern="1200" cap="none" spc="-1" normalizeH="0" baseline="0" noProof="0" dirty="0">
                <a:ln>
                  <a:noFill/>
                </a:ln>
                <a:solidFill>
                  <a:srgbClr val="000000"/>
                </a:solidFill>
                <a:effectLst/>
                <a:uLnTx/>
                <a:uFillTx/>
                <a:latin typeface="Arial" panose="020B0604020202090204"/>
              </a:rPr>
              <a:t>[3</a:t>
            </a:r>
            <a:r>
              <a:rPr lang="en-US" sz="1050" spc="-1" dirty="0">
                <a:solidFill>
                  <a:srgbClr val="000000"/>
                </a:solidFill>
              </a:rPr>
              <a:t>] Kim H, Hao O J, McAvoy T J. SBR system for phosphorus removal: linear model based optimization[J]. Journal of Environmental Engineering, 2001, 127(2): 105-111.</a:t>
            </a:r>
          </a:p>
          <a:p>
            <a:pPr lvl="0">
              <a:defRPr/>
            </a:pPr>
            <a:r>
              <a:rPr lang="en-US" sz="1050" spc="-1" dirty="0">
                <a:solidFill>
                  <a:srgbClr val="000000"/>
                </a:solidFill>
              </a:rPr>
              <a:t>[4] Hao X, Van </a:t>
            </a:r>
            <a:r>
              <a:rPr lang="en-US" sz="1050" spc="-1" dirty="0" err="1">
                <a:solidFill>
                  <a:srgbClr val="000000"/>
                </a:solidFill>
              </a:rPr>
              <a:t>Loosdrecht</a:t>
            </a:r>
            <a:r>
              <a:rPr lang="en-US" sz="1050" spc="-1" dirty="0">
                <a:solidFill>
                  <a:srgbClr val="000000"/>
                </a:solidFill>
              </a:rPr>
              <a:t> M C M, Meijer S C F, et al. Model-based evaluation of two BNR processes—UCT and A2N[J]. Water Research, 2001, 35(12): 2851-2860.</a:t>
            </a:r>
          </a:p>
          <a:p>
            <a:pPr lvl="0">
              <a:defRPr/>
            </a:pPr>
            <a:r>
              <a:rPr lang="en-US" sz="1050" spc="-1" dirty="0">
                <a:solidFill>
                  <a:srgbClr val="000000"/>
                </a:solidFill>
              </a:rPr>
              <a:t>[5] Van </a:t>
            </a:r>
            <a:r>
              <a:rPr lang="en-US" sz="1050" spc="-1" dirty="0" err="1">
                <a:solidFill>
                  <a:srgbClr val="000000"/>
                </a:solidFill>
              </a:rPr>
              <a:t>Veldhuizen</a:t>
            </a:r>
            <a:r>
              <a:rPr lang="en-US" sz="1050" spc="-1" dirty="0">
                <a:solidFill>
                  <a:srgbClr val="000000"/>
                </a:solidFill>
              </a:rPr>
              <a:t> H M, van </a:t>
            </a:r>
            <a:r>
              <a:rPr lang="en-US" sz="1050" spc="-1" dirty="0" err="1">
                <a:solidFill>
                  <a:srgbClr val="000000"/>
                </a:solidFill>
              </a:rPr>
              <a:t>Loosdrecht</a:t>
            </a:r>
            <a:r>
              <a:rPr lang="en-US" sz="1050" spc="-1" dirty="0">
                <a:solidFill>
                  <a:srgbClr val="000000"/>
                </a:solidFill>
              </a:rPr>
              <a:t> M C M, </a:t>
            </a:r>
            <a:r>
              <a:rPr lang="en-US" sz="1050" spc="-1" dirty="0" err="1">
                <a:solidFill>
                  <a:srgbClr val="000000"/>
                </a:solidFill>
              </a:rPr>
              <a:t>Heijnen</a:t>
            </a:r>
            <a:r>
              <a:rPr lang="en-US" sz="1050" spc="-1" dirty="0">
                <a:solidFill>
                  <a:srgbClr val="000000"/>
                </a:solidFill>
              </a:rPr>
              <a:t> J </a:t>
            </a:r>
            <a:r>
              <a:rPr lang="en-US" sz="1050" spc="-1" dirty="0" err="1">
                <a:solidFill>
                  <a:srgbClr val="000000"/>
                </a:solidFill>
              </a:rPr>
              <a:t>J</a:t>
            </a:r>
            <a:r>
              <a:rPr lang="en-US" sz="1050" spc="-1" dirty="0">
                <a:solidFill>
                  <a:srgbClr val="000000"/>
                </a:solidFill>
              </a:rPr>
              <a:t>. Modelling biological phosphorus and nitrogen removal in a full scale activated sludge process[J]. Water Research, 1999, 33(16): 3459-3468.</a:t>
            </a:r>
          </a:p>
          <a:p>
            <a:pPr lvl="0">
              <a:defRPr/>
            </a:pPr>
            <a:r>
              <a:rPr lang="en-US" sz="1050" spc="-1" dirty="0">
                <a:solidFill>
                  <a:srgbClr val="000000"/>
                </a:solidFill>
              </a:rPr>
              <a:t>[6] Hao X, Van </a:t>
            </a:r>
            <a:r>
              <a:rPr lang="en-US" sz="1050" spc="-1" dirty="0" err="1">
                <a:solidFill>
                  <a:srgbClr val="000000"/>
                </a:solidFill>
              </a:rPr>
              <a:t>Loosdrecht</a:t>
            </a:r>
            <a:r>
              <a:rPr lang="en-US" sz="1050" spc="-1" dirty="0">
                <a:solidFill>
                  <a:srgbClr val="000000"/>
                </a:solidFill>
              </a:rPr>
              <a:t> M C M, Meijer S C F, et al. Model-based evaluation of two BNR processes—UCT and A2N[J]. Water Research, 2001, 35(12): 2851-2860.</a:t>
            </a:r>
          </a:p>
        </p:txBody>
      </p:sp>
      <p:pic>
        <p:nvPicPr>
          <p:cNvPr id="2" name="图片 1">
            <a:extLst>
              <a:ext uri="{FF2B5EF4-FFF2-40B4-BE49-F238E27FC236}">
                <a16:creationId xmlns:a16="http://schemas.microsoft.com/office/drawing/2014/main" id="{7F49CF10-CBB9-4EC8-B9F1-8075E351421A}"/>
              </a:ext>
            </a:extLst>
          </p:cNvPr>
          <p:cNvPicPr>
            <a:picLocks noChangeAspect="1"/>
          </p:cNvPicPr>
          <p:nvPr/>
        </p:nvPicPr>
        <p:blipFill rotWithShape="1">
          <a:blip r:embed="rId3"/>
          <a:srcRect l="21440" t="12201" r="22280" b="14301"/>
          <a:stretch/>
        </p:blipFill>
        <p:spPr>
          <a:xfrm>
            <a:off x="5993138" y="2004611"/>
            <a:ext cx="1963237" cy="142438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474120" y="476640"/>
            <a:ext cx="3058560" cy="51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a:ln>
                  <a:noFill/>
                </a:ln>
                <a:solidFill>
                  <a:srgbClr val="C00000"/>
                </a:solidFill>
                <a:effectLst/>
                <a:uLnTx/>
                <a:uFillTx/>
                <a:latin typeface="微软雅黑"/>
                <a:ea typeface="微软雅黑"/>
              </a:rPr>
              <a:t>研究现状</a:t>
            </a:r>
            <a:endParaRPr kumimoji="0" lang="en-US" sz="2800" b="0" i="0" u="none" strike="noStrike" kern="1200" cap="none" spc="-1" normalizeH="0" baseline="0" noProof="0" dirty="0">
              <a:ln>
                <a:noFill/>
              </a:ln>
              <a:solidFill>
                <a:prstClr val="black"/>
              </a:solidFill>
              <a:effectLst/>
              <a:uLnTx/>
              <a:uFillTx/>
              <a:latin typeface="Arial" panose="020B0604020202090204"/>
            </a:endParaRPr>
          </a:p>
        </p:txBody>
      </p:sp>
      <p:sp>
        <p:nvSpPr>
          <p:cNvPr id="234" name="CustomShape 2"/>
          <p:cNvSpPr/>
          <p:nvPr/>
        </p:nvSpPr>
        <p:spPr>
          <a:xfrm>
            <a:off x="504000" y="1268640"/>
            <a:ext cx="7020328" cy="46021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750" marR="0" lvl="0" indent="-283845" algn="l" defTabSz="914400" rtl="0" eaLnBrk="1" fontAlgn="auto" latinLnBrk="0" hangingPunct="1">
              <a:lnSpc>
                <a:spcPct val="100000"/>
              </a:lnSpc>
              <a:spcBef>
                <a:spcPts val="0"/>
              </a:spcBef>
              <a:spcAft>
                <a:spcPts val="0"/>
              </a:spcAft>
              <a:buClr>
                <a:srgbClr val="002060"/>
              </a:buClr>
              <a:buSzTx/>
              <a:buFont typeface="Wingdings" panose="05000000000000000000" pitchFamily="2" charset="2"/>
              <a:buChar char=""/>
              <a:tabLst/>
              <a:defRPr/>
            </a:pPr>
            <a:r>
              <a:rPr kumimoji="0" lang="en-US" sz="2400" b="1" i="0" u="none" strike="noStrike" kern="1200" cap="none" spc="-1" normalizeH="0" baseline="0" noProof="0" dirty="0">
                <a:ln>
                  <a:noFill/>
                </a:ln>
                <a:solidFill>
                  <a:srgbClr val="002060"/>
                </a:solidFill>
                <a:effectLst/>
                <a:uLnTx/>
                <a:uFillTx/>
                <a:latin typeface="Times New Roman" panose="02020603050405020304"/>
                <a:ea typeface="微软雅黑"/>
              </a:rPr>
              <a:t> </a:t>
            </a:r>
            <a:r>
              <a:rPr kumimoji="0" lang="zh-CN" altLang="en-US" sz="2400" b="1" i="0" u="none" strike="noStrike" kern="1200" cap="none" spc="-1" normalizeH="0" baseline="0" noProof="0" dirty="0">
                <a:ln>
                  <a:noFill/>
                </a:ln>
                <a:solidFill>
                  <a:srgbClr val="002060"/>
                </a:solidFill>
                <a:effectLst/>
                <a:uLnTx/>
                <a:uFillTx/>
                <a:latin typeface="Times New Roman" panose="02020603050405020304"/>
                <a:ea typeface="微软雅黑"/>
              </a:rPr>
              <a:t>基于</a:t>
            </a:r>
            <a:r>
              <a:rPr lang="zh-CN" altLang="en-US" sz="2400" b="1" spc="-1" dirty="0">
                <a:solidFill>
                  <a:srgbClr val="002060"/>
                </a:solidFill>
                <a:latin typeface="Times New Roman" panose="02020603050405020304"/>
                <a:ea typeface="微软雅黑"/>
              </a:rPr>
              <a:t>数据驱动</a:t>
            </a:r>
            <a:r>
              <a:rPr kumimoji="0" lang="zh-CN" altLang="en-US" sz="2400" b="1" i="0" u="none" strike="noStrike" kern="1200" cap="none" spc="-1" normalizeH="0" baseline="0" noProof="0" dirty="0">
                <a:ln>
                  <a:noFill/>
                </a:ln>
                <a:solidFill>
                  <a:srgbClr val="002060"/>
                </a:solidFill>
                <a:effectLst/>
                <a:uLnTx/>
                <a:uFillTx/>
                <a:latin typeface="Times New Roman" panose="02020603050405020304"/>
                <a:ea typeface="微软雅黑"/>
              </a:rPr>
              <a:t>的污水处理过程建模方法研究现状</a:t>
            </a:r>
            <a:endParaRPr kumimoji="0" lang="en-US" sz="2400" b="0" i="0" u="none" strike="noStrike" kern="1200" cap="none" spc="-1" normalizeH="0" baseline="0" noProof="0" dirty="0">
              <a:ln>
                <a:noFill/>
              </a:ln>
              <a:solidFill>
                <a:prstClr val="black"/>
              </a:solidFill>
              <a:effectLst/>
              <a:uLnTx/>
              <a:uFillTx/>
              <a:latin typeface="Arial" panose="020B0604020202090204"/>
            </a:endParaRPr>
          </a:p>
        </p:txBody>
      </p:sp>
      <p:sp>
        <p:nvSpPr>
          <p:cNvPr id="235" name="CustomShape 3"/>
          <p:cNvSpPr/>
          <p:nvPr/>
        </p:nvSpPr>
        <p:spPr>
          <a:xfrm>
            <a:off x="755576" y="1766828"/>
            <a:ext cx="7375320" cy="2449179"/>
          </a:xfrm>
          <a:prstGeom prst="rect">
            <a:avLst/>
          </a:prstGeom>
          <a:noFill/>
          <a:ln>
            <a:solidFill>
              <a:schemeClr val="bg1">
                <a:lumMod val="95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marL="541655" marR="0" lvl="0" indent="-285750" algn="l" defTabSz="914400" rtl="0" eaLnBrk="1" fontAlgn="auto" latinLnBrk="0" hangingPunct="1">
              <a:lnSpc>
                <a:spcPct val="100000"/>
              </a:lnSpc>
              <a:spcBef>
                <a:spcPts val="0"/>
              </a:spcBef>
              <a:spcAft>
                <a:spcPts val="600"/>
              </a:spcAft>
              <a:buClr>
                <a:srgbClr val="000000"/>
              </a:buClr>
              <a:buSzTx/>
              <a:buFont typeface="Wingdings" panose="05000000000000000000" pitchFamily="2" charset="2"/>
              <a:buChar char="p"/>
              <a:tabLst/>
              <a:defRPr/>
            </a:pPr>
            <a:r>
              <a:rPr kumimoji="0" lang="zh-CN" altLang="en-US" sz="1800" b="1" i="0" u="none" strike="noStrike" kern="1200" cap="none" spc="-1" normalizeH="0" baseline="0" noProof="0" dirty="0">
                <a:ln>
                  <a:noFill/>
                </a:ln>
                <a:solidFill>
                  <a:srgbClr val="000000"/>
                </a:solidFill>
                <a:effectLst/>
                <a:uLnTx/>
                <a:uFillTx/>
                <a:latin typeface="Times New Roman" panose="02020603050405020304"/>
                <a:ea typeface="微软雅黑"/>
              </a:rPr>
              <a:t>传统机器学习方法</a:t>
            </a:r>
            <a:endParaRPr kumimoji="0" lang="en-US" sz="1800" b="1" i="0" u="none" strike="noStrike" kern="1200" cap="none" spc="-1" normalizeH="0" baseline="0" noProof="0" dirty="0">
              <a:ln>
                <a:noFill/>
              </a:ln>
              <a:solidFill>
                <a:prstClr val="black"/>
              </a:solidFill>
              <a:effectLst/>
              <a:uLnTx/>
              <a:uFillTx/>
              <a:latin typeface="Arial" panose="020B0604020202090204"/>
            </a:endParaRPr>
          </a:p>
          <a:p>
            <a:pPr marL="539750" marR="0" lvl="0" indent="-283845" algn="l" defTabSz="914400" rtl="0" eaLnBrk="1" fontAlgn="auto" latinLnBrk="0" hangingPunct="1">
              <a:lnSpc>
                <a:spcPct val="100000"/>
              </a:lnSpc>
              <a:spcBef>
                <a:spcPts val="0"/>
              </a:spcBef>
              <a:spcAft>
                <a:spcPts val="600"/>
              </a:spcAft>
              <a:buClr>
                <a:srgbClr val="000000"/>
              </a:buClr>
              <a:buSzTx/>
              <a:buFont typeface="Symbol" panose="05050102010706020507" charset="2"/>
              <a:buChar char=""/>
              <a:tabLst/>
              <a:defRPr/>
            </a:pPr>
            <a:r>
              <a:rPr kumimoji="0" lang="zh-CN" altLang="en-US" sz="1800" b="0" i="0" u="none" strike="noStrike" kern="1200" cap="none" spc="-1" normalizeH="0" baseline="0" noProof="0" dirty="0">
                <a:ln>
                  <a:noFill/>
                </a:ln>
                <a:solidFill>
                  <a:srgbClr val="000000"/>
                </a:solidFill>
                <a:effectLst/>
                <a:uLnTx/>
                <a:uFillTx/>
                <a:latin typeface="Times New Roman" panose="02020603050405020304"/>
                <a:ea typeface="微软雅黑"/>
              </a:rPr>
              <a:t>改进的最小二乘支持向量回归</a:t>
            </a:r>
            <a:r>
              <a:rPr kumimoji="0" lang="en-US" altLang="zh-CN" sz="1800" b="0" i="0" u="none" strike="noStrike" kern="1200" cap="none" spc="-1" normalizeH="0" baseline="0" noProof="0" dirty="0">
                <a:ln>
                  <a:noFill/>
                </a:ln>
                <a:solidFill>
                  <a:srgbClr val="000000"/>
                </a:solidFill>
                <a:effectLst/>
                <a:uLnTx/>
                <a:uFillTx/>
                <a:latin typeface="Times New Roman" panose="02020603050405020304"/>
                <a:ea typeface="微软雅黑"/>
              </a:rPr>
              <a:t>(LS-SVR)</a:t>
            </a:r>
            <a:r>
              <a:rPr kumimoji="0" lang="en-US" sz="1800" b="0" i="0" u="none" strike="noStrike" kern="1200" cap="none" spc="-1" normalizeH="0" baseline="0" noProof="0" dirty="0">
                <a:ln>
                  <a:noFill/>
                </a:ln>
                <a:solidFill>
                  <a:srgbClr val="000000"/>
                </a:solidFill>
                <a:effectLst/>
                <a:uLnTx/>
                <a:uFillTx/>
                <a:latin typeface="Times New Roman" panose="02020603050405020304"/>
                <a:ea typeface="微软雅黑"/>
              </a:rPr>
              <a:t> – (2009,[</a:t>
            </a:r>
            <a:r>
              <a:rPr kumimoji="0" lang="en-US" altLang="zh-CN" sz="1800" b="0" i="0" u="none" strike="noStrike" kern="1200" cap="none" spc="-1" normalizeH="0" baseline="0" noProof="0" dirty="0">
                <a:ln>
                  <a:noFill/>
                </a:ln>
                <a:solidFill>
                  <a:srgbClr val="000000"/>
                </a:solidFill>
                <a:effectLst/>
                <a:uLnTx/>
                <a:uFillTx/>
                <a:latin typeface="Times New Roman" panose="02020603050405020304"/>
                <a:ea typeface="微软雅黑"/>
              </a:rPr>
              <a:t>1</a:t>
            </a:r>
            <a:r>
              <a:rPr kumimoji="0" lang="en-US" sz="1800" b="0" i="0" u="none" strike="noStrike" kern="1200" cap="none" spc="-1" normalizeH="0" baseline="0" noProof="0" dirty="0">
                <a:ln>
                  <a:noFill/>
                </a:ln>
                <a:solidFill>
                  <a:srgbClr val="000000"/>
                </a:solidFill>
                <a:effectLst/>
                <a:uLnTx/>
                <a:uFillTx/>
                <a:latin typeface="Times New Roman" panose="02020603050405020304"/>
                <a:ea typeface="微软雅黑"/>
              </a:rPr>
              <a:t>])</a:t>
            </a:r>
            <a:endParaRPr kumimoji="0" lang="en-US" sz="1800" b="0" i="0" u="none" strike="noStrike" kern="1200" cap="none" spc="-1" normalizeH="0" baseline="0" noProof="0" dirty="0">
              <a:ln>
                <a:noFill/>
              </a:ln>
              <a:solidFill>
                <a:prstClr val="black"/>
              </a:solidFill>
              <a:effectLst/>
              <a:uLnTx/>
              <a:uFillTx/>
              <a:latin typeface="Arial" panose="020B0604020202090204"/>
            </a:endParaRPr>
          </a:p>
          <a:p>
            <a:pPr marL="539750" marR="0" lvl="0" indent="-283845" algn="l" defTabSz="914400" rtl="0" eaLnBrk="1" fontAlgn="auto" latinLnBrk="0" hangingPunct="1">
              <a:lnSpc>
                <a:spcPct val="100000"/>
              </a:lnSpc>
              <a:spcBef>
                <a:spcPts val="0"/>
              </a:spcBef>
              <a:spcAft>
                <a:spcPts val="600"/>
              </a:spcAft>
              <a:buClr>
                <a:srgbClr val="000000"/>
              </a:buClr>
              <a:buSzTx/>
              <a:buFont typeface="Wingdings" panose="05000000000000000000" pitchFamily="2" charset="2"/>
              <a:buChar char=""/>
              <a:tabLst/>
              <a:defRPr/>
            </a:pPr>
            <a:r>
              <a:rPr lang="zh-CN" altLang="en-US" b="1" spc="-1" dirty="0">
                <a:solidFill>
                  <a:srgbClr val="000000"/>
                </a:solidFill>
                <a:latin typeface="Times New Roman" panose="02020603050405020304"/>
                <a:ea typeface="微软雅黑"/>
              </a:rPr>
              <a:t>神经网络方法</a:t>
            </a:r>
            <a:endParaRPr lang="en-US" altLang="zh-CN" b="1" spc="-1" dirty="0">
              <a:solidFill>
                <a:srgbClr val="000000"/>
              </a:solidFill>
              <a:latin typeface="Times New Roman" panose="02020603050405020304"/>
              <a:ea typeface="微软雅黑"/>
            </a:endParaRPr>
          </a:p>
          <a:p>
            <a:pPr marL="539750" lvl="0" indent="-283845">
              <a:spcAft>
                <a:spcPts val="600"/>
              </a:spcAft>
              <a:buClr>
                <a:srgbClr val="000000"/>
              </a:buClr>
              <a:buFont typeface="Symbol" panose="05050102010706020507" charset="2"/>
              <a:buChar char=""/>
              <a:defRPr/>
            </a:pPr>
            <a:r>
              <a:rPr lang="en-US" altLang="zh-CN" spc="-1" dirty="0">
                <a:solidFill>
                  <a:srgbClr val="000000"/>
                </a:solidFill>
                <a:latin typeface="Times New Roman" panose="02020603050405020304"/>
                <a:ea typeface="微软雅黑"/>
              </a:rPr>
              <a:t>BP</a:t>
            </a:r>
            <a:r>
              <a:rPr lang="zh-CN" altLang="en-US" spc="-1" dirty="0">
                <a:solidFill>
                  <a:srgbClr val="000000"/>
                </a:solidFill>
                <a:latin typeface="Times New Roman" panose="02020603050405020304"/>
                <a:ea typeface="微软雅黑"/>
              </a:rPr>
              <a:t>神经网络</a:t>
            </a:r>
            <a:r>
              <a:rPr lang="en-US" altLang="zh-CN" spc="-1" dirty="0">
                <a:solidFill>
                  <a:srgbClr val="000000"/>
                </a:solidFill>
                <a:latin typeface="Times New Roman" panose="02020603050405020304"/>
                <a:ea typeface="微软雅黑"/>
              </a:rPr>
              <a:t>(BPNN) – (2005,[2])</a:t>
            </a:r>
          </a:p>
          <a:p>
            <a:pPr marL="539750" lvl="0" indent="-283845">
              <a:spcAft>
                <a:spcPts val="600"/>
              </a:spcAft>
              <a:buClr>
                <a:srgbClr val="000000"/>
              </a:buClr>
              <a:buFont typeface="Symbol" panose="05050102010706020507" charset="2"/>
              <a:buChar char=""/>
              <a:defRPr/>
            </a:pPr>
            <a:r>
              <a:rPr lang="zh-CN" altLang="en-US" spc="-1" dirty="0">
                <a:solidFill>
                  <a:srgbClr val="000000"/>
                </a:solidFill>
                <a:latin typeface="Times New Roman" panose="02020603050405020304"/>
                <a:ea typeface="微软雅黑"/>
              </a:rPr>
              <a:t>自适应模糊神经网络</a:t>
            </a:r>
            <a:r>
              <a:rPr lang="en-US" altLang="zh-CN" spc="-1" dirty="0">
                <a:solidFill>
                  <a:srgbClr val="000000"/>
                </a:solidFill>
                <a:latin typeface="Times New Roman" panose="02020603050405020304"/>
                <a:ea typeface="微软雅黑"/>
              </a:rPr>
              <a:t>(AFFN) – (2019,2018,[3,4])</a:t>
            </a:r>
          </a:p>
          <a:p>
            <a:pPr marL="539750" lvl="0" indent="-283845">
              <a:spcAft>
                <a:spcPts val="600"/>
              </a:spcAft>
              <a:buClr>
                <a:srgbClr val="000000"/>
              </a:buClr>
              <a:buFont typeface="Symbol" panose="05050102010706020507" charset="2"/>
              <a:buChar char=""/>
              <a:defRPr/>
            </a:pPr>
            <a:r>
              <a:rPr lang="zh-CN" altLang="en-US" spc="-1" dirty="0">
                <a:solidFill>
                  <a:srgbClr val="000000"/>
                </a:solidFill>
                <a:latin typeface="Times New Roman" panose="02020603050405020304"/>
                <a:ea typeface="微软雅黑"/>
              </a:rPr>
              <a:t>自组织径向基函数神经网络</a:t>
            </a:r>
            <a:r>
              <a:rPr lang="en-US" altLang="zh-CN" spc="-1" dirty="0">
                <a:solidFill>
                  <a:srgbClr val="000000"/>
                </a:solidFill>
                <a:latin typeface="Times New Roman" panose="02020603050405020304"/>
                <a:ea typeface="微软雅黑"/>
              </a:rPr>
              <a:t>(SORBFNN) – (2013,[5])</a:t>
            </a:r>
          </a:p>
          <a:p>
            <a:pPr marL="539750" lvl="0" indent="-283845">
              <a:spcAft>
                <a:spcPts val="600"/>
              </a:spcAft>
              <a:buClr>
                <a:srgbClr val="000000"/>
              </a:buClr>
              <a:buFont typeface="Symbol" panose="05050102010706020507" charset="2"/>
              <a:buChar char=""/>
              <a:defRPr/>
            </a:pPr>
            <a:r>
              <a:rPr lang="zh-CN" altLang="en-US" spc="-1" dirty="0">
                <a:solidFill>
                  <a:srgbClr val="000000"/>
                </a:solidFill>
                <a:latin typeface="Times New Roman" panose="02020603050405020304"/>
                <a:ea typeface="微软雅黑"/>
              </a:rPr>
              <a:t>极限学习机</a:t>
            </a:r>
            <a:r>
              <a:rPr lang="en-US" altLang="zh-CN" spc="-1" dirty="0">
                <a:solidFill>
                  <a:srgbClr val="000000"/>
                </a:solidFill>
                <a:latin typeface="Times New Roman" panose="02020603050405020304"/>
                <a:ea typeface="微软雅黑"/>
              </a:rPr>
              <a:t>(ELM) – (2016,[6])</a:t>
            </a:r>
          </a:p>
        </p:txBody>
      </p:sp>
      <p:sp>
        <p:nvSpPr>
          <p:cNvPr id="236" name="CustomShape 4"/>
          <p:cNvSpPr/>
          <p:nvPr/>
        </p:nvSpPr>
        <p:spPr>
          <a:xfrm>
            <a:off x="755576" y="4273528"/>
            <a:ext cx="7375320" cy="202987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lvl="0">
              <a:defRPr/>
            </a:pPr>
            <a:r>
              <a:rPr lang="en-US" sz="1050" spc="-1" dirty="0">
                <a:solidFill>
                  <a:srgbClr val="000000"/>
                </a:solidFill>
              </a:rPr>
              <a:t>[1] Huang Z, Luo J, Li X, et al. Prediction of effluent parameters of wastewater treatment plant based on improved least square support vector machine with PSO[C]//2009 First International Conference on Information Science and Engineering. IEEE, 2009: 4058-4061.</a:t>
            </a:r>
          </a:p>
          <a:p>
            <a:pPr lvl="0">
              <a:defRPr/>
            </a:pPr>
            <a:r>
              <a:rPr lang="en-US" sz="1050" spc="-1" dirty="0">
                <a:solidFill>
                  <a:srgbClr val="000000"/>
                </a:solidFill>
              </a:rPr>
              <a:t>[2] </a:t>
            </a:r>
            <a:r>
              <a:rPr lang="zh-CN" altLang="en-US" sz="1050" spc="-1" dirty="0">
                <a:solidFill>
                  <a:srgbClr val="000000"/>
                </a:solidFill>
              </a:rPr>
              <a:t>彭永臻</a:t>
            </a:r>
            <a:r>
              <a:rPr lang="en-US" altLang="zh-CN" sz="1050" spc="-1" dirty="0">
                <a:solidFill>
                  <a:srgbClr val="000000"/>
                </a:solidFill>
              </a:rPr>
              <a:t>,</a:t>
            </a:r>
            <a:r>
              <a:rPr lang="zh-CN" altLang="en-US" sz="1050" spc="-1" dirty="0">
                <a:solidFill>
                  <a:srgbClr val="000000"/>
                </a:solidFill>
              </a:rPr>
              <a:t>王之晖</a:t>
            </a:r>
            <a:r>
              <a:rPr lang="en-US" altLang="zh-CN" sz="1050" spc="-1" dirty="0">
                <a:solidFill>
                  <a:srgbClr val="000000"/>
                </a:solidFill>
              </a:rPr>
              <a:t>,</a:t>
            </a:r>
            <a:r>
              <a:rPr lang="zh-CN" altLang="en-US" sz="1050" spc="-1" dirty="0">
                <a:solidFill>
                  <a:srgbClr val="000000"/>
                </a:solidFill>
              </a:rPr>
              <a:t>王淑莹</a:t>
            </a:r>
            <a:r>
              <a:rPr lang="en-US" altLang="zh-CN" sz="1050" spc="-1" dirty="0">
                <a:solidFill>
                  <a:srgbClr val="000000"/>
                </a:solidFill>
              </a:rPr>
              <a:t>.</a:t>
            </a:r>
            <a:r>
              <a:rPr lang="zh-CN" altLang="en-US" sz="1050" spc="-1" dirty="0">
                <a:solidFill>
                  <a:srgbClr val="000000"/>
                </a:solidFill>
              </a:rPr>
              <a:t>基于</a:t>
            </a:r>
            <a:r>
              <a:rPr lang="en-US" altLang="zh-CN" sz="1050" spc="-1" dirty="0">
                <a:solidFill>
                  <a:srgbClr val="000000"/>
                </a:solidFill>
              </a:rPr>
              <a:t>BP</a:t>
            </a:r>
            <a:r>
              <a:rPr lang="zh-CN" altLang="en-US" sz="1050" spc="-1" dirty="0">
                <a:solidFill>
                  <a:srgbClr val="000000"/>
                </a:solidFill>
              </a:rPr>
              <a:t>神经网络的</a:t>
            </a:r>
            <a:r>
              <a:rPr lang="en-US" altLang="zh-CN" sz="1050" spc="-1" dirty="0">
                <a:solidFill>
                  <a:srgbClr val="000000"/>
                </a:solidFill>
              </a:rPr>
              <a:t>A/O</a:t>
            </a:r>
            <a:r>
              <a:rPr lang="zh-CN" altLang="en-US" sz="1050" spc="-1" dirty="0">
                <a:solidFill>
                  <a:srgbClr val="000000"/>
                </a:solidFill>
              </a:rPr>
              <a:t>脱氮系统外加碳源的仿真研究</a:t>
            </a:r>
            <a:r>
              <a:rPr lang="en-US" altLang="zh-CN" sz="1050" spc="-1" dirty="0">
                <a:solidFill>
                  <a:srgbClr val="000000"/>
                </a:solidFill>
              </a:rPr>
              <a:t>[J].</a:t>
            </a:r>
            <a:r>
              <a:rPr lang="zh-CN" altLang="en-US" sz="1050" spc="-1" dirty="0">
                <a:solidFill>
                  <a:srgbClr val="000000"/>
                </a:solidFill>
              </a:rPr>
              <a:t>化工学报</a:t>
            </a:r>
            <a:r>
              <a:rPr lang="en-US" altLang="zh-CN" sz="1050" spc="-1" dirty="0">
                <a:solidFill>
                  <a:srgbClr val="000000"/>
                </a:solidFill>
              </a:rPr>
              <a:t>,2005(02):296-300.</a:t>
            </a:r>
          </a:p>
          <a:p>
            <a:pPr lvl="0">
              <a:defRPr/>
            </a:pPr>
            <a:r>
              <a:rPr lang="en-US" sz="1050" spc="-1" dirty="0">
                <a:solidFill>
                  <a:srgbClr val="000000"/>
                </a:solidFill>
              </a:rPr>
              <a:t>[3] Han H, Liu Z, Hou Y, et al. Data-driven </a:t>
            </a:r>
            <a:r>
              <a:rPr lang="en-US" sz="1050" spc="-1" dirty="0" err="1">
                <a:solidFill>
                  <a:srgbClr val="000000"/>
                </a:solidFill>
              </a:rPr>
              <a:t>multiobjective</a:t>
            </a:r>
            <a:r>
              <a:rPr lang="en-US" sz="1050" spc="-1" dirty="0">
                <a:solidFill>
                  <a:srgbClr val="000000"/>
                </a:solidFill>
              </a:rPr>
              <a:t> predictive control for wastewater treatment process[J]. IEEE Transactions on Industrial Informatics, 2019, 16(4): 2767-2775.</a:t>
            </a:r>
          </a:p>
          <a:p>
            <a:pPr lvl="0">
              <a:defRPr/>
            </a:pPr>
            <a:r>
              <a:rPr lang="en-US" sz="1050" spc="-1" dirty="0">
                <a:solidFill>
                  <a:srgbClr val="000000"/>
                </a:solidFill>
              </a:rPr>
              <a:t>[4] </a:t>
            </a:r>
            <a:r>
              <a:rPr lang="en-US" sz="1050" spc="-1" dirty="0" err="1">
                <a:solidFill>
                  <a:srgbClr val="000000"/>
                </a:solidFill>
              </a:rPr>
              <a:t>Qiao</a:t>
            </a:r>
            <a:r>
              <a:rPr lang="en-US" sz="1050" spc="-1" dirty="0">
                <a:solidFill>
                  <a:srgbClr val="000000"/>
                </a:solidFill>
              </a:rPr>
              <a:t> J, Zhou H. Modeling of energy consumption and effluent quality using density peaks-based adaptive fuzzy neural network[J]. IEEE/CAA Journal of </a:t>
            </a:r>
            <a:r>
              <a:rPr lang="en-US" sz="1050" spc="-1" dirty="0" err="1">
                <a:solidFill>
                  <a:srgbClr val="000000"/>
                </a:solidFill>
              </a:rPr>
              <a:t>Automatica</a:t>
            </a:r>
            <a:r>
              <a:rPr lang="en-US" sz="1050" spc="-1" dirty="0">
                <a:solidFill>
                  <a:srgbClr val="000000"/>
                </a:solidFill>
              </a:rPr>
              <a:t> </a:t>
            </a:r>
            <a:r>
              <a:rPr lang="en-US" sz="1050" spc="-1" dirty="0" err="1">
                <a:solidFill>
                  <a:srgbClr val="000000"/>
                </a:solidFill>
              </a:rPr>
              <a:t>Sinica</a:t>
            </a:r>
            <a:r>
              <a:rPr lang="en-US" sz="1050" spc="-1" dirty="0">
                <a:solidFill>
                  <a:srgbClr val="000000"/>
                </a:solidFill>
              </a:rPr>
              <a:t>, 2018, 5(5): 968-976.</a:t>
            </a:r>
          </a:p>
          <a:p>
            <a:pPr lvl="0">
              <a:defRPr/>
            </a:pPr>
            <a:r>
              <a:rPr lang="en-US" sz="1050" spc="-1" dirty="0">
                <a:solidFill>
                  <a:srgbClr val="000000"/>
                </a:solidFill>
              </a:rPr>
              <a:t>[5] Han H, </a:t>
            </a:r>
            <a:r>
              <a:rPr lang="en-US" sz="1050" spc="-1" dirty="0" err="1">
                <a:solidFill>
                  <a:srgbClr val="000000"/>
                </a:solidFill>
              </a:rPr>
              <a:t>Qiao</a:t>
            </a:r>
            <a:r>
              <a:rPr lang="en-US" sz="1050" spc="-1" dirty="0">
                <a:solidFill>
                  <a:srgbClr val="000000"/>
                </a:solidFill>
              </a:rPr>
              <a:t> J. Nonlinear model-predictive control for industrial processes: An application to wastewater treatment process[J]. IEEE Transactions on Industrial Electronics, 2013, 61(4): 1970-1982.</a:t>
            </a:r>
          </a:p>
          <a:p>
            <a:pPr lvl="0">
              <a:defRPr/>
            </a:pPr>
            <a:r>
              <a:rPr lang="en-US" sz="1050" spc="-1" dirty="0">
                <a:solidFill>
                  <a:srgbClr val="000000"/>
                </a:solidFill>
              </a:rPr>
              <a:t>[6] Lin M, Zhang C, </a:t>
            </a:r>
            <a:r>
              <a:rPr lang="en-US" sz="1050" spc="-1" dirty="0" err="1">
                <a:solidFill>
                  <a:srgbClr val="000000"/>
                </a:solidFill>
              </a:rPr>
              <a:t>Su</a:t>
            </a:r>
            <a:r>
              <a:rPr lang="en-US" sz="1050" spc="-1" dirty="0">
                <a:solidFill>
                  <a:srgbClr val="000000"/>
                </a:solidFill>
              </a:rPr>
              <a:t> C. Prediction of effluent from WWTPS using differential evolutionary extreme learning machines[C]//2016 35th Chinese Control Conference (CCC). IEEE, 2016: 2034-2038.</a:t>
            </a:r>
          </a:p>
        </p:txBody>
      </p:sp>
    </p:spTree>
    <p:extLst>
      <p:ext uri="{BB962C8B-B14F-4D97-AF65-F5344CB8AC3E}">
        <p14:creationId xmlns:p14="http://schemas.microsoft.com/office/powerpoint/2010/main" val="165911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457200" y="44640"/>
            <a:ext cx="8228160" cy="100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a:ln>
                  <a:noFill/>
                </a:ln>
                <a:solidFill>
                  <a:srgbClr val="C00000"/>
                </a:solidFill>
                <a:effectLst/>
                <a:uLnTx/>
                <a:uFillTx/>
                <a:latin typeface="微软雅黑"/>
                <a:ea typeface="微软雅黑"/>
              </a:rPr>
              <a:t>汇报内容</a:t>
            </a:r>
            <a:endParaRPr kumimoji="0" lang="en-US" sz="4400" b="0" i="0" u="none" strike="noStrike" kern="1200" cap="none" spc="-1" normalizeH="0" baseline="0" noProof="0">
              <a:ln>
                <a:noFill/>
              </a:ln>
              <a:solidFill>
                <a:prstClr val="black"/>
              </a:solidFill>
              <a:effectLst/>
              <a:uLnTx/>
              <a:uFillTx/>
              <a:latin typeface="Arial"/>
            </a:endParaRPr>
          </a:p>
        </p:txBody>
      </p:sp>
      <p:sp>
        <p:nvSpPr>
          <p:cNvPr id="223" name="CustomShape 2"/>
          <p:cNvSpPr/>
          <p:nvPr/>
        </p:nvSpPr>
        <p:spPr>
          <a:xfrm>
            <a:off x="1907704" y="2276872"/>
            <a:ext cx="4756320" cy="380352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572580" marR="0" lvl="0" indent="-571500" algn="ctr" defTabSz="914400" rtl="0" eaLnBrk="1" fontAlgn="auto" latinLnBrk="0" hangingPunct="1">
              <a:lnSpc>
                <a:spcPct val="150000"/>
              </a:lnSpc>
              <a:spcBef>
                <a:spcPts val="720"/>
              </a:spcBef>
              <a:spcAft>
                <a:spcPts val="0"/>
              </a:spcAft>
              <a:buClr>
                <a:srgbClr val="BFBFBF"/>
              </a:buClr>
              <a:buSzPct val="85000"/>
              <a:buFont typeface="Wingdings" panose="05000000000000000000" pitchFamily="2" charset="2"/>
              <a:buChar char="u"/>
              <a:tabLst/>
              <a:defRPr/>
            </a:pPr>
            <a:r>
              <a:rPr kumimoji="0" lang="en-US" sz="3600" b="1" i="0" u="none" strike="noStrike" kern="1200" cap="none" spc="-1" normalizeH="0" baseline="0" noProof="0" dirty="0" err="1">
                <a:ln>
                  <a:noFill/>
                </a:ln>
                <a:solidFill>
                  <a:srgbClr val="BFBFBF"/>
                </a:solidFill>
                <a:effectLst/>
                <a:uLnTx/>
                <a:uFillTx/>
                <a:latin typeface="微软雅黑"/>
                <a:ea typeface="微软雅黑"/>
              </a:rPr>
              <a:t>研究背景</a:t>
            </a:r>
            <a:endParaRPr kumimoji="0" lang="en-US" sz="3600" b="1" i="0" u="none" strike="noStrike" kern="1200" cap="none" spc="-1" normalizeH="0" baseline="0" noProof="0" dirty="0">
              <a:ln>
                <a:noFill/>
              </a:ln>
              <a:solidFill>
                <a:srgbClr val="BFBFBF"/>
              </a:solidFill>
              <a:effectLst/>
              <a:uLnTx/>
              <a:uFillTx/>
              <a:latin typeface="微软雅黑"/>
              <a:ea typeface="微软雅黑"/>
            </a:endParaRPr>
          </a:p>
          <a:p>
            <a:pPr marL="572580" marR="0" lvl="0" indent="-571500" algn="ctr" defTabSz="914400" rtl="0" eaLnBrk="1" fontAlgn="auto" latinLnBrk="0" hangingPunct="1">
              <a:lnSpc>
                <a:spcPct val="150000"/>
              </a:lnSpc>
              <a:spcBef>
                <a:spcPts val="720"/>
              </a:spcBef>
              <a:spcAft>
                <a:spcPts val="0"/>
              </a:spcAft>
              <a:buClr>
                <a:srgbClr val="BFBFBF"/>
              </a:buClr>
              <a:buSzPct val="85000"/>
              <a:buFont typeface="Wingdings" panose="05000000000000000000" pitchFamily="2" charset="2"/>
              <a:buChar char="u"/>
              <a:tabLst/>
              <a:defRPr/>
            </a:pPr>
            <a:r>
              <a:rPr lang="zh-CN" altLang="en-US" sz="3600" b="1" spc="-1" dirty="0">
                <a:solidFill>
                  <a:srgbClr val="BFBFBF"/>
                </a:solidFill>
                <a:latin typeface="微软雅黑"/>
                <a:ea typeface="微软雅黑"/>
              </a:rPr>
              <a:t>研究现状</a:t>
            </a:r>
            <a:endParaRPr kumimoji="0" lang="en-US" sz="3600" b="0" i="0" u="none" strike="noStrike" kern="1200" cap="none" spc="-1" normalizeH="0" baseline="0" noProof="0" dirty="0">
              <a:ln>
                <a:noFill/>
              </a:ln>
              <a:solidFill>
                <a:prstClr val="black"/>
              </a:solidFill>
              <a:effectLst/>
              <a:uLnTx/>
              <a:uFillTx/>
              <a:latin typeface="Arial"/>
            </a:endParaRPr>
          </a:p>
          <a:p>
            <a:pPr marL="572580" marR="0" lvl="0" indent="-571500" algn="ctr" defTabSz="914400" rtl="0" eaLnBrk="1" fontAlgn="auto" latinLnBrk="0" hangingPunct="1">
              <a:lnSpc>
                <a:spcPct val="150000"/>
              </a:lnSpc>
              <a:spcBef>
                <a:spcPts val="720"/>
              </a:spcBef>
              <a:spcAft>
                <a:spcPts val="0"/>
              </a:spcAft>
              <a:buClr>
                <a:srgbClr val="C00000"/>
              </a:buClr>
              <a:buSzPct val="85000"/>
              <a:buFont typeface="Wingdings" panose="05000000000000000000" pitchFamily="2" charset="2"/>
              <a:buChar char="u"/>
              <a:tabLst/>
              <a:defRPr/>
            </a:pPr>
            <a:r>
              <a:rPr kumimoji="0" lang="en-US" sz="3600" b="1" i="0" u="none" strike="noStrike" kern="1200" cap="none" spc="-1" normalizeH="0" baseline="0" noProof="0" dirty="0" err="1">
                <a:ln>
                  <a:noFill/>
                </a:ln>
                <a:solidFill>
                  <a:srgbClr val="000000"/>
                </a:solidFill>
                <a:effectLst/>
                <a:uLnTx/>
                <a:uFillTx/>
                <a:latin typeface="微软雅黑"/>
                <a:ea typeface="微软雅黑"/>
              </a:rPr>
              <a:t>研究</a:t>
            </a:r>
            <a:r>
              <a:rPr kumimoji="0" lang="zh-CN" altLang="en-US" sz="3600" b="1" i="0" u="none" strike="noStrike" kern="1200" cap="none" spc="-1" normalizeH="0" baseline="0" noProof="0" dirty="0">
                <a:ln>
                  <a:noFill/>
                </a:ln>
                <a:solidFill>
                  <a:srgbClr val="000000"/>
                </a:solidFill>
                <a:effectLst/>
                <a:uLnTx/>
                <a:uFillTx/>
                <a:latin typeface="微软雅黑"/>
                <a:ea typeface="微软雅黑"/>
              </a:rPr>
              <a:t>计划</a:t>
            </a:r>
            <a:endParaRPr kumimoji="0" lang="en-US" sz="36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188577926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397D148-38A2-4098-84C9-1C5A7753604B}"/>
              </a:ext>
            </a:extLst>
          </p:cNvPr>
          <p:cNvSpPr txBox="1"/>
          <p:nvPr/>
        </p:nvSpPr>
        <p:spPr>
          <a:xfrm>
            <a:off x="3396838" y="548680"/>
            <a:ext cx="2350323" cy="461665"/>
          </a:xfrm>
          <a:prstGeom prst="rect">
            <a:avLst/>
          </a:prstGeom>
          <a:noFill/>
        </p:spPr>
        <p:txBody>
          <a:bodyPr wrap="none" rtlCol="0">
            <a:spAutoFit/>
          </a:bodyPr>
          <a:lstStyle/>
          <a:p>
            <a:r>
              <a:rPr lang="zh-CN" altLang="en-US" sz="2400" b="1" dirty="0">
                <a:solidFill>
                  <a:srgbClr val="002060"/>
                </a:solidFill>
                <a:latin typeface="楷体" panose="02010609060101010101" pitchFamily="49" charset="-122"/>
                <a:ea typeface="楷体" panose="02010609060101010101" pitchFamily="49" charset="-122"/>
                <a:cs typeface="Arial" panose="020B0604020202020204" pitchFamily="34" charset="0"/>
              </a:rPr>
              <a:t>建模方法流程图</a:t>
            </a:r>
            <a:endParaRPr lang="zh-CN" altLang="en-US" sz="2400" b="1" dirty="0">
              <a:solidFill>
                <a:srgbClr val="002060"/>
              </a:solidFill>
              <a:latin typeface="楷体" panose="02010609060101010101" pitchFamily="49" charset="-122"/>
              <a:ea typeface="楷体" panose="02010609060101010101" pitchFamily="49" charset="-122"/>
            </a:endParaRPr>
          </a:p>
        </p:txBody>
      </p:sp>
      <p:pic>
        <p:nvPicPr>
          <p:cNvPr id="3" name="图片 2" descr="图示&#10;&#10;已生成极高可信度的说明">
            <a:extLst>
              <a:ext uri="{FF2B5EF4-FFF2-40B4-BE49-F238E27FC236}">
                <a16:creationId xmlns:a16="http://schemas.microsoft.com/office/drawing/2014/main" id="{81CD5607-C049-49B1-A3C6-7F8FBC71B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999" y="1595034"/>
            <a:ext cx="8800000" cy="4714286"/>
          </a:xfrm>
          <a:prstGeom prst="rect">
            <a:avLst/>
          </a:prstGeom>
        </p:spPr>
      </p:pic>
    </p:spTree>
    <p:extLst>
      <p:ext uri="{BB962C8B-B14F-4D97-AF65-F5344CB8AC3E}">
        <p14:creationId xmlns:p14="http://schemas.microsoft.com/office/powerpoint/2010/main" val="2950567282"/>
      </p:ext>
    </p:extLst>
  </p:cSld>
  <p:clrMapOvr>
    <a:masterClrMapping/>
  </p:clrMapOvr>
</p:sld>
</file>

<file path=ppt/theme/theme1.xml><?xml version="1.0" encoding="utf-8"?>
<a:theme xmlns:a="http://schemas.openxmlformats.org/drawingml/2006/main" name="2_176TGp_global_light_v2">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170Gp_natural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0Gp_natural_light 1">
        <a:dk1>
          <a:srgbClr val="000000"/>
        </a:dk1>
        <a:lt1>
          <a:srgbClr val="FFFFFF"/>
        </a:lt1>
        <a:dk2>
          <a:srgbClr val="754E3B"/>
        </a:dk2>
        <a:lt2>
          <a:srgbClr val="C0C0C0"/>
        </a:lt2>
        <a:accent1>
          <a:srgbClr val="E6B67C"/>
        </a:accent1>
        <a:accent2>
          <a:srgbClr val="7595E5"/>
        </a:accent2>
        <a:accent3>
          <a:srgbClr val="FFFFFF"/>
        </a:accent3>
        <a:accent4>
          <a:srgbClr val="000000"/>
        </a:accent4>
        <a:accent5>
          <a:srgbClr val="F0D7BF"/>
        </a:accent5>
        <a:accent6>
          <a:srgbClr val="6987CF"/>
        </a:accent6>
        <a:hlink>
          <a:srgbClr val="85C456"/>
        </a:hlink>
        <a:folHlink>
          <a:srgbClr val="BFA131"/>
        </a:folHlink>
      </a:clrScheme>
      <a:clrMap bg1="lt1" tx1="dk1" bg2="lt2" tx2="dk2" accent1="accent1" accent2="accent2" accent3="accent3" accent4="accent4" accent5="accent5" accent6="accent6" hlink="hlink" folHlink="folHlink"/>
    </a:extraClrScheme>
    <a:extraClrScheme>
      <a:clrScheme name="170Gp_natural_light 2">
        <a:dk1>
          <a:srgbClr val="000000"/>
        </a:dk1>
        <a:lt1>
          <a:srgbClr val="FFFFFF"/>
        </a:lt1>
        <a:dk2>
          <a:srgbClr val="204A9E"/>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70Gp_natural_light 3">
        <a:dk1>
          <a:srgbClr val="000000"/>
        </a:dk1>
        <a:lt1>
          <a:srgbClr val="FFFFFF"/>
        </a:lt1>
        <a:dk2>
          <a:srgbClr val="515F7B"/>
        </a:dk2>
        <a:lt2>
          <a:srgbClr val="C0C0C0"/>
        </a:lt2>
        <a:accent1>
          <a:srgbClr val="64C47B"/>
        </a:accent1>
        <a:accent2>
          <a:srgbClr val="8FA9F1"/>
        </a:accent2>
        <a:accent3>
          <a:srgbClr val="FFFFFF"/>
        </a:accent3>
        <a:accent4>
          <a:srgbClr val="000000"/>
        </a:accent4>
        <a:accent5>
          <a:srgbClr val="B8DEBF"/>
        </a:accent5>
        <a:accent6>
          <a:srgbClr val="8199DA"/>
        </a:accent6>
        <a:hlink>
          <a:srgbClr val="78BDD8"/>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1_176TGp_global_light_v2">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170Gp_natural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0Gp_natural_light 1">
        <a:dk1>
          <a:srgbClr val="000000"/>
        </a:dk1>
        <a:lt1>
          <a:srgbClr val="FFFFFF"/>
        </a:lt1>
        <a:dk2>
          <a:srgbClr val="754E3B"/>
        </a:dk2>
        <a:lt2>
          <a:srgbClr val="C0C0C0"/>
        </a:lt2>
        <a:accent1>
          <a:srgbClr val="E6B67C"/>
        </a:accent1>
        <a:accent2>
          <a:srgbClr val="7595E5"/>
        </a:accent2>
        <a:accent3>
          <a:srgbClr val="FFFFFF"/>
        </a:accent3>
        <a:accent4>
          <a:srgbClr val="000000"/>
        </a:accent4>
        <a:accent5>
          <a:srgbClr val="F0D7BF"/>
        </a:accent5>
        <a:accent6>
          <a:srgbClr val="6987CF"/>
        </a:accent6>
        <a:hlink>
          <a:srgbClr val="85C456"/>
        </a:hlink>
        <a:folHlink>
          <a:srgbClr val="BFA131"/>
        </a:folHlink>
      </a:clrScheme>
      <a:clrMap bg1="lt1" tx1="dk1" bg2="lt2" tx2="dk2" accent1="accent1" accent2="accent2" accent3="accent3" accent4="accent4" accent5="accent5" accent6="accent6" hlink="hlink" folHlink="folHlink"/>
    </a:extraClrScheme>
    <a:extraClrScheme>
      <a:clrScheme name="170Gp_natural_light 2">
        <a:dk1>
          <a:srgbClr val="000000"/>
        </a:dk1>
        <a:lt1>
          <a:srgbClr val="FFFFFF"/>
        </a:lt1>
        <a:dk2>
          <a:srgbClr val="204A9E"/>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70Gp_natural_light 3">
        <a:dk1>
          <a:srgbClr val="000000"/>
        </a:dk1>
        <a:lt1>
          <a:srgbClr val="FFFFFF"/>
        </a:lt1>
        <a:dk2>
          <a:srgbClr val="515F7B"/>
        </a:dk2>
        <a:lt2>
          <a:srgbClr val="C0C0C0"/>
        </a:lt2>
        <a:accent1>
          <a:srgbClr val="64C47B"/>
        </a:accent1>
        <a:accent2>
          <a:srgbClr val="8FA9F1"/>
        </a:accent2>
        <a:accent3>
          <a:srgbClr val="FFFFFF"/>
        </a:accent3>
        <a:accent4>
          <a:srgbClr val="000000"/>
        </a:accent4>
        <a:accent5>
          <a:srgbClr val="B8DEBF"/>
        </a:accent5>
        <a:accent6>
          <a:srgbClr val="8199DA"/>
        </a:accent6>
        <a:hlink>
          <a:srgbClr val="78BDD8"/>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1_Office Theme">
  <a:themeElements>
    <a:clrScheme name="Office">
      <a:dk1>
        <a:sysClr val="windowText" lastClr="000000"/>
      </a:dk1>
      <a:lt1>
        <a:sysClr val="window" lastClr="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lang="en-US" altLang="zh-CN" dirty="0" err="1" smtClean="0">
            <a:solidFill>
              <a:schemeClr val="tx1"/>
            </a:solidFill>
            <a:uFillTx/>
            <a:latin typeface="Times New Roman" panose="02020603050405020304" pitchFamily="18" charset="0"/>
            <a:ea typeface="楷体-简" panose="02010600040101010101" charset="-122"/>
            <a:cs typeface="Times New Roman" panose="020206030504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32282</TotalTime>
  <Words>3074</Words>
  <Application>Microsoft Office PowerPoint</Application>
  <PresentationFormat>全屏显示(4:3)</PresentationFormat>
  <Paragraphs>138</Paragraphs>
  <Slides>14</Slides>
  <Notes>11</Notes>
  <HiddenSlides>0</HiddenSlides>
  <MMClips>0</MMClips>
  <ScaleCrop>false</ScaleCrop>
  <HeadingPairs>
    <vt:vector size="6" baseType="variant">
      <vt:variant>
        <vt:lpstr>已用的字体</vt:lpstr>
      </vt:variant>
      <vt:variant>
        <vt:i4>9</vt:i4>
      </vt:variant>
      <vt:variant>
        <vt:lpstr>主题</vt:lpstr>
      </vt:variant>
      <vt:variant>
        <vt:i4>7</vt:i4>
      </vt:variant>
      <vt:variant>
        <vt:lpstr>幻灯片标题</vt:lpstr>
      </vt:variant>
      <vt:variant>
        <vt:i4>14</vt:i4>
      </vt:variant>
    </vt:vector>
  </HeadingPairs>
  <TitlesOfParts>
    <vt:vector size="30" baseType="lpstr">
      <vt:lpstr>楷体</vt:lpstr>
      <vt:lpstr>宋体</vt:lpstr>
      <vt:lpstr>微软雅黑</vt:lpstr>
      <vt:lpstr>Arial</vt:lpstr>
      <vt:lpstr>Calibri</vt:lpstr>
      <vt:lpstr>Helvetica</vt:lpstr>
      <vt:lpstr>Symbol</vt:lpstr>
      <vt:lpstr>Times New Roman</vt:lpstr>
      <vt:lpstr>Wingdings</vt:lpstr>
      <vt:lpstr>2_176TGp_global_light_v2</vt:lpstr>
      <vt:lpstr>11_176TGp_global_light_v2</vt:lpstr>
      <vt:lpstr>Presentation</vt:lpstr>
      <vt:lpstr>2_Presentation</vt:lpstr>
      <vt:lpstr>Office Theme</vt:lpstr>
      <vt:lpstr>1_Office Theme</vt:lpstr>
      <vt:lpstr>2_Office Theme</vt:lpstr>
      <vt:lpstr>基于注意力机制和LSTM的污水处理厂出水水质预测方法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张Wen-An</dc:creator>
  <cp:lastModifiedBy>Wong Ying</cp:lastModifiedBy>
  <cp:revision>1026</cp:revision>
  <dcterms:created xsi:type="dcterms:W3CDTF">2016-09-08T14:29:16Z</dcterms:created>
  <dcterms:modified xsi:type="dcterms:W3CDTF">2022-03-04T04:51:06Z</dcterms:modified>
</cp:coreProperties>
</file>