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 id="2147483664" r:id="rId2"/>
    <p:sldMasterId id="2147483680" r:id="rId3"/>
    <p:sldMasterId id="2147483694" r:id="rId4"/>
    <p:sldMasterId id="2147483708" r:id="rId5"/>
  </p:sldMasterIdLst>
  <p:notesMasterIdLst>
    <p:notesMasterId r:id="rId35"/>
  </p:notesMasterIdLst>
  <p:handoutMasterIdLst>
    <p:handoutMasterId r:id="rId36"/>
  </p:handoutMasterIdLst>
  <p:sldIdLst>
    <p:sldId id="493" r:id="rId6"/>
    <p:sldId id="8879" r:id="rId7"/>
    <p:sldId id="496" r:id="rId8"/>
    <p:sldId id="8882" r:id="rId9"/>
    <p:sldId id="8934" r:id="rId10"/>
    <p:sldId id="8883" r:id="rId11"/>
    <p:sldId id="8925" r:id="rId12"/>
    <p:sldId id="8935" r:id="rId13"/>
    <p:sldId id="8960" r:id="rId14"/>
    <p:sldId id="1302" r:id="rId15"/>
    <p:sldId id="1303" r:id="rId16"/>
    <p:sldId id="8937" r:id="rId17"/>
    <p:sldId id="8956" r:id="rId18"/>
    <p:sldId id="8957" r:id="rId19"/>
    <p:sldId id="8961" r:id="rId20"/>
    <p:sldId id="8911" r:id="rId21"/>
    <p:sldId id="8944" r:id="rId22"/>
    <p:sldId id="8945" r:id="rId23"/>
    <p:sldId id="8947" r:id="rId24"/>
    <p:sldId id="8955" r:id="rId25"/>
    <p:sldId id="8954" r:id="rId26"/>
    <p:sldId id="8958" r:id="rId27"/>
    <p:sldId id="8959" r:id="rId28"/>
    <p:sldId id="8949" r:id="rId29"/>
    <p:sldId id="8936" r:id="rId30"/>
    <p:sldId id="1043" r:id="rId31"/>
    <p:sldId id="8905" r:id="rId32"/>
    <p:sldId id="8906" r:id="rId33"/>
    <p:sldId id="1023" r:id="rId34"/>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C00000"/>
    <a:srgbClr val="0070C0"/>
    <a:srgbClr val="0066FF"/>
    <a:srgbClr val="66CCFF"/>
    <a:srgbClr val="81D8FF"/>
    <a:srgbClr val="9CD8E4"/>
    <a:srgbClr val="C3E8EF"/>
    <a:srgbClr val="8FD3E1"/>
    <a:srgbClr val="D1E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3826" autoAdjust="0"/>
  </p:normalViewPr>
  <p:slideViewPr>
    <p:cSldViewPr showGuides="1">
      <p:cViewPr varScale="1">
        <p:scale>
          <a:sx n="91" d="100"/>
          <a:sy n="91" d="100"/>
        </p:scale>
        <p:origin x="138" y="69"/>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3A88A1A-7F68-42E1-BBCD-7FB22F41615A}" type="datetimeFigureOut">
              <a:rPr lang="zh-CN" altLang="en-US" smtClean="0"/>
              <a:t>2024/5/10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D3CE86-1F16-405D-BE17-9D7BA7A4162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0AA34F-5FB6-48CD-A351-7AE0CE2EF5EA}"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1375B4-ECE0-4CD4-9D68-16BBC8134C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FB6990-4F23-433F-87A0-101CE4001EFF}" type="slidenum">
              <a:rPr lang="zh-CN" altLang="en-US" smtClean="0">
                <a:solidFill>
                  <a:prstClr val="black"/>
                </a:solidFill>
                <a:latin typeface="宋体" panose="02010600030101010101" pitchFamily="2" charset="-122"/>
              </a:rPr>
              <a:t>1</a:t>
            </a:fld>
            <a:endParaRPr lang="en-US" altLang="zh-CN">
              <a:solidFill>
                <a:prstClr val="black"/>
              </a:solidFill>
              <a:latin typeface="宋体" panose="02010600030101010101" pitchFamily="2" charset="-122"/>
            </a:endParaRPr>
          </a:p>
        </p:txBody>
      </p:sp>
      <p:sp>
        <p:nvSpPr>
          <p:cNvPr id="7171" name="Rectangle 2"/>
          <p:cNvSpPr>
            <a:spLocks noGrp="1" noRot="1" noChangeAspect="1" noChangeArrowheads="1" noTextEdit="1"/>
          </p:cNvSpPr>
          <p:nvPr>
            <p:ph type="sldImg"/>
          </p:nvPr>
        </p:nvSpPr>
        <p:spPr>
          <a:xfrm>
            <a:off x="381000" y="685800"/>
            <a:ext cx="6096000" cy="3429000"/>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尊敬的各位评审老师大家好，我叫王如生，我的导师是俞立教授和陈博教授，我今天答辩的题目是资源约束下网络化多传感器系统的分布式非线性融合估计。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21504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848791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15</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28088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17</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598598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18</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31514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4740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20</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910833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21</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334796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770460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随着传感器和计算机技术的快速发展，多传感器系统感知技术已广泛应用于军事指挥系统、导弹防御系统、无人集群系统、目标跟踪和导航定位等军事领域，也在自动驾驶、环境监测、智能电网、智能制造、工业物联网、智慧医疗等民用领域得到快速发展</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800"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3</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23</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82695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24</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1868832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28</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2671763" y="509588"/>
            <a:ext cx="4530725" cy="2549525"/>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43BE50-9156-4A53-9BCF-C73E8A71B3D9}" type="slidenum">
              <a:rPr kumimoji="0" lang="zh-CN" altLang="en-US" sz="1200" b="0" i="0" u="none" strike="noStrike" kern="1200" cap="none" spc="0" normalizeH="0" baseline="0" noProof="0" smtClean="0">
                <a:ln>
                  <a:noFill/>
                </a:ln>
                <a:solidFill>
                  <a:srgbClr val="000000"/>
                </a:solidFill>
                <a:effectLst/>
                <a:uLnTx/>
                <a:uFillTx/>
                <a:latin typeface="宋体" panose="02010600030101010101" pitchFamily="2" charset="-122"/>
                <a:ea typeface="宋体" panose="02010600030101010101" pitchFamily="2" charset="-122"/>
                <a:cs typeface="+mn-cs"/>
              </a:rPr>
              <a:t>29</a:t>
            </a:fld>
            <a:endParaRPr kumimoji="0" lang="zh-CN" altLang="en-US" sz="12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虽然集中式融合估计可获得全局最优性能，所有传感器数据</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都</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须</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由全局估计器处理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，因而需要大量的通信与计算资源</a:t>
            </a:r>
            <a:r>
              <a:rPr lang="zh-CN" altLang="en-US" dirty="0"/>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相比之下，分布式融合结构的估计任务不仅仅集中在融合</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估计器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，还分布在多个传感器或</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局部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估计器上，</a:t>
            </a:r>
            <a:r>
              <a:rPr lang="zh-CN" altLang="en-US" dirty="0"/>
              <a:t>即使融合估计器失效，局部估计器仍然可以提供有效的状态估计信息。</a:t>
            </a:r>
            <a:r>
              <a:rPr lang="zh-CN" altLang="zh-CN" sz="1800"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因此，本文聚焦于分布式融合估计问题。</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4</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虽然</a:t>
            </a:r>
            <a:r>
              <a:rPr lang="en-US" altLang="zh-CN" sz="1800" dirty="0">
                <a:effectLst/>
                <a:latin typeface="Times New Roman" panose="02020603050405020304" pitchFamily="18" charset="0"/>
                <a:ea typeface="宋体" panose="02010600030101010101" pitchFamily="2" charset="-122"/>
              </a:rPr>
              <a:t>NMSs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的融合估计极大提升了系统对物理对象的感知效率，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网络的带宽通常是有限的，通信信道在单位时间内往往只能承载有限的信息，因而信息传输过程中</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受限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问题。特别地，无线传感器网络是一种由大量稀疏分布的传感器构成的自组织网络，而传感器节点通常具有能量和计算能力有限等特点，从而</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出现</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能量约束问题</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实际环境中大多数融合感知和目标信息处理系统都是非线性的，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且现代感知技术的发展和感知范围的扩大使得感知信息多样性、交互性和复杂性更强，进而导致非线性问题更加突出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6</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针对噪声统计特性未知下的分布式非线性融合估计问题，目前，</a:t>
            </a:r>
          </a:p>
          <a:p>
            <a:pPr eaLnBrk="1" hangingPunct="1"/>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7</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9</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4015035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39700" y="768350"/>
            <a:ext cx="6819900" cy="3836988"/>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70255" indent="-295910">
              <a:defRPr>
                <a:solidFill>
                  <a:schemeClr val="tx1"/>
                </a:solidFill>
                <a:latin typeface="Arial" panose="020B0604020202020204" pitchFamily="34" charset="0"/>
                <a:ea typeface="宋体" panose="02010600030101010101" pitchFamily="2" charset="-122"/>
              </a:defRPr>
            </a:lvl2pPr>
            <a:lvl3pPr marL="1184910" indent="-236855">
              <a:defRPr>
                <a:solidFill>
                  <a:schemeClr val="tx1"/>
                </a:solidFill>
                <a:latin typeface="Arial" panose="020B0604020202020204" pitchFamily="34" charset="0"/>
                <a:ea typeface="宋体" panose="02010600030101010101" pitchFamily="2" charset="-122"/>
              </a:defRPr>
            </a:lvl3pPr>
            <a:lvl4pPr marL="1658620" indent="-236855">
              <a:defRPr>
                <a:solidFill>
                  <a:schemeClr val="tx1"/>
                </a:solidFill>
                <a:latin typeface="Arial" panose="020B0604020202020204" pitchFamily="34" charset="0"/>
                <a:ea typeface="宋体" panose="02010600030101010101" pitchFamily="2" charset="-122"/>
              </a:defRPr>
            </a:lvl4pPr>
            <a:lvl5pPr marL="2132330" indent="-236855">
              <a:defRPr>
                <a:solidFill>
                  <a:schemeClr val="tx1"/>
                </a:solidFill>
                <a:latin typeface="Arial" panose="020B0604020202020204" pitchFamily="34" charset="0"/>
                <a:ea typeface="宋体" panose="02010600030101010101" pitchFamily="2" charset="-122"/>
              </a:defRPr>
            </a:lvl5pPr>
            <a:lvl6pPr marL="260604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79750"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5409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27805" indent="-23685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10</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11</a:t>
            </a:fld>
            <a:endParaRPr lang="zh-CN" altLang="en-US">
              <a:solidFill>
                <a:prstClr val="black"/>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381000" y="685800"/>
            <a:ext cx="6096000" cy="3429000"/>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通过泰勒展开线性化</a:t>
            </a:r>
            <a:r>
              <a:rPr lang="zh-CN" altLang="en-US"/>
              <a:t>，并</a:t>
            </a:r>
            <a:endParaRPr lang="zh-CN" altLang="en-US" dirty="0"/>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43BE50-9156-4A53-9BCF-C73E8A71B3D9}" type="slidenum">
              <a:rPr lang="zh-CN" altLang="en-US" smtClean="0">
                <a:solidFill>
                  <a:prstClr val="black"/>
                </a:solidFill>
                <a:latin typeface="宋体" panose="02010600030101010101" pitchFamily="2" charset="-122"/>
              </a:rPr>
              <a:t>12</a:t>
            </a:fld>
            <a:endParaRPr lang="zh-CN" altLang="en-US">
              <a:solidFill>
                <a:prstClr val="black"/>
              </a:solidFill>
              <a:latin typeface="宋体" panose="02010600030101010101" pitchFamily="2" charset="-122"/>
            </a:endParaRPr>
          </a:p>
        </p:txBody>
      </p:sp>
    </p:spTree>
    <p:extLst>
      <p:ext uri="{BB962C8B-B14F-4D97-AF65-F5344CB8AC3E}">
        <p14:creationId xmlns:p14="http://schemas.microsoft.com/office/powerpoint/2010/main" val="2976531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011700D1-2168-4263-A3F5-45ADFFF22F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5A5A2573-7D15-475A-905A-88F8BF3A56D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4288B9-2EF7-4DBC-A138-6BB4DCFE0B0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D65EBC6A-20C9-4E05-A997-2839EBBE081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EBD19C15-C156-45EA-BD20-6E40074A6CF1}"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A1C04A8C-7B45-452B-AC20-19B1BF33B3BF}"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42E635A1-CC68-43EE-A808-2AFD4370E347}"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55"/>
          <p:cNvSpPr>
            <a:spLocks noChangeArrowheads="1"/>
          </p:cNvSpPr>
          <p:nvPr/>
        </p:nvSpPr>
        <p:spPr bwMode="gray">
          <a:xfrm>
            <a:off x="0" y="6477000"/>
            <a:ext cx="12192000" cy="381000"/>
          </a:xfrm>
          <a:prstGeom prst="rect">
            <a:avLst/>
          </a:prstGeom>
          <a:solidFill>
            <a:srgbClr val="969696">
              <a:alpha val="56078"/>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3" name="Rectangle 57"/>
          <p:cNvSpPr>
            <a:spLocks noChangeArrowheads="1"/>
          </p:cNvSpPr>
          <p:nvPr/>
        </p:nvSpPr>
        <p:spPr bwMode="gray">
          <a:xfrm>
            <a:off x="0" y="3124200"/>
            <a:ext cx="12192000" cy="762000"/>
          </a:xfrm>
          <a:prstGeom prst="rect">
            <a:avLst/>
          </a:prstGeom>
          <a:solidFill>
            <a:schemeClr val="tx2"/>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4" name="矩形 3"/>
          <p:cNvSpPr/>
          <p:nvPr userDrawn="1"/>
        </p:nvSpPr>
        <p:spPr>
          <a:xfrm>
            <a:off x="2117" y="0"/>
            <a:ext cx="12189883"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sz="1800">
              <a:solidFill>
                <a:prstClr val="white"/>
              </a:solidFill>
            </a:endParaRPr>
          </a:p>
        </p:txBody>
      </p:sp>
      <p:pic>
        <p:nvPicPr>
          <p:cNvPr id="5" name="Picture 2"/>
          <p:cNvPicPr>
            <a:picLocks noChangeAspect="1" noChangeArrowheads="1"/>
          </p:cNvPicPr>
          <p:nvPr userDrawn="1"/>
        </p:nvPicPr>
        <p:blipFill>
          <a:blip r:embed="rId2"/>
          <a:srcRect/>
          <a:stretch>
            <a:fillRect/>
          </a:stretch>
        </p:blipFill>
        <p:spPr bwMode="auto">
          <a:xfrm>
            <a:off x="0" y="1071576"/>
            <a:ext cx="12192000" cy="2071687"/>
          </a:xfrm>
          <a:prstGeom prst="rect">
            <a:avLst/>
          </a:prstGeom>
          <a:noFill/>
          <a:ln w="9525">
            <a:noFill/>
            <a:miter lim="800000"/>
            <a:headEnd/>
            <a:tailEnd/>
          </a:ln>
          <a:effectLst>
            <a:prstShdw prst="shdw13" dist="53882" dir="13500000">
              <a:schemeClr val="accent1">
                <a:gamma/>
                <a:shade val="60000"/>
                <a:invGamma/>
                <a:alpha val="50000"/>
              </a:schemeClr>
            </a:prstShdw>
          </a:effectLst>
        </p:spPr>
      </p:pic>
      <p:sp>
        <p:nvSpPr>
          <p:cNvPr id="6" name="Rectangle 4"/>
          <p:cNvSpPr>
            <a:spLocks noGrp="1" noChangeArrowheads="1"/>
          </p:cNvSpPr>
          <p:nvPr>
            <p:ph type="dt" sz="half" idx="10"/>
          </p:nvPr>
        </p:nvSpPr>
        <p:spPr>
          <a:xfrm>
            <a:off x="609600" y="6477013"/>
            <a:ext cx="2844800" cy="244475"/>
          </a:xfrm>
        </p:spPr>
        <p:txBody>
          <a:bodyPr/>
          <a:lstStyle>
            <a:lvl1pPr>
              <a:defRPr sz="1200"/>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a:xfrm>
            <a:off x="4165600" y="6477013"/>
            <a:ext cx="3860800" cy="244475"/>
          </a:xfrm>
        </p:spPr>
        <p:txBody>
          <a:bodyPr/>
          <a:lstStyle>
            <a:lvl1pPr>
              <a:defRPr sz="1200"/>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a:xfrm>
            <a:off x="8737600" y="6477013"/>
            <a:ext cx="2844800" cy="244475"/>
          </a:xfrm>
        </p:spPr>
        <p:txBody>
          <a:bodyPr/>
          <a:lstStyle>
            <a:lvl1pPr>
              <a:defRPr sz="1200"/>
            </a:lvl1pPr>
          </a:lstStyle>
          <a:p>
            <a:pPr>
              <a:defRPr/>
            </a:pPr>
            <a:fld id="{A8801D45-7396-4892-B60B-6AB230029B2B}"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53FFC04-D425-4F30-A879-01FB69C561A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2C79DFF-FC84-4365-83DA-1A304F198AD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163AA57A-5392-4723-A3F7-20E1E897A6C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4"/>
          <p:cNvSpPr>
            <a:spLocks noGrp="1" noChangeArrowheads="1"/>
          </p:cNvSpPr>
          <p:nvPr>
            <p:ph type="dt" sz="half" idx="10"/>
          </p:nvPr>
        </p:nvSpPr>
        <p:spPr/>
        <p:txBody>
          <a:bodyPr/>
          <a:lstStyle>
            <a:lvl1pPr>
              <a:defRPr smtClean="0">
                <a:ea typeface="宋体" panose="02010600030101010101" pitchFamily="2" charset="-122"/>
              </a:defRPr>
            </a:lvl1pPr>
          </a:lstStyle>
          <a:p>
            <a:pPr>
              <a:defRPr/>
            </a:pPr>
            <a:r>
              <a:rPr lang="en-US" altLang="zh-CN">
                <a:solidFill>
                  <a:prstClr val="black"/>
                </a:solidFill>
              </a:rPr>
              <a:t>1</a:t>
            </a: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D9651C7-F44D-45F5-B0CA-D350BC2E7001}"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901CCF21-9850-439C-B15B-EE399D3D6F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499004-5CCE-467E-B6A1-67B3FAA84E9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7CEAC95E-A6C1-41C4-9DCF-DA38F4A065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D79F80F-3C3F-4483-AB78-1AA452955A5F}"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53AD06C-5F4B-4A69-93F8-0101022EB53E}"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461" y="12144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竖排文字占位符 2"/>
          <p:cNvSpPr>
            <a:spLocks noGrp="1"/>
          </p:cNvSpPr>
          <p:nvPr>
            <p:ph type="body" orient="vert" idx="13"/>
          </p:nvPr>
        </p:nvSpPr>
        <p:spPr>
          <a:xfrm>
            <a:off x="774661" y="1366822"/>
            <a:ext cx="10972800" cy="5105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4"/>
          </p:nvPr>
        </p:nvSpPr>
        <p:spPr/>
        <p:txBody>
          <a:bodyPr/>
          <a:lstStyle>
            <a:lvl1pPr>
              <a:defRPr/>
            </a:lvl1pPr>
          </a:lstStyle>
          <a:p>
            <a:pPr>
              <a:defRPr/>
            </a:pPr>
            <a:endParaRPr lang="en-US" altLang="zh-CN">
              <a:solidFill>
                <a:prstClr val="black"/>
              </a:solidFill>
            </a:endParaRPr>
          </a:p>
        </p:txBody>
      </p:sp>
      <p:sp>
        <p:nvSpPr>
          <p:cNvPr id="8" name="Rectangle 5"/>
          <p:cNvSpPr>
            <a:spLocks noGrp="1" noChangeArrowheads="1"/>
          </p:cNvSpPr>
          <p:nvPr>
            <p:ph type="ftr" sz="quarter" idx="15"/>
          </p:nvPr>
        </p:nvSpPr>
        <p:spPr/>
        <p:txBody>
          <a:bodyPr/>
          <a:lstStyle>
            <a:lvl1pPr>
              <a:defRPr/>
            </a:lvl1pPr>
          </a:lstStyle>
          <a:p>
            <a:pPr>
              <a:defRPr/>
            </a:pPr>
            <a:endParaRPr lang="en-US" altLang="zh-CN">
              <a:solidFill>
                <a:prstClr val="black"/>
              </a:solidFill>
            </a:endParaRPr>
          </a:p>
        </p:txBody>
      </p:sp>
      <p:sp>
        <p:nvSpPr>
          <p:cNvPr id="9" name="Rectangle 6"/>
          <p:cNvSpPr>
            <a:spLocks noGrp="1" noChangeArrowheads="1"/>
          </p:cNvSpPr>
          <p:nvPr>
            <p:ph type="sldNum" sz="quarter" idx="16"/>
          </p:nvPr>
        </p:nvSpPr>
        <p:spPr/>
        <p:txBody>
          <a:bodyPr/>
          <a:lstStyle>
            <a:lvl1pPr>
              <a:defRPr/>
            </a:lvl1pPr>
          </a:lstStyle>
          <a:p>
            <a:pPr>
              <a:defRPr/>
            </a:pPr>
            <a:fld id="{E0F37F7D-565E-4C34-AB25-42031C926F7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91600" y="457200"/>
            <a:ext cx="27940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457200"/>
            <a:ext cx="81788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E67B96-C3A1-48B9-83A2-D48E8A484462}"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457200"/>
            <a:ext cx="11176000" cy="4572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609600" y="1219200"/>
            <a:ext cx="10972800" cy="5105400"/>
          </a:xfrm>
        </p:spPr>
        <p:txBody>
          <a:bodyPr/>
          <a:lstStyle/>
          <a:p>
            <a:pPr lvl="0"/>
            <a:r>
              <a:rPr lang="zh-CN" altLang="en-US" noProof="0"/>
              <a:t>单击图标添加表格</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43EE1E7-D2FF-4F87-9F61-03166864CC07}"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938601"/>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6874DA12-EDE0-458E-8A45-D7CA6410E463}"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标题，两项小型内容和一项型大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half" idx="3"/>
          </p:nvPr>
        </p:nvSpPr>
        <p:spPr>
          <a:xfrm>
            <a:off x="6197600" y="160020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81401321-C275-46A2-943D-A6584E4A982B}"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1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54A81C7-E26E-4F43-986B-560B217625F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38601"/>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245225"/>
            <a:ext cx="2844800" cy="476250"/>
          </a:xfrm>
        </p:spPr>
        <p:txBody>
          <a:bodyPr/>
          <a:lstStyle>
            <a:lvl1pPr>
              <a:defRPr/>
            </a:lvl1pPr>
          </a:lstStyle>
          <a:p>
            <a:pPr>
              <a:defRPr/>
            </a:pPr>
            <a:endParaRPr lang="zh-CN" altLang="zh-CN">
              <a:solidFill>
                <a:prstClr val="black"/>
              </a:solidFill>
            </a:endParaRPr>
          </a:p>
        </p:txBody>
      </p:sp>
      <p:sp>
        <p:nvSpPr>
          <p:cNvPr id="8" name="页脚占位符 7"/>
          <p:cNvSpPr>
            <a:spLocks noGrp="1"/>
          </p:cNvSpPr>
          <p:nvPr>
            <p:ph type="ftr" sz="quarter" idx="11"/>
          </p:nvPr>
        </p:nvSpPr>
        <p:spPr>
          <a:xfrm>
            <a:off x="4165600" y="6245225"/>
            <a:ext cx="3860800" cy="476250"/>
          </a:xfrm>
        </p:spPr>
        <p:txBody>
          <a:bodyPr/>
          <a:lstStyle>
            <a:lvl1pPr>
              <a:defRPr/>
            </a:lvl1pPr>
          </a:lstStyle>
          <a:p>
            <a:pPr>
              <a:defRPr/>
            </a:pPr>
            <a:endParaRPr lang="zh-CN" altLang="zh-CN">
              <a:solidFill>
                <a:prstClr val="black"/>
              </a:solidFill>
            </a:endParaRPr>
          </a:p>
        </p:txBody>
      </p:sp>
      <p:sp>
        <p:nvSpPr>
          <p:cNvPr id="9" name="灯片编号占位符 8"/>
          <p:cNvSpPr>
            <a:spLocks noGrp="1"/>
          </p:cNvSpPr>
          <p:nvPr>
            <p:ph type="sldNum" sz="quarter" idx="12"/>
          </p:nvPr>
        </p:nvSpPr>
        <p:spPr>
          <a:xfrm>
            <a:off x="8737600" y="6245225"/>
            <a:ext cx="2844800" cy="476250"/>
          </a:xfrm>
        </p:spPr>
        <p:txBody>
          <a:bodyPr/>
          <a:lstStyle>
            <a:lvl1pPr>
              <a:defRPr/>
            </a:lvl1pPr>
          </a:lstStyle>
          <a:p>
            <a:pPr>
              <a:defRPr/>
            </a:pPr>
            <a:fld id="{1ED1EB7F-684C-4C48-80FA-F15981DAA5B9}" type="slidenum">
              <a:rPr lang="zh-CN" altLang="zh-CN">
                <a:solidFill>
                  <a:prstClr val="black"/>
                </a:solidFill>
              </a:rPr>
              <a:t>‹#›</a:t>
            </a:fld>
            <a:endParaRPr lang="zh-CN" altLang="zh-CN">
              <a:solidFill>
                <a:prstClr val="black"/>
              </a:solidFill>
            </a:endParaRP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6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6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4B86BF88-502C-4B45-8D52-121795279350}"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9"/>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endParaRPr lang="zh-CN" altLang="en-US" sz="1800">
              <a:solidFill>
                <a:srgbClr val="000000"/>
              </a:solidFill>
              <a:ea typeface="宋体" panose="02010600030101010101" pitchFamily="2" charset="-122"/>
            </a:endParaRPr>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8"/>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8"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8"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9"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10" name="Rectangle 6"/>
          <p:cNvSpPr>
            <a:spLocks noGrp="1" noChangeArrowheads="1"/>
          </p:cNvSpPr>
          <p:nvPr>
            <p:ph type="sldNum" sz="quarter" idx="12"/>
          </p:nvPr>
        </p:nvSpPr>
        <p:spPr/>
        <p:txBody>
          <a:bodyPr/>
          <a:lstStyle>
            <a:lvl1pPr>
              <a:defRPr/>
            </a:lvl1pPr>
          </a:lstStyle>
          <a:p>
            <a:pPr>
              <a:defRPr/>
            </a:pPr>
            <a:fld id="{EEFC1CC6-B3B3-45A9-AA2C-63C2EA90E3B3}"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pPr>
              <a:defRPr/>
            </a:pPr>
            <a:endParaRPr lang="en-US" altLang="zh-CN">
              <a:solidFill>
                <a:srgbClr val="000000"/>
              </a:solidFill>
            </a:endParaRPr>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5"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8"/>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5"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5"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8"/>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1"/>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6"/>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solidFill>
                  <a:srgbClr val="000000"/>
                </a:solidFill>
              </a:rPr>
              <a:t>‹#›</a:t>
            </a:fld>
            <a:endParaRPr lang="en-US" altLang="zh-CN">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0"/>
          <p:cNvSpPr>
            <a:spLocks noChangeArrowheads="1"/>
          </p:cNvSpPr>
          <p:nvPr/>
        </p:nvSpPr>
        <p:spPr bwMode="auto">
          <a:xfrm flipV="1">
            <a:off x="406400" y="2996955"/>
            <a:ext cx="11450240" cy="72009"/>
          </a:xfrm>
          <a:prstGeom prst="rect">
            <a:avLst/>
          </a:prstGeom>
          <a:solidFill>
            <a:srgbClr val="666699"/>
          </a:solidFill>
          <a:ln w="9525" cmpd="dbl">
            <a:solidFill>
              <a:srgbClr val="0070C0"/>
            </a:solidFill>
            <a:miter lim="800000"/>
          </a:ln>
          <a:effectLst>
            <a:innerShdw blurRad="63500" dist="50800" dir="13500000">
              <a:prstClr val="black">
                <a:alpha val="50000"/>
              </a:prstClr>
            </a:inn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zh-CN" altLang="en-US" sz="1800"/>
          </a:p>
        </p:txBody>
      </p:sp>
      <p:sp>
        <p:nvSpPr>
          <p:cNvPr id="16386" name="Rectangle 2"/>
          <p:cNvSpPr>
            <a:spLocks noGrp="1" noChangeArrowheads="1"/>
          </p:cNvSpPr>
          <p:nvPr>
            <p:ph type="ctrTitle"/>
          </p:nvPr>
        </p:nvSpPr>
        <p:spPr>
          <a:xfrm>
            <a:off x="914400" y="685800"/>
            <a:ext cx="10363200" cy="2127250"/>
          </a:xfrm>
        </p:spPr>
        <p:txBody>
          <a:bodyPr/>
          <a:lstStyle>
            <a:lvl1pPr algn="ctr">
              <a:defRPr sz="540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p:spPr>
        <p:txBody>
          <a:bodyPr/>
          <a:lstStyle>
            <a:lvl1pPr marL="0" indent="0" algn="ctr">
              <a:buFont typeface="Wingdings" panose="05000000000000000000" pitchFamily="2" charset="2"/>
              <a:buNone/>
              <a:defRPr sz="3000"/>
            </a:lvl1pPr>
          </a:lstStyle>
          <a:p>
            <a:r>
              <a:rPr lang="zh-CN" altLang="en-US"/>
              <a:t>单击此处编辑母版副标题样式</a:t>
            </a:r>
            <a:endParaRPr lang="en-US" altLang="zh-CN"/>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D9BE061-3414-4442-BB6C-0542B7DA2831}"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9E3ED5-5159-4E8E-A30A-ED296CC5A07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04"/>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5B6B261-AF15-414D-82C4-31F9D8810AE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C98EE8-D469-476D-8B7E-B92E74B7276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4"/>
            <a:ext cx="5392616"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4E1EC0-A449-4A1F-A1E5-43E0012A03E5}"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75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75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695"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695"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B4A8297-6F60-4322-9982-025BEC31211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67CB128-3A12-4C69-BB9B-6D0F7CF055FB}"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60EE3D7D-71CD-43AD-9B89-9E6A3C1D675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247"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384" y="273054"/>
            <a:ext cx="681501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2" y="1435103"/>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514A04-26D5-4E97-80B6-730C02E048FF}"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B711105-F3E6-4346-8FE7-E896F5A707E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ED769E5-6DBA-4AE8-954A-DB4C952D195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2" y="277813"/>
            <a:ext cx="8042031"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F7F879E-BAC0-4A91-B5B7-591E0C86AE77}"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04"/>
            <a:ext cx="5392616"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2FAA2031-AFC5-45AB-AD2E-EB284F996CF4}"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7"/>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1" y="1600204"/>
            <a:ext cx="5392616"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hasCustomPrompt="1"/>
          </p:nvPr>
        </p:nvSpPr>
        <p:spPr>
          <a:xfrm>
            <a:off x="6189784" y="1600204"/>
            <a:ext cx="5392616" cy="4530725"/>
          </a:xfrm>
        </p:spPr>
        <p:txBody>
          <a:bodyPr/>
          <a:lstStyle/>
          <a:p>
            <a:pPr lvl="0"/>
            <a:r>
              <a:rPr lang="zh-CN" altLang="en-US" noProof="0"/>
              <a:t>单击图标添加剪 贴画</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796B75-82E5-4E5A-9AAF-688C1C5542E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D043A86-6EC7-4A36-83F2-375B388B96DA}"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5"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08BFF37C-1B2C-4A09-9833-9A7C96BF5019}"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3" descr="开学副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57753" y="6286513"/>
            <a:ext cx="211243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prstClr val="black"/>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prstClr val="black"/>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1DAF349-00DE-4DCA-8B93-C369864ACDD8}" type="slidenum">
              <a:rPr lang="en-US" altLang="zh-CN">
                <a:solidFill>
                  <a:prstClr val="black"/>
                </a:solidFill>
              </a:rPr>
              <a:t>‹#›</a:t>
            </a:fld>
            <a:endParaRPr lang="en-US" altLang="zh-CN">
              <a:solidFill>
                <a:prstClr val="black"/>
              </a:solidFill>
            </a:endParaRP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z="1800">
              <a:solidFill>
                <a:prstClr val="black"/>
              </a:solidFill>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sz="1800">
              <a:solidFill>
                <a:prstClr val="black"/>
              </a:solidFill>
              <a:ea typeface="宋体" panose="02010600030101010101" pitchFamily="2" charset="-122"/>
            </a:endParaRPr>
          </a:p>
        </p:txBody>
      </p:sp>
      <p:sp>
        <p:nvSpPr>
          <p:cNvPr id="1030"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35B4DCB0-66DF-4C62-8F10-5639AC23A357}" type="slidenum">
              <a:rPr lang="en-US" altLang="zh-CN">
                <a:solidFill>
                  <a:prstClr val="black"/>
                </a:solidFill>
              </a:rPr>
              <a:t>‹#›</a:t>
            </a:fld>
            <a:endParaRPr lang="en-US" altLang="zh-CN">
              <a:solidFill>
                <a:prstClr val="black"/>
              </a:solidFill>
            </a:endParaRPr>
          </a:p>
        </p:txBody>
      </p:sp>
      <p:sp>
        <p:nvSpPr>
          <p:cNvPr id="1034"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035"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9" name="Freeform 45"/>
          <p:cNvSpPr/>
          <p:nvPr/>
        </p:nvSpPr>
        <p:spPr bwMode="gray">
          <a:xfrm>
            <a:off x="9" y="0"/>
            <a:ext cx="11899900" cy="6858000"/>
          </a:xfrm>
          <a:custGeom>
            <a:avLst/>
            <a:gdLst/>
            <a:ahLst/>
            <a:cxnLst>
              <a:cxn ang="0">
                <a:pos x="0" y="0"/>
              </a:cxn>
              <a:cxn ang="0">
                <a:pos x="5622" y="0"/>
              </a:cxn>
              <a:cxn ang="0">
                <a:pos x="4457" y="4313"/>
              </a:cxn>
              <a:cxn ang="0">
                <a:pos x="0" y="4320"/>
              </a:cxn>
              <a:cxn ang="0">
                <a:pos x="0" y="0"/>
              </a:cxn>
            </a:cxnLst>
            <a:rect l="0" t="0" r="r" b="b"/>
            <a:pathLst>
              <a:path w="5622" h="4320">
                <a:moveTo>
                  <a:pt x="0" y="0"/>
                </a:moveTo>
                <a:lnTo>
                  <a:pt x="5622" y="0"/>
                </a:lnTo>
                <a:lnTo>
                  <a:pt x="4457" y="4313"/>
                </a:lnTo>
                <a:lnTo>
                  <a:pt x="0" y="4320"/>
                </a:lnTo>
                <a:lnTo>
                  <a:pt x="0" y="0"/>
                </a:lnTo>
                <a:close/>
              </a:path>
            </a:pathLst>
          </a:custGeom>
          <a:solidFill>
            <a:schemeClr val="accent5">
              <a:lumMod val="20000"/>
              <a:lumOff val="80000"/>
              <a:alpha val="13000"/>
            </a:schemeClr>
          </a:solidFill>
          <a:ln w="9525">
            <a:noFill/>
            <a:round/>
          </a:ln>
          <a:effectLst/>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7" name="Rectangle 46"/>
          <p:cNvSpPr>
            <a:spLocks noChangeArrowheads="1"/>
          </p:cNvSpPr>
          <p:nvPr/>
        </p:nvSpPr>
        <p:spPr bwMode="gray">
          <a:xfrm>
            <a:off x="0" y="6477000"/>
            <a:ext cx="12192000" cy="381000"/>
          </a:xfrm>
          <a:prstGeom prst="rect">
            <a:avLst/>
          </a:prstGeom>
          <a:solidFill>
            <a:srgbClr val="969696">
              <a:alpha val="39999"/>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8" name="Rectangle 47"/>
          <p:cNvSpPr>
            <a:spLocks noChangeArrowheads="1"/>
          </p:cNvSpPr>
          <p:nvPr/>
        </p:nvSpPr>
        <p:spPr bwMode="gray">
          <a:xfrm>
            <a:off x="0" y="333375"/>
            <a:ext cx="12192000" cy="609600"/>
          </a:xfrm>
          <a:prstGeom prst="rect">
            <a:avLst/>
          </a:prstGeom>
          <a:solidFill>
            <a:srgbClr val="002060">
              <a:alpha val="76862"/>
            </a:srgbClr>
          </a:solidFill>
          <a:ln w="9525">
            <a:noFill/>
            <a:miter lim="800000"/>
          </a:ln>
        </p:spPr>
        <p:txBody>
          <a:bodyPr wrap="none" anchor="ct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029" name="Freeform 48"/>
          <p:cNvSpPr/>
          <p:nvPr/>
        </p:nvSpPr>
        <p:spPr bwMode="gray">
          <a:xfrm>
            <a:off x="11552767" y="333375"/>
            <a:ext cx="637117" cy="609600"/>
          </a:xfrm>
          <a:custGeom>
            <a:avLst/>
            <a:gdLst>
              <a:gd name="T0" fmla="*/ 2147483647 w 288"/>
              <a:gd name="T1" fmla="*/ 0 h 384"/>
              <a:gd name="T2" fmla="*/ 0 w 288"/>
              <a:gd name="T3" fmla="*/ 2147483647 h 384"/>
              <a:gd name="T4" fmla="*/ 2147483647 w 288"/>
              <a:gd name="T5" fmla="*/ 2147483647 h 384"/>
              <a:gd name="T6" fmla="*/ 2147483647 w 288"/>
              <a:gd name="T7" fmla="*/ 0 h 384"/>
              <a:gd name="T8" fmla="*/ 2147483647 w 288"/>
              <a:gd name="T9" fmla="*/ 0 h 3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384">
                <a:moveTo>
                  <a:pt x="96" y="0"/>
                </a:moveTo>
                <a:lnTo>
                  <a:pt x="0" y="384"/>
                </a:lnTo>
                <a:lnTo>
                  <a:pt x="288" y="384"/>
                </a:lnTo>
                <a:lnTo>
                  <a:pt x="288" y="0"/>
                </a:lnTo>
                <a:lnTo>
                  <a:pt x="96" y="0"/>
                </a:lnTo>
                <a:close/>
              </a:path>
            </a:pathLst>
          </a:custGeom>
          <a:solidFill>
            <a:srgbClr val="00B0F0"/>
          </a:solidFill>
          <a:ln w="9525">
            <a:noFill/>
            <a:round/>
          </a:ln>
        </p:spPr>
        <p:txBody>
          <a:bodyPr/>
          <a:lstStyle/>
          <a:p>
            <a:pPr fontAlgn="base">
              <a:spcBef>
                <a:spcPct val="0"/>
              </a:spcBef>
              <a:spcAft>
                <a:spcPct val="0"/>
              </a:spcAft>
              <a:defRPr/>
            </a:pPr>
            <a:endParaRPr lang="zh-CN" altLang="en-US" sz="1800">
              <a:solidFill>
                <a:prstClr val="black"/>
              </a:solidFill>
              <a:ea typeface="宋体" panose="02010600030101010101" pitchFamily="2" charset="-122"/>
            </a:endParaRPr>
          </a:p>
        </p:txBody>
      </p:sp>
      <p:sp>
        <p:nvSpPr>
          <p:cNvPr id="19462" name="Rectangle 3"/>
          <p:cNvSpPr>
            <a:spLocks noGrp="1" noChangeArrowheads="1"/>
          </p:cNvSpPr>
          <p:nvPr>
            <p:ph type="body" idx="1"/>
          </p:nvPr>
        </p:nvSpPr>
        <p:spPr bwMode="auto">
          <a:xfrm>
            <a:off x="609600" y="1219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 name="Rectangle 4"/>
          <p:cNvSpPr>
            <a:spLocks noGrp="1" noChangeArrowheads="1"/>
          </p:cNvSpPr>
          <p:nvPr>
            <p:ph type="dt" sz="half" idx="2"/>
          </p:nvPr>
        </p:nvSpPr>
        <p:spPr bwMode="auto">
          <a:xfrm>
            <a:off x="609600" y="6400813"/>
            <a:ext cx="2844800" cy="320675"/>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4" name="Rectangle 5"/>
          <p:cNvSpPr>
            <a:spLocks noGrp="1" noChangeArrowheads="1"/>
          </p:cNvSpPr>
          <p:nvPr>
            <p:ph type="ftr" sz="quarter" idx="3"/>
          </p:nvPr>
        </p:nvSpPr>
        <p:spPr bwMode="auto">
          <a:xfrm>
            <a:off x="4165600" y="6400813"/>
            <a:ext cx="3860800" cy="320675"/>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prstClr val="black"/>
              </a:solidFill>
            </a:endParaRPr>
          </a:p>
        </p:txBody>
      </p:sp>
      <p:sp>
        <p:nvSpPr>
          <p:cNvPr id="2" name="Rectangle 6"/>
          <p:cNvSpPr>
            <a:spLocks noGrp="1" noChangeArrowheads="1"/>
          </p:cNvSpPr>
          <p:nvPr>
            <p:ph type="sldNum" sz="quarter" idx="4"/>
          </p:nvPr>
        </p:nvSpPr>
        <p:spPr bwMode="auto">
          <a:xfrm>
            <a:off x="8737600" y="6400813"/>
            <a:ext cx="2844800" cy="320675"/>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CD335ED9-EC11-448C-83C3-AD3C80365108}" type="slidenum">
              <a:rPr lang="en-US" altLang="zh-CN">
                <a:solidFill>
                  <a:prstClr val="black"/>
                </a:solidFill>
              </a:rPr>
              <a:t>‹#›</a:t>
            </a:fld>
            <a:endParaRPr lang="en-US" altLang="zh-CN">
              <a:solidFill>
                <a:prstClr val="black"/>
              </a:solidFill>
            </a:endParaRPr>
          </a:p>
        </p:txBody>
      </p:sp>
      <p:sp>
        <p:nvSpPr>
          <p:cNvPr id="19466" name="Rectangle 2"/>
          <p:cNvSpPr>
            <a:spLocks noGrp="1" noChangeArrowheads="1"/>
          </p:cNvSpPr>
          <p:nvPr>
            <p:ph type="title"/>
          </p:nvPr>
        </p:nvSpPr>
        <p:spPr bwMode="white">
          <a:xfrm>
            <a:off x="609600" y="457200"/>
            <a:ext cx="1117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pic>
        <p:nvPicPr>
          <p:cNvPr id="19467" name="Picture 8" descr="E:\学院\院办\国家骨干高职\IMG_3218副本.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203267" y="6461138"/>
            <a:ext cx="29887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ransition>
    <p:pull dir="r"/>
  </p:transition>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Arial" panose="020B0604020202020204" pitchFamily="34" charset="0"/>
        </a:defRPr>
      </a:lvl2pPr>
      <a:lvl3pPr algn="ctr" rtl="0" eaLnBrk="0" fontAlgn="base" hangingPunct="0">
        <a:spcBef>
          <a:spcPct val="0"/>
        </a:spcBef>
        <a:spcAft>
          <a:spcPct val="0"/>
        </a:spcAft>
        <a:defRPr sz="3200" b="1">
          <a:solidFill>
            <a:schemeClr val="bg1"/>
          </a:solidFill>
          <a:latin typeface="Arial" panose="020B0604020202020204" pitchFamily="34" charset="0"/>
        </a:defRPr>
      </a:lvl3pPr>
      <a:lvl4pPr algn="ctr" rtl="0" eaLnBrk="0" fontAlgn="base" hangingPunct="0">
        <a:spcBef>
          <a:spcPct val="0"/>
        </a:spcBef>
        <a:spcAft>
          <a:spcPct val="0"/>
        </a:spcAft>
        <a:defRPr sz="3200" b="1">
          <a:solidFill>
            <a:schemeClr val="bg1"/>
          </a:solidFill>
          <a:latin typeface="Arial" panose="020B0604020202020204" pitchFamily="34" charset="0"/>
        </a:defRPr>
      </a:lvl4pPr>
      <a:lvl5pPr algn="ctr" rtl="0" eaLnBrk="0" fontAlgn="base" hangingPunct="0">
        <a:spcBef>
          <a:spcPct val="0"/>
        </a:spcBef>
        <a:spcAft>
          <a:spcPct val="0"/>
        </a:spcAft>
        <a:defRPr sz="3200" b="1">
          <a:solidFill>
            <a:schemeClr val="bg1"/>
          </a:solidFill>
          <a:latin typeface="Arial" panose="020B0604020202020204" pitchFamily="34" charset="0"/>
        </a:defRPr>
      </a:lvl5pPr>
      <a:lvl6pPr marL="457200" algn="ctr" rtl="0" eaLnBrk="1" fontAlgn="base" hangingPunct="1">
        <a:spcBef>
          <a:spcPct val="0"/>
        </a:spcBef>
        <a:spcAft>
          <a:spcPct val="0"/>
        </a:spcAft>
        <a:defRPr sz="3200" b="1">
          <a:solidFill>
            <a:schemeClr val="bg1"/>
          </a:solidFill>
          <a:latin typeface="Arial" panose="020B0604020202020204" pitchFamily="34" charset="0"/>
        </a:defRPr>
      </a:lvl6pPr>
      <a:lvl7pPr marL="914400" algn="ctr" rtl="0" eaLnBrk="1" fontAlgn="base" hangingPunct="1">
        <a:spcBef>
          <a:spcPct val="0"/>
        </a:spcBef>
        <a:spcAft>
          <a:spcPct val="0"/>
        </a:spcAft>
        <a:defRPr sz="3200" b="1">
          <a:solidFill>
            <a:schemeClr val="bg1"/>
          </a:solidFill>
          <a:latin typeface="Arial" panose="020B0604020202020204" pitchFamily="34" charset="0"/>
        </a:defRPr>
      </a:lvl7pPr>
      <a:lvl8pPr marL="1371600" algn="ctr" rtl="0" eaLnBrk="1" fontAlgn="base" hangingPunct="1">
        <a:spcBef>
          <a:spcPct val="0"/>
        </a:spcBef>
        <a:spcAft>
          <a:spcPct val="0"/>
        </a:spcAft>
        <a:defRPr sz="3200" b="1">
          <a:solidFill>
            <a:schemeClr val="bg1"/>
          </a:solidFill>
          <a:latin typeface="Arial" panose="020B0604020202020204" pitchFamily="34" charset="0"/>
        </a:defRPr>
      </a:lvl8pPr>
      <a:lvl9pPr marL="1828800" algn="ctr" rtl="0" eaLnBrk="1" fontAlgn="base" hangingPunct="1">
        <a:spcBef>
          <a:spcPct val="0"/>
        </a:spcBef>
        <a:spcAft>
          <a:spcPct val="0"/>
        </a:spcAft>
        <a:defRPr sz="3200" b="1">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fontAlgn="base">
              <a:spcBef>
                <a:spcPct val="0"/>
              </a:spcBef>
              <a:spcAft>
                <a:spcPct val="0"/>
              </a:spcAft>
              <a:defRPr/>
            </a:pPr>
            <a:fld id="{81B525D2-73BE-4112-8108-972E74473949}" type="slidenum">
              <a:rPr lang="zh-CN" altLang="en-US">
                <a:solidFill>
                  <a:srgbClr val="000000"/>
                </a:solidFill>
                <a:ea typeface="宋体" panose="02010600030101010101" pitchFamily="2" charset="-122"/>
              </a:rPr>
              <a:t>‹#›</a:t>
            </a:fld>
            <a:endParaRPr lang="en-US" altLang="zh-CN">
              <a:solidFill>
                <a:srgbClr val="000000"/>
              </a:solidFill>
              <a:ea typeface="宋体" panose="02010600030101010101" pitchFamily="2" charset="-122"/>
            </a:endParaRPr>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1800">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44453"/>
            <a:ext cx="10972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268413"/>
            <a:ext cx="10972800" cy="486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ea typeface="宋体" panose="02010600030101010101" pitchFamily="2" charset="-122"/>
              </a:defRPr>
            </a:lvl1pPr>
          </a:lstStyle>
          <a:p>
            <a:pPr>
              <a:defRPr/>
            </a:pPr>
            <a:endParaRPr lang="en-US" altLang="zh-CN"/>
          </a:p>
        </p:txBody>
      </p:sp>
      <p:sp>
        <p:nvSpPr>
          <p:cNvPr id="15365"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ea typeface="宋体" panose="02010600030101010101" pitchFamily="2" charset="-122"/>
              </a:defRPr>
            </a:lvl1pPr>
          </a:lstStyle>
          <a:p>
            <a:pPr>
              <a:defRPr/>
            </a:pPr>
            <a:endParaRPr lang="en-US" altLang="zh-CN"/>
          </a:p>
        </p:txBody>
      </p:sp>
      <p:sp>
        <p:nvSpPr>
          <p:cNvPr id="15366" name="Rectangle 6"/>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81B525D2-73BE-4112-8108-972E74473949}" type="slidenum">
              <a:rPr lang="zh-CN" altLang="en-US"/>
              <a:t>‹#›</a:t>
            </a:fld>
            <a:endParaRPr lang="en-US" altLang="zh-CN"/>
          </a:p>
        </p:txBody>
      </p:sp>
      <p:sp>
        <p:nvSpPr>
          <p:cNvPr id="1031" name="Line 8"/>
          <p:cNvSpPr>
            <a:spLocks noChangeShapeType="1"/>
          </p:cNvSpPr>
          <p:nvPr/>
        </p:nvSpPr>
        <p:spPr bwMode="auto">
          <a:xfrm>
            <a:off x="644769" y="1125538"/>
            <a:ext cx="10769600" cy="0"/>
          </a:xfrm>
          <a:prstGeom prst="line">
            <a:avLst/>
          </a:prstGeom>
          <a:noFill/>
          <a:ln w="38100">
            <a:solidFill>
              <a:srgbClr val="002060"/>
            </a:solidFill>
            <a:round/>
          </a:ln>
          <a:extLst>
            <a:ext uri="{909E8E84-426E-40DD-AFC4-6F175D3DCCD1}">
              <a14:hiddenFill xmlns:a14="http://schemas.microsoft.com/office/drawing/2010/main">
                <a:noFill/>
              </a14:hiddenFill>
            </a:ext>
          </a:extLst>
        </p:spPr>
        <p:txBody>
          <a:bodyPr/>
          <a:lstStyle/>
          <a:p>
            <a:endParaRPr lang="zh-CN" altLang="en-US" sz="180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rgbClr val="C00000"/>
        </a:buClr>
        <a:buSzPct val="8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85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anose="05000000000000000000"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5.jpeg"/><Relationship Id="rId21" Type="http://schemas.openxmlformats.org/officeDocument/2006/relationships/image" Target="../media/image25.emf"/><Relationship Id="rId7" Type="http://schemas.openxmlformats.org/officeDocument/2006/relationships/image" Target="../media/image18.w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image" Target="../media/image27.emf"/><Relationship Id="rId2" Type="http://schemas.openxmlformats.org/officeDocument/2006/relationships/notesSlide" Target="../notesSlides/notesSlide8.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3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oleObject" Target="../embeddings/oleObject12.bin"/><Relationship Id="rId5" Type="http://schemas.openxmlformats.org/officeDocument/2006/relationships/image" Target="../media/image17.emf"/><Relationship Id="rId15" Type="http://schemas.openxmlformats.org/officeDocument/2006/relationships/image" Target="../media/image22.wmf"/><Relationship Id="rId23" Type="http://schemas.openxmlformats.org/officeDocument/2006/relationships/image" Target="../media/image26.emf"/><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30.wmf"/><Relationship Id="rId3" Type="http://schemas.openxmlformats.org/officeDocument/2006/relationships/image" Target="../media/image26.png"/><Relationship Id="rId7" Type="http://schemas.openxmlformats.org/officeDocument/2006/relationships/image" Target="../media/image29.wmf"/><Relationship Id="rId12" Type="http://schemas.openxmlformats.org/officeDocument/2006/relationships/oleObject" Target="../embeddings/oleObject15.bin"/><Relationship Id="rId2" Type="http://schemas.openxmlformats.org/officeDocument/2006/relationships/notesSlide" Target="../notesSlides/notesSlide9.xml"/><Relationship Id="rId1" Type="http://schemas.openxmlformats.org/officeDocument/2006/relationships/slideLayout" Target="../slideLayouts/slideLayout32.xml"/><Relationship Id="rId6" Type="http://schemas.openxmlformats.org/officeDocument/2006/relationships/oleObject" Target="../embeddings/oleObject14.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15.bin"/><Relationship Id="rId4" Type="http://schemas.openxmlformats.org/officeDocument/2006/relationships/image" Target="../media/image5.jpeg"/><Relationship Id="rId9" Type="http://schemas.openxmlformats.org/officeDocument/2006/relationships/image" Target="../media/image330.wmf"/><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emf"/></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jpeg"/><Relationship Id="rId7" Type="http://schemas.openxmlformats.org/officeDocument/2006/relationships/oleObject" Target="../embeddings/oleObject17.bin"/><Relationship Id="rId12" Type="http://schemas.openxmlformats.org/officeDocument/2006/relationships/image" Target="../media/image40.sv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33.emf"/><Relationship Id="rId11" Type="http://schemas.openxmlformats.org/officeDocument/2006/relationships/image" Target="../media/image39.png"/><Relationship Id="rId5" Type="http://schemas.openxmlformats.org/officeDocument/2006/relationships/oleObject" Target="../embeddings/oleObject16.bin"/><Relationship Id="rId10" Type="http://schemas.openxmlformats.org/officeDocument/2006/relationships/image" Target="../media/image35.emf"/><Relationship Id="rId4" Type="http://schemas.openxmlformats.org/officeDocument/2006/relationships/image" Target="../media/image38.png"/><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23.bin"/><Relationship Id="rId3" Type="http://schemas.openxmlformats.org/officeDocument/2006/relationships/image" Target="../media/image41.emf"/><Relationship Id="rId7" Type="http://schemas.openxmlformats.org/officeDocument/2006/relationships/oleObject" Target="../embeddings/oleObject20.bin"/><Relationship Id="rId12" Type="http://schemas.openxmlformats.org/officeDocument/2006/relationships/image" Target="../media/image45.wmf"/><Relationship Id="rId2" Type="http://schemas.openxmlformats.org/officeDocument/2006/relationships/notesSlide" Target="../notesSlides/notesSlide14.xml"/><Relationship Id="rId1" Type="http://schemas.openxmlformats.org/officeDocument/2006/relationships/slideLayout" Target="../slideLayouts/slideLayout32.xml"/><Relationship Id="rId6" Type="http://schemas.openxmlformats.org/officeDocument/2006/relationships/image" Target="../media/image42.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44.wmf"/><Relationship Id="rId4" Type="http://schemas.openxmlformats.org/officeDocument/2006/relationships/image" Target="../media/image5.jpeg"/><Relationship Id="rId9" Type="http://schemas.openxmlformats.org/officeDocument/2006/relationships/oleObject" Target="../embeddings/oleObject21.bin"/><Relationship Id="rId14" Type="http://schemas.openxmlformats.org/officeDocument/2006/relationships/image" Target="../media/image4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1.wmf"/><Relationship Id="rId3" Type="http://schemas.openxmlformats.org/officeDocument/2006/relationships/image" Target="../media/image5.jpeg"/><Relationship Id="rId7" Type="http://schemas.openxmlformats.org/officeDocument/2006/relationships/image" Target="../media/image48.wmf"/><Relationship Id="rId12" Type="http://schemas.openxmlformats.org/officeDocument/2006/relationships/oleObject" Target="../embeddings/oleObject28.bin"/><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oleObject" Target="../embeddings/oleObject25.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49.wmf"/><Relationship Id="rId1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jpeg"/><Relationship Id="rId7" Type="http://schemas.openxmlformats.org/officeDocument/2006/relationships/oleObject" Target="../embeddings/oleObject31.bin"/><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53.wmf"/><Relationship Id="rId5" Type="http://schemas.openxmlformats.org/officeDocument/2006/relationships/oleObject" Target="../embeddings/oleObject30.bin"/><Relationship Id="rId10" Type="http://schemas.openxmlformats.org/officeDocument/2006/relationships/image" Target="../media/image55.wmf"/><Relationship Id="rId4" Type="http://schemas.openxmlformats.org/officeDocument/2006/relationships/image" Target="../media/image53.png"/><Relationship Id="rId9"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image" Target="../media/image5.jpeg"/><Relationship Id="rId7"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32.xml"/><Relationship Id="rId6" Type="http://schemas.openxmlformats.org/officeDocument/2006/relationships/image" Target="../media/image56.wmf"/><Relationship Id="rId5" Type="http://schemas.openxmlformats.org/officeDocument/2006/relationships/oleObject" Target="../embeddings/oleObject33.bin"/><Relationship Id="rId10" Type="http://schemas.openxmlformats.org/officeDocument/2006/relationships/image" Target="../media/image58.wmf"/><Relationship Id="rId4" Type="http://schemas.openxmlformats.org/officeDocument/2006/relationships/image" Target="../media/image57.png"/><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59.emf"/><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oleObject" Target="../embeddings/oleObject36.bin"/><Relationship Id="rId5" Type="http://schemas.openxmlformats.org/officeDocument/2006/relationships/image" Target="../media/image68.png"/><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19.xml"/><Relationship Id="rId1" Type="http://schemas.openxmlformats.org/officeDocument/2006/relationships/slideLayout" Target="../slideLayouts/slideLayout32.xml"/><Relationship Id="rId6" Type="http://schemas.openxmlformats.org/officeDocument/2006/relationships/image" Target="../media/image64.png"/><Relationship Id="rId5" Type="http://schemas.openxmlformats.org/officeDocument/2006/relationships/image" Target="../media/image62.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32.xml"/><Relationship Id="rId6" Type="http://schemas.openxmlformats.org/officeDocument/2006/relationships/image" Target="../media/image61.emf"/><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5.jpeg"/><Relationship Id="rId7"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32.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32.xml"/><Relationship Id="rId4" Type="http://schemas.openxmlformats.org/officeDocument/2006/relationships/image" Target="../media/image730.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5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2.xml"/><Relationship Id="rId5" Type="http://schemas.openxmlformats.org/officeDocument/2006/relationships/image" Target="../media/image7.emf"/><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2.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4.emf"/><Relationship Id="rId4" Type="http://schemas.openxmlformats.org/officeDocument/2006/relationships/image" Target="../media/image5.jpeg"/><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52208" y="1412777"/>
            <a:ext cx="11287584" cy="1574633"/>
          </a:xfrm>
        </p:spPr>
        <p:txBody>
          <a:bodyPr/>
          <a:lstStyle/>
          <a:p>
            <a:pPr eaLnBrk="1" hangingPunct="1"/>
            <a:r>
              <a:rPr lang="zh-CN" altLang="en-US" sz="4800" b="1" dirty="0">
                <a:solidFill>
                  <a:srgbClr val="C00000"/>
                </a:solidFill>
                <a:latin typeface="微软雅黑" panose="020B0503020204020204" pitchFamily="34" charset="-122"/>
                <a:ea typeface="微软雅黑" panose="020B0503020204020204" pitchFamily="34" charset="-122"/>
              </a:rPr>
              <a:t>基于策略迭代的马尔可夫跳变系统</a:t>
            </a:r>
            <a:br>
              <a:rPr lang="en-US" altLang="zh-CN" sz="4800" b="1" dirty="0">
                <a:solidFill>
                  <a:srgbClr val="C00000"/>
                </a:solidFill>
                <a:latin typeface="微软雅黑" panose="020B0503020204020204" pitchFamily="34" charset="-122"/>
                <a:ea typeface="微软雅黑" panose="020B0503020204020204" pitchFamily="34" charset="-122"/>
              </a:rPr>
            </a:br>
            <a:r>
              <a:rPr lang="zh-CN" altLang="en-US" sz="4800" b="1" dirty="0">
                <a:solidFill>
                  <a:srgbClr val="C00000"/>
                </a:solidFill>
                <a:latin typeface="微软雅黑" panose="020B0503020204020204" pitchFamily="34" charset="-122"/>
                <a:ea typeface="微软雅黑" panose="020B0503020204020204" pitchFamily="34" charset="-122"/>
              </a:rPr>
              <a:t>最优跟踪控制</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368" y="55648"/>
            <a:ext cx="2690664" cy="565040"/>
          </a:xfrm>
          <a:prstGeom prst="rect">
            <a:avLst/>
          </a:prstGeom>
        </p:spPr>
      </p:pic>
      <p:sp>
        <p:nvSpPr>
          <p:cNvPr id="3" name="文本框 2"/>
          <p:cNvSpPr txBox="1"/>
          <p:nvPr/>
        </p:nvSpPr>
        <p:spPr>
          <a:xfrm>
            <a:off x="4019436" y="3284984"/>
            <a:ext cx="4153128" cy="2422010"/>
          </a:xfrm>
          <a:prstGeom prst="rect">
            <a:avLst/>
          </a:prstGeom>
          <a:noFill/>
        </p:spPr>
        <p:txBody>
          <a:bodyPr wrap="square">
            <a:spAutoFit/>
          </a:bodyPr>
          <a:lstStyle/>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 辩 人 ：姚才康</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指导教师：沈英 副研究员</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学科专业：控制科学与工程</a:t>
            </a:r>
            <a:endParaRPr lang="en-US" altLang="zh-CN" sz="2600" b="1" dirty="0">
              <a:solidFill>
                <a:srgbClr val="002060"/>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zh-CN" altLang="en-US" sz="2600" b="1" dirty="0">
                <a:solidFill>
                  <a:srgbClr val="002060"/>
                </a:solidFill>
                <a:latin typeface="微软雅黑" panose="020B0503020204020204" pitchFamily="34" charset="-122"/>
                <a:ea typeface="微软雅黑" panose="020B0503020204020204" pitchFamily="34" charset="-122"/>
                <a:cs typeface="+mn-ea"/>
                <a:sym typeface="+mn-lt"/>
              </a:rPr>
              <a:t>答辩日期：</a:t>
            </a:r>
            <a:r>
              <a:rPr lang="en-US" altLang="zh-CN" sz="2600" b="1" dirty="0">
                <a:solidFill>
                  <a:srgbClr val="002060"/>
                </a:solidFill>
                <a:latin typeface="微软雅黑" panose="020B0503020204020204" pitchFamily="34" charset="-122"/>
                <a:ea typeface="微软雅黑" panose="020B0503020204020204" pitchFamily="34" charset="-122"/>
                <a:cs typeface="+mn-ea"/>
                <a:sym typeface="+mn-lt"/>
              </a:rPr>
              <a:t>2024.05.13</a:t>
            </a:r>
            <a:endParaRPr lang="zh-CN" altLang="en-US" sz="2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20759"/>
    </mc:Choice>
    <mc:Fallback xmlns="">
      <p:transition advTm="207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bwMode="auto">
          <a:xfrm>
            <a:off x="695708" y="4367144"/>
            <a:ext cx="10691019" cy="2158200"/>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9" name="圆角矩形 52">
            <a:extLst>
              <a:ext uri="{FF2B5EF4-FFF2-40B4-BE49-F238E27FC236}">
                <a16:creationId xmlns:a16="http://schemas.microsoft.com/office/drawing/2014/main" id="{F71880A2-9CDF-5D86-8D54-0D31FB1A08A3}"/>
              </a:ext>
            </a:extLst>
          </p:cNvPr>
          <p:cNvSpPr/>
          <p:nvPr/>
        </p:nvSpPr>
        <p:spPr bwMode="auto">
          <a:xfrm>
            <a:off x="695709" y="1301998"/>
            <a:ext cx="10691019" cy="2618154"/>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pic>
        <p:nvPicPr>
          <p:cNvPr id="21" name="图片 20">
            <a:extLst>
              <a:ext uri="{FF2B5EF4-FFF2-40B4-BE49-F238E27FC236}">
                <a16:creationId xmlns:a16="http://schemas.microsoft.com/office/drawing/2014/main" id="{5A996CD6-546F-D2FA-9FE4-590F8EFA8CBD}"/>
              </a:ext>
            </a:extLst>
          </p:cNvPr>
          <p:cNvPicPr>
            <a:picLocks noChangeAspect="1"/>
          </p:cNvPicPr>
          <p:nvPr/>
        </p:nvPicPr>
        <p:blipFill>
          <a:blip r:embed="rId4"/>
          <a:stretch>
            <a:fillRect/>
          </a:stretch>
        </p:blipFill>
        <p:spPr>
          <a:xfrm>
            <a:off x="844326" y="1428949"/>
            <a:ext cx="10393785" cy="2364252"/>
          </a:xfrm>
          <a:prstGeom prst="rect">
            <a:avLst/>
          </a:prstGeom>
        </p:spPr>
      </p:pic>
      <p:grpSp>
        <p:nvGrpSpPr>
          <p:cNvPr id="41" name="组合 40">
            <a:extLst>
              <a:ext uri="{FF2B5EF4-FFF2-40B4-BE49-F238E27FC236}">
                <a16:creationId xmlns:a16="http://schemas.microsoft.com/office/drawing/2014/main" id="{F4FCD0E0-65E3-995A-3A76-96C2CA476908}"/>
              </a:ext>
            </a:extLst>
          </p:cNvPr>
          <p:cNvGrpSpPr/>
          <p:nvPr/>
        </p:nvGrpSpPr>
        <p:grpSpPr>
          <a:xfrm>
            <a:off x="1330434" y="4592910"/>
            <a:ext cx="9421567" cy="1706669"/>
            <a:chOff x="994913" y="4592910"/>
            <a:chExt cx="9421567" cy="1706669"/>
          </a:xfrm>
        </p:grpSpPr>
        <p:sp>
          <p:nvSpPr>
            <p:cNvPr id="26" name="矩形 18">
              <a:extLst>
                <a:ext uri="{FF2B5EF4-FFF2-40B4-BE49-F238E27FC236}">
                  <a16:creationId xmlns:a16="http://schemas.microsoft.com/office/drawing/2014/main" id="{05B34ED8-289C-3D55-4301-EE0D1AD08F32}"/>
                </a:ext>
              </a:extLst>
            </p:cNvPr>
            <p:cNvSpPr>
              <a:spLocks noChangeArrowheads="1"/>
            </p:cNvSpPr>
            <p:nvPr/>
          </p:nvSpPr>
          <p:spPr bwMode="auto">
            <a:xfrm>
              <a:off x="994913" y="5246189"/>
              <a:ext cx="1212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Pct val="90000"/>
                <a:buFontTx/>
                <a:buNone/>
              </a:pPr>
              <a:r>
                <a:rPr lang="zh-CN" altLang="en-US" sz="2000" b="1" dirty="0">
                  <a:solidFill>
                    <a:srgbClr val="C00000"/>
                  </a:solidFill>
                  <a:latin typeface="微软雅黑" panose="020B0503020204020204" pitchFamily="34" charset="-122"/>
                  <a:ea typeface="微软雅黑" panose="020B0503020204020204" pitchFamily="34" charset="-122"/>
                </a:rPr>
                <a:t>难点</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2" name="左大括号 31">
              <a:extLst>
                <a:ext uri="{FF2B5EF4-FFF2-40B4-BE49-F238E27FC236}">
                  <a16:creationId xmlns:a16="http://schemas.microsoft.com/office/drawing/2014/main" id="{EDED757F-E575-3737-9A3C-35AD0DA9F7CC}"/>
                </a:ext>
              </a:extLst>
            </p:cNvPr>
            <p:cNvSpPr/>
            <p:nvPr/>
          </p:nvSpPr>
          <p:spPr bwMode="auto">
            <a:xfrm>
              <a:off x="1922639" y="4843089"/>
              <a:ext cx="541922" cy="1206310"/>
            </a:xfrm>
            <a:prstGeom prst="leftBrace">
              <a:avLst>
                <a:gd name="adj1" fmla="val 29978"/>
                <a:gd name="adj2" fmla="val 50000"/>
              </a:avLst>
            </a:prstGeom>
            <a:no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BDF0AB6B-3D2A-ADCA-7903-581358BF2021}"/>
                </a:ext>
              </a:extLst>
            </p:cNvPr>
            <p:cNvGrpSpPr/>
            <p:nvPr/>
          </p:nvGrpSpPr>
          <p:grpSpPr>
            <a:xfrm>
              <a:off x="2368655" y="4592910"/>
              <a:ext cx="8047825" cy="1706669"/>
              <a:chOff x="2368655" y="4632922"/>
              <a:chExt cx="8047825" cy="1706669"/>
            </a:xfrm>
          </p:grpSpPr>
          <p:grpSp>
            <p:nvGrpSpPr>
              <p:cNvPr id="37" name="组合 36">
                <a:extLst>
                  <a:ext uri="{FF2B5EF4-FFF2-40B4-BE49-F238E27FC236}">
                    <a16:creationId xmlns:a16="http://schemas.microsoft.com/office/drawing/2014/main" id="{E040D271-1561-2C01-BBC5-6CAE7585DA91}"/>
                  </a:ext>
                </a:extLst>
              </p:cNvPr>
              <p:cNvGrpSpPr/>
              <p:nvPr/>
            </p:nvGrpSpPr>
            <p:grpSpPr>
              <a:xfrm>
                <a:off x="2368655" y="4632922"/>
                <a:ext cx="8047825" cy="484632"/>
                <a:chOff x="2368655" y="4632922"/>
                <a:chExt cx="8047825" cy="484632"/>
              </a:xfrm>
            </p:grpSpPr>
            <p:sp>
              <p:nvSpPr>
                <p:cNvPr id="84" name="矩形 15"/>
                <p:cNvSpPr>
                  <a:spLocks noChangeArrowheads="1"/>
                </p:cNvSpPr>
                <p:nvPr/>
              </p:nvSpPr>
              <p:spPr bwMode="auto">
                <a:xfrm>
                  <a:off x="6240016" y="4675183"/>
                  <a:ext cx="41764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二次型性能指标中引入</a:t>
                  </a:r>
                  <a:r>
                    <a:rPr lang="zh-CN" altLang="en-US" sz="2000" b="1" dirty="0">
                      <a:solidFill>
                        <a:srgbClr val="C00000"/>
                      </a:solidFill>
                      <a:latin typeface="微软雅黑" panose="020B0503020204020204" pitchFamily="34" charset="-122"/>
                      <a:ea typeface="微软雅黑" panose="020B0503020204020204" pitchFamily="34" charset="-122"/>
                    </a:rPr>
                    <a:t>衰减因子</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68655" y="4675183"/>
                  <a:ext cx="276734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二次型性能指标</a:t>
                  </a:r>
                  <a:r>
                    <a:rPr lang="zh-CN" altLang="en-US" sz="2000" b="1" dirty="0">
                      <a:solidFill>
                        <a:srgbClr val="C00000"/>
                      </a:solidFill>
                      <a:latin typeface="Times New Roman" panose="02020603050405020304" pitchFamily="18" charset="0"/>
                      <a:ea typeface="微软雅黑" panose="020B0503020204020204" pitchFamily="34" charset="-122"/>
                    </a:rPr>
                    <a:t>发散</a:t>
                  </a:r>
                  <a:endParaRPr lang="en-US" altLang="zh-CN" sz="2000" b="1" dirty="0">
                    <a:solidFill>
                      <a:srgbClr val="C00000"/>
                    </a:solidFill>
                    <a:latin typeface="Times New Roman" panose="02020603050405020304" pitchFamily="18" charset="0"/>
                    <a:ea typeface="微软雅黑" panose="020B0503020204020204" pitchFamily="34" charset="-122"/>
                  </a:endParaRPr>
                </a:p>
              </p:txBody>
            </p:sp>
            <p:sp>
              <p:nvSpPr>
                <p:cNvPr id="33" name="箭头: 右 32">
                  <a:extLst>
                    <a:ext uri="{FF2B5EF4-FFF2-40B4-BE49-F238E27FC236}">
                      <a16:creationId xmlns:a16="http://schemas.microsoft.com/office/drawing/2014/main" id="{532F9372-55D2-FFD1-BCF1-B29A4C727E77}"/>
                    </a:ext>
                  </a:extLst>
                </p:cNvPr>
                <p:cNvSpPr/>
                <p:nvPr/>
              </p:nvSpPr>
              <p:spPr bwMode="auto">
                <a:xfrm>
                  <a:off x="5231904" y="4632922"/>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38" name="组合 37">
                <a:extLst>
                  <a:ext uri="{FF2B5EF4-FFF2-40B4-BE49-F238E27FC236}">
                    <a16:creationId xmlns:a16="http://schemas.microsoft.com/office/drawing/2014/main" id="{7CCC5237-AC99-5BB2-3C01-5BE576BBBE81}"/>
                  </a:ext>
                </a:extLst>
              </p:cNvPr>
              <p:cNvGrpSpPr/>
              <p:nvPr/>
            </p:nvGrpSpPr>
            <p:grpSpPr>
              <a:xfrm>
                <a:off x="2368655" y="5854959"/>
                <a:ext cx="7975817" cy="484632"/>
                <a:chOff x="2368655" y="5854959"/>
                <a:chExt cx="7975817" cy="484632"/>
              </a:xfrm>
            </p:grpSpPr>
            <p:sp>
              <p:nvSpPr>
                <p:cNvPr id="73" name="文本框 72"/>
                <p:cNvSpPr txBox="1"/>
                <p:nvPr/>
              </p:nvSpPr>
              <p:spPr>
                <a:xfrm>
                  <a:off x="2368655" y="5897220"/>
                  <a:ext cx="2047263" cy="400110"/>
                </a:xfrm>
                <a:prstGeom prst="rect">
                  <a:avLst/>
                </a:prstGeom>
                <a:noFill/>
              </p:spPr>
              <p:txBody>
                <a:bodyPr wrap="square">
                  <a:spAutoFit/>
                </a:bodyPr>
                <a:lstStyle/>
                <a:p>
                  <a:pPr algn="ctr">
                    <a:spcAft>
                      <a:spcPts val="600"/>
                    </a:spcAft>
                  </a:pPr>
                  <a:r>
                    <a:rPr lang="zh-CN" altLang="en-US" sz="2000" b="1" dirty="0">
                      <a:solidFill>
                        <a:srgbClr val="002060"/>
                      </a:solidFill>
                      <a:latin typeface="Times New Roman" panose="02020603050405020304" pitchFamily="18" charset="0"/>
                      <a:ea typeface="微软雅黑" panose="020B0503020204020204" pitchFamily="34" charset="-122"/>
                    </a:rPr>
                    <a:t>转移概率</a:t>
                  </a:r>
                  <a:r>
                    <a:rPr lang="zh-CN" altLang="en-US" sz="2000" b="1" dirty="0">
                      <a:solidFill>
                        <a:srgbClr val="C00000"/>
                      </a:solidFill>
                      <a:latin typeface="Times New Roman" panose="02020603050405020304" pitchFamily="18" charset="0"/>
                      <a:ea typeface="微软雅黑" panose="020B0503020204020204" pitchFamily="34" charset="-122"/>
                    </a:rPr>
                    <a:t>未知</a:t>
                  </a:r>
                  <a:endParaRPr lang="en-US" altLang="zh-CN" sz="2000" b="1" baseline="30000" dirty="0">
                    <a:solidFill>
                      <a:srgbClr val="C00000"/>
                    </a:solidFill>
                    <a:latin typeface="Times New Roman" panose="02020603050405020304" pitchFamily="18" charset="0"/>
                    <a:ea typeface="微软雅黑" panose="020B0503020204020204" pitchFamily="34" charset="-122"/>
                  </a:endParaRPr>
                </a:p>
              </p:txBody>
            </p:sp>
            <p:sp>
              <p:nvSpPr>
                <p:cNvPr id="29" name="矩形 15">
                  <a:extLst>
                    <a:ext uri="{FF2B5EF4-FFF2-40B4-BE49-F238E27FC236}">
                      <a16:creationId xmlns:a16="http://schemas.microsoft.com/office/drawing/2014/main" id="{10E19FF8-7F3E-7173-67EA-899CE55ED8F4}"/>
                    </a:ext>
                  </a:extLst>
                </p:cNvPr>
                <p:cNvSpPr>
                  <a:spLocks noChangeArrowheads="1"/>
                </p:cNvSpPr>
                <p:nvPr/>
              </p:nvSpPr>
              <p:spPr bwMode="auto">
                <a:xfrm>
                  <a:off x="6240016" y="5897220"/>
                  <a:ext cx="41044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1175" indent="-3429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168275" indent="0">
                    <a:spcBef>
                      <a:spcPts val="1200"/>
                    </a:spcBef>
                    <a:buClr>
                      <a:srgbClr val="002060"/>
                    </a:buClr>
                    <a:buSzPct val="90000"/>
                    <a:buNone/>
                  </a:pPr>
                  <a:r>
                    <a:rPr lang="zh-CN" altLang="en-US" sz="2000" b="1" dirty="0">
                      <a:solidFill>
                        <a:srgbClr val="002060"/>
                      </a:solidFill>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模态序列</a:t>
                  </a:r>
                  <a:r>
                    <a:rPr lang="zh-CN" altLang="en-US" sz="2000" b="1" dirty="0">
                      <a:solidFill>
                        <a:srgbClr val="002060"/>
                      </a:solidFill>
                      <a:latin typeface="微软雅黑" panose="020B0503020204020204" pitchFamily="34" charset="-122"/>
                      <a:ea typeface="微软雅黑" panose="020B0503020204020204" pitchFamily="34" charset="-122"/>
                    </a:rPr>
                    <a:t>求解 </a:t>
                  </a:r>
                  <a:r>
                    <a:rPr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rPr>
                    <a:t>方程</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4E55CB74-C39C-0C72-8B7F-C18E2534D92A}"/>
                    </a:ext>
                  </a:extLst>
                </p:cNvPr>
                <p:cNvSpPr/>
                <p:nvPr/>
              </p:nvSpPr>
              <p:spPr bwMode="auto">
                <a:xfrm>
                  <a:off x="5231904" y="5854959"/>
                  <a:ext cx="978408"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grpSp>
      </p:grpSp>
    </p:spTree>
  </p:cSld>
  <p:clrMapOvr>
    <a:masterClrMapping/>
  </p:clrMapOvr>
  <mc:AlternateContent xmlns:mc="http://schemas.openxmlformats.org/markup-compatibility/2006" xmlns:p14="http://schemas.microsoft.com/office/powerpoint/2010/main">
    <mc:Choice Requires="p14">
      <p:transition p14:dur="0" advTm="83058"/>
    </mc:Choice>
    <mc:Fallback xmlns="">
      <p:transition advTm="8305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2026" y="2996735"/>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23" name="矩形 22"/>
          <p:cNvSpPr/>
          <p:nvPr/>
        </p:nvSpPr>
        <p:spPr bwMode="auto">
          <a:xfrm>
            <a:off x="662026" y="4185240"/>
            <a:ext cx="10725036" cy="1404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1" name="组合 100">
            <a:extLst>
              <a:ext uri="{FF2B5EF4-FFF2-40B4-BE49-F238E27FC236}">
                <a16:creationId xmlns:a16="http://schemas.microsoft.com/office/drawing/2014/main" id="{425301B0-3346-E3C7-23D5-AC5BA8D97CF2}"/>
              </a:ext>
            </a:extLst>
          </p:cNvPr>
          <p:cNvGrpSpPr/>
          <p:nvPr/>
        </p:nvGrpSpPr>
        <p:grpSpPr>
          <a:xfrm>
            <a:off x="1048059" y="3105183"/>
            <a:ext cx="4916081" cy="899104"/>
            <a:chOff x="724834" y="3082837"/>
            <a:chExt cx="4916081" cy="899104"/>
          </a:xfrm>
        </p:grpSpPr>
        <p:sp>
          <p:nvSpPr>
            <p:cNvPr id="35" name="文本框 34"/>
            <p:cNvSpPr txBox="1"/>
            <p:nvPr/>
          </p:nvSpPr>
          <p:spPr>
            <a:xfrm>
              <a:off x="724834" y="3332334"/>
              <a:ext cx="200622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跟踪误差系统</a:t>
              </a:r>
            </a:p>
          </p:txBody>
        </p:sp>
        <p:graphicFrame>
          <p:nvGraphicFramePr>
            <p:cNvPr id="26" name="对象 25">
              <a:extLst>
                <a:ext uri="{FF2B5EF4-FFF2-40B4-BE49-F238E27FC236}">
                  <a16:creationId xmlns:a16="http://schemas.microsoft.com/office/drawing/2014/main" id="{8FE57FCA-771F-7A56-3658-187EAD8D2E92}"/>
                </a:ext>
              </a:extLst>
            </p:cNvPr>
            <p:cNvGraphicFramePr>
              <a:graphicFrameLocks noChangeAspect="1"/>
            </p:cNvGraphicFramePr>
            <p:nvPr>
              <p:extLst>
                <p:ext uri="{D42A27DB-BD31-4B8C-83A1-F6EECF244321}">
                  <p14:modId xmlns:p14="http://schemas.microsoft.com/office/powerpoint/2010/main" val="1193309453"/>
                </p:ext>
              </p:extLst>
            </p:nvPr>
          </p:nvGraphicFramePr>
          <p:xfrm>
            <a:off x="2731061" y="3082837"/>
            <a:ext cx="2909854" cy="899104"/>
          </p:xfrm>
          <a:graphic>
            <a:graphicData uri="http://schemas.openxmlformats.org/presentationml/2006/ole">
              <mc:AlternateContent xmlns:mc="http://schemas.openxmlformats.org/markup-compatibility/2006">
                <mc:Choice xmlns:v="urn:schemas-microsoft-com:vml" Requires="v">
                  <p:oleObj name="Equation" r:id="rId4" imgW="1818659" imgH="561940" progId="Equation.DSMT4">
                    <p:embed/>
                  </p:oleObj>
                </mc:Choice>
                <mc:Fallback>
                  <p:oleObj name="Equation" r:id="rId4" imgW="1818659" imgH="561940" progId="Equation.DSMT4">
                    <p:embed/>
                    <p:pic>
                      <p:nvPicPr>
                        <p:cNvPr id="0" name=""/>
                        <p:cNvPicPr/>
                        <p:nvPr/>
                      </p:nvPicPr>
                      <p:blipFill>
                        <a:blip r:embed="rId5"/>
                        <a:stretch>
                          <a:fillRect/>
                        </a:stretch>
                      </p:blipFill>
                      <p:spPr>
                        <a:xfrm>
                          <a:off x="2731061" y="3082837"/>
                          <a:ext cx="2909854" cy="899104"/>
                        </a:xfrm>
                        <a:prstGeom prst="rect">
                          <a:avLst/>
                        </a:prstGeom>
                      </p:spPr>
                    </p:pic>
                  </p:oleObj>
                </mc:Fallback>
              </mc:AlternateContent>
            </a:graphicData>
          </a:graphic>
        </p:graphicFrame>
      </p:grpSp>
      <p:sp>
        <p:nvSpPr>
          <p:cNvPr id="29" name="矩形 28">
            <a:extLst>
              <a:ext uri="{FF2B5EF4-FFF2-40B4-BE49-F238E27FC236}">
                <a16:creationId xmlns:a16="http://schemas.microsoft.com/office/drawing/2014/main" id="{672E8F28-E440-E01F-0C7D-078A8468D188}"/>
              </a:ext>
            </a:extLst>
          </p:cNvPr>
          <p:cNvSpPr/>
          <p:nvPr/>
        </p:nvSpPr>
        <p:spPr bwMode="auto">
          <a:xfrm>
            <a:off x="662026" y="1196752"/>
            <a:ext cx="10725035"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100" name="组合 99">
            <a:extLst>
              <a:ext uri="{FF2B5EF4-FFF2-40B4-BE49-F238E27FC236}">
                <a16:creationId xmlns:a16="http://schemas.microsoft.com/office/drawing/2014/main" id="{9EB2CF94-5CD3-F5BC-56EC-1E3CA2802F3D}"/>
              </a:ext>
            </a:extLst>
          </p:cNvPr>
          <p:cNvGrpSpPr/>
          <p:nvPr/>
        </p:nvGrpSpPr>
        <p:grpSpPr>
          <a:xfrm>
            <a:off x="1048059" y="1328224"/>
            <a:ext cx="9952969" cy="853056"/>
            <a:chOff x="788917" y="1328224"/>
            <a:chExt cx="9952969" cy="853056"/>
          </a:xfrm>
        </p:grpSpPr>
        <p:grpSp>
          <p:nvGrpSpPr>
            <p:cNvPr id="98" name="组合 97">
              <a:extLst>
                <a:ext uri="{FF2B5EF4-FFF2-40B4-BE49-F238E27FC236}">
                  <a16:creationId xmlns:a16="http://schemas.microsoft.com/office/drawing/2014/main" id="{E965E989-0F8D-3CB6-9233-F31FB27A12A5}"/>
                </a:ext>
              </a:extLst>
            </p:cNvPr>
            <p:cNvGrpSpPr/>
            <p:nvPr/>
          </p:nvGrpSpPr>
          <p:grpSpPr>
            <a:xfrm>
              <a:off x="788917" y="1328224"/>
              <a:ext cx="5305068" cy="853056"/>
              <a:chOff x="788917" y="1328224"/>
              <a:chExt cx="5305068" cy="853056"/>
            </a:xfrm>
          </p:grpSpPr>
          <p:graphicFrame>
            <p:nvGraphicFramePr>
              <p:cNvPr id="6" name="对象 5">
                <a:extLst>
                  <a:ext uri="{FF2B5EF4-FFF2-40B4-BE49-F238E27FC236}">
                    <a16:creationId xmlns:a16="http://schemas.microsoft.com/office/drawing/2014/main" id="{A61C680B-CE33-4268-65A7-A892DB0A5D2E}"/>
                  </a:ext>
                </a:extLst>
              </p:cNvPr>
              <p:cNvGraphicFramePr>
                <a:graphicFrameLocks noChangeAspect="1"/>
              </p:cNvGraphicFramePr>
              <p:nvPr>
                <p:extLst>
                  <p:ext uri="{D42A27DB-BD31-4B8C-83A1-F6EECF244321}">
                    <p14:modId xmlns:p14="http://schemas.microsoft.com/office/powerpoint/2010/main" val="1722457490"/>
                  </p:ext>
                </p:extLst>
              </p:nvPr>
            </p:nvGraphicFramePr>
            <p:xfrm>
              <a:off x="2335009" y="1328224"/>
              <a:ext cx="3758976" cy="853056"/>
            </p:xfrm>
            <a:graphic>
              <a:graphicData uri="http://schemas.openxmlformats.org/presentationml/2006/ole">
                <mc:AlternateContent xmlns:mc="http://schemas.openxmlformats.org/markup-compatibility/2006">
                  <mc:Choice xmlns:v="urn:schemas-microsoft-com:vml" Requires="v">
                    <p:oleObj name="Equation" r:id="rId6" imgW="2349360" imgH="533160" progId="Equation.DSMT4">
                      <p:embed/>
                    </p:oleObj>
                  </mc:Choice>
                  <mc:Fallback>
                    <p:oleObj name="Equation" r:id="rId6" imgW="2349360" imgH="533160" progId="Equation.DSMT4">
                      <p:embed/>
                      <p:pic>
                        <p:nvPicPr>
                          <p:cNvPr id="0" name=""/>
                          <p:cNvPicPr/>
                          <p:nvPr/>
                        </p:nvPicPr>
                        <p:blipFill>
                          <a:blip r:embed="rId7"/>
                          <a:stretch>
                            <a:fillRect/>
                          </a:stretch>
                        </p:blipFill>
                        <p:spPr>
                          <a:xfrm>
                            <a:off x="2335009" y="1328224"/>
                            <a:ext cx="3758976" cy="853056"/>
                          </a:xfrm>
                          <a:prstGeom prst="rect">
                            <a:avLst/>
                          </a:prstGeom>
                        </p:spPr>
                      </p:pic>
                    </p:oleObj>
                  </mc:Fallback>
                </mc:AlternateContent>
              </a:graphicData>
            </a:graphic>
          </p:graphicFrame>
          <p:sp>
            <p:nvSpPr>
              <p:cNvPr id="32" name="文本框 31">
                <a:extLst>
                  <a:ext uri="{FF2B5EF4-FFF2-40B4-BE49-F238E27FC236}">
                    <a16:creationId xmlns:a16="http://schemas.microsoft.com/office/drawing/2014/main" id="{2D020055-5C84-AE60-4549-46187D775FB7}"/>
                  </a:ext>
                </a:extLst>
              </p:cNvPr>
              <p:cNvSpPr txBox="1"/>
              <p:nvPr/>
            </p:nvSpPr>
            <p:spPr>
              <a:xfrm>
                <a:off x="788917" y="1554697"/>
                <a:ext cx="1546092"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被控系统</a:t>
                </a:r>
              </a:p>
            </p:txBody>
          </p:sp>
        </p:grpSp>
        <p:grpSp>
          <p:nvGrpSpPr>
            <p:cNvPr id="99" name="组合 98">
              <a:extLst>
                <a:ext uri="{FF2B5EF4-FFF2-40B4-BE49-F238E27FC236}">
                  <a16:creationId xmlns:a16="http://schemas.microsoft.com/office/drawing/2014/main" id="{D2F12B8B-DC53-F6AC-11C3-48A11CB915C0}"/>
                </a:ext>
              </a:extLst>
            </p:cNvPr>
            <p:cNvGrpSpPr/>
            <p:nvPr/>
          </p:nvGrpSpPr>
          <p:grpSpPr>
            <a:xfrm>
              <a:off x="6651333" y="1328224"/>
              <a:ext cx="4090553" cy="853056"/>
              <a:chOff x="6651333" y="1328224"/>
              <a:chExt cx="4090553" cy="853056"/>
            </a:xfrm>
          </p:grpSpPr>
          <p:graphicFrame>
            <p:nvGraphicFramePr>
              <p:cNvPr id="24" name="对象 23">
                <a:extLst>
                  <a:ext uri="{FF2B5EF4-FFF2-40B4-BE49-F238E27FC236}">
                    <a16:creationId xmlns:a16="http://schemas.microsoft.com/office/drawing/2014/main" id="{3A9BD5F4-0B84-A87D-83B3-1FE60534D383}"/>
                  </a:ext>
                </a:extLst>
              </p:cNvPr>
              <p:cNvGraphicFramePr>
                <a:graphicFrameLocks noChangeAspect="1"/>
              </p:cNvGraphicFramePr>
              <p:nvPr>
                <p:extLst>
                  <p:ext uri="{D42A27DB-BD31-4B8C-83A1-F6EECF244321}">
                    <p14:modId xmlns:p14="http://schemas.microsoft.com/office/powerpoint/2010/main" val="4099725965"/>
                  </p:ext>
                </p:extLst>
              </p:nvPr>
            </p:nvGraphicFramePr>
            <p:xfrm>
              <a:off x="8161406" y="1328224"/>
              <a:ext cx="2580480" cy="853056"/>
            </p:xfrm>
            <a:graphic>
              <a:graphicData uri="http://schemas.openxmlformats.org/presentationml/2006/ole">
                <mc:AlternateContent xmlns:mc="http://schemas.openxmlformats.org/markup-compatibility/2006">
                  <mc:Choice xmlns:v="urn:schemas-microsoft-com:vml" Requires="v">
                    <p:oleObj name="Equation" r:id="rId8" imgW="1612800" imgH="533160" progId="Equation.DSMT4">
                      <p:embed/>
                    </p:oleObj>
                  </mc:Choice>
                  <mc:Fallback>
                    <p:oleObj name="Equation" r:id="rId8" imgW="1612800" imgH="533160" progId="Equation.DSMT4">
                      <p:embed/>
                      <p:pic>
                        <p:nvPicPr>
                          <p:cNvPr id="0" name=""/>
                          <p:cNvPicPr/>
                          <p:nvPr/>
                        </p:nvPicPr>
                        <p:blipFill>
                          <a:blip r:embed="rId9"/>
                          <a:stretch>
                            <a:fillRect/>
                          </a:stretch>
                        </p:blipFill>
                        <p:spPr>
                          <a:xfrm>
                            <a:off x="8161406" y="1328224"/>
                            <a:ext cx="2580480" cy="853056"/>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4357F0A9-C4B6-D8C1-7DC2-041F4813B37F}"/>
                  </a:ext>
                </a:extLst>
              </p:cNvPr>
              <p:cNvSpPr txBox="1"/>
              <p:nvPr/>
            </p:nvSpPr>
            <p:spPr>
              <a:xfrm>
                <a:off x="6651333" y="1554697"/>
                <a:ext cx="1510073"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参考系统</a:t>
                </a:r>
              </a:p>
            </p:txBody>
          </p:sp>
        </p:grpSp>
      </p:grpSp>
      <p:graphicFrame>
        <p:nvGraphicFramePr>
          <p:cNvPr id="37" name="对象 36">
            <a:extLst>
              <a:ext uri="{FF2B5EF4-FFF2-40B4-BE49-F238E27FC236}">
                <a16:creationId xmlns:a16="http://schemas.microsoft.com/office/drawing/2014/main" id="{8C707CD2-AA66-29FB-81DD-7CCBA6E197F0}"/>
              </a:ext>
            </a:extLst>
          </p:cNvPr>
          <p:cNvGraphicFramePr>
            <a:graphicFrameLocks noChangeAspect="1"/>
          </p:cNvGraphicFramePr>
          <p:nvPr>
            <p:extLst>
              <p:ext uri="{D42A27DB-BD31-4B8C-83A1-F6EECF244321}">
                <p14:modId xmlns:p14="http://schemas.microsoft.com/office/powerpoint/2010/main" val="791077010"/>
              </p:ext>
            </p:extLst>
          </p:nvPr>
        </p:nvGraphicFramePr>
        <p:xfrm>
          <a:off x="6168008" y="3148367"/>
          <a:ext cx="4205952" cy="812736"/>
        </p:xfrm>
        <a:graphic>
          <a:graphicData uri="http://schemas.openxmlformats.org/presentationml/2006/ole">
            <mc:AlternateContent xmlns:mc="http://schemas.openxmlformats.org/markup-compatibility/2006">
              <mc:Choice xmlns:v="urn:schemas-microsoft-com:vml" Requires="v">
                <p:oleObj name="Equation" r:id="rId10" imgW="2628720" imgH="507960" progId="Equation.DSMT4">
                  <p:embed/>
                </p:oleObj>
              </mc:Choice>
              <mc:Fallback>
                <p:oleObj name="Equation" r:id="rId10" imgW="2628720" imgH="507960" progId="Equation.DSMT4">
                  <p:embed/>
                  <p:pic>
                    <p:nvPicPr>
                      <p:cNvPr id="0" name=""/>
                      <p:cNvPicPr/>
                      <p:nvPr/>
                    </p:nvPicPr>
                    <p:blipFill>
                      <a:blip r:embed="rId11"/>
                      <a:stretch>
                        <a:fillRect/>
                      </a:stretch>
                    </p:blipFill>
                    <p:spPr>
                      <a:xfrm>
                        <a:off x="6168008" y="3148367"/>
                        <a:ext cx="4205952" cy="812736"/>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453F86D-EA99-32B7-7401-CF8840F2F34F}"/>
              </a:ext>
            </a:extLst>
          </p:cNvPr>
          <p:cNvGraphicFramePr>
            <a:graphicFrameLocks noChangeAspect="1"/>
          </p:cNvGraphicFramePr>
          <p:nvPr>
            <p:extLst>
              <p:ext uri="{D42A27DB-BD31-4B8C-83A1-F6EECF244321}">
                <p14:modId xmlns:p14="http://schemas.microsoft.com/office/powerpoint/2010/main" val="1074422769"/>
              </p:ext>
            </p:extLst>
          </p:nvPr>
        </p:nvGraphicFramePr>
        <p:xfrm>
          <a:off x="4399071" y="2420888"/>
          <a:ext cx="1625472" cy="487296"/>
        </p:xfrm>
        <a:graphic>
          <a:graphicData uri="http://schemas.openxmlformats.org/presentationml/2006/ole">
            <mc:AlternateContent xmlns:mc="http://schemas.openxmlformats.org/markup-compatibility/2006">
              <mc:Choice xmlns:v="urn:schemas-microsoft-com:vml" Requires="v">
                <p:oleObj name="Equation" r:id="rId12" imgW="1015920" imgH="304560" progId="Equation.DSMT4">
                  <p:embed/>
                </p:oleObj>
              </mc:Choice>
              <mc:Fallback>
                <p:oleObj name="Equation" r:id="rId12" imgW="1015920" imgH="304560" progId="Equation.DSMT4">
                  <p:embed/>
                  <p:pic>
                    <p:nvPicPr>
                      <p:cNvPr id="0" name=""/>
                      <p:cNvPicPr/>
                      <p:nvPr/>
                    </p:nvPicPr>
                    <p:blipFill>
                      <a:blip r:embed="rId13"/>
                      <a:stretch>
                        <a:fillRect/>
                      </a:stretch>
                    </p:blipFill>
                    <p:spPr>
                      <a:xfrm>
                        <a:off x="4399071" y="2420888"/>
                        <a:ext cx="1625472" cy="487296"/>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3B8A88A6-3B71-90ED-E36F-09B68DA8F9A0}"/>
              </a:ext>
            </a:extLst>
          </p:cNvPr>
          <p:cNvGraphicFramePr>
            <a:graphicFrameLocks noChangeAspect="1"/>
          </p:cNvGraphicFramePr>
          <p:nvPr>
            <p:extLst>
              <p:ext uri="{D42A27DB-BD31-4B8C-83A1-F6EECF244321}">
                <p14:modId xmlns:p14="http://schemas.microsoft.com/office/powerpoint/2010/main" val="3016362086"/>
              </p:ext>
            </p:extLst>
          </p:nvPr>
        </p:nvGraphicFramePr>
        <p:xfrm>
          <a:off x="6600056" y="2492896"/>
          <a:ext cx="1157760" cy="385920"/>
        </p:xfrm>
        <a:graphic>
          <a:graphicData uri="http://schemas.openxmlformats.org/presentationml/2006/ole">
            <mc:AlternateContent xmlns:mc="http://schemas.openxmlformats.org/markup-compatibility/2006">
              <mc:Choice xmlns:v="urn:schemas-microsoft-com:vml" Requires="v">
                <p:oleObj name="Equation" r:id="rId14" imgW="723600" imgH="241200" progId="Equation.DSMT4">
                  <p:embed/>
                </p:oleObj>
              </mc:Choice>
              <mc:Fallback>
                <p:oleObj name="Equation" r:id="rId14" imgW="723600" imgH="241200" progId="Equation.DSMT4">
                  <p:embed/>
                  <p:pic>
                    <p:nvPicPr>
                      <p:cNvPr id="0" name=""/>
                      <p:cNvPicPr/>
                      <p:nvPr/>
                    </p:nvPicPr>
                    <p:blipFill>
                      <a:blip r:embed="rId15"/>
                      <a:stretch>
                        <a:fillRect/>
                      </a:stretch>
                    </p:blipFill>
                    <p:spPr>
                      <a:xfrm>
                        <a:off x="6600056" y="2492896"/>
                        <a:ext cx="1157760" cy="385920"/>
                      </a:xfrm>
                      <a:prstGeom prst="rect">
                        <a:avLst/>
                      </a:prstGeom>
                    </p:spPr>
                  </p:pic>
                </p:oleObj>
              </mc:Fallback>
            </mc:AlternateContent>
          </a:graphicData>
        </a:graphic>
      </p:graphicFrame>
      <p:sp>
        <p:nvSpPr>
          <p:cNvPr id="52" name="箭头: 右 51">
            <a:extLst>
              <a:ext uri="{FF2B5EF4-FFF2-40B4-BE49-F238E27FC236}">
                <a16:creationId xmlns:a16="http://schemas.microsoft.com/office/drawing/2014/main" id="{3F394FF2-A255-FF2D-ABB6-BE77C763FC78}"/>
              </a:ext>
            </a:extLst>
          </p:cNvPr>
          <p:cNvSpPr/>
          <p:nvPr/>
        </p:nvSpPr>
        <p:spPr bwMode="auto">
          <a:xfrm rot="5400000">
            <a:off x="5860491" y="2420276"/>
            <a:ext cx="812736"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pSp>
        <p:nvGrpSpPr>
          <p:cNvPr id="104" name="组合 103">
            <a:extLst>
              <a:ext uri="{FF2B5EF4-FFF2-40B4-BE49-F238E27FC236}">
                <a16:creationId xmlns:a16="http://schemas.microsoft.com/office/drawing/2014/main" id="{634F4AC2-E591-D8EF-BB3E-E591A01F4DC9}"/>
              </a:ext>
            </a:extLst>
          </p:cNvPr>
          <p:cNvGrpSpPr/>
          <p:nvPr/>
        </p:nvGrpSpPr>
        <p:grpSpPr>
          <a:xfrm>
            <a:off x="1048059" y="4292804"/>
            <a:ext cx="9025674" cy="1188872"/>
            <a:chOff x="1048059" y="4331760"/>
            <a:chExt cx="9025674" cy="1188872"/>
          </a:xfrm>
        </p:grpSpPr>
        <p:sp>
          <p:nvSpPr>
            <p:cNvPr id="20" name="文本框 19"/>
            <p:cNvSpPr txBox="1"/>
            <p:nvPr/>
          </p:nvSpPr>
          <p:spPr>
            <a:xfrm>
              <a:off x="7180469" y="4912564"/>
              <a:ext cx="2893264" cy="338554"/>
            </a:xfrm>
            <a:prstGeom prst="rect">
              <a:avLst/>
            </a:prstGeom>
            <a:noFill/>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引入</a:t>
              </a:r>
              <a:r>
                <a:rPr lang="zh-CN" altLang="en-US" sz="1600" b="1" dirty="0">
                  <a:solidFill>
                    <a:srgbClr val="C00000"/>
                  </a:solidFill>
                  <a:latin typeface="微软雅黑" panose="020B0503020204020204" pitchFamily="34" charset="-122"/>
                  <a:ea typeface="微软雅黑" panose="020B0503020204020204" pitchFamily="34" charset="-122"/>
                </a:rPr>
                <a:t>衰减因子</a:t>
              </a:r>
              <a:r>
                <a:rPr lang="zh-CN" altLang="en-US" sz="1600" b="1" dirty="0">
                  <a:solidFill>
                    <a:srgbClr val="002060"/>
                  </a:solidFill>
                  <a:latin typeface="微软雅黑" panose="020B0503020204020204" pitchFamily="34" charset="-122"/>
                  <a:ea typeface="微软雅黑" panose="020B0503020204020204" pitchFamily="34" charset="-122"/>
                </a:rPr>
                <a:t>使性能指标</a:t>
              </a:r>
              <a:r>
                <a:rPr lang="zh-CN" altLang="en-US" sz="1600" b="1" dirty="0">
                  <a:solidFill>
                    <a:srgbClr val="C00000"/>
                  </a:solidFill>
                  <a:latin typeface="微软雅黑" panose="020B0503020204020204" pitchFamily="34" charset="-122"/>
                  <a:ea typeface="微软雅黑" panose="020B0503020204020204" pitchFamily="34" charset="-122"/>
                </a:rPr>
                <a:t>收敛</a:t>
              </a:r>
            </a:p>
          </p:txBody>
        </p:sp>
        <p:grpSp>
          <p:nvGrpSpPr>
            <p:cNvPr id="56" name="组合 55">
              <a:extLst>
                <a:ext uri="{FF2B5EF4-FFF2-40B4-BE49-F238E27FC236}">
                  <a16:creationId xmlns:a16="http://schemas.microsoft.com/office/drawing/2014/main" id="{A849A095-1CF6-EE21-AB78-38324D7EE0C9}"/>
                </a:ext>
              </a:extLst>
            </p:cNvPr>
            <p:cNvGrpSpPr/>
            <p:nvPr/>
          </p:nvGrpSpPr>
          <p:grpSpPr>
            <a:xfrm>
              <a:off x="1048059" y="4331760"/>
              <a:ext cx="7246117" cy="609408"/>
              <a:chOff x="1174907" y="5004014"/>
              <a:chExt cx="7246117" cy="609408"/>
            </a:xfrm>
          </p:grpSpPr>
          <p:graphicFrame>
            <p:nvGraphicFramePr>
              <p:cNvPr id="40" name="对象 39">
                <a:extLst>
                  <a:ext uri="{FF2B5EF4-FFF2-40B4-BE49-F238E27FC236}">
                    <a16:creationId xmlns:a16="http://schemas.microsoft.com/office/drawing/2014/main" id="{7E1653FE-81A4-3797-C62A-77EF379B16A8}"/>
                  </a:ext>
                </a:extLst>
              </p:cNvPr>
              <p:cNvGraphicFramePr>
                <a:graphicFrameLocks noChangeAspect="1"/>
              </p:cNvGraphicFramePr>
              <p:nvPr>
                <p:extLst>
                  <p:ext uri="{D42A27DB-BD31-4B8C-83A1-F6EECF244321}">
                    <p14:modId xmlns:p14="http://schemas.microsoft.com/office/powerpoint/2010/main" val="138089297"/>
                  </p:ext>
                </p:extLst>
              </p:nvPr>
            </p:nvGraphicFramePr>
            <p:xfrm>
              <a:off x="3503712" y="5004014"/>
              <a:ext cx="4917312" cy="609408"/>
            </p:xfrm>
            <a:graphic>
              <a:graphicData uri="http://schemas.openxmlformats.org/presentationml/2006/ole">
                <mc:AlternateContent xmlns:mc="http://schemas.openxmlformats.org/markup-compatibility/2006">
                  <mc:Choice xmlns:v="urn:schemas-microsoft-com:vml" Requires="v">
                    <p:oleObj name="Equation" r:id="rId16" imgW="3073320" imgH="380880" progId="Equation.DSMT4">
                      <p:embed/>
                    </p:oleObj>
                  </mc:Choice>
                  <mc:Fallback>
                    <p:oleObj name="Equation" r:id="rId16" imgW="3073320" imgH="380880" progId="Equation.DSMT4">
                      <p:embed/>
                      <p:pic>
                        <p:nvPicPr>
                          <p:cNvPr id="0" name=""/>
                          <p:cNvPicPr/>
                          <p:nvPr/>
                        </p:nvPicPr>
                        <p:blipFill>
                          <a:blip r:embed="rId17"/>
                          <a:stretch>
                            <a:fillRect/>
                          </a:stretch>
                        </p:blipFill>
                        <p:spPr>
                          <a:xfrm>
                            <a:off x="3503712" y="5004014"/>
                            <a:ext cx="4917312" cy="609408"/>
                          </a:xfrm>
                          <a:prstGeom prst="rect">
                            <a:avLst/>
                          </a:prstGeom>
                        </p:spPr>
                      </p:pic>
                    </p:oleObj>
                  </mc:Fallback>
                </mc:AlternateContent>
              </a:graphicData>
            </a:graphic>
          </p:graphicFrame>
          <p:sp>
            <p:nvSpPr>
              <p:cNvPr id="9" name="矩形 8"/>
              <p:cNvSpPr/>
              <p:nvPr/>
            </p:nvSpPr>
            <p:spPr bwMode="auto">
              <a:xfrm>
                <a:off x="6096000" y="5101269"/>
                <a:ext cx="474568" cy="414899"/>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1174907" y="5108663"/>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二次型性能指标</a:t>
                </a:r>
              </a:p>
            </p:txBody>
          </p:sp>
        </p:grpSp>
        <p:grpSp>
          <p:nvGrpSpPr>
            <p:cNvPr id="57" name="组合 56">
              <a:extLst>
                <a:ext uri="{FF2B5EF4-FFF2-40B4-BE49-F238E27FC236}">
                  <a16:creationId xmlns:a16="http://schemas.microsoft.com/office/drawing/2014/main" id="{36B5E645-98BF-E554-C3B1-2DBD8879F823}"/>
                </a:ext>
              </a:extLst>
            </p:cNvPr>
            <p:cNvGrpSpPr/>
            <p:nvPr/>
          </p:nvGrpSpPr>
          <p:grpSpPr>
            <a:xfrm>
              <a:off x="1048059" y="5013176"/>
              <a:ext cx="5660552" cy="507456"/>
              <a:chOff x="1199456" y="5842136"/>
              <a:chExt cx="5660552" cy="507456"/>
            </a:xfrm>
          </p:grpSpPr>
          <p:graphicFrame>
            <p:nvGraphicFramePr>
              <p:cNvPr id="53" name="对象 52">
                <a:extLst>
                  <a:ext uri="{FF2B5EF4-FFF2-40B4-BE49-F238E27FC236}">
                    <a16:creationId xmlns:a16="http://schemas.microsoft.com/office/drawing/2014/main" id="{7163E0EC-EAE5-3243-AB8D-AB3CBC763419}"/>
                  </a:ext>
                </a:extLst>
              </p:cNvPr>
              <p:cNvGraphicFramePr>
                <a:graphicFrameLocks noChangeAspect="1"/>
              </p:cNvGraphicFramePr>
              <p:nvPr>
                <p:extLst>
                  <p:ext uri="{D42A27DB-BD31-4B8C-83A1-F6EECF244321}">
                    <p14:modId xmlns:p14="http://schemas.microsoft.com/office/powerpoint/2010/main" val="4096681910"/>
                  </p:ext>
                </p:extLst>
              </p:nvPr>
            </p:nvGraphicFramePr>
            <p:xfrm>
              <a:off x="2999656" y="5842136"/>
              <a:ext cx="3860352" cy="507456"/>
            </p:xfrm>
            <a:graphic>
              <a:graphicData uri="http://schemas.openxmlformats.org/presentationml/2006/ole">
                <mc:AlternateContent xmlns:mc="http://schemas.openxmlformats.org/markup-compatibility/2006">
                  <mc:Choice xmlns:v="urn:schemas-microsoft-com:vml" Requires="v">
                    <p:oleObj name="Equation" r:id="rId18" imgW="2412720" imgH="317160" progId="Equation.DSMT4">
                      <p:embed/>
                    </p:oleObj>
                  </mc:Choice>
                  <mc:Fallback>
                    <p:oleObj name="Equation" r:id="rId18" imgW="2412720" imgH="317160" progId="Equation.DSMT4">
                      <p:embed/>
                      <p:pic>
                        <p:nvPicPr>
                          <p:cNvPr id="0" name=""/>
                          <p:cNvPicPr/>
                          <p:nvPr/>
                        </p:nvPicPr>
                        <p:blipFill>
                          <a:blip r:embed="rId19"/>
                          <a:stretch>
                            <a:fillRect/>
                          </a:stretch>
                        </p:blipFill>
                        <p:spPr>
                          <a:xfrm>
                            <a:off x="2999656" y="5842136"/>
                            <a:ext cx="3860352" cy="507456"/>
                          </a:xfrm>
                          <a:prstGeom prst="rect">
                            <a:avLst/>
                          </a:prstGeom>
                        </p:spPr>
                      </p:pic>
                    </p:oleObj>
                  </mc:Fallback>
                </mc:AlternateContent>
              </a:graphicData>
            </a:graphic>
          </p:graphicFrame>
          <p:sp>
            <p:nvSpPr>
              <p:cNvPr id="54" name="文本框 53">
                <a:extLst>
                  <a:ext uri="{FF2B5EF4-FFF2-40B4-BE49-F238E27FC236}">
                    <a16:creationId xmlns:a16="http://schemas.microsoft.com/office/drawing/2014/main" id="{68DFF9F3-AC7F-985E-4D96-9CF76CCE0705}"/>
                  </a:ext>
                </a:extLst>
              </p:cNvPr>
              <p:cNvSpPr txBox="1"/>
              <p:nvPr/>
            </p:nvSpPr>
            <p:spPr>
              <a:xfrm>
                <a:off x="1199456" y="5895809"/>
                <a:ext cx="2320205" cy="400110"/>
              </a:xfrm>
              <a:prstGeom prst="rect">
                <a:avLst/>
              </a:prstGeom>
              <a:noFill/>
            </p:spPr>
            <p:txBody>
              <a:bodyPr wrap="square" rtlCol="0">
                <a:spAutoFit/>
              </a:bodyPr>
              <a:lstStyle/>
              <a:p>
                <a:pPr marL="342900" indent="-34290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极小化问题</a:t>
                </a:r>
              </a:p>
            </p:txBody>
          </p:sp>
        </p:grpSp>
        <p:cxnSp>
          <p:nvCxnSpPr>
            <p:cNvPr id="62" name="连接符: 曲线 61">
              <a:extLst>
                <a:ext uri="{FF2B5EF4-FFF2-40B4-BE49-F238E27FC236}">
                  <a16:creationId xmlns:a16="http://schemas.microsoft.com/office/drawing/2014/main" id="{749BA369-D634-C723-32B9-FD6676AA90C2}"/>
                </a:ext>
              </a:extLst>
            </p:cNvPr>
            <p:cNvCxnSpPr>
              <a:cxnSpLocks/>
              <a:stCxn id="20" idx="1"/>
            </p:cNvCxnSpPr>
            <p:nvPr/>
          </p:nvCxnSpPr>
          <p:spPr bwMode="auto">
            <a:xfrm rot="10800000">
              <a:off x="6350557" y="4646675"/>
              <a:ext cx="829913" cy="435166"/>
            </a:xfrm>
            <a:prstGeom prst="curvedConnector3">
              <a:avLst>
                <a:gd name="adj1" fmla="val 50000"/>
              </a:avLst>
            </a:prstGeom>
            <a:solidFill>
              <a:schemeClr val="accent1"/>
            </a:solidFill>
            <a:ln w="12700" cap="flat" cmpd="sng" algn="ctr">
              <a:solidFill>
                <a:srgbClr val="C00000"/>
              </a:solidFill>
              <a:prstDash val="solid"/>
              <a:round/>
              <a:headEnd type="triangle" w="med" len="med"/>
              <a:tailEnd type="none"/>
            </a:ln>
          </p:spPr>
        </p:cxnSp>
      </p:grpSp>
      <p:grpSp>
        <p:nvGrpSpPr>
          <p:cNvPr id="105" name="组合 104">
            <a:extLst>
              <a:ext uri="{FF2B5EF4-FFF2-40B4-BE49-F238E27FC236}">
                <a16:creationId xmlns:a16="http://schemas.microsoft.com/office/drawing/2014/main" id="{FAEDFBBF-4C98-2285-280B-92AE4F355D4C}"/>
              </a:ext>
            </a:extLst>
          </p:cNvPr>
          <p:cNvGrpSpPr/>
          <p:nvPr/>
        </p:nvGrpSpPr>
        <p:grpSpPr>
          <a:xfrm>
            <a:off x="1048059" y="5739169"/>
            <a:ext cx="5902031" cy="960158"/>
            <a:chOff x="933428" y="5823330"/>
            <a:chExt cx="5902031" cy="960158"/>
          </a:xfrm>
        </p:grpSpPr>
        <p:sp>
          <p:nvSpPr>
            <p:cNvPr id="92" name="文本框 91">
              <a:extLst>
                <a:ext uri="{FF2B5EF4-FFF2-40B4-BE49-F238E27FC236}">
                  <a16:creationId xmlns:a16="http://schemas.microsoft.com/office/drawing/2014/main" id="{40F939B2-E250-D8E6-70C1-C156DA2A11AF}"/>
                </a:ext>
              </a:extLst>
            </p:cNvPr>
            <p:cNvSpPr txBox="1"/>
            <p:nvPr/>
          </p:nvSpPr>
          <p:spPr>
            <a:xfrm>
              <a:off x="933428" y="6109886"/>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93" name="对象 92">
              <a:extLst>
                <a:ext uri="{FF2B5EF4-FFF2-40B4-BE49-F238E27FC236}">
                  <a16:creationId xmlns:a16="http://schemas.microsoft.com/office/drawing/2014/main" id="{15B8D19F-790C-8BF0-E254-6A9A2CC04B09}"/>
                </a:ext>
              </a:extLst>
            </p:cNvPr>
            <p:cNvGraphicFramePr>
              <a:graphicFrameLocks noChangeAspect="1"/>
            </p:cNvGraphicFramePr>
            <p:nvPr>
              <p:extLst>
                <p:ext uri="{D42A27DB-BD31-4B8C-83A1-F6EECF244321}">
                  <p14:modId xmlns:p14="http://schemas.microsoft.com/office/powerpoint/2010/main" val="3904768514"/>
                </p:ext>
              </p:extLst>
            </p:nvPr>
          </p:nvGraphicFramePr>
          <p:xfrm>
            <a:off x="3469033" y="5823330"/>
            <a:ext cx="3366426" cy="960158"/>
          </p:xfrm>
          <a:graphic>
            <a:graphicData uri="http://schemas.openxmlformats.org/presentationml/2006/ole">
              <mc:AlternateContent xmlns:mc="http://schemas.openxmlformats.org/markup-compatibility/2006">
                <mc:Choice xmlns:v="urn:schemas-microsoft-com:vml" Requires="v">
                  <p:oleObj name="Equation" r:id="rId20" imgW="2104016" imgH="600099" progId="Equation.DSMT4">
                    <p:embed/>
                  </p:oleObj>
                </mc:Choice>
                <mc:Fallback>
                  <p:oleObj name="Equation" r:id="rId20" imgW="2104016" imgH="600099" progId="Equation.DSMT4">
                    <p:embed/>
                    <p:pic>
                      <p:nvPicPr>
                        <p:cNvPr id="88" name="对象 87">
                          <a:extLst>
                            <a:ext uri="{FF2B5EF4-FFF2-40B4-BE49-F238E27FC236}">
                              <a16:creationId xmlns:a16="http://schemas.microsoft.com/office/drawing/2014/main" id="{EDF3F62A-D74B-539B-EF42-F4F702118769}"/>
                            </a:ext>
                          </a:extLst>
                        </p:cNvPr>
                        <p:cNvPicPr/>
                        <p:nvPr/>
                      </p:nvPicPr>
                      <p:blipFill>
                        <a:blip r:embed="rId21"/>
                        <a:stretch>
                          <a:fillRect/>
                        </a:stretch>
                      </p:blipFill>
                      <p:spPr>
                        <a:xfrm>
                          <a:off x="3469033" y="5823330"/>
                          <a:ext cx="3366426" cy="960158"/>
                        </a:xfrm>
                        <a:prstGeom prst="rect">
                          <a:avLst/>
                        </a:prstGeom>
                      </p:spPr>
                    </p:pic>
                  </p:oleObj>
                </mc:Fallback>
              </mc:AlternateContent>
            </a:graphicData>
          </a:graphic>
        </p:graphicFrame>
      </p:grpSp>
      <p:grpSp>
        <p:nvGrpSpPr>
          <p:cNvPr id="106" name="组合 105">
            <a:extLst>
              <a:ext uri="{FF2B5EF4-FFF2-40B4-BE49-F238E27FC236}">
                <a16:creationId xmlns:a16="http://schemas.microsoft.com/office/drawing/2014/main" id="{3C5FBBD3-5155-5A9F-4BF6-8FA5CC3A3269}"/>
              </a:ext>
            </a:extLst>
          </p:cNvPr>
          <p:cNvGrpSpPr/>
          <p:nvPr/>
        </p:nvGrpSpPr>
        <p:grpSpPr>
          <a:xfrm>
            <a:off x="7268447" y="6021111"/>
            <a:ext cx="3724097" cy="396274"/>
            <a:chOff x="7034083" y="6093129"/>
            <a:chExt cx="3724097" cy="396274"/>
          </a:xfrm>
        </p:grpSpPr>
        <p:graphicFrame>
          <p:nvGraphicFramePr>
            <p:cNvPr id="94" name="对象 93">
              <a:extLst>
                <a:ext uri="{FF2B5EF4-FFF2-40B4-BE49-F238E27FC236}">
                  <a16:creationId xmlns:a16="http://schemas.microsoft.com/office/drawing/2014/main" id="{658B4E21-5F78-10C7-9A93-9001D27E5FD0}"/>
                </a:ext>
              </a:extLst>
            </p:cNvPr>
            <p:cNvGraphicFramePr>
              <a:graphicFrameLocks noChangeAspect="1"/>
            </p:cNvGraphicFramePr>
            <p:nvPr>
              <p:extLst>
                <p:ext uri="{D42A27DB-BD31-4B8C-83A1-F6EECF244321}">
                  <p14:modId xmlns:p14="http://schemas.microsoft.com/office/powerpoint/2010/main" val="3209059600"/>
                </p:ext>
              </p:extLst>
            </p:nvPr>
          </p:nvGraphicFramePr>
          <p:xfrm>
            <a:off x="7034083" y="6093129"/>
            <a:ext cx="1127323" cy="396274"/>
          </p:xfrm>
          <a:graphic>
            <a:graphicData uri="http://schemas.openxmlformats.org/presentationml/2006/ole">
              <mc:AlternateContent xmlns:mc="http://schemas.openxmlformats.org/markup-compatibility/2006">
                <mc:Choice xmlns:v="urn:schemas-microsoft-com:vml" Requires="v">
                  <p:oleObj name="Equation" r:id="rId22" imgW="704577" imgH="247671" progId="Equation.DSMT4">
                    <p:embed/>
                  </p:oleObj>
                </mc:Choice>
                <mc:Fallback>
                  <p:oleObj name="Equation" r:id="rId22" imgW="704577" imgH="247671" progId="Equation.DSMT4">
                    <p:embed/>
                    <p:pic>
                      <p:nvPicPr>
                        <p:cNvPr id="89" name="对象 88">
                          <a:extLst>
                            <a:ext uri="{FF2B5EF4-FFF2-40B4-BE49-F238E27FC236}">
                              <a16:creationId xmlns:a16="http://schemas.microsoft.com/office/drawing/2014/main" id="{02142623-BB9D-210F-6EA3-17B6A9FE3C1E}"/>
                            </a:ext>
                          </a:extLst>
                        </p:cNvPr>
                        <p:cNvPicPr/>
                        <p:nvPr/>
                      </p:nvPicPr>
                      <p:blipFill>
                        <a:blip r:embed="rId23"/>
                        <a:stretch>
                          <a:fillRect/>
                        </a:stretch>
                      </p:blipFill>
                      <p:spPr>
                        <a:xfrm>
                          <a:off x="7034083" y="6093129"/>
                          <a:ext cx="1127323" cy="396274"/>
                        </a:xfrm>
                        <a:prstGeom prst="rect">
                          <a:avLst/>
                        </a:prstGeom>
                      </p:spPr>
                    </p:pic>
                  </p:oleObj>
                </mc:Fallback>
              </mc:AlternateContent>
            </a:graphicData>
          </a:graphic>
        </p:graphicFrame>
        <p:graphicFrame>
          <p:nvGraphicFramePr>
            <p:cNvPr id="95" name="对象 94">
              <a:extLst>
                <a:ext uri="{FF2B5EF4-FFF2-40B4-BE49-F238E27FC236}">
                  <a16:creationId xmlns:a16="http://schemas.microsoft.com/office/drawing/2014/main" id="{3D036307-0233-7D38-E041-8D4A22F6FC0E}"/>
                </a:ext>
              </a:extLst>
            </p:cNvPr>
            <p:cNvGraphicFramePr>
              <a:graphicFrameLocks noChangeAspect="1"/>
            </p:cNvGraphicFramePr>
            <p:nvPr>
              <p:extLst>
                <p:ext uri="{D42A27DB-BD31-4B8C-83A1-F6EECF244321}">
                  <p14:modId xmlns:p14="http://schemas.microsoft.com/office/powerpoint/2010/main" val="4117884153"/>
                </p:ext>
              </p:extLst>
            </p:nvPr>
          </p:nvGraphicFramePr>
          <p:xfrm>
            <a:off x="8362984" y="6093129"/>
            <a:ext cx="1127323" cy="396274"/>
          </p:xfrm>
          <a:graphic>
            <a:graphicData uri="http://schemas.openxmlformats.org/presentationml/2006/ole">
              <mc:AlternateContent xmlns:mc="http://schemas.openxmlformats.org/markup-compatibility/2006">
                <mc:Choice xmlns:v="urn:schemas-microsoft-com:vml" Requires="v">
                  <p:oleObj name="Equation" r:id="rId24" imgW="704577" imgH="247671" progId="Equation.DSMT4">
                    <p:embed/>
                  </p:oleObj>
                </mc:Choice>
                <mc:Fallback>
                  <p:oleObj name="Equation" r:id="rId24" imgW="704577" imgH="247671" progId="Equation.DSMT4">
                    <p:embed/>
                    <p:pic>
                      <p:nvPicPr>
                        <p:cNvPr id="90" name="对象 89">
                          <a:extLst>
                            <a:ext uri="{FF2B5EF4-FFF2-40B4-BE49-F238E27FC236}">
                              <a16:creationId xmlns:a16="http://schemas.microsoft.com/office/drawing/2014/main" id="{EC62C1BD-6010-2751-8ECE-376A6933A44D}"/>
                            </a:ext>
                          </a:extLst>
                        </p:cNvPr>
                        <p:cNvPicPr/>
                        <p:nvPr/>
                      </p:nvPicPr>
                      <p:blipFill>
                        <a:blip r:embed="rId25"/>
                        <a:stretch>
                          <a:fillRect/>
                        </a:stretch>
                      </p:blipFill>
                      <p:spPr>
                        <a:xfrm>
                          <a:off x="8362984" y="6093129"/>
                          <a:ext cx="1127323" cy="396274"/>
                        </a:xfrm>
                        <a:prstGeom prst="rect">
                          <a:avLst/>
                        </a:prstGeom>
                      </p:spPr>
                    </p:pic>
                  </p:oleObj>
                </mc:Fallback>
              </mc:AlternateContent>
            </a:graphicData>
          </a:graphic>
        </p:graphicFrame>
        <p:graphicFrame>
          <p:nvGraphicFramePr>
            <p:cNvPr id="96" name="对象 95">
              <a:extLst>
                <a:ext uri="{FF2B5EF4-FFF2-40B4-BE49-F238E27FC236}">
                  <a16:creationId xmlns:a16="http://schemas.microsoft.com/office/drawing/2014/main" id="{ACA2C742-C887-E0C2-D640-3240545980E7}"/>
                </a:ext>
              </a:extLst>
            </p:cNvPr>
            <p:cNvGraphicFramePr>
              <a:graphicFrameLocks noChangeAspect="1"/>
            </p:cNvGraphicFramePr>
            <p:nvPr>
              <p:extLst>
                <p:ext uri="{D42A27DB-BD31-4B8C-83A1-F6EECF244321}">
                  <p14:modId xmlns:p14="http://schemas.microsoft.com/office/powerpoint/2010/main" val="406035316"/>
                </p:ext>
              </p:extLst>
            </p:nvPr>
          </p:nvGraphicFramePr>
          <p:xfrm>
            <a:off x="9691886" y="6093129"/>
            <a:ext cx="1066294" cy="396274"/>
          </p:xfrm>
          <a:graphic>
            <a:graphicData uri="http://schemas.openxmlformats.org/presentationml/2006/ole">
              <mc:AlternateContent xmlns:mc="http://schemas.openxmlformats.org/markup-compatibility/2006">
                <mc:Choice xmlns:v="urn:schemas-microsoft-com:vml" Requires="v">
                  <p:oleObj name="Equation" r:id="rId26" imgW="666434" imgH="247671" progId="Equation.DSMT4">
                    <p:embed/>
                  </p:oleObj>
                </mc:Choice>
                <mc:Fallback>
                  <p:oleObj name="Equation" r:id="rId26" imgW="666434" imgH="247671" progId="Equation.DSMT4">
                    <p:embed/>
                    <p:pic>
                      <p:nvPicPr>
                        <p:cNvPr id="91" name="对象 90">
                          <a:extLst>
                            <a:ext uri="{FF2B5EF4-FFF2-40B4-BE49-F238E27FC236}">
                              <a16:creationId xmlns:a16="http://schemas.microsoft.com/office/drawing/2014/main" id="{7CA2D65E-BE5A-ACF2-8008-FD3BE922FC14}"/>
                            </a:ext>
                          </a:extLst>
                        </p:cNvPr>
                        <p:cNvPicPr/>
                        <p:nvPr/>
                      </p:nvPicPr>
                      <p:blipFill>
                        <a:blip r:embed="rId27"/>
                        <a:stretch>
                          <a:fillRect/>
                        </a:stretch>
                      </p:blipFill>
                      <p:spPr>
                        <a:xfrm>
                          <a:off x="9691886" y="6093129"/>
                          <a:ext cx="1066294" cy="396274"/>
                        </a:xfrm>
                        <a:prstGeom prst="rect">
                          <a:avLst/>
                        </a:prstGeom>
                      </p:spPr>
                    </p:pic>
                  </p:oleObj>
                </mc:Fallback>
              </mc:AlternateContent>
            </a:graphicData>
          </a:graphic>
        </p:graphicFrame>
      </p:grpSp>
      <p:sp>
        <p:nvSpPr>
          <p:cNvPr id="97" name="矩形 96">
            <a:extLst>
              <a:ext uri="{FF2B5EF4-FFF2-40B4-BE49-F238E27FC236}">
                <a16:creationId xmlns:a16="http://schemas.microsoft.com/office/drawing/2014/main" id="{6F252866-0A80-A684-335D-148E902D9E94}"/>
              </a:ext>
            </a:extLst>
          </p:cNvPr>
          <p:cNvSpPr/>
          <p:nvPr/>
        </p:nvSpPr>
        <p:spPr bwMode="auto">
          <a:xfrm>
            <a:off x="662026" y="5661248"/>
            <a:ext cx="10725036" cy="111600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200" advTm="37362">
        <p:fade/>
      </p:transition>
    </mc:Choice>
    <mc:Fallback xmlns="">
      <p:transition advTm="3736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a:extLst>
              <a:ext uri="{FF2B5EF4-FFF2-40B4-BE49-F238E27FC236}">
                <a16:creationId xmlns:a16="http://schemas.microsoft.com/office/drawing/2014/main" id="{88BDB3A7-A08E-5A16-FDCB-C4820F25F825}"/>
              </a:ext>
            </a:extLst>
          </p:cNvPr>
          <p:cNvGrpSpPr/>
          <p:nvPr/>
        </p:nvGrpSpPr>
        <p:grpSpPr>
          <a:xfrm>
            <a:off x="680614" y="3628427"/>
            <a:ext cx="10653582" cy="1276329"/>
            <a:chOff x="680614" y="3679197"/>
            <a:chExt cx="10653582" cy="1276329"/>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3807506"/>
                  <a:ext cx="10638487" cy="9901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kumimoji="0" lang="zh-CN" altLang="en-US"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注：</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kumimoji="0" lang="en-US" altLang="zh-CN" sz="2000" b="1" i="0" u="none" strike="noStrike" cap="none" normalizeH="0" baseline="0" smtClean="0">
                          <a:ln>
                            <a:noFill/>
                          </a:ln>
                          <a:solidFill>
                            <a:srgbClr val="C00000"/>
                          </a:solidFill>
                          <a:effectLst/>
                          <a:latin typeface="Cambria Math" panose="02040503050406030204" pitchFamily="18" charset="0"/>
                          <a:ea typeface="微软雅黑" panose="020B0503020204020204" pitchFamily="34" charset="-122"/>
                          <a:cs typeface="Times New Roman" panose="02020603050405020304" pitchFamily="18" charset="0"/>
                        </a:rPr>
                        <m:t>)</m:t>
                      </m:r>
                    </m:oMath>
                  </a14:m>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能镇定</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0"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endParaRPr kumimoji="0" lang="zh-CN" altLang="en-US" sz="3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3807506"/>
                  <a:ext cx="10638487" cy="990143"/>
                </a:xfrm>
                <a:prstGeom prst="rect">
                  <a:avLst/>
                </a:prstGeom>
                <a:blipFill>
                  <a:blip r:embed="rId3"/>
                  <a:stretch>
                    <a:fillRect l="-630" t="-24540" r="-573" b="-104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3679197"/>
              <a:ext cx="10653582" cy="127632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Arial" panose="020B0604020202020204" pitchFamily="34" charset="0"/>
              </a:endParaRPr>
            </a:p>
          </p:txBody>
        </p:sp>
      </p:gr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grpSp>
        <p:nvGrpSpPr>
          <p:cNvPr id="106" name="组合 105">
            <a:extLst>
              <a:ext uri="{FF2B5EF4-FFF2-40B4-BE49-F238E27FC236}">
                <a16:creationId xmlns:a16="http://schemas.microsoft.com/office/drawing/2014/main" id="{2866A469-6C0B-8A71-1BC7-C733385D3953}"/>
              </a:ext>
            </a:extLst>
          </p:cNvPr>
          <p:cNvGrpSpPr/>
          <p:nvPr/>
        </p:nvGrpSpPr>
        <p:grpSpPr>
          <a:xfrm>
            <a:off x="680615" y="1301997"/>
            <a:ext cx="10706113" cy="2100571"/>
            <a:chOff x="680615" y="1301997"/>
            <a:chExt cx="10706113" cy="2100571"/>
          </a:xfrm>
        </p:grpSpPr>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347908"/>
                  <a:ext cx="10653582" cy="1443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极小化问题对应的控制律为 </a:t>
                  </a:r>
                  <a14:m>
                    <m:oMath xmlns:m="http://schemas.openxmlformats.org/officeDocument/2006/math">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，其中</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LQT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控制器增益 </a:t>
                  </a:r>
                  <a14:m>
                    <m:oMath xmlns:m="http://schemas.openxmlformats.org/officeDocument/2006/math">
                      <m:sSub>
                        <m:sSub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chemeClr val="tx1"/>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下列 </a:t>
                  </a:r>
                  <a:r>
                    <a:rPr kumimoji="0" lang="en-US" altLang="zh-CN" sz="2000" b="1"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的</a:t>
                  </a:r>
                  <a:r>
                    <a:rPr kumimoji="0" lang="zh-CN" altLang="en-US" sz="2000" b="1" i="0" u="none" strike="noStrike" cap="none" normalizeH="0" baseline="0" dirty="0">
                      <a:ln>
                        <a:noFill/>
                      </a:ln>
                      <a:solidFill>
                        <a:srgbClr val="C00000"/>
                      </a:solidFill>
                      <a:effectLst/>
                      <a:latin typeface="微软雅黑" panose="020B0503020204020204" pitchFamily="34" charset="-122"/>
                      <a:ea typeface="微软雅黑" panose="020B0503020204020204" pitchFamily="34" charset="-122"/>
                      <a:cs typeface="Times New Roman" panose="02020603050405020304" pitchFamily="18" charset="0"/>
                    </a:rPr>
                    <a:t>唯一镇定解</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347908"/>
                  <a:ext cx="10653582" cy="1443087"/>
                </a:xfrm>
                <a:prstGeom prst="rect">
                  <a:avLst/>
                </a:prstGeom>
                <a:blipFill>
                  <a:blip r:embed="rId5"/>
                  <a:stretch>
                    <a:fillRect l="-630" b="-717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2971502814"/>
                    </p:ext>
                  </p:extLst>
                </p:nvPr>
              </p:nvGraphicFramePr>
              <p:xfrm>
                <a:off x="930595" y="2780928"/>
                <a:ext cx="10153620" cy="495180"/>
              </p:xfrm>
              <a:graphic>
                <a:graphicData uri="http://schemas.openxmlformats.org/presentationml/2006/ole">
                  <mc:AlternateContent>
                    <mc:Choice xmlns:v="urn:schemas-microsoft-com:vml" Requires="v">
                      <p:oleObj name="Equation" r:id="rId6" imgW="6769080" imgH="330120" progId="Equation.DSMT4">
                        <p:embed/>
                      </p:oleObj>
                    </mc:Choice>
                    <mc:Fallback>
                      <p:oleObj name="Equation" r:id="rId6" imgW="6769080" imgH="330120" progId="Equation.DSMT4">
                        <p:embed/>
                        <p:pic>
                          <p:nvPicPr>
                            <p:cNvPr id="0" name=""/>
                            <p:cNvPicPr/>
                            <p:nvPr/>
                          </p:nvPicPr>
                          <p:blipFill>
                            <a:blip r:embed="rId7"/>
                            <a:stretch>
                              <a:fillRect/>
                            </a:stretch>
                          </p:blipFill>
                          <p:spPr>
                            <a:xfrm>
                              <a:off x="930595" y="2780928"/>
                              <a:ext cx="10153620" cy="495180"/>
                            </a:xfrm>
                            <a:prstGeom prst="rect">
                              <a:avLst/>
                            </a:prstGeom>
                          </p:spPr>
                        </p:pic>
                      </p:oleObj>
                    </mc:Fallback>
                  </mc:AlternateContent>
                </a:graphicData>
              </a:graphic>
            </p:graphicFrame>
          </mc:Choice>
          <mc:Fallback xmlns="">
            <p:graphicFrame>
              <p:nvGraphicFramePr>
                <p:cNvPr id="51" name="对象 50">
                  <a:extLst>
                    <a:ext uri="{FF2B5EF4-FFF2-40B4-BE49-F238E27FC236}">
                      <a16:creationId xmlns:a16="http://schemas.microsoft.com/office/drawing/2014/main" id="{326B4E01-6A1C-9D3F-00B1-A3CBBEDCA35C}"/>
                    </a:ext>
                  </a:extLst>
                </p:cNvPr>
                <p:cNvGraphicFramePr>
                  <a:graphicFrameLocks noChangeAspect="1"/>
                </p:cNvGraphicFramePr>
                <p:nvPr>
                  <p:extLst>
                    <p:ext uri="{D42A27DB-BD31-4B8C-83A1-F6EECF244321}">
                      <p14:modId xmlns:p14="http://schemas.microsoft.com/office/powerpoint/2010/main" val="3090986078"/>
                    </p:ext>
                  </p:extLst>
                </p:nvPr>
              </p:nvGraphicFramePr>
              <p:xfrm>
                <a:off x="930595" y="2780928"/>
                <a:ext cx="10153620" cy="495180"/>
              </p:xfrm>
              <a:graphic>
                <a:graphicData uri="http://schemas.openxmlformats.org/presentationml/2006/ole">
                  <mc:AlternateContent>
                    <mc:Choice xmlns:v="urn:schemas-microsoft-com:vml" Requires="v">
                      <p:oleObj name="Equation" r:id="rId8" imgW="6769080" imgH="330120" progId="Equation.DSMT4">
                        <p:embed/>
                      </p:oleObj>
                    </mc:Choice>
                    <mc:Fallback>
                      <p:oleObj name="Equation" r:id="rId8" imgW="6769080" imgH="330120" progId="Equation.DSMT4">
                        <p:embed/>
                        <p:pic>
                          <p:nvPicPr>
                            <p:cNvPr id="0" name=""/>
                            <p:cNvPicPr/>
                            <p:nvPr/>
                          </p:nvPicPr>
                          <p:blipFill>
                            <a:blip r:embed="rId9"/>
                            <a:stretch>
                              <a:fillRect/>
                            </a:stretch>
                          </p:blipFill>
                          <p:spPr>
                            <a:xfrm>
                              <a:off x="930595" y="2780928"/>
                              <a:ext cx="10153620" cy="49518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0" imgW="3886200" imgH="330120" progId="Equation.DSMT4">
                        <p:embed/>
                      </p:oleObj>
                    </mc:Choice>
                    <mc:Fallback>
                      <p:oleObj name="Equation" r:id="rId10" imgW="3886200" imgH="330120" progId="Equation.DSMT4">
                        <p:embed/>
                        <p:pic>
                          <p:nvPicPr>
                            <p:cNvPr id="0" name=""/>
                            <p:cNvPicPr/>
                            <p:nvPr/>
                          </p:nvPicPr>
                          <p:blipFill>
                            <a:blip r:embed="rId11"/>
                            <a:stretch>
                              <a:fillRect/>
                            </a:stretch>
                          </p:blipFill>
                          <p:spPr>
                            <a:xfrm>
                              <a:off x="2898445" y="1844824"/>
                              <a:ext cx="6217920" cy="528192"/>
                            </a:xfrm>
                            <a:prstGeom prst="rect">
                              <a:avLst/>
                            </a:prstGeom>
                          </p:spPr>
                        </p:pic>
                      </p:oleObj>
                    </mc:Fallback>
                  </mc:AlternateContent>
                </a:graphicData>
              </a:graphic>
            </p:graphicFrame>
          </mc:Choice>
          <mc:Fallback xmlns="">
            <p:graphicFrame>
              <p:nvGraphicFramePr>
                <p:cNvPr id="52" name="对象 51">
                  <a:extLst>
                    <a:ext uri="{FF2B5EF4-FFF2-40B4-BE49-F238E27FC236}">
                      <a16:creationId xmlns:a16="http://schemas.microsoft.com/office/drawing/2014/main" id="{D486EF0B-39A3-D032-AB99-217178125428}"/>
                    </a:ext>
                  </a:extLst>
                </p:cNvPr>
                <p:cNvGraphicFramePr>
                  <a:graphicFrameLocks noChangeAspect="1"/>
                </p:cNvGraphicFramePr>
                <p:nvPr>
                  <p:extLst>
                    <p:ext uri="{D42A27DB-BD31-4B8C-83A1-F6EECF244321}">
                      <p14:modId xmlns:p14="http://schemas.microsoft.com/office/powerpoint/2010/main" val="917681382"/>
                    </p:ext>
                  </p:extLst>
                </p:nvPr>
              </p:nvGraphicFramePr>
              <p:xfrm>
                <a:off x="2898445" y="1844824"/>
                <a:ext cx="6217920" cy="528192"/>
              </p:xfrm>
              <a:graphic>
                <a:graphicData uri="http://schemas.openxmlformats.org/presentationml/2006/ole">
                  <mc:AlternateContent>
                    <mc:Choice xmlns:v="urn:schemas-microsoft-com:vml" Requires="v">
                      <p:oleObj name="Equation" r:id="rId12" imgW="3886200" imgH="330120" progId="Equation.DSMT4">
                        <p:embed/>
                      </p:oleObj>
                    </mc:Choice>
                    <mc:Fallback>
                      <p:oleObj name="Equation" r:id="rId12" imgW="3886200" imgH="330120" progId="Equation.DSMT4">
                        <p:embed/>
                        <p:pic>
                          <p:nvPicPr>
                            <p:cNvPr id="0" name=""/>
                            <p:cNvPicPr/>
                            <p:nvPr/>
                          </p:nvPicPr>
                          <p:blipFill>
                            <a:blip r:embed="rId13"/>
                            <a:stretch>
                              <a:fillRect/>
                            </a:stretch>
                          </p:blipFill>
                          <p:spPr>
                            <a:xfrm>
                              <a:off x="2898445" y="1844824"/>
                              <a:ext cx="6217920" cy="528192"/>
                            </a:xfrm>
                            <a:prstGeom prst="rect">
                              <a:avLst/>
                            </a:prstGeom>
                          </p:spPr>
                        </p:pic>
                      </p:oleObj>
                    </mc:Fallback>
                  </mc:AlternateContent>
                </a:graphicData>
              </a:graphic>
            </p:graphicFrame>
          </mc:Fallback>
        </mc:AlternateContent>
      </p:gr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CARE</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𝑺</m:t>
                          </m:r>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𝟏</m:t>
                          </m:r>
                          <m:r>
                            <a:rPr lang="en-US" altLang="zh-CN" sz="2000" b="1"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是随机稳定的。</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14"/>
                  <a:stretch>
                    <a:fillRect l="-630"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482404591"/>
      </p:ext>
    </p:extLst>
  </p:cSld>
  <p:clrMapOvr>
    <a:masterClrMapping/>
  </p:clrMapOvr>
  <mc:AlternateContent xmlns:mc="http://schemas.openxmlformats.org/markup-compatibility/2006" xmlns:p14="http://schemas.microsoft.com/office/powerpoint/2010/main">
    <mc:Choice Requires="p14">
      <p:transition p14:dur="200" advTm="63417">
        <p:fade/>
      </p:transition>
    </mc:Choice>
    <mc:Fallback xmlns="">
      <p:transition advTm="6341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22515BB0-D367-4211-9699-078DE898755F}"/>
              </a:ext>
            </a:extLst>
          </p:cNvPr>
          <p:cNvPicPr>
            <a:picLocks noChangeAspect="1"/>
          </p:cNvPicPr>
          <p:nvPr/>
        </p:nvPicPr>
        <p:blipFill>
          <a:blip r:embed="rId3"/>
          <a:stretch>
            <a:fillRect/>
          </a:stretch>
        </p:blipFill>
        <p:spPr>
          <a:xfrm>
            <a:off x="2984251" y="1397311"/>
            <a:ext cx="6448924" cy="5234474"/>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37" name="矩形 36">
            <a:extLst>
              <a:ext uri="{FF2B5EF4-FFF2-40B4-BE49-F238E27FC236}">
                <a16:creationId xmlns:a16="http://schemas.microsoft.com/office/drawing/2014/main" id="{F83DBFE9-5AC7-D5BF-2644-64A21CECC888}"/>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814493"/>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FE9AEE7-209C-455E-AF0D-2E2A82991659}"/>
                  </a:ext>
                </a:extLst>
              </p:cNvPr>
              <p:cNvSpPr txBox="1"/>
              <p:nvPr/>
            </p:nvSpPr>
            <p:spPr>
              <a:xfrm>
                <a:off x="7392144" y="4797152"/>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7FE9AEE7-209C-455E-AF0D-2E2A82991659}"/>
                  </a:ext>
                </a:extLst>
              </p:cNvPr>
              <p:cNvSpPr txBox="1">
                <a:spLocks noRot="1" noChangeAspect="1" noMove="1" noResize="1" noEditPoints="1" noAdjustHandles="1" noChangeArrowheads="1" noChangeShapeType="1" noTextEdit="1"/>
              </p:cNvSpPr>
              <p:nvPr/>
            </p:nvSpPr>
            <p:spPr>
              <a:xfrm>
                <a:off x="7392144" y="4797152"/>
                <a:ext cx="1585077"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472CB7D-C41E-42FB-AA5F-56EBD2ACA99B}"/>
                  </a:ext>
                </a:extLst>
              </p:cNvPr>
              <p:cNvSpPr txBox="1"/>
              <p:nvPr/>
            </p:nvSpPr>
            <p:spPr>
              <a:xfrm>
                <a:off x="7392144" y="1419643"/>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472CB7D-C41E-42FB-AA5F-56EBD2ACA99B}"/>
                  </a:ext>
                </a:extLst>
              </p:cNvPr>
              <p:cNvSpPr txBox="1">
                <a:spLocks noRot="1" noChangeAspect="1" noMove="1" noResize="1" noEditPoints="1" noAdjustHandles="1" noChangeArrowheads="1" noChangeShapeType="1" noTextEdit="1"/>
              </p:cNvSpPr>
              <p:nvPr/>
            </p:nvSpPr>
            <p:spPr>
              <a:xfrm>
                <a:off x="7392144" y="1419643"/>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2804404"/>
      </p:ext>
    </p:extLst>
  </p:cSld>
  <p:clrMapOvr>
    <a:masterClrMapping/>
  </p:clrMapOvr>
  <mc:AlternateContent xmlns:mc="http://schemas.openxmlformats.org/markup-compatibility/2006" xmlns:p14="http://schemas.microsoft.com/office/powerpoint/2010/main">
    <mc:Choice Requires="p14">
      <p:transition p14:dur="200" advTm="72298">
        <p:fade/>
      </p:transition>
    </mc:Choice>
    <mc:Fallback xmlns="">
      <p:transition advTm="72298">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96638" y="3573016"/>
            <a:ext cx="2031010"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pic>
        <p:nvPicPr>
          <p:cNvPr id="9" name="图片 8">
            <a:extLst>
              <a:ext uri="{FF2B5EF4-FFF2-40B4-BE49-F238E27FC236}">
                <a16:creationId xmlns:a16="http://schemas.microsoft.com/office/drawing/2014/main" id="{D3F0CDFB-24FB-4D75-8F69-AC1E32CB64BB}"/>
              </a:ext>
            </a:extLst>
          </p:cNvPr>
          <p:cNvPicPr>
            <a:picLocks noChangeAspect="1"/>
          </p:cNvPicPr>
          <p:nvPr/>
        </p:nvPicPr>
        <p:blipFill>
          <a:blip r:embed="rId4"/>
          <a:stretch>
            <a:fillRect/>
          </a:stretch>
        </p:blipFill>
        <p:spPr>
          <a:xfrm>
            <a:off x="3189177" y="1340768"/>
            <a:ext cx="5813646" cy="5267679"/>
          </a:xfrm>
          <a:prstGeom prst="rect">
            <a:avLst/>
          </a:prstGeom>
        </p:spPr>
      </p:pic>
      <p:sp>
        <p:nvSpPr>
          <p:cNvPr id="18" name="矩形 17">
            <a:extLst>
              <a:ext uri="{FF2B5EF4-FFF2-40B4-BE49-F238E27FC236}">
                <a16:creationId xmlns:a16="http://schemas.microsoft.com/office/drawing/2014/main" id="{B77CC626-CA2B-4D8D-8E53-8712BD5518A3}"/>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6B01352-B40C-4E42-9393-DA11A18210A1}"/>
                  </a:ext>
                </a:extLst>
              </p:cNvPr>
              <p:cNvSpPr txBox="1"/>
              <p:nvPr/>
            </p:nvSpPr>
            <p:spPr>
              <a:xfrm>
                <a:off x="8040216" y="494116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20" name="文本框 19">
                <a:extLst>
                  <a:ext uri="{FF2B5EF4-FFF2-40B4-BE49-F238E27FC236}">
                    <a16:creationId xmlns:a16="http://schemas.microsoft.com/office/drawing/2014/main" id="{76B01352-B40C-4E42-9393-DA11A18210A1}"/>
                  </a:ext>
                </a:extLst>
              </p:cNvPr>
              <p:cNvSpPr txBox="1">
                <a:spLocks noRot="1" noChangeAspect="1" noMove="1" noResize="1" noEditPoints="1" noAdjustHandles="1" noChangeArrowheads="1" noChangeShapeType="1" noTextEdit="1"/>
              </p:cNvSpPr>
              <p:nvPr/>
            </p:nvSpPr>
            <p:spPr>
              <a:xfrm>
                <a:off x="8040216" y="4941168"/>
                <a:ext cx="1440160" cy="477888"/>
              </a:xfrm>
              <a:prstGeom prst="rect">
                <a:avLst/>
              </a:prstGeom>
              <a:blipFill>
                <a:blip r:embed="rId5"/>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BF31534-CD45-4389-810A-E9FE65E064C9}"/>
                  </a:ext>
                </a:extLst>
              </p:cNvPr>
              <p:cNvSpPr txBox="1"/>
              <p:nvPr/>
            </p:nvSpPr>
            <p:spPr>
              <a:xfrm>
                <a:off x="7248128" y="1347635"/>
                <a:ext cx="3755201" cy="425181"/>
              </a:xfrm>
              <a:prstGeom prst="rect">
                <a:avLst/>
              </a:prstGeom>
              <a:noFill/>
            </p:spPr>
            <p:txBody>
              <a:bodyPr wrap="square">
                <a:spAutoFit/>
              </a:bodyPr>
              <a:lstStyle/>
              <a:p>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𝑆</m:t>
                        </m:r>
                      </m:e>
                      <m:sub>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BF31534-CD45-4389-810A-E9FE65E064C9}"/>
                  </a:ext>
                </a:extLst>
              </p:cNvPr>
              <p:cNvSpPr txBox="1">
                <a:spLocks noRot="1" noChangeAspect="1" noMove="1" noResize="1" noEditPoints="1" noAdjustHandles="1" noChangeArrowheads="1" noChangeShapeType="1" noTextEdit="1"/>
              </p:cNvSpPr>
              <p:nvPr/>
            </p:nvSpPr>
            <p:spPr>
              <a:xfrm>
                <a:off x="7248128" y="1347635"/>
                <a:ext cx="3755201" cy="425181"/>
              </a:xfrm>
              <a:prstGeom prst="rect">
                <a:avLst/>
              </a:prstGeom>
              <a:blipFill>
                <a:blip r:embed="rId6"/>
                <a:stretch>
                  <a:fillRect l="-1461" b="-214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52106"/>
      </p:ext>
    </p:extLst>
  </p:cSld>
  <p:clrMapOvr>
    <a:masterClrMapping/>
  </p:clrMapOvr>
  <mc:AlternateContent xmlns:mc="http://schemas.openxmlformats.org/markup-compatibility/2006" xmlns:p14="http://schemas.microsoft.com/office/powerpoint/2010/main">
    <mc:Choice Requires="p14">
      <p:transition p14:dur="200" advTm="45483">
        <p:fade/>
      </p:transition>
    </mc:Choice>
    <mc:Fallback xmlns="">
      <p:transition advTm="45483">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p:spTree>
    <p:extLst>
      <p:ext uri="{BB962C8B-B14F-4D97-AF65-F5344CB8AC3E}">
        <p14:creationId xmlns:p14="http://schemas.microsoft.com/office/powerpoint/2010/main" val="1689469996"/>
      </p:ext>
    </p:extLst>
  </p:cSld>
  <p:clrMapOvr>
    <a:masterClrMapping/>
  </p:clrMapOvr>
  <mc:AlternateContent xmlns:mc="http://schemas.openxmlformats.org/markup-compatibility/2006" xmlns:p14="http://schemas.microsoft.com/office/powerpoint/2010/main">
    <mc:Choice Requires="p14">
      <p:transition p14:dur="200" advTm="71971">
        <p:fade/>
      </p:transition>
    </mc:Choice>
    <mc:Fallback xmlns="">
      <p:transition advTm="7197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1</a:t>
            </a:r>
            <a:r>
              <a:rPr lang="zh-CN" altLang="en-US" b="1" dirty="0">
                <a:solidFill>
                  <a:srgbClr val="C00000"/>
                </a:solidFill>
                <a:latin typeface="微软雅黑" panose="020B0503020204020204" pitchFamily="34" charset="-122"/>
                <a:ea typeface="微软雅黑" panose="020B0503020204020204" pitchFamily="34" charset="-122"/>
              </a:rPr>
              <a:t>：马尔可夫跳变系统的线性二次型最优跟踪控制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en-US" altLang="zh-CN" sz="2000" b="1" i="1" smtClean="0">
                        <a:solidFill>
                          <a:srgbClr val="002060"/>
                        </a:solidFill>
                        <a:latin typeface="Cambria Math" panose="02040503050406030204" pitchFamily="18" charset="0"/>
                        <a:ea typeface="微软雅黑" panose="020B0503020204020204" pitchFamily="34" charset="-122"/>
                      </a:rPr>
                      <m:t>𝑹</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𝟓</m:t>
                    </m:r>
                    <m:r>
                      <a:rPr lang="en-US" altLang="zh-CN" sz="2000" b="1" i="1" smtClean="0">
                        <a:solidFill>
                          <a:srgbClr val="002060"/>
                        </a:solidFill>
                        <a:latin typeface="Cambria Math" panose="02040503050406030204" pitchFamily="18" charset="0"/>
                        <a:ea typeface="微软雅黑" panose="020B0503020204020204" pitchFamily="34" charset="-122"/>
                      </a:rPr>
                      <m:t>𝑰</m:t>
                    </m:r>
                    <m:r>
                      <a:rPr lang="en-US" altLang="zh-CN" sz="2000" b="1" i="1" smtClean="0">
                        <a:solidFill>
                          <a:srgbClr val="002060"/>
                        </a:solidFill>
                        <a:latin typeface="Cambria Math" panose="02040503050406030204" pitchFamily="18" charset="0"/>
                        <a:ea typeface="微软雅黑" panose="020B0503020204020204" pitchFamily="34" charset="-122"/>
                      </a:rPr>
                      <m:t>, </m:t>
                    </m:r>
                    <m:r>
                      <a:rPr lang="zh-CN" altLang="en-US" sz="2000" b="1" i="1" smtClean="0">
                        <a:solidFill>
                          <a:srgbClr val="002060"/>
                        </a:solidFill>
                        <a:latin typeface="Cambria Math" panose="02040503050406030204" pitchFamily="18" charset="0"/>
                        <a:ea typeface="微软雅黑" panose="020B0503020204020204" pitchFamily="34" charset="-122"/>
                      </a:rPr>
                      <m:t>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𝟎</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4" name="文本框 23"/>
          <p:cNvSpPr txBox="1"/>
          <p:nvPr/>
        </p:nvSpPr>
        <p:spPr>
          <a:xfrm>
            <a:off x="7178700"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1 LQT</a:t>
            </a:r>
            <a:r>
              <a:rPr lang="zh-CN" altLang="en-US" sz="1400" dirty="0">
                <a:latin typeface="+mj-lt"/>
                <a:ea typeface="微软雅黑" panose="020B0503020204020204" pitchFamily="34" charset="-122"/>
              </a:rPr>
              <a:t>跟踪控制器作用下的跟踪控制过程</a:t>
            </a:r>
          </a:p>
        </p:txBody>
      </p:sp>
      <p:sp>
        <p:nvSpPr>
          <p:cNvPr id="26" name="文本框 25"/>
          <p:cNvSpPr txBox="1"/>
          <p:nvPr/>
        </p:nvSpPr>
        <p:spPr>
          <a:xfrm>
            <a:off x="695401" y="5758260"/>
            <a:ext cx="1069101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本章设计</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LQT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跟踪控制器</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跟踪控制效果良好</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，且转移概率已知与未知时控制器的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控制效果相近</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，这说明本文提出的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CARE </a:t>
            </a:r>
            <a:r>
              <a:rPr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及其求解</a:t>
            </a:r>
            <a:r>
              <a:rPr lang="zh-CN" altLang="en-US" sz="2000" b="1" dirty="0">
                <a:solidFill>
                  <a:srgbClr val="002060"/>
                </a:solidFill>
                <a:latin typeface="微软雅黑" panose="020B0503020204020204" pitchFamily="34" charset="-122"/>
                <a:ea typeface="微软雅黑" panose="020B0503020204020204" pitchFamily="34" charset="-122"/>
              </a:rPr>
              <a:t>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18" name="对象 17">
            <a:extLst>
              <a:ext uri="{FF2B5EF4-FFF2-40B4-BE49-F238E27FC236}">
                <a16:creationId xmlns:a16="http://schemas.microsoft.com/office/drawing/2014/main" id="{557FAF79-FE83-8681-4897-AAED31B327C5}"/>
              </a:ext>
            </a:extLst>
          </p:cNvPr>
          <p:cNvGraphicFramePr>
            <a:graphicFrameLocks noChangeAspect="1"/>
          </p:cNvGraphicFramePr>
          <p:nvPr>
            <p:extLst>
              <p:ext uri="{D42A27DB-BD31-4B8C-83A1-F6EECF244321}">
                <p14:modId xmlns:p14="http://schemas.microsoft.com/office/powerpoint/2010/main" val="2354069567"/>
              </p:ext>
            </p:extLst>
          </p:nvPr>
        </p:nvGraphicFramePr>
        <p:xfrm>
          <a:off x="1199456" y="2358506"/>
          <a:ext cx="4141821" cy="976465"/>
        </p:xfrm>
        <a:graphic>
          <a:graphicData uri="http://schemas.openxmlformats.org/presentationml/2006/ole">
            <mc:AlternateContent xmlns:mc="http://schemas.openxmlformats.org/markup-compatibility/2006">
              <mc:Choice xmlns:v="urn:schemas-microsoft-com:vml" Requires="v">
                <p:oleObj name="Equation" r:id="rId5" imgW="3313457" imgH="781172" progId="Equation.DSMT4">
                  <p:embed/>
                </p:oleObj>
              </mc:Choice>
              <mc:Fallback>
                <p:oleObj name="Equation" r:id="rId5" imgW="3313457" imgH="781172" progId="Equation.DSMT4">
                  <p:embed/>
                  <p:pic>
                    <p:nvPicPr>
                      <p:cNvPr id="0" name=""/>
                      <p:cNvPicPr/>
                      <p:nvPr/>
                    </p:nvPicPr>
                    <p:blipFill>
                      <a:blip r:embed="rId6"/>
                      <a:stretch>
                        <a:fillRect/>
                      </a:stretch>
                    </p:blipFill>
                    <p:spPr>
                      <a:xfrm>
                        <a:off x="1199456" y="2358506"/>
                        <a:ext cx="4141821" cy="976465"/>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EECF2EC-A879-9E6B-DC83-F5E9CF33D2C6}"/>
              </a:ext>
            </a:extLst>
          </p:cNvPr>
          <p:cNvGraphicFramePr>
            <a:graphicFrameLocks noChangeAspect="1"/>
          </p:cNvGraphicFramePr>
          <p:nvPr>
            <p:extLst>
              <p:ext uri="{D42A27DB-BD31-4B8C-83A1-F6EECF244321}">
                <p14:modId xmlns:p14="http://schemas.microsoft.com/office/powerpoint/2010/main" val="1919691532"/>
              </p:ext>
            </p:extLst>
          </p:nvPr>
        </p:nvGraphicFramePr>
        <p:xfrm>
          <a:off x="1188376" y="3475714"/>
          <a:ext cx="4558666" cy="937406"/>
        </p:xfrm>
        <a:graphic>
          <a:graphicData uri="http://schemas.openxmlformats.org/presentationml/2006/ole">
            <mc:AlternateContent xmlns:mc="http://schemas.openxmlformats.org/markup-compatibility/2006">
              <mc:Choice xmlns:v="urn:schemas-microsoft-com:vml" Requires="v">
                <p:oleObj name="Equation" r:id="rId7" imgW="3798888" imgH="781172" progId="Equation.DSMT4">
                  <p:embed/>
                </p:oleObj>
              </mc:Choice>
              <mc:Fallback>
                <p:oleObj name="Equation" r:id="rId7" imgW="3798888" imgH="781172" progId="Equation.DSMT4">
                  <p:embed/>
                  <p:pic>
                    <p:nvPicPr>
                      <p:cNvPr id="0" name=""/>
                      <p:cNvPicPr/>
                      <p:nvPr/>
                    </p:nvPicPr>
                    <p:blipFill>
                      <a:blip r:embed="rId8"/>
                      <a:stretch>
                        <a:fillRect/>
                      </a:stretch>
                    </p:blipFill>
                    <p:spPr>
                      <a:xfrm>
                        <a:off x="1188376" y="3475714"/>
                        <a:ext cx="4558666" cy="937406"/>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2201A415-C461-BDEE-B348-0EE597F4B66B}"/>
              </a:ext>
            </a:extLst>
          </p:cNvPr>
          <p:cNvGraphicFramePr>
            <a:graphicFrameLocks noChangeAspect="1"/>
          </p:cNvGraphicFramePr>
          <p:nvPr>
            <p:extLst>
              <p:ext uri="{D42A27DB-BD31-4B8C-83A1-F6EECF244321}">
                <p14:modId xmlns:p14="http://schemas.microsoft.com/office/powerpoint/2010/main" val="3774130796"/>
              </p:ext>
            </p:extLst>
          </p:nvPr>
        </p:nvGraphicFramePr>
        <p:xfrm>
          <a:off x="1165490" y="4544168"/>
          <a:ext cx="4604438" cy="994429"/>
        </p:xfrm>
        <a:graphic>
          <a:graphicData uri="http://schemas.openxmlformats.org/presentationml/2006/ole">
            <mc:AlternateContent xmlns:mc="http://schemas.openxmlformats.org/markup-compatibility/2006">
              <mc:Choice xmlns:v="urn:schemas-microsoft-com:vml" Requires="v">
                <p:oleObj name="Equation" r:id="rId9" imgW="3837032" imgH="828691" progId="Equation.DSMT4">
                  <p:embed/>
                </p:oleObj>
              </mc:Choice>
              <mc:Fallback>
                <p:oleObj name="Equation" r:id="rId9" imgW="3837032" imgH="828691" progId="Equation.DSMT4">
                  <p:embed/>
                  <p:pic>
                    <p:nvPicPr>
                      <p:cNvPr id="0" name=""/>
                      <p:cNvPicPr/>
                      <p:nvPr/>
                    </p:nvPicPr>
                    <p:blipFill>
                      <a:blip r:embed="rId10"/>
                      <a:stretch>
                        <a:fillRect/>
                      </a:stretch>
                    </p:blipFill>
                    <p:spPr>
                      <a:xfrm>
                        <a:off x="1165490" y="4544168"/>
                        <a:ext cx="4604438" cy="994429"/>
                      </a:xfrm>
                      <a:prstGeom prst="rect">
                        <a:avLst/>
                      </a:prstGeom>
                    </p:spPr>
                  </p:pic>
                </p:oleObj>
              </mc:Fallback>
            </mc:AlternateContent>
          </a:graphicData>
        </a:graphic>
      </p:graphicFrame>
      <p:sp>
        <p:nvSpPr>
          <p:cNvPr id="28" name="矩形 27">
            <a:extLst>
              <a:ext uri="{FF2B5EF4-FFF2-40B4-BE49-F238E27FC236}">
                <a16:creationId xmlns:a16="http://schemas.microsoft.com/office/drawing/2014/main" id="{75C8B649-722F-15A6-9867-D02DA98482D9}"/>
              </a:ext>
            </a:extLst>
          </p:cNvPr>
          <p:cNvSpPr/>
          <p:nvPr/>
        </p:nvSpPr>
        <p:spPr bwMode="auto">
          <a:xfrm>
            <a:off x="695401" y="2309821"/>
            <a:ext cx="5544616" cy="107383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pic>
        <p:nvPicPr>
          <p:cNvPr id="30" name="图形 29">
            <a:extLst>
              <a:ext uri="{FF2B5EF4-FFF2-40B4-BE49-F238E27FC236}">
                <a16:creationId xmlns:a16="http://schemas.microsoft.com/office/drawing/2014/main" id="{1D4D6E72-EE6F-EB77-16EE-30692F8F7D73}"/>
              </a:ext>
            </a:extLst>
          </p:cNvPr>
          <p:cNvPicPr>
            <a:picLocks noChangeAspect="1"/>
          </p:cNvPicPr>
          <p:nvPr/>
        </p:nvPicPr>
        <p:blipFill rotWithShape="1">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6879" t="4740" r="7827"/>
          <a:stretch/>
        </p:blipFill>
        <p:spPr>
          <a:xfrm>
            <a:off x="6510681" y="2435237"/>
            <a:ext cx="4775261" cy="2649947"/>
          </a:xfrm>
          <a:prstGeom prst="rect">
            <a:avLst/>
          </a:prstGeom>
        </p:spPr>
      </p:pic>
      <p:sp>
        <p:nvSpPr>
          <p:cNvPr id="31" name="矩形 30">
            <a:extLst>
              <a:ext uri="{FF2B5EF4-FFF2-40B4-BE49-F238E27FC236}">
                <a16:creationId xmlns:a16="http://schemas.microsoft.com/office/drawing/2014/main" id="{62FE0961-091B-0882-AAFA-2391E2FBEBB1}"/>
              </a:ext>
            </a:extLst>
          </p:cNvPr>
          <p:cNvSpPr/>
          <p:nvPr/>
        </p:nvSpPr>
        <p:spPr bwMode="auto">
          <a:xfrm>
            <a:off x="6410204" y="2319356"/>
            <a:ext cx="4976216" cy="327597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07136294-6A66-3F81-4A21-0994C6290E1A}"/>
              </a:ext>
            </a:extLst>
          </p:cNvPr>
          <p:cNvSpPr/>
          <p:nvPr/>
        </p:nvSpPr>
        <p:spPr bwMode="auto">
          <a:xfrm>
            <a:off x="695401" y="4501322"/>
            <a:ext cx="5544616" cy="1080120"/>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cxnSp>
        <p:nvCxnSpPr>
          <p:cNvPr id="38" name="直接连接符 37">
            <a:extLst>
              <a:ext uri="{FF2B5EF4-FFF2-40B4-BE49-F238E27FC236}">
                <a16:creationId xmlns:a16="http://schemas.microsoft.com/office/drawing/2014/main" id="{74166601-CFE9-88A9-DAAD-CCE48D23F1FC}"/>
              </a:ext>
            </a:extLst>
          </p:cNvPr>
          <p:cNvCxnSpPr>
            <a:cxnSpLocks/>
          </p:cNvCxnSpPr>
          <p:nvPr/>
        </p:nvCxnSpPr>
        <p:spPr bwMode="auto">
          <a:xfrm>
            <a:off x="692302" y="3405409"/>
            <a:ext cx="3099" cy="1095913"/>
          </a:xfrm>
          <a:prstGeom prst="line">
            <a:avLst/>
          </a:prstGeom>
          <a:noFill/>
          <a:ln w="19050" cap="flat" cmpd="sng" algn="ctr">
            <a:solidFill>
              <a:srgbClr val="002060"/>
            </a:solidFill>
            <a:prstDash val="sysDash"/>
            <a:round/>
            <a:headEnd type="none" w="med" len="med"/>
            <a:tailEnd type="none" w="med" len="med"/>
          </a:ln>
          <a:effectLst/>
        </p:spPr>
      </p:cxnSp>
      <p:cxnSp>
        <p:nvCxnSpPr>
          <p:cNvPr id="40" name="直接连接符 39">
            <a:extLst>
              <a:ext uri="{FF2B5EF4-FFF2-40B4-BE49-F238E27FC236}">
                <a16:creationId xmlns:a16="http://schemas.microsoft.com/office/drawing/2014/main" id="{4915C152-A153-F964-D1DA-12159490B09A}"/>
              </a:ext>
            </a:extLst>
          </p:cNvPr>
          <p:cNvCxnSpPr>
            <a:cxnSpLocks/>
          </p:cNvCxnSpPr>
          <p:nvPr/>
        </p:nvCxnSpPr>
        <p:spPr bwMode="auto">
          <a:xfrm>
            <a:off x="6240017" y="3334971"/>
            <a:ext cx="0" cy="1166351"/>
          </a:xfrm>
          <a:prstGeom prst="line">
            <a:avLst/>
          </a:prstGeom>
          <a:noFill/>
          <a:ln w="19050" cap="flat" cmpd="sng" algn="ctr">
            <a:solidFill>
              <a:srgbClr val="002060"/>
            </a:solidFill>
            <a:prstDash val="sysDash"/>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p14:dur="200" advTm="71971">
        <p:fade/>
      </p:transition>
    </mc:Choice>
    <mc:Fallback xmlns="">
      <p:transition advTm="7197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2">
            <a:extLst>
              <a:ext uri="{FF2B5EF4-FFF2-40B4-BE49-F238E27FC236}">
                <a16:creationId xmlns:a16="http://schemas.microsoft.com/office/drawing/2014/main" id="{F71880A2-9CDF-5D86-8D54-0D31FB1A08A3}"/>
              </a:ext>
            </a:extLst>
          </p:cNvPr>
          <p:cNvSpPr/>
          <p:nvPr/>
        </p:nvSpPr>
        <p:spPr bwMode="auto">
          <a:xfrm>
            <a:off x="695709" y="1462040"/>
            <a:ext cx="10691019" cy="4847280"/>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pic>
        <p:nvPicPr>
          <p:cNvPr id="20" name="图片 19">
            <a:extLst>
              <a:ext uri="{FF2B5EF4-FFF2-40B4-BE49-F238E27FC236}">
                <a16:creationId xmlns:a16="http://schemas.microsoft.com/office/drawing/2014/main" id="{A43C10AE-273A-E48B-DBA2-DBB01E32DC46}"/>
              </a:ext>
            </a:extLst>
          </p:cNvPr>
          <p:cNvPicPr>
            <a:picLocks noChangeAspect="1"/>
          </p:cNvPicPr>
          <p:nvPr/>
        </p:nvPicPr>
        <p:blipFill>
          <a:blip r:embed="rId3"/>
          <a:stretch>
            <a:fillRect/>
          </a:stretch>
        </p:blipFill>
        <p:spPr>
          <a:xfrm>
            <a:off x="702482" y="2122793"/>
            <a:ext cx="10524900" cy="3157471"/>
          </a:xfrm>
          <a:prstGeom prst="rect">
            <a:avLst/>
          </a:prstGeom>
        </p:spPr>
      </p:pic>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aphicFrame>
        <p:nvGraphicFramePr>
          <p:cNvPr id="16" name="对象 15">
            <a:extLst>
              <a:ext uri="{FF2B5EF4-FFF2-40B4-BE49-F238E27FC236}">
                <a16:creationId xmlns:a16="http://schemas.microsoft.com/office/drawing/2014/main" id="{957DF5D7-E89A-E52C-8EC9-EDADF75653AE}"/>
              </a:ext>
            </a:extLst>
          </p:cNvPr>
          <p:cNvGraphicFramePr>
            <a:graphicFrameLocks noChangeAspect="1"/>
          </p:cNvGraphicFramePr>
          <p:nvPr>
            <p:extLst>
              <p:ext uri="{D42A27DB-BD31-4B8C-83A1-F6EECF244321}">
                <p14:modId xmlns:p14="http://schemas.microsoft.com/office/powerpoint/2010/main" val="3523515978"/>
              </p:ext>
            </p:extLst>
          </p:nvPr>
        </p:nvGraphicFramePr>
        <p:xfrm>
          <a:off x="2423592" y="4376442"/>
          <a:ext cx="1854720" cy="963792"/>
        </p:xfrm>
        <a:graphic>
          <a:graphicData uri="http://schemas.openxmlformats.org/presentationml/2006/ole">
            <mc:AlternateContent xmlns:mc="http://schemas.openxmlformats.org/markup-compatibility/2006">
              <mc:Choice xmlns:v="urn:schemas-microsoft-com:vml" Requires="v">
                <p:oleObj name="Equation" r:id="rId5" imgW="1612800" imgH="838080" progId="Equation.DSMT4">
                  <p:embed/>
                </p:oleObj>
              </mc:Choice>
              <mc:Fallback>
                <p:oleObj name="Equation" r:id="rId5" imgW="1612800" imgH="838080" progId="Equation.DSMT4">
                  <p:embed/>
                  <p:pic>
                    <p:nvPicPr>
                      <p:cNvPr id="2" name="对象 1">
                        <a:extLst>
                          <a:ext uri="{FF2B5EF4-FFF2-40B4-BE49-F238E27FC236}">
                            <a16:creationId xmlns:a16="http://schemas.microsoft.com/office/drawing/2014/main" id="{791EAB03-E238-8E27-0531-9BCEA71249D5}"/>
                          </a:ext>
                        </a:extLst>
                      </p:cNvPr>
                      <p:cNvPicPr/>
                      <p:nvPr/>
                    </p:nvPicPr>
                    <p:blipFill>
                      <a:blip r:embed="rId6"/>
                      <a:stretch>
                        <a:fillRect/>
                      </a:stretch>
                    </p:blipFill>
                    <p:spPr>
                      <a:xfrm>
                        <a:off x="2423592" y="4376442"/>
                        <a:ext cx="1854720" cy="9637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6EAAF25-381B-B982-AE8D-A2D29A661339}"/>
              </a:ext>
            </a:extLst>
          </p:cNvPr>
          <p:cNvGraphicFramePr>
            <a:graphicFrameLocks noChangeAspect="1"/>
          </p:cNvGraphicFramePr>
          <p:nvPr>
            <p:extLst>
              <p:ext uri="{D42A27DB-BD31-4B8C-83A1-F6EECF244321}">
                <p14:modId xmlns:p14="http://schemas.microsoft.com/office/powerpoint/2010/main" val="887397111"/>
              </p:ext>
            </p:extLst>
          </p:nvPr>
        </p:nvGraphicFramePr>
        <p:xfrm>
          <a:off x="702481" y="1860850"/>
          <a:ext cx="2701764" cy="934398"/>
        </p:xfrm>
        <a:graphic>
          <a:graphicData uri="http://schemas.openxmlformats.org/presentationml/2006/ole">
            <mc:AlternateContent xmlns:mc="http://schemas.openxmlformats.org/markup-compatibility/2006">
              <mc:Choice xmlns:v="urn:schemas-microsoft-com:vml" Requires="v">
                <p:oleObj name="Equation" r:id="rId7" imgW="2349360" imgH="812520" progId="Equation.DSMT4">
                  <p:embed/>
                </p:oleObj>
              </mc:Choice>
              <mc:Fallback>
                <p:oleObj name="Equation" r:id="rId7" imgW="2349360" imgH="812520" progId="Equation.DSMT4">
                  <p:embed/>
                  <p:pic>
                    <p:nvPicPr>
                      <p:cNvPr id="0" name=""/>
                      <p:cNvPicPr/>
                      <p:nvPr/>
                    </p:nvPicPr>
                    <p:blipFill>
                      <a:blip r:embed="rId8"/>
                      <a:stretch>
                        <a:fillRect/>
                      </a:stretch>
                    </p:blipFill>
                    <p:spPr>
                      <a:xfrm>
                        <a:off x="702481" y="1860850"/>
                        <a:ext cx="2701764" cy="93439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4D221BE-AACF-A333-3500-84E2D3E68473}"/>
              </a:ext>
            </a:extLst>
          </p:cNvPr>
          <p:cNvGraphicFramePr>
            <a:graphicFrameLocks noChangeAspect="1"/>
          </p:cNvGraphicFramePr>
          <p:nvPr>
            <p:extLst>
              <p:ext uri="{D42A27DB-BD31-4B8C-83A1-F6EECF244321}">
                <p14:modId xmlns:p14="http://schemas.microsoft.com/office/powerpoint/2010/main" val="77934133"/>
              </p:ext>
            </p:extLst>
          </p:nvPr>
        </p:nvGraphicFramePr>
        <p:xfrm>
          <a:off x="7897099" y="5374071"/>
          <a:ext cx="3139776" cy="642528"/>
        </p:xfrm>
        <a:graphic>
          <a:graphicData uri="http://schemas.openxmlformats.org/presentationml/2006/ole">
            <mc:AlternateContent xmlns:mc="http://schemas.openxmlformats.org/markup-compatibility/2006">
              <mc:Choice xmlns:v="urn:schemas-microsoft-com:vml" Requires="v">
                <p:oleObj name="Equation" r:id="rId9" imgW="2730240" imgH="558720" progId="Equation.DSMT4">
                  <p:embed/>
                </p:oleObj>
              </mc:Choice>
              <mc:Fallback>
                <p:oleObj name="Equation" r:id="rId9" imgW="2730240" imgH="558720" progId="Equation.DSMT4">
                  <p:embed/>
                  <p:pic>
                    <p:nvPicPr>
                      <p:cNvPr id="0" name=""/>
                      <p:cNvPicPr/>
                      <p:nvPr/>
                    </p:nvPicPr>
                    <p:blipFill>
                      <a:blip r:embed="rId10"/>
                      <a:stretch>
                        <a:fillRect/>
                      </a:stretch>
                    </p:blipFill>
                    <p:spPr>
                      <a:xfrm>
                        <a:off x="7897099" y="5374071"/>
                        <a:ext cx="3139776" cy="64252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9C513DB-E9C2-55CD-DA14-F50F0B01784E}"/>
              </a:ext>
            </a:extLst>
          </p:cNvPr>
          <p:cNvGraphicFramePr>
            <a:graphicFrameLocks noChangeAspect="1"/>
          </p:cNvGraphicFramePr>
          <p:nvPr>
            <p:extLst>
              <p:ext uri="{D42A27DB-BD31-4B8C-83A1-F6EECF244321}">
                <p14:modId xmlns:p14="http://schemas.microsoft.com/office/powerpoint/2010/main" val="1204787793"/>
              </p:ext>
            </p:extLst>
          </p:nvPr>
        </p:nvGraphicFramePr>
        <p:xfrm>
          <a:off x="4453120" y="5098676"/>
          <a:ext cx="2613996" cy="642528"/>
        </p:xfrm>
        <a:graphic>
          <a:graphicData uri="http://schemas.openxmlformats.org/presentationml/2006/ole">
            <mc:AlternateContent xmlns:mc="http://schemas.openxmlformats.org/markup-compatibility/2006">
              <mc:Choice xmlns:v="urn:schemas-microsoft-com:vml" Requires="v">
                <p:oleObj name="Equation" r:id="rId11" imgW="2273040" imgH="558720" progId="Equation.DSMT4">
                  <p:embed/>
                </p:oleObj>
              </mc:Choice>
              <mc:Fallback>
                <p:oleObj name="Equation" r:id="rId11" imgW="2273040" imgH="558720" progId="Equation.DSMT4">
                  <p:embed/>
                  <p:pic>
                    <p:nvPicPr>
                      <p:cNvPr id="0" name=""/>
                      <p:cNvPicPr/>
                      <p:nvPr/>
                    </p:nvPicPr>
                    <p:blipFill>
                      <a:blip r:embed="rId12"/>
                      <a:stretch>
                        <a:fillRect/>
                      </a:stretch>
                    </p:blipFill>
                    <p:spPr>
                      <a:xfrm>
                        <a:off x="4453120" y="5098676"/>
                        <a:ext cx="2613996" cy="64252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8AD6926-BE1A-9768-F50B-F897FCB581DF}"/>
              </a:ext>
            </a:extLst>
          </p:cNvPr>
          <p:cNvGraphicFramePr>
            <a:graphicFrameLocks noChangeAspect="1"/>
          </p:cNvGraphicFramePr>
          <p:nvPr>
            <p:extLst>
              <p:ext uri="{D42A27DB-BD31-4B8C-83A1-F6EECF244321}">
                <p14:modId xmlns:p14="http://schemas.microsoft.com/office/powerpoint/2010/main" val="2731870396"/>
              </p:ext>
            </p:extLst>
          </p:nvPr>
        </p:nvGraphicFramePr>
        <p:xfrm>
          <a:off x="4367808" y="2288210"/>
          <a:ext cx="2730744" cy="992772"/>
        </p:xfrm>
        <a:graphic>
          <a:graphicData uri="http://schemas.openxmlformats.org/presentationml/2006/ole">
            <mc:AlternateContent xmlns:mc="http://schemas.openxmlformats.org/markup-compatibility/2006">
              <mc:Choice xmlns:v="urn:schemas-microsoft-com:vml" Requires="v">
                <p:oleObj name="Equation" r:id="rId13" imgW="2374560" imgH="863280" progId="Equation.DSMT4">
                  <p:embed/>
                </p:oleObj>
              </mc:Choice>
              <mc:Fallback>
                <p:oleObj name="Equation" r:id="rId13" imgW="2374560" imgH="863280" progId="Equation.DSMT4">
                  <p:embed/>
                  <p:pic>
                    <p:nvPicPr>
                      <p:cNvPr id="0" name=""/>
                      <p:cNvPicPr/>
                      <p:nvPr/>
                    </p:nvPicPr>
                    <p:blipFill>
                      <a:blip r:embed="rId14"/>
                      <a:stretch>
                        <a:fillRect/>
                      </a:stretch>
                    </p:blipFill>
                    <p:spPr>
                      <a:xfrm>
                        <a:off x="4367808" y="2288210"/>
                        <a:ext cx="2730744" cy="992772"/>
                      </a:xfrm>
                      <a:prstGeom prst="rect">
                        <a:avLst/>
                      </a:prstGeom>
                    </p:spPr>
                  </p:pic>
                </p:oleObj>
              </mc:Fallback>
            </mc:AlternateContent>
          </a:graphicData>
        </a:graphic>
      </p:graphicFrame>
    </p:spTree>
    <p:extLst>
      <p:ext uri="{BB962C8B-B14F-4D97-AF65-F5344CB8AC3E}">
        <p14:creationId xmlns:p14="http://schemas.microsoft.com/office/powerpoint/2010/main" val="3386329866"/>
      </p:ext>
    </p:extLst>
  </p:cSld>
  <p:clrMapOvr>
    <a:masterClrMapping/>
  </p:clrMapOvr>
  <mc:AlternateContent xmlns:mc="http://schemas.openxmlformats.org/markup-compatibility/2006" xmlns:p14="http://schemas.microsoft.com/office/powerpoint/2010/main">
    <mc:Choice Requires="p14">
      <p:transition p14:dur="0" advTm="65019"/>
    </mc:Choice>
    <mc:Fallback xmlns="">
      <p:transition advTm="650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3" name="矩形 32"/>
          <p:cNvSpPr/>
          <p:nvPr/>
        </p:nvSpPr>
        <p:spPr bwMode="auto">
          <a:xfrm>
            <a:off x="664647" y="3717032"/>
            <a:ext cx="10762462" cy="295232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23" name="矩形 22"/>
          <p:cNvSpPr/>
          <p:nvPr/>
        </p:nvSpPr>
        <p:spPr bwMode="auto">
          <a:xfrm>
            <a:off x="664647" y="1851775"/>
            <a:ext cx="10796817" cy="1649233"/>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6" name="文本框 35">
            <a:extLst>
              <a:ext uri="{FF2B5EF4-FFF2-40B4-BE49-F238E27FC236}">
                <a16:creationId xmlns:a16="http://schemas.microsoft.com/office/drawing/2014/main" id="{F31EA947-7B8E-864E-AC88-9FD8E73B7CB6}"/>
              </a:ext>
            </a:extLst>
          </p:cNvPr>
          <p:cNvSpPr txBox="1"/>
          <p:nvPr/>
        </p:nvSpPr>
        <p:spPr>
          <a:xfrm>
            <a:off x="896099" y="4010561"/>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id="{CD3D74F8-0D64-472F-F5EE-91A89885405D}"/>
              </a:ext>
            </a:extLst>
          </p:cNvPr>
          <p:cNvGraphicFramePr>
            <a:graphicFrameLocks noChangeAspect="1"/>
          </p:cNvGraphicFramePr>
          <p:nvPr>
            <p:extLst>
              <p:ext uri="{D42A27DB-BD31-4B8C-83A1-F6EECF244321}">
                <p14:modId xmlns:p14="http://schemas.microsoft.com/office/powerpoint/2010/main" val="2540817858"/>
              </p:ext>
            </p:extLst>
          </p:nvPr>
        </p:nvGraphicFramePr>
        <p:xfrm>
          <a:off x="3696824" y="3905912"/>
          <a:ext cx="6359616" cy="609408"/>
        </p:xfrm>
        <a:graphic>
          <a:graphicData uri="http://schemas.openxmlformats.org/presentationml/2006/ole">
            <mc:AlternateContent xmlns:mc="http://schemas.openxmlformats.org/markup-compatibility/2006">
              <mc:Choice xmlns:v="urn:schemas-microsoft-com:vml" Requires="v">
                <p:oleObj name="Equation" r:id="rId4" imgW="3974760" imgH="380880" progId="Equation.DSMT4">
                  <p:embed/>
                </p:oleObj>
              </mc:Choice>
              <mc:Fallback>
                <p:oleObj name="Equation" r:id="rId4" imgW="3974760" imgH="380880" progId="Equation.DSMT4">
                  <p:embed/>
                  <p:pic>
                    <p:nvPicPr>
                      <p:cNvPr id="0" name=""/>
                      <p:cNvPicPr/>
                      <p:nvPr/>
                    </p:nvPicPr>
                    <p:blipFill>
                      <a:blip r:embed="rId5"/>
                      <a:stretch>
                        <a:fillRect/>
                      </a:stretch>
                    </p:blipFill>
                    <p:spPr>
                      <a:xfrm>
                        <a:off x="3696824" y="3905912"/>
                        <a:ext cx="6359616" cy="609408"/>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FB98FC70-CFF0-67BE-8C14-0F5A88CFC5E7}"/>
              </a:ext>
            </a:extLst>
          </p:cNvPr>
          <p:cNvGraphicFramePr>
            <a:graphicFrameLocks noChangeAspect="1"/>
          </p:cNvGraphicFramePr>
          <p:nvPr>
            <p:extLst>
              <p:ext uri="{D42A27DB-BD31-4B8C-83A1-F6EECF244321}">
                <p14:modId xmlns:p14="http://schemas.microsoft.com/office/powerpoint/2010/main" val="2018507518"/>
              </p:ext>
            </p:extLst>
          </p:nvPr>
        </p:nvGraphicFramePr>
        <p:xfrm>
          <a:off x="3696824" y="1991141"/>
          <a:ext cx="4510656" cy="568512"/>
        </p:xfrm>
        <a:graphic>
          <a:graphicData uri="http://schemas.openxmlformats.org/presentationml/2006/ole">
            <mc:AlternateContent xmlns:mc="http://schemas.openxmlformats.org/markup-compatibility/2006">
              <mc:Choice xmlns:v="urn:schemas-microsoft-com:vml" Requires="v">
                <p:oleObj name="Equation" r:id="rId6" imgW="2819160" imgH="355320" progId="Equation.DSMT4">
                  <p:embed/>
                </p:oleObj>
              </mc:Choice>
              <mc:Fallback>
                <p:oleObj name="Equation" r:id="rId6" imgW="2819160" imgH="355320" progId="Equation.DSMT4">
                  <p:embed/>
                  <p:pic>
                    <p:nvPicPr>
                      <p:cNvPr id="0" name=""/>
                      <p:cNvPicPr/>
                      <p:nvPr/>
                    </p:nvPicPr>
                    <p:blipFill>
                      <a:blip r:embed="rId7"/>
                      <a:stretch>
                        <a:fillRect/>
                      </a:stretch>
                    </p:blipFill>
                    <p:spPr>
                      <a:xfrm>
                        <a:off x="3696824" y="1991141"/>
                        <a:ext cx="4510656" cy="568512"/>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FFF6BD42-7B2B-56C8-9113-5FE8B295FD52}"/>
              </a:ext>
            </a:extLst>
          </p:cNvPr>
          <p:cNvSpPr txBox="1"/>
          <p:nvPr/>
        </p:nvSpPr>
        <p:spPr>
          <a:xfrm>
            <a:off x="896099" y="5736661"/>
            <a:ext cx="253560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衰减跟踪误差系统</a:t>
            </a:r>
          </a:p>
        </p:txBody>
      </p:sp>
      <p:graphicFrame>
        <p:nvGraphicFramePr>
          <p:cNvPr id="6" name="对象 5">
            <a:extLst>
              <a:ext uri="{FF2B5EF4-FFF2-40B4-BE49-F238E27FC236}">
                <a16:creationId xmlns:a16="http://schemas.microsoft.com/office/drawing/2014/main" id="{4044F521-3B56-EEC7-C21D-B8A5E5C70D34}"/>
              </a:ext>
            </a:extLst>
          </p:cNvPr>
          <p:cNvGraphicFramePr>
            <a:graphicFrameLocks noChangeAspect="1"/>
          </p:cNvGraphicFramePr>
          <p:nvPr>
            <p:extLst>
              <p:ext uri="{D42A27DB-BD31-4B8C-83A1-F6EECF244321}">
                <p14:modId xmlns:p14="http://schemas.microsoft.com/office/powerpoint/2010/main" val="2508722014"/>
              </p:ext>
            </p:extLst>
          </p:nvPr>
        </p:nvGraphicFramePr>
        <p:xfrm>
          <a:off x="3383553" y="5448560"/>
          <a:ext cx="4229100" cy="976312"/>
        </p:xfrm>
        <a:graphic>
          <a:graphicData uri="http://schemas.openxmlformats.org/presentationml/2006/ole">
            <mc:AlternateContent xmlns:mc="http://schemas.openxmlformats.org/markup-compatibility/2006">
              <mc:Choice xmlns:v="urn:schemas-microsoft-com:vml" Requires="v">
                <p:oleObj name="Equation" r:id="rId8" imgW="2641320" imgH="609480" progId="Equation.DSMT4">
                  <p:embed/>
                </p:oleObj>
              </mc:Choice>
              <mc:Fallback>
                <p:oleObj name="Equation" r:id="rId8" imgW="2641320" imgH="609480" progId="Equation.DSMT4">
                  <p:embed/>
                  <p:pic>
                    <p:nvPicPr>
                      <p:cNvPr id="93" name="对象 92">
                        <a:extLst>
                          <a:ext uri="{FF2B5EF4-FFF2-40B4-BE49-F238E27FC236}">
                            <a16:creationId xmlns:a16="http://schemas.microsoft.com/office/drawing/2014/main" id="{15B8D19F-790C-8BF0-E254-6A9A2CC04B09}"/>
                          </a:ext>
                        </a:extLst>
                      </p:cNvPr>
                      <p:cNvPicPr/>
                      <p:nvPr/>
                    </p:nvPicPr>
                    <p:blipFill>
                      <a:blip r:embed="rId9"/>
                      <a:stretch>
                        <a:fillRect/>
                      </a:stretch>
                    </p:blipFill>
                    <p:spPr>
                      <a:xfrm>
                        <a:off x="3383553" y="5448560"/>
                        <a:ext cx="4229100" cy="97631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07B43446-6A70-257A-0161-4388F595D46B}"/>
              </a:ext>
            </a:extLst>
          </p:cNvPr>
          <p:cNvGraphicFramePr>
            <a:graphicFrameLocks noChangeAspect="1"/>
          </p:cNvGraphicFramePr>
          <p:nvPr>
            <p:extLst>
              <p:ext uri="{D42A27DB-BD31-4B8C-83A1-F6EECF244321}">
                <p14:modId xmlns:p14="http://schemas.microsoft.com/office/powerpoint/2010/main" val="2583108300"/>
              </p:ext>
            </p:extLst>
          </p:nvPr>
        </p:nvGraphicFramePr>
        <p:xfrm>
          <a:off x="3719736" y="4808694"/>
          <a:ext cx="4876416" cy="507456"/>
        </p:xfrm>
        <a:graphic>
          <a:graphicData uri="http://schemas.openxmlformats.org/presentationml/2006/ole">
            <mc:AlternateContent xmlns:mc="http://schemas.openxmlformats.org/markup-compatibility/2006">
              <mc:Choice xmlns:v="urn:schemas-microsoft-com:vml" Requires="v">
                <p:oleObj name="Equation" r:id="rId10" imgW="3047760" imgH="317160" progId="Equation.DSMT4">
                  <p:embed/>
                </p:oleObj>
              </mc:Choice>
              <mc:Fallback>
                <p:oleObj name="Equation" r:id="rId10" imgW="3047760" imgH="317160" progId="Equation.DSMT4">
                  <p:embed/>
                  <p:pic>
                    <p:nvPicPr>
                      <p:cNvPr id="0" name=""/>
                      <p:cNvPicPr/>
                      <p:nvPr/>
                    </p:nvPicPr>
                    <p:blipFill>
                      <a:blip r:embed="rId11"/>
                      <a:stretch>
                        <a:fillRect/>
                      </a:stretch>
                    </p:blipFill>
                    <p:spPr>
                      <a:xfrm>
                        <a:off x="3719736" y="4808694"/>
                        <a:ext cx="4876416" cy="50745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A936813B-9AAA-84A7-18D6-FFEC4F184C1F}"/>
              </a:ext>
            </a:extLst>
          </p:cNvPr>
          <p:cNvSpPr txBox="1"/>
          <p:nvPr/>
        </p:nvSpPr>
        <p:spPr>
          <a:xfrm>
            <a:off x="896099" y="486236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控制极小极大化问题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FAFE6140-9919-050B-6A9D-0F1923126FE9}"/>
              </a:ext>
            </a:extLst>
          </p:cNvPr>
          <p:cNvGraphicFramePr>
            <a:graphicFrameLocks noChangeAspect="1"/>
          </p:cNvGraphicFramePr>
          <p:nvPr>
            <p:extLst>
              <p:ext uri="{D42A27DB-BD31-4B8C-83A1-F6EECF244321}">
                <p14:modId xmlns:p14="http://schemas.microsoft.com/office/powerpoint/2010/main" val="1433368172"/>
              </p:ext>
            </p:extLst>
          </p:nvPr>
        </p:nvGraphicFramePr>
        <p:xfrm>
          <a:off x="3719736" y="2847754"/>
          <a:ext cx="4449600" cy="507456"/>
        </p:xfrm>
        <a:graphic>
          <a:graphicData uri="http://schemas.openxmlformats.org/presentationml/2006/ole">
            <mc:AlternateContent xmlns:mc="http://schemas.openxmlformats.org/markup-compatibility/2006">
              <mc:Choice xmlns:v="urn:schemas-microsoft-com:vml" Requires="v">
                <p:oleObj name="Equation" r:id="rId12" imgW="2781000" imgH="317160" progId="Equation.DSMT4">
                  <p:embed/>
                </p:oleObj>
              </mc:Choice>
              <mc:Fallback>
                <p:oleObj name="Equation" r:id="rId12" imgW="2781000" imgH="317160" progId="Equation.DSMT4">
                  <p:embed/>
                  <p:pic>
                    <p:nvPicPr>
                      <p:cNvPr id="0" name=""/>
                      <p:cNvPicPr/>
                      <p:nvPr/>
                    </p:nvPicPr>
                    <p:blipFill>
                      <a:blip r:embed="rId13"/>
                      <a:stretch>
                        <a:fillRect/>
                      </a:stretch>
                    </p:blipFill>
                    <p:spPr>
                      <a:xfrm>
                        <a:off x="3719736" y="2847754"/>
                        <a:ext cx="4449600" cy="507456"/>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8269D9F1-FD19-8EE7-E97F-2342F712A7BF}"/>
              </a:ext>
            </a:extLst>
          </p:cNvPr>
          <p:cNvSpPr txBox="1"/>
          <p:nvPr/>
        </p:nvSpPr>
        <p:spPr>
          <a:xfrm>
            <a:off x="896099" y="2075342"/>
            <a:ext cx="2823637"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估计二次型性能指标</a:t>
            </a: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71C9BF9-6ADB-6A7A-CA3F-E4EA6E7F2B9D}"/>
              </a:ext>
            </a:extLst>
          </p:cNvPr>
          <p:cNvSpPr txBox="1"/>
          <p:nvPr/>
        </p:nvSpPr>
        <p:spPr>
          <a:xfrm>
            <a:off x="896099" y="2901427"/>
            <a:ext cx="280072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估计极小极大化问题</a:t>
            </a:r>
            <a:endParaRPr lang="zh-CN" altLang="en-US" b="1" dirty="0">
              <a:solidFill>
                <a:srgbClr val="002060"/>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0D459A11-707E-46EC-BFA0-FAD110806C7E}"/>
              </a:ext>
            </a:extLst>
          </p:cNvPr>
          <p:cNvGraphicFramePr>
            <a:graphicFrameLocks noChangeAspect="1"/>
          </p:cNvGraphicFramePr>
          <p:nvPr>
            <p:extLst>
              <p:ext uri="{D42A27DB-BD31-4B8C-83A1-F6EECF244321}">
                <p14:modId xmlns:p14="http://schemas.microsoft.com/office/powerpoint/2010/main" val="4255675435"/>
              </p:ext>
            </p:extLst>
          </p:nvPr>
        </p:nvGraphicFramePr>
        <p:xfrm>
          <a:off x="6005512" y="1365250"/>
          <a:ext cx="306511" cy="394086"/>
        </p:xfrm>
        <a:graphic>
          <a:graphicData uri="http://schemas.openxmlformats.org/presentationml/2006/ole">
            <mc:AlternateContent xmlns:mc="http://schemas.openxmlformats.org/markup-compatibility/2006">
              <mc:Choice xmlns:v="urn:schemas-microsoft-com:vml" Requires="v">
                <p:oleObj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6005512" y="1365250"/>
                        <a:ext cx="306511" cy="394086"/>
                      </a:xfrm>
                      <a:prstGeom prst="rect">
                        <a:avLst/>
                      </a:prstGeom>
                    </p:spPr>
                  </p:pic>
                </p:oleObj>
              </mc:Fallback>
            </mc:AlternateContent>
          </a:graphicData>
        </a:graphic>
      </p:graphicFrame>
    </p:spTree>
    <p:extLst>
      <p:ext uri="{BB962C8B-B14F-4D97-AF65-F5344CB8AC3E}">
        <p14:creationId xmlns:p14="http://schemas.microsoft.com/office/powerpoint/2010/main" val="1987246071"/>
      </p:ext>
    </p:extLst>
  </p:cSld>
  <p:clrMapOvr>
    <a:masterClrMapping/>
  </p:clrMapOvr>
  <mc:AlternateContent xmlns:mc="http://schemas.openxmlformats.org/markup-compatibility/2006" xmlns:p14="http://schemas.microsoft.com/office/powerpoint/2010/main">
    <mc:Choice Requires="p14">
      <p:transition p14:dur="200" advTm="24509">
        <p:fade/>
      </p:transition>
    </mc:Choice>
    <mc:Fallback xmlns="">
      <p:transition advTm="24509">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104" name="圆角矩形 52">
            <a:extLst>
              <a:ext uri="{FF2B5EF4-FFF2-40B4-BE49-F238E27FC236}">
                <a16:creationId xmlns:a16="http://schemas.microsoft.com/office/drawing/2014/main" id="{E05C4C75-F447-2BA5-663E-7F8F6725FCB4}"/>
              </a:ext>
            </a:extLst>
          </p:cNvPr>
          <p:cNvSpPr/>
          <p:nvPr/>
        </p:nvSpPr>
        <p:spPr bwMode="auto">
          <a:xfrm>
            <a:off x="695709" y="1301997"/>
            <a:ext cx="10691019" cy="3433857"/>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95" name="Rectangle 8">
                <a:extLst>
                  <a:ext uri="{FF2B5EF4-FFF2-40B4-BE49-F238E27FC236}">
                    <a16:creationId xmlns:a16="http://schemas.microsoft.com/office/drawing/2014/main" id="{15305411-AF99-1FEC-905C-C684ECC712C9}"/>
                  </a:ext>
                </a:extLst>
              </p:cNvPr>
              <p:cNvSpPr>
                <a:spLocks noChangeArrowheads="1"/>
              </p:cNvSpPr>
              <p:nvPr/>
            </p:nvSpPr>
            <p:spPr bwMode="auto">
              <a:xfrm>
                <a:off x="680615" y="1247632"/>
                <a:ext cx="10653582" cy="33118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4.1</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：满足估计极小极大化问题的 </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滤波器增益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𝒚</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与噪声扰动增益 </a:t>
                </a:r>
                <a14:m>
                  <m:oMath xmlns:m="http://schemas.openxmlformats.org/officeDocument/2006/math">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95" name="Rectangle 8">
                <a:extLst>
                  <a:ext uri="{FF2B5EF4-FFF2-40B4-BE49-F238E27FC236}">
                    <a16:creationId xmlns:a16="http://schemas.microsoft.com/office/drawing/2014/main" id="{15305411-AF99-1FEC-905C-C684ECC712C9}"/>
                  </a:ext>
                </a:extLst>
              </p:cNvPr>
              <p:cNvSpPr>
                <a:spLocks noRot="1" noChangeAspect="1" noMove="1" noResize="1" noEditPoints="1" noAdjustHandles="1" noChangeArrowheads="1" noChangeShapeType="1" noTextEdit="1"/>
              </p:cNvSpPr>
              <p:nvPr/>
            </p:nvSpPr>
            <p:spPr bwMode="auto">
              <a:xfrm>
                <a:off x="680615" y="1247632"/>
                <a:ext cx="10653582" cy="3311869"/>
              </a:xfrm>
              <a:prstGeom prst="rect">
                <a:avLst/>
              </a:prstGeom>
              <a:blipFill>
                <a:blip r:embed="rId4"/>
                <a:stretch>
                  <a:fillRect l="-6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AB224BF7-D946-CA86-0B67-949B17E123D0}"/>
              </a:ext>
            </a:extLst>
          </p:cNvPr>
          <p:cNvGraphicFramePr>
            <a:graphicFrameLocks noChangeAspect="1"/>
          </p:cNvGraphicFramePr>
          <p:nvPr>
            <p:extLst>
              <p:ext uri="{D42A27DB-BD31-4B8C-83A1-F6EECF244321}">
                <p14:modId xmlns:p14="http://schemas.microsoft.com/office/powerpoint/2010/main" val="439564456"/>
              </p:ext>
            </p:extLst>
          </p:nvPr>
        </p:nvGraphicFramePr>
        <p:xfrm>
          <a:off x="3873806" y="3654033"/>
          <a:ext cx="4267200" cy="852487"/>
        </p:xfrm>
        <a:graphic>
          <a:graphicData uri="http://schemas.openxmlformats.org/presentationml/2006/ole">
            <mc:AlternateContent xmlns:mc="http://schemas.openxmlformats.org/markup-compatibility/2006">
              <mc:Choice xmlns:v="urn:schemas-microsoft-com:vml" Requires="v">
                <p:oleObj name="Equation" r:id="rId5" imgW="2666880" imgH="533160" progId="Equation.DSMT4">
                  <p:embed/>
                </p:oleObj>
              </mc:Choice>
              <mc:Fallback>
                <p:oleObj name="Equation" r:id="rId5" imgW="2666880" imgH="533160" progId="Equation.DSMT4">
                  <p:embed/>
                  <p:pic>
                    <p:nvPicPr>
                      <p:cNvPr id="0" name=""/>
                      <p:cNvPicPr/>
                      <p:nvPr/>
                    </p:nvPicPr>
                    <p:blipFill>
                      <a:blip r:embed="rId6"/>
                      <a:stretch>
                        <a:fillRect/>
                      </a:stretch>
                    </p:blipFill>
                    <p:spPr>
                      <a:xfrm>
                        <a:off x="3873806" y="3654033"/>
                        <a:ext cx="4267200" cy="8524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7816C61B-1585-B6C2-7327-B9996C7C9A9C}"/>
              </a:ext>
            </a:extLst>
          </p:cNvPr>
          <p:cNvGraphicFramePr>
            <a:graphicFrameLocks noChangeAspect="1"/>
          </p:cNvGraphicFramePr>
          <p:nvPr>
            <p:extLst>
              <p:ext uri="{D42A27DB-BD31-4B8C-83A1-F6EECF244321}">
                <p14:modId xmlns:p14="http://schemas.microsoft.com/office/powerpoint/2010/main" val="1342836234"/>
              </p:ext>
            </p:extLst>
          </p:nvPr>
        </p:nvGraphicFramePr>
        <p:xfrm>
          <a:off x="2957860" y="1815062"/>
          <a:ext cx="6276280" cy="1325906"/>
        </p:xfrm>
        <a:graphic>
          <a:graphicData uri="http://schemas.openxmlformats.org/presentationml/2006/ole">
            <mc:AlternateContent xmlns:mc="http://schemas.openxmlformats.org/markup-compatibility/2006">
              <mc:Choice xmlns:v="urn:schemas-microsoft-com:vml" Requires="v">
                <p:oleObj name="Equation" r:id="rId7" imgW="3922675" imgH="828691" progId="Equation.DSMT4">
                  <p:embed/>
                </p:oleObj>
              </mc:Choice>
              <mc:Fallback>
                <p:oleObj name="Equation" r:id="rId7" imgW="3922675" imgH="828691" progId="Equation.DSMT4">
                  <p:embed/>
                  <p:pic>
                    <p:nvPicPr>
                      <p:cNvPr id="0" name=""/>
                      <p:cNvPicPr/>
                      <p:nvPr/>
                    </p:nvPicPr>
                    <p:blipFill>
                      <a:blip r:embed="rId8"/>
                      <a:stretch>
                        <a:fillRect/>
                      </a:stretch>
                    </p:blipFill>
                    <p:spPr>
                      <a:xfrm>
                        <a:off x="2957860" y="1815062"/>
                        <a:ext cx="6276280" cy="132590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DEC7D3C-F084-72F3-E9F8-F68F371C1A58}"/>
              </a:ext>
            </a:extLst>
          </p:cNvPr>
          <p:cNvGraphicFramePr>
            <a:graphicFrameLocks noChangeAspect="1"/>
          </p:cNvGraphicFramePr>
          <p:nvPr>
            <p:extLst>
              <p:ext uri="{D42A27DB-BD31-4B8C-83A1-F6EECF244321}">
                <p14:modId xmlns:p14="http://schemas.microsoft.com/office/powerpoint/2010/main" val="2233622927"/>
              </p:ext>
            </p:extLst>
          </p:nvPr>
        </p:nvGraphicFramePr>
        <p:xfrm>
          <a:off x="1742488" y="5120705"/>
          <a:ext cx="8574912" cy="1178496"/>
        </p:xfrm>
        <a:graphic>
          <a:graphicData uri="http://schemas.openxmlformats.org/presentationml/2006/ole">
            <mc:AlternateContent xmlns:mc="http://schemas.openxmlformats.org/markup-compatibility/2006">
              <mc:Choice xmlns:v="urn:schemas-microsoft-com:vml" Requires="v">
                <p:oleObj name="Equation" r:id="rId9" imgW="5359320" imgH="736560" progId="Equation.DSMT4">
                  <p:embed/>
                </p:oleObj>
              </mc:Choice>
              <mc:Fallback>
                <p:oleObj name="Equation" r:id="rId9" imgW="5359320" imgH="736560" progId="Equation.DSMT4">
                  <p:embed/>
                  <p:pic>
                    <p:nvPicPr>
                      <p:cNvPr id="0" name=""/>
                      <p:cNvPicPr/>
                      <p:nvPr/>
                    </p:nvPicPr>
                    <p:blipFill>
                      <a:blip r:embed="rId10"/>
                      <a:stretch>
                        <a:fillRect/>
                      </a:stretch>
                    </p:blipFill>
                    <p:spPr>
                      <a:xfrm>
                        <a:off x="1742488" y="5120705"/>
                        <a:ext cx="8574912" cy="1178496"/>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E782BF2E-D571-3653-2549-42B2FC6E7B7F}"/>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4733645"/>
      </p:ext>
    </p:extLst>
  </p:cSld>
  <p:clrMapOvr>
    <a:masterClrMapping/>
  </p:clrMapOvr>
  <mc:AlternateContent xmlns:mc="http://schemas.openxmlformats.org/markup-compatibility/2006" xmlns:p14="http://schemas.microsoft.com/office/powerpoint/2010/main">
    <mc:Choice Requires="p14">
      <p:transition p14:dur="200" advTm="24730">
        <p:fade/>
      </p:transition>
    </mc:Choice>
    <mc:Fallback xmlns="">
      <p:transition advTm="2473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一、研究背景</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11488">
        <p:fade/>
      </p:transition>
    </mc:Choice>
    <mc:Fallback xmlns="">
      <p:transition advTm="1148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7" name="圆角矩形 52">
            <a:extLst>
              <a:ext uri="{FF2B5EF4-FFF2-40B4-BE49-F238E27FC236}">
                <a16:creationId xmlns:a16="http://schemas.microsoft.com/office/drawing/2014/main" id="{D2C14E9A-0AF8-BC47-A829-537BAD22D0AB}"/>
              </a:ext>
            </a:extLst>
          </p:cNvPr>
          <p:cNvSpPr/>
          <p:nvPr/>
        </p:nvSpPr>
        <p:spPr bwMode="auto">
          <a:xfrm>
            <a:off x="680616" y="1435828"/>
            <a:ext cx="10720898" cy="3361324"/>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mc:AlternateContent xmlns:mc="http://schemas.openxmlformats.org/markup-compatibility/2006" xmlns:a14="http://schemas.microsoft.com/office/drawing/2010/main">
        <mc:Choice Requires="a14">
          <p:sp>
            <p:nvSpPr>
              <p:cNvPr id="8" name="Rectangle 8">
                <a:extLst>
                  <a:ext uri="{FF2B5EF4-FFF2-40B4-BE49-F238E27FC236}">
                    <a16:creationId xmlns:a16="http://schemas.microsoft.com/office/drawing/2014/main" id="{2A3AEECA-4123-1668-AD5D-D2A5A56C6F79}"/>
                  </a:ext>
                </a:extLst>
              </p:cNvPr>
              <p:cNvSpPr>
                <a:spLocks noChangeArrowheads="1"/>
              </p:cNvSpPr>
              <p:nvPr/>
            </p:nvSpPr>
            <p:spPr bwMode="auto">
              <a:xfrm>
                <a:off x="695400" y="1171364"/>
                <a:ext cx="10653582" cy="28492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定理</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4.2</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：满足控制极小极大化问题的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跟踪控制器</a:t>
                </a:r>
                <a14:m>
                  <m:oMath xmlns:m="http://schemas.openxmlformats.org/officeDocument/2006/math">
                    <m:r>
                      <a:rPr lang="en-US" altLang="zh-CN" sz="2000" b="1" i="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 </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e>
                        </m:acc>
                      </m:sub>
                    </m:sSub>
                    <m:acc>
                      <m:accPr>
                        <m:chr m:val="̃"/>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与噪声扰动 </a:t>
                </a:r>
                <a14:m>
                  <m:oMath xmlns:m="http://schemas.openxmlformats.org/officeDocument/2006/math">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sSub>
                          <m:sSub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𝝕</m:t>
                            </m:r>
                          </m:e>
                          <m:sub>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𝒘</m:t>
                            </m:r>
                          </m:e>
                        </m:acc>
                      </m:sub>
                    </m:sSub>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为：</a:t>
                </a: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540000" eaLnBrk="0" fontAlgn="base" hangingPunct="0">
                  <a:lnSpc>
                    <a:spcPct val="150000"/>
                  </a:lnSpc>
                  <a:spcBef>
                    <a:spcPct val="0"/>
                  </a:spcBef>
                  <a:spcAft>
                    <a:spcPct val="0"/>
                  </a:spcAf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其中</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14:m>
                  <m:oMath xmlns:m="http://schemas.openxmlformats.org/officeDocument/2006/math">
                    <m:r>
                      <a:rPr kumimoji="0" lang="en-US" altLang="zh-CN" sz="2000" b="1" i="1" u="none" strike="noStrike" cap="none" normalizeH="0" baseline="0" smtClean="0">
                        <a:ln>
                          <a:noFill/>
                        </a:ln>
                        <a:solidFill>
                          <a:srgbClr val="002060"/>
                        </a:solidFill>
                        <a:effectLst/>
                        <a:latin typeface="Cambria Math" panose="02040503050406030204" pitchFamily="18" charset="0"/>
                        <a:ea typeface="微软雅黑" panose="020B0503020204020204" pitchFamily="34" charset="-122"/>
                        <a:cs typeface="Times New Roman" panose="02020603050405020304" pitchFamily="18" charset="0"/>
                      </a:rPr>
                      <m:t>𝑷</m:t>
                    </m:r>
                  </m:oMath>
                </a14:m>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下列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t>
                </a: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CARE</a:t>
                </a:r>
                <a:r>
                  <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的唯一镇定解：</a:t>
                </a:r>
                <a:endParaRPr kumimoji="0" lang="en-US" altLang="zh-CN"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Rectangle 8">
                <a:extLst>
                  <a:ext uri="{FF2B5EF4-FFF2-40B4-BE49-F238E27FC236}">
                    <a16:creationId xmlns:a16="http://schemas.microsoft.com/office/drawing/2014/main" id="{2A3AEECA-4123-1668-AD5D-D2A5A56C6F79}"/>
                  </a:ext>
                </a:extLst>
              </p:cNvPr>
              <p:cNvSpPr>
                <a:spLocks noRot="1" noChangeAspect="1" noMove="1" noResize="1" noEditPoints="1" noAdjustHandles="1" noChangeArrowheads="1" noChangeShapeType="1" noTextEdit="1"/>
              </p:cNvSpPr>
              <p:nvPr/>
            </p:nvSpPr>
            <p:spPr bwMode="auto">
              <a:xfrm>
                <a:off x="695400" y="1171364"/>
                <a:ext cx="10653582" cy="2849242"/>
              </a:xfrm>
              <a:prstGeom prst="rect">
                <a:avLst/>
              </a:prstGeom>
              <a:blipFill>
                <a:blip r:embed="rId4"/>
                <a:stretch>
                  <a:fillRect l="-572" b="-320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1766D357-6ADC-5851-9079-9CADB46BD804}"/>
              </a:ext>
            </a:extLst>
          </p:cNvPr>
          <p:cNvGraphicFramePr>
            <a:graphicFrameLocks noChangeAspect="1"/>
          </p:cNvGraphicFramePr>
          <p:nvPr>
            <p:extLst>
              <p:ext uri="{D42A27DB-BD31-4B8C-83A1-F6EECF244321}">
                <p14:modId xmlns:p14="http://schemas.microsoft.com/office/powerpoint/2010/main" val="346832971"/>
              </p:ext>
            </p:extLst>
          </p:nvPr>
        </p:nvGraphicFramePr>
        <p:xfrm>
          <a:off x="3800969" y="3789040"/>
          <a:ext cx="4104576" cy="853056"/>
        </p:xfrm>
        <a:graphic>
          <a:graphicData uri="http://schemas.openxmlformats.org/presentationml/2006/ole">
            <mc:AlternateContent xmlns:mc="http://schemas.openxmlformats.org/markup-compatibility/2006">
              <mc:Choice xmlns:v="urn:schemas-microsoft-com:vml" Requires="v">
                <p:oleObj name="Equation" r:id="rId5" imgW="2565360" imgH="533160" progId="Equation.DSMT4">
                  <p:embed/>
                </p:oleObj>
              </mc:Choice>
              <mc:Fallback>
                <p:oleObj name="Equation" r:id="rId5" imgW="2565360" imgH="533160" progId="Equation.DSMT4">
                  <p:embed/>
                  <p:pic>
                    <p:nvPicPr>
                      <p:cNvPr id="13" name="对象 12">
                        <a:extLst>
                          <a:ext uri="{FF2B5EF4-FFF2-40B4-BE49-F238E27FC236}">
                            <a16:creationId xmlns:a16="http://schemas.microsoft.com/office/drawing/2014/main" id="{1766D357-6ADC-5851-9079-9CADB46BD804}"/>
                          </a:ext>
                        </a:extLst>
                      </p:cNvPr>
                      <p:cNvPicPr/>
                      <p:nvPr/>
                    </p:nvPicPr>
                    <p:blipFill>
                      <a:blip r:embed="rId6"/>
                      <a:stretch>
                        <a:fillRect/>
                      </a:stretch>
                    </p:blipFill>
                    <p:spPr>
                      <a:xfrm>
                        <a:off x="3800969" y="3789040"/>
                        <a:ext cx="4104576" cy="853056"/>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E0E88FE8-27FA-C61D-EF82-CEFF3E0844FE}"/>
              </a:ext>
            </a:extLst>
          </p:cNvPr>
          <p:cNvGraphicFramePr>
            <a:graphicFrameLocks noChangeAspect="1"/>
          </p:cNvGraphicFramePr>
          <p:nvPr>
            <p:extLst>
              <p:ext uri="{D42A27DB-BD31-4B8C-83A1-F6EECF244321}">
                <p14:modId xmlns:p14="http://schemas.microsoft.com/office/powerpoint/2010/main" val="3274042776"/>
              </p:ext>
            </p:extLst>
          </p:nvPr>
        </p:nvGraphicFramePr>
        <p:xfrm>
          <a:off x="2783632" y="1916832"/>
          <a:ext cx="6139251" cy="1325906"/>
        </p:xfrm>
        <a:graphic>
          <a:graphicData uri="http://schemas.openxmlformats.org/presentationml/2006/ole">
            <mc:AlternateContent xmlns:mc="http://schemas.openxmlformats.org/markup-compatibility/2006">
              <mc:Choice xmlns:v="urn:schemas-microsoft-com:vml" Requires="v">
                <p:oleObj name="Equation" r:id="rId7" imgW="3837032" imgH="828691" progId="Equation.DSMT4">
                  <p:embed/>
                </p:oleObj>
              </mc:Choice>
              <mc:Fallback>
                <p:oleObj name="Equation" r:id="rId7" imgW="3837032" imgH="828691" progId="Equation.DSMT4">
                  <p:embed/>
                  <p:pic>
                    <p:nvPicPr>
                      <p:cNvPr id="0" name=""/>
                      <p:cNvPicPr/>
                      <p:nvPr/>
                    </p:nvPicPr>
                    <p:blipFill>
                      <a:blip r:embed="rId8"/>
                      <a:stretch>
                        <a:fillRect/>
                      </a:stretch>
                    </p:blipFill>
                    <p:spPr>
                      <a:xfrm>
                        <a:off x="2783632" y="1916832"/>
                        <a:ext cx="6139251" cy="1325906"/>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F2F8B0A-9357-9D99-24F5-B68591A6F54F}"/>
              </a:ext>
            </a:extLst>
          </p:cNvPr>
          <p:cNvGraphicFramePr>
            <a:graphicFrameLocks noChangeAspect="1"/>
          </p:cNvGraphicFramePr>
          <p:nvPr>
            <p:extLst>
              <p:ext uri="{D42A27DB-BD31-4B8C-83A1-F6EECF244321}">
                <p14:modId xmlns:p14="http://schemas.microsoft.com/office/powerpoint/2010/main" val="2933516148"/>
              </p:ext>
            </p:extLst>
          </p:nvPr>
        </p:nvGraphicFramePr>
        <p:xfrm>
          <a:off x="709489" y="5157533"/>
          <a:ext cx="10610460" cy="1104840"/>
        </p:xfrm>
        <a:graphic>
          <a:graphicData uri="http://schemas.openxmlformats.org/presentationml/2006/ole">
            <mc:AlternateContent xmlns:mc="http://schemas.openxmlformats.org/markup-compatibility/2006">
              <mc:Choice xmlns:v="urn:schemas-microsoft-com:vml" Requires="v">
                <p:oleObj name="Equation" r:id="rId9" imgW="7073640" imgH="736560" progId="Equation.DSMT4">
                  <p:embed/>
                </p:oleObj>
              </mc:Choice>
              <mc:Fallback>
                <p:oleObj name="Equation" r:id="rId9" imgW="7073640" imgH="736560" progId="Equation.DSMT4">
                  <p:embed/>
                  <p:pic>
                    <p:nvPicPr>
                      <p:cNvPr id="0" name=""/>
                      <p:cNvPicPr/>
                      <p:nvPr/>
                    </p:nvPicPr>
                    <p:blipFill>
                      <a:blip r:embed="rId10"/>
                      <a:stretch>
                        <a:fillRect/>
                      </a:stretch>
                    </p:blipFill>
                    <p:spPr>
                      <a:xfrm>
                        <a:off x="709489" y="5157533"/>
                        <a:ext cx="10610460" cy="1104840"/>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CF83472-76D2-469A-6A10-C269D928E9BB}"/>
              </a:ext>
            </a:extLst>
          </p:cNvPr>
          <p:cNvSpPr/>
          <p:nvPr/>
        </p:nvSpPr>
        <p:spPr bwMode="auto">
          <a:xfrm>
            <a:off x="684435" y="4966571"/>
            <a:ext cx="10691019" cy="1486765"/>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929861"/>
      </p:ext>
    </p:extLst>
  </p:cSld>
  <p:clrMapOvr>
    <a:masterClrMapping/>
  </p:clrMapOvr>
  <mc:AlternateContent xmlns:mc="http://schemas.openxmlformats.org/markup-compatibility/2006" xmlns:p14="http://schemas.microsoft.com/office/powerpoint/2010/main">
    <mc:Choice Requires="p14">
      <p:transition p14:dur="200" advTm="25685">
        <p:fade/>
      </p:transition>
    </mc:Choice>
    <mc:Fallback xmlns="">
      <p:transition advTm="2568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2" name="Rectangle 8">
                <a:extLst>
                  <a:ext uri="{FF2B5EF4-FFF2-40B4-BE49-F238E27FC236}">
                    <a16:creationId xmlns:a16="http://schemas.microsoft.com/office/drawing/2014/main" id="{1AF87117-D5C7-C92C-C6D5-9479B0F0CCAE}"/>
                  </a:ext>
                </a:extLst>
              </p:cNvPr>
              <p:cNvSpPr>
                <a:spLocks noChangeArrowheads="1"/>
              </p:cNvSpPr>
              <p:nvPr/>
            </p:nvSpPr>
            <p:spPr bwMode="auto">
              <a:xfrm>
                <a:off x="688162" y="1522619"/>
                <a:ext cx="10638487" cy="10270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kumimoji="0" lang="en-US" altLang="zh-CN" sz="2000" b="1" i="0" u="none" strike="noStrike"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GCARE </a:t>
                </a:r>
                <a:r>
                  <a:rPr kumimoji="0" lang="zh-CN" altLang="en-US" sz="20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cs typeface="Times New Roman" panose="02020603050405020304" pitchFamily="18" charset="0"/>
                  </a:rPr>
                  <a:t>存在唯一镇定解当且仅当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𝑩</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𝜫</m:t>
                    </m:r>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能镇定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 </a:t>
                </a:r>
                <a14:m>
                  <m:oMath xmlns:m="http://schemas.openxmlformats.org/officeDocument/2006/math">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el-GR"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𝜫</m:t>
                    </m:r>
                    <m:r>
                      <a:rPr lang="en-US" altLang="zh-CN" sz="2000" b="1"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sSup>
                          <m:sSup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d>
                              <m:dPr>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𝑸</m:t>
                                </m:r>
                              </m:e>
                            </m:d>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𝑪</m:t>
                            </m:r>
                          </m:e>
                        </m:acc>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zh-CN" altLang="en-US"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𝜸</m:t>
                        </m:r>
                      </m:e>
                      <m:sup>
                        <m:f>
                          <m:fPr>
                            <m:type m:val="lin"/>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fPr>
                          <m:num>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𝟏</m:t>
                            </m:r>
                          </m:num>
                          <m:den>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den>
                        </m:f>
                      </m:sup>
                    </m:sSup>
                    <m:acc>
                      <m:accPr>
                        <m:chr m:val="̃"/>
                        <m:ctrlP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𝑨</m:t>
                        </m:r>
                      </m:e>
                    </m:acc>
                    <m:r>
                      <a:rPr lang="en-US" altLang="zh-CN" sz="2000" b="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可探测</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，且镇定解 </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𝑷</m:t>
                    </m:r>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a:t>
                </a:r>
                <a:endParaRPr kumimoji="0" lang="zh-CN" altLang="en-US" sz="3200" b="1"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mc:Choice>
        <mc:Fallback xmlns="">
          <p:sp>
            <p:nvSpPr>
              <p:cNvPr id="62" name="Rectangle 8">
                <a:extLst>
                  <a:ext uri="{FF2B5EF4-FFF2-40B4-BE49-F238E27FC236}">
                    <a16:creationId xmlns:a16="http://schemas.microsoft.com/office/drawing/2014/main" id="{1AF87117-D5C7-C92C-C6D5-9479B0F0CCAE}"/>
                  </a:ext>
                </a:extLst>
              </p:cNvPr>
              <p:cNvSpPr>
                <a:spLocks noRot="1" noChangeAspect="1" noMove="1" noResize="1" noEditPoints="1" noAdjustHandles="1" noChangeArrowheads="1" noChangeShapeType="1" noTextEdit="1"/>
              </p:cNvSpPr>
              <p:nvPr/>
            </p:nvSpPr>
            <p:spPr bwMode="auto">
              <a:xfrm>
                <a:off x="688162" y="1522619"/>
                <a:ext cx="10638487" cy="1027076"/>
              </a:xfrm>
              <a:prstGeom prst="rect">
                <a:avLst/>
              </a:prstGeom>
              <a:blipFill>
                <a:blip r:embed="rId3"/>
                <a:stretch>
                  <a:fillRect l="-516" t="-22024" b="-8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3" name="矩形 72">
            <a:extLst>
              <a:ext uri="{FF2B5EF4-FFF2-40B4-BE49-F238E27FC236}">
                <a16:creationId xmlns:a16="http://schemas.microsoft.com/office/drawing/2014/main" id="{2A29276C-CA3D-A976-9AC2-B467F79C2364}"/>
              </a:ext>
            </a:extLst>
          </p:cNvPr>
          <p:cNvSpPr/>
          <p:nvPr/>
        </p:nvSpPr>
        <p:spPr bwMode="auto">
          <a:xfrm>
            <a:off x="680614" y="1412776"/>
            <a:ext cx="10653582" cy="1581411"/>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grpSp>
        <p:nvGrpSpPr>
          <p:cNvPr id="107" name="组合 106">
            <a:extLst>
              <a:ext uri="{FF2B5EF4-FFF2-40B4-BE49-F238E27FC236}">
                <a16:creationId xmlns:a16="http://schemas.microsoft.com/office/drawing/2014/main" id="{853E378F-1C6E-C5F8-090F-E1E6B2AF3020}"/>
              </a:ext>
            </a:extLst>
          </p:cNvPr>
          <p:cNvGrpSpPr/>
          <p:nvPr/>
        </p:nvGrpSpPr>
        <p:grpSpPr>
          <a:xfrm>
            <a:off x="680614" y="5130615"/>
            <a:ext cx="10653582" cy="1466737"/>
            <a:chOff x="680614" y="5130615"/>
            <a:chExt cx="10653582" cy="1466737"/>
          </a:xfrm>
        </p:grpSpPr>
        <p:sp>
          <p:nvSpPr>
            <p:cNvPr id="80" name="矩形 79">
              <a:extLst>
                <a:ext uri="{FF2B5EF4-FFF2-40B4-BE49-F238E27FC236}">
                  <a16:creationId xmlns:a16="http://schemas.microsoft.com/office/drawing/2014/main" id="{4BC83896-22EF-3C36-455D-58A82D247AE1}"/>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92" name="Rectangle 8">
                  <a:extLst>
                    <a:ext uri="{FF2B5EF4-FFF2-40B4-BE49-F238E27FC236}">
                      <a16:creationId xmlns:a16="http://schemas.microsoft.com/office/drawing/2014/main" id="{BB658B21-A121-A770-376F-CAC6C799AF09}"/>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满足预设的 </a:t>
                  </a:r>
                  <a14:m>
                    <m:oMath xmlns:m="http://schemas.openxmlformats.org/officeDocument/2006/math">
                      <m:sSub>
                        <m:sSubPr>
                          <m:ctrlP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𝑳</m:t>
                          </m:r>
                        </m:e>
                        <m:sub>
                          <m:r>
                            <a:rPr lang="en-US" altLang="zh-CN" sz="2000" b="1"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𝟐</m:t>
                          </m:r>
                        </m:sub>
                      </m:sSub>
                    </m:oMath>
                  </a14:m>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增益</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p>
              </p:txBody>
            </p:sp>
          </mc:Choice>
          <mc:Fallback xmlns="">
            <p:sp>
              <p:nvSpPr>
                <p:cNvPr id="92" name="Rectangle 8">
                  <a:extLst>
                    <a:ext uri="{FF2B5EF4-FFF2-40B4-BE49-F238E27FC236}">
                      <a16:creationId xmlns:a16="http://schemas.microsoft.com/office/drawing/2014/main" id="{BB658B21-A121-A770-376F-CAC6C799AF09}"/>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5"/>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graphicFrame>
        <p:nvGraphicFramePr>
          <p:cNvPr id="2" name="对象 1">
            <a:extLst>
              <a:ext uri="{FF2B5EF4-FFF2-40B4-BE49-F238E27FC236}">
                <a16:creationId xmlns:a16="http://schemas.microsoft.com/office/drawing/2014/main" id="{B4EB0321-A574-C5CF-2284-3A21B6B30FBB}"/>
              </a:ext>
            </a:extLst>
          </p:cNvPr>
          <p:cNvGraphicFramePr>
            <a:graphicFrameLocks noChangeAspect="1"/>
          </p:cNvGraphicFramePr>
          <p:nvPr>
            <p:extLst>
              <p:ext uri="{D42A27DB-BD31-4B8C-83A1-F6EECF244321}">
                <p14:modId xmlns:p14="http://schemas.microsoft.com/office/powerpoint/2010/main" val="4278590976"/>
              </p:ext>
            </p:extLst>
          </p:nvPr>
        </p:nvGraphicFramePr>
        <p:xfrm>
          <a:off x="4115699" y="2426134"/>
          <a:ext cx="3960603" cy="426802"/>
        </p:xfrm>
        <a:graphic>
          <a:graphicData uri="http://schemas.openxmlformats.org/presentationml/2006/ole">
            <mc:AlternateContent xmlns:mc="http://schemas.openxmlformats.org/markup-compatibility/2006">
              <mc:Choice xmlns:v="urn:schemas-microsoft-com:vml" Requires="v">
                <p:oleObj name="Equation" r:id="rId6" imgW="2475377" imgH="266751" progId="Equation.DSMT4">
                  <p:embed/>
                </p:oleObj>
              </mc:Choice>
              <mc:Fallback>
                <p:oleObj name="Equation" r:id="rId6" imgW="2475377" imgH="266751" progId="Equation.DSMT4">
                  <p:embed/>
                  <p:pic>
                    <p:nvPicPr>
                      <p:cNvPr id="0" name=""/>
                      <p:cNvPicPr/>
                      <p:nvPr/>
                    </p:nvPicPr>
                    <p:blipFill>
                      <a:blip r:embed="rId7"/>
                      <a:stretch>
                        <a:fillRect/>
                      </a:stretch>
                    </p:blipFill>
                    <p:spPr>
                      <a:xfrm>
                        <a:off x="4115699" y="2426134"/>
                        <a:ext cx="3960603" cy="426802"/>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184ADEF9-ECE5-1718-5D7F-4DC4096852EE}"/>
              </a:ext>
            </a:extLst>
          </p:cNvPr>
          <p:cNvGrpSpPr/>
          <p:nvPr/>
        </p:nvGrpSpPr>
        <p:grpSpPr>
          <a:xfrm>
            <a:off x="699002" y="3330415"/>
            <a:ext cx="10653582" cy="1466737"/>
            <a:chOff x="680614" y="5130615"/>
            <a:chExt cx="10653582" cy="1466737"/>
          </a:xfrm>
        </p:grpSpPr>
        <p:sp>
          <p:nvSpPr>
            <p:cNvPr id="4" name="矩形 3">
              <a:extLst>
                <a:ext uri="{FF2B5EF4-FFF2-40B4-BE49-F238E27FC236}">
                  <a16:creationId xmlns:a16="http://schemas.microsoft.com/office/drawing/2014/main" id="{F394C41E-1503-427B-F87E-50D5D0C33C7D}"/>
                </a:ext>
              </a:extLst>
            </p:cNvPr>
            <p:cNvSpPr/>
            <p:nvPr/>
          </p:nvSpPr>
          <p:spPr bwMode="auto">
            <a:xfrm>
              <a:off x="680614" y="5130615"/>
              <a:ext cx="10653582" cy="1466737"/>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A3F4D2E1-DE74-E80F-04DB-D72DCA39C1DB}"/>
                    </a:ext>
                  </a:extLst>
                </p:cNvPr>
                <p:cNvSpPr>
                  <a:spLocks noChangeArrowheads="1"/>
                </p:cNvSpPr>
                <p:nvPr/>
              </p:nvSpPr>
              <p:spPr bwMode="auto">
                <a:xfrm>
                  <a:off x="680614" y="5312005"/>
                  <a:ext cx="10646035" cy="110395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GCARE</a:t>
                  </a:r>
                  <a:r>
                    <a:rPr lang="en-US" altLang="zh-CN"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存在唯一镇定解，那么在唯一镇定解对应的控制律 </a:t>
                  </a:r>
                  <a14:m>
                    <m:oMath xmlns:m="http://schemas.openxmlformats.org/officeDocument/2006/math">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𝑲</m:t>
                          </m:r>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𝒊</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𝒖</m:t>
                          </m:r>
                        </m:sub>
                      </m:sSub>
                      <m:sSub>
                        <m:sSubPr>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Pr>
                        <m:e>
                          <m:acc>
                            <m:accPr>
                              <m:chr m:val="̃"/>
                              <m:ctrl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𝒙</m:t>
                              </m:r>
                            </m:e>
                          </m:acc>
                        </m:e>
                        <m:sub>
                          <m:r>
                            <a:rPr lang="en-US" altLang="zh-CN" sz="2000" b="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𝒌</m:t>
                          </m:r>
                        </m:sub>
                      </m:sSub>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作用下，衰减误差系统 </a:t>
                  </a:r>
                  <a14:m>
                    <m:oMath xmlns:m="http://schemas.openxmlformats.org/officeDocument/2006/math">
                      <m:sSubSup>
                        <m:sSubSupPr>
                          <m:ctrlP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zh-CN" altLang="en-US"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𝓜</m:t>
                          </m:r>
                        </m:e>
                        <m:sub>
                          <m:r>
                            <m:rPr>
                              <m:sty m:val="p"/>
                            </m:rPr>
                            <a:rPr lang="en-US" altLang="zh-CN" sz="2000" b="1" i="1">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dte</m:t>
                          </m:r>
                        </m:sub>
                        <m:sup>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𝟐</m:t>
                          </m:r>
                          <m:r>
                            <a:rPr lang="en-US" altLang="zh-CN" sz="2000" b="1" i="1"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m:t>
                          </m:r>
                        </m:sup>
                      </m:sSubSup>
                    </m:oMath>
                  </a14:m>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 是</a:t>
                  </a:r>
                  <a:r>
                    <a:rPr lang="zh-CN" altLang="en-US" sz="2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随机稳定</a:t>
                  </a:r>
                  <a:r>
                    <a:rPr lang="zh-CN" altLang="en-US" sz="20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的。</a:t>
                  </a:r>
                </a:p>
              </p:txBody>
            </p:sp>
          </mc:Choice>
          <mc:Fallback xmlns="">
            <p:sp>
              <p:nvSpPr>
                <p:cNvPr id="6" name="Rectangle 8">
                  <a:extLst>
                    <a:ext uri="{FF2B5EF4-FFF2-40B4-BE49-F238E27FC236}">
                      <a16:creationId xmlns:a16="http://schemas.microsoft.com/office/drawing/2014/main" id="{A3F4D2E1-DE74-E80F-04DB-D72DCA39C1DB}"/>
                    </a:ext>
                  </a:extLst>
                </p:cNvPr>
                <p:cNvSpPr>
                  <a:spLocks noRot="1" noChangeAspect="1" noMove="1" noResize="1" noEditPoints="1" noAdjustHandles="1" noChangeArrowheads="1" noChangeShapeType="1" noTextEdit="1"/>
                </p:cNvSpPr>
                <p:nvPr/>
              </p:nvSpPr>
              <p:spPr bwMode="auto">
                <a:xfrm>
                  <a:off x="680614" y="5312005"/>
                  <a:ext cx="10646035" cy="1103957"/>
                </a:xfrm>
                <a:prstGeom prst="rect">
                  <a:avLst/>
                </a:prstGeom>
                <a:blipFill>
                  <a:blip r:embed="rId8"/>
                  <a:stretch>
                    <a:fillRect l="-515" b="-718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028472572"/>
      </p:ext>
    </p:extLst>
  </p:cSld>
  <p:clrMapOvr>
    <a:masterClrMapping/>
  </p:clrMapOvr>
  <mc:AlternateContent xmlns:mc="http://schemas.openxmlformats.org/markup-compatibility/2006" xmlns:p14="http://schemas.microsoft.com/office/powerpoint/2010/main">
    <mc:Choice Requires="p14">
      <p:transition p14:dur="200" advTm="46265">
        <p:fade/>
      </p:transition>
    </mc:Choice>
    <mc:Fallback xmlns="">
      <p:transition advTm="4626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6FFE4B-1FB7-4EE8-9ED9-67E2B54E2F4D}"/>
              </a:ext>
            </a:extLst>
          </p:cNvPr>
          <p:cNvPicPr>
            <a:picLocks noChangeAspect="1"/>
          </p:cNvPicPr>
          <p:nvPr/>
        </p:nvPicPr>
        <p:blipFill>
          <a:blip r:embed="rId3"/>
          <a:stretch>
            <a:fillRect/>
          </a:stretch>
        </p:blipFill>
        <p:spPr>
          <a:xfrm>
            <a:off x="3287688" y="1344398"/>
            <a:ext cx="4802031" cy="5324962"/>
          </a:xfrm>
          <a:prstGeom prst="rect">
            <a:avLst/>
          </a:prstGeom>
        </p:spPr>
      </p:pic>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839416" y="3717032"/>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转移概率已知</a:t>
            </a:r>
          </a:p>
        </p:txBody>
      </p:sp>
      <p:sp>
        <p:nvSpPr>
          <p:cNvPr id="14" name="矩形 13">
            <a:extLst>
              <a:ext uri="{FF2B5EF4-FFF2-40B4-BE49-F238E27FC236}">
                <a16:creationId xmlns:a16="http://schemas.microsoft.com/office/drawing/2014/main" id="{8A121175-38AE-48CD-BD65-14FF5342FEE2}"/>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CFF7F6D-DCFC-4BC4-BAD3-C5C2A974DB38}"/>
                  </a:ext>
                </a:extLst>
              </p:cNvPr>
              <p:cNvSpPr txBox="1"/>
              <p:nvPr/>
            </p:nvSpPr>
            <p:spPr>
              <a:xfrm>
                <a:off x="7248128" y="1566352"/>
                <a:ext cx="4200128"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ECFF7F6D-DCFC-4BC4-BAD3-C5C2A974DB38}"/>
                  </a:ext>
                </a:extLst>
              </p:cNvPr>
              <p:cNvSpPr txBox="1">
                <a:spLocks noRot="1" noChangeAspect="1" noMove="1" noResize="1" noEditPoints="1" noAdjustHandles="1" noChangeArrowheads="1" noChangeShapeType="1" noTextEdit="1"/>
              </p:cNvSpPr>
              <p:nvPr/>
            </p:nvSpPr>
            <p:spPr>
              <a:xfrm>
                <a:off x="7248128" y="1566352"/>
                <a:ext cx="4200128" cy="422488"/>
              </a:xfrm>
              <a:prstGeom prst="rect">
                <a:avLst/>
              </a:prstGeom>
              <a:blipFill>
                <a:blip r:embed="rId5"/>
                <a:stretch>
                  <a:fillRect l="-1016" b="-14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C85E625-8B30-421C-9EF9-39064EC900C3}"/>
                  </a:ext>
                </a:extLst>
              </p:cNvPr>
              <p:cNvSpPr txBox="1"/>
              <p:nvPr/>
            </p:nvSpPr>
            <p:spPr>
              <a:xfrm>
                <a:off x="7032104" y="4715237"/>
                <a:ext cx="1585077" cy="477888"/>
              </a:xfrm>
              <a:prstGeom prst="rect">
                <a:avLst/>
              </a:prstGeom>
              <a:noFill/>
            </p:spPr>
            <p:txBody>
              <a:bodyPr wrap="square">
                <a:spAutoFit/>
              </a:bodyPr>
              <a:lstStyle/>
              <a:p>
                <a14:m>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𝑃</m:t>
                    </m:r>
                  </m:oMath>
                </a14:m>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5C85E625-8B30-421C-9EF9-39064EC900C3}"/>
                  </a:ext>
                </a:extLst>
              </p:cNvPr>
              <p:cNvSpPr txBox="1">
                <a:spLocks noRot="1" noChangeAspect="1" noMove="1" noResize="1" noEditPoints="1" noAdjustHandles="1" noChangeArrowheads="1" noChangeShapeType="1" noTextEdit="1"/>
              </p:cNvSpPr>
              <p:nvPr/>
            </p:nvSpPr>
            <p:spPr>
              <a:xfrm>
                <a:off x="7032104" y="4715237"/>
                <a:ext cx="1585077" cy="477888"/>
              </a:xfrm>
              <a:prstGeom prst="rect">
                <a:avLst/>
              </a:prstGeom>
              <a:blipFill>
                <a:blip r:embed="rId6"/>
                <a:stretch>
                  <a:fillRect b="-2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7901269"/>
      </p:ext>
    </p:extLst>
  </p:cSld>
  <p:clrMapOvr>
    <a:masterClrMapping/>
  </p:clrMapOvr>
  <mc:AlternateContent xmlns:mc="http://schemas.openxmlformats.org/markup-compatibility/2006" xmlns:p14="http://schemas.microsoft.com/office/powerpoint/2010/main">
    <mc:Choice Requires="p14">
      <p:transition p14:dur="200" advTm="57714">
        <p:fade/>
      </p:transition>
    </mc:Choice>
    <mc:Fallback xmlns="">
      <p:transition advTm="57714">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9"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p:sp>
        <p:nvSpPr>
          <p:cNvPr id="45" name="文本框 44">
            <a:extLst>
              <a:ext uri="{FF2B5EF4-FFF2-40B4-BE49-F238E27FC236}">
                <a16:creationId xmlns:a16="http://schemas.microsoft.com/office/drawing/2014/main" id="{ED68F79F-BC9D-3178-4D42-E088FF506F8E}"/>
              </a:ext>
            </a:extLst>
          </p:cNvPr>
          <p:cNvSpPr txBox="1"/>
          <p:nvPr/>
        </p:nvSpPr>
        <p:spPr>
          <a:xfrm>
            <a:off x="1127448" y="3861048"/>
            <a:ext cx="2144835" cy="400110"/>
          </a:xfrm>
          <a:prstGeom prst="rect">
            <a:avLst/>
          </a:prstGeom>
          <a:noFill/>
        </p:spPr>
        <p:txBody>
          <a:bodyPr wrap="square" rtlCol="0">
            <a:spAutoFit/>
          </a:bodyPr>
          <a:lstStyle/>
          <a:p>
            <a:pPr marL="285750" indent="-285750">
              <a:buFont typeface="Wingdings" panose="05000000000000000000" pitchFamily="2" charset="2"/>
              <a:buChar char="n"/>
            </a:pPr>
            <a:r>
              <a:rPr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15" name="矩形 14">
            <a:extLst>
              <a:ext uri="{FF2B5EF4-FFF2-40B4-BE49-F238E27FC236}">
                <a16:creationId xmlns:a16="http://schemas.microsoft.com/office/drawing/2014/main" id="{69CC97D9-8696-434B-90F3-7B109F1633CD}"/>
              </a:ext>
            </a:extLst>
          </p:cNvPr>
          <p:cNvSpPr/>
          <p:nvPr/>
        </p:nvSpPr>
        <p:spPr bwMode="auto">
          <a:xfrm>
            <a:off x="680614" y="1215720"/>
            <a:ext cx="10743978" cy="5525648"/>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D13CA6A-4F1D-439A-A1C2-33B0B4101089}"/>
                  </a:ext>
                </a:extLst>
              </p:cNvPr>
              <p:cNvSpPr txBox="1"/>
              <p:nvPr/>
            </p:nvSpPr>
            <p:spPr>
              <a:xfrm>
                <a:off x="7176120" y="1439973"/>
                <a:ext cx="4176464" cy="422488"/>
              </a:xfrm>
              <a:prstGeom prst="rect">
                <a:avLst/>
              </a:prstGeom>
              <a:noFill/>
            </p:spPr>
            <p:txBody>
              <a:bodyPr wrap="square">
                <a:spAutoFit/>
              </a:bodyPr>
              <a:lstStyle/>
              <a:p>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选择</a:t>
                </a:r>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镇定控制器 </a:t>
                </a:r>
                <a14:m>
                  <m:oMath xmlns:m="http://schemas.openxmlformats.org/officeDocument/2006/math">
                    <m:sSubSup>
                      <m:sSubSupPr>
                        <m:ctrlPr>
                          <a:rPr lang="en-US" altLang="zh-CN" sz="170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𝑢</m:t>
                        </m:r>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Sup>
                      <m:sSubSup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bSup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𝐾</m:t>
                        </m:r>
                      </m:e>
                      <m:sub>
                        <m:acc>
                          <m:accPr>
                            <m:chr m:val="̃"/>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1700"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𝑤</m:t>
                            </m:r>
                          </m:e>
                        </m:acc>
                      </m:sub>
                      <m:sup>
                        <m:d>
                          <m:dPr>
                            <m:ctrlPr>
                              <a:rPr lang="en-US" altLang="zh-CN" sz="170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700" b="0"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0</m:t>
                            </m:r>
                          </m:e>
                        </m:d>
                      </m:sup>
                    </m:sSubSup>
                  </m:oMath>
                </a14:m>
                <a:r>
                  <a:rPr lang="zh-CN" altLang="en-US" sz="17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进行初始迭代</a:t>
                </a:r>
                <a:endParaRPr lang="zh-CN" altLang="en-US" sz="1700" dirty="0"/>
              </a:p>
            </p:txBody>
          </p:sp>
        </mc:Choice>
        <mc:Fallback xmlns="">
          <p:sp>
            <p:nvSpPr>
              <p:cNvPr id="16" name="文本框 15">
                <a:extLst>
                  <a:ext uri="{FF2B5EF4-FFF2-40B4-BE49-F238E27FC236}">
                    <a16:creationId xmlns:a16="http://schemas.microsoft.com/office/drawing/2014/main" id="{CD13CA6A-4F1D-439A-A1C2-33B0B4101089}"/>
                  </a:ext>
                </a:extLst>
              </p:cNvPr>
              <p:cNvSpPr txBox="1">
                <a:spLocks noRot="1" noChangeAspect="1" noMove="1" noResize="1" noEditPoints="1" noAdjustHandles="1" noChangeArrowheads="1" noChangeShapeType="1" noTextEdit="1"/>
              </p:cNvSpPr>
              <p:nvPr/>
            </p:nvSpPr>
            <p:spPr>
              <a:xfrm>
                <a:off x="7176120" y="1439973"/>
                <a:ext cx="4176464" cy="422488"/>
              </a:xfrm>
              <a:prstGeom prst="rect">
                <a:avLst/>
              </a:prstGeom>
              <a:blipFill>
                <a:blip r:embed="rId4"/>
                <a:stretch>
                  <a:fillRect l="-876"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F8466A7-2461-4D49-B51B-55EE970DE55C}"/>
                  </a:ext>
                </a:extLst>
              </p:cNvPr>
              <p:cNvSpPr txBox="1"/>
              <p:nvPr/>
            </p:nvSpPr>
            <p:spPr>
              <a:xfrm>
                <a:off x="7680176" y="4895328"/>
                <a:ext cx="1440160" cy="4778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zh-CN" i="1" smtClean="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limLowPr>
                        <m:e>
                          <m:r>
                            <m:rPr>
                              <m:sty m:val="p"/>
                            </m:rPr>
                            <a:rPr lang="en-US" altLang="zh-CN" b="0">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lim</m:t>
                          </m:r>
                        </m:e>
                        <m:lim>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 →∞</m:t>
                          </m:r>
                        </m:lim>
                      </m:limLow>
                      <m:sSup>
                        <m:sSup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sSupPr>
                        <m:e>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e>
                        <m:sup>
                          <m:d>
                            <m:dPr>
                              <m:ctrlP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𝑙</m:t>
                              </m:r>
                            </m:e>
                          </m:d>
                        </m:sup>
                      </m:sSup>
                      <m:r>
                        <a:rPr lang="en-US" altLang="zh-CN" b="0"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m:t>
                      </m:r>
                      <m:r>
                        <a:rPr lang="zh-CN" altLang="en-US" i="1">
                          <a:solidFill>
                            <a:srgbClr val="C00000"/>
                          </a:solidFill>
                          <a:latin typeface="Cambria Math" panose="02040503050406030204" pitchFamily="18" charset="0"/>
                          <a:ea typeface="微软雅黑" panose="020B0503020204020204" pitchFamily="34" charset="-122"/>
                          <a:cs typeface="Times New Roman" panose="02020603050405020304" pitchFamily="18" charset="0"/>
                        </a:rPr>
                        <m:t>ℰ</m:t>
                      </m:r>
                    </m:oMath>
                  </m:oMathPara>
                </a14:m>
                <a:endParaRPr lang="zh-CN" altLang="en-US" dirty="0"/>
              </a:p>
            </p:txBody>
          </p:sp>
        </mc:Choice>
        <mc:Fallback xmlns="">
          <p:sp>
            <p:nvSpPr>
              <p:cNvPr id="18" name="文本框 17">
                <a:extLst>
                  <a:ext uri="{FF2B5EF4-FFF2-40B4-BE49-F238E27FC236}">
                    <a16:creationId xmlns:a16="http://schemas.microsoft.com/office/drawing/2014/main" id="{CF8466A7-2461-4D49-B51B-55EE970DE55C}"/>
                  </a:ext>
                </a:extLst>
              </p:cNvPr>
              <p:cNvSpPr txBox="1">
                <a:spLocks noRot="1" noChangeAspect="1" noMove="1" noResize="1" noEditPoints="1" noAdjustHandles="1" noChangeArrowheads="1" noChangeShapeType="1" noTextEdit="1"/>
              </p:cNvSpPr>
              <p:nvPr/>
            </p:nvSpPr>
            <p:spPr>
              <a:xfrm>
                <a:off x="7680176" y="4895328"/>
                <a:ext cx="1440160" cy="477888"/>
              </a:xfrm>
              <a:prstGeom prst="rect">
                <a:avLst/>
              </a:prstGeom>
              <a:blipFill>
                <a:blip r:embed="rId5"/>
                <a:stretch>
                  <a:fillRect b="-384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A0255F1-7706-4451-B3A5-D41994E0060E}"/>
              </a:ext>
            </a:extLst>
          </p:cNvPr>
          <p:cNvPicPr>
            <a:picLocks noChangeAspect="1"/>
          </p:cNvPicPr>
          <p:nvPr/>
        </p:nvPicPr>
        <p:blipFill>
          <a:blip r:embed="rId6"/>
          <a:stretch>
            <a:fillRect/>
          </a:stretch>
        </p:blipFill>
        <p:spPr>
          <a:xfrm>
            <a:off x="3703588" y="1268760"/>
            <a:ext cx="4784825" cy="5363273"/>
          </a:xfrm>
          <a:prstGeom prst="rect">
            <a:avLst/>
          </a:prstGeom>
        </p:spPr>
      </p:pic>
    </p:spTree>
    <p:extLst>
      <p:ext uri="{BB962C8B-B14F-4D97-AF65-F5344CB8AC3E}">
        <p14:creationId xmlns:p14="http://schemas.microsoft.com/office/powerpoint/2010/main" val="2110619611"/>
      </p:ext>
    </p:extLst>
  </p:cSld>
  <p:clrMapOvr>
    <a:masterClrMapping/>
  </p:clrMapOvr>
  <mc:AlternateContent xmlns:mc="http://schemas.openxmlformats.org/markup-compatibility/2006" xmlns:p14="http://schemas.microsoft.com/office/powerpoint/2010/main">
    <mc:Choice Requires="p14">
      <p:transition p14:dur="200" advTm="25659">
        <p:fade/>
      </p:transition>
    </mc:Choice>
    <mc:Fallback xmlns="">
      <p:transition advTm="25659">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E77D1EA7-280F-1119-FA0F-8C6CD3657C5C}"/>
              </a:ext>
            </a:extLst>
          </p:cNvPr>
          <p:cNvSpPr/>
          <p:nvPr/>
        </p:nvSpPr>
        <p:spPr bwMode="auto">
          <a:xfrm>
            <a:off x="695708" y="5700772"/>
            <a:ext cx="10691019" cy="1076264"/>
          </a:xfrm>
          <a:prstGeom prst="rect">
            <a:avLst/>
          </a:prstGeom>
          <a:solidFill>
            <a:schemeClr val="bg1">
              <a:lumMod val="95000"/>
            </a:schemeClr>
          </a:solidFill>
          <a:ln w="19050" cap="flat" cmpd="sng" algn="ctr">
            <a:solidFill>
              <a:srgbClr val="00359E"/>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11" name="圆角矩形 52">
            <a:extLst>
              <a:ext uri="{FF2B5EF4-FFF2-40B4-BE49-F238E27FC236}">
                <a16:creationId xmlns:a16="http://schemas.microsoft.com/office/drawing/2014/main" id="{B63ECD70-220F-EA23-A9E8-ED8D856159DD}"/>
              </a:ext>
            </a:extLst>
          </p:cNvPr>
          <p:cNvSpPr/>
          <p:nvPr/>
        </p:nvSpPr>
        <p:spPr bwMode="auto">
          <a:xfrm>
            <a:off x="695709" y="1241157"/>
            <a:ext cx="10691019" cy="961288"/>
          </a:xfrm>
          <a:prstGeom prst="roundRect">
            <a:avLst>
              <a:gd name="adj" fmla="val 0"/>
            </a:avLst>
          </a:prstGeom>
          <a:solidFill>
            <a:srgbClr val="EFFBFF"/>
          </a:solidFill>
          <a:ln w="6350" cap="flat" cmpd="sng" algn="ctr">
            <a:solidFill>
              <a:schemeClr val="tx1"/>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9"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0" name="文本框 45"/>
          <p:cNvSpPr txBox="1">
            <a:spLocks noChangeArrowheads="1"/>
          </p:cNvSpPr>
          <p:nvPr/>
        </p:nvSpPr>
        <p:spPr bwMode="auto">
          <a:xfrm>
            <a:off x="565750" y="548059"/>
            <a:ext cx="1089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buNone/>
            </a:pPr>
            <a:r>
              <a:rPr lang="zh-CN" altLang="en-US" b="1" dirty="0">
                <a:solidFill>
                  <a:srgbClr val="C00000"/>
                </a:solidFill>
                <a:latin typeface="微软雅黑" panose="020B0503020204020204" pitchFamily="34" charset="-122"/>
                <a:ea typeface="微软雅黑" panose="020B0503020204020204" pitchFamily="34" charset="-122"/>
              </a:rPr>
              <a:t>研究内容</a:t>
            </a:r>
            <a:r>
              <a:rPr lang="en-US" altLang="zh-CN" b="1" dirty="0">
                <a:solidFill>
                  <a:srgbClr val="C00000"/>
                </a:solidFill>
                <a:latin typeface="微软雅黑" panose="020B0503020204020204" pitchFamily="34" charset="-122"/>
                <a:ea typeface="微软雅黑" panose="020B0503020204020204" pitchFamily="34" charset="-122"/>
              </a:rPr>
              <a:t>2</a:t>
            </a:r>
            <a:r>
              <a:rPr lang="zh-CN" altLang="en-US" b="1" dirty="0">
                <a:solidFill>
                  <a:srgbClr val="C00000"/>
                </a:solidFill>
                <a:latin typeface="微软雅黑" panose="020B0503020204020204" pitchFamily="34" charset="-122"/>
                <a:ea typeface="微软雅黑" panose="020B0503020204020204" pitchFamily="34" charset="-122"/>
              </a:rPr>
              <a:t>：受扰马尔可夫跳变系统的</a:t>
            </a:r>
            <a:r>
              <a:rPr lang="en-US" altLang="zh-CN" b="1" i="1" dirty="0">
                <a:solidFill>
                  <a:srgbClr val="C00000"/>
                </a:solidFill>
                <a:latin typeface="微软雅黑" panose="020B0503020204020204" pitchFamily="34" charset="-122"/>
                <a:ea typeface="微软雅黑" panose="020B0503020204020204" pitchFamily="34" charset="-122"/>
              </a:rPr>
              <a:t>H</a:t>
            </a:r>
            <a:r>
              <a:rPr lang="en-US" altLang="zh-CN" b="1" baseline="-25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最优跟踪控制</a:t>
            </a:r>
          </a:p>
        </p:txBody>
      </p:sp>
      <mc:AlternateContent xmlns:mc="http://schemas.openxmlformats.org/markup-compatibility/2006" xmlns:a14="http://schemas.microsoft.com/office/drawing/2010/main">
        <mc:Choice Requires="a14">
          <p:sp>
            <p:nvSpPr>
              <p:cNvPr id="9" name="文本框 8"/>
              <p:cNvSpPr txBox="1"/>
              <p:nvPr/>
            </p:nvSpPr>
            <p:spPr>
              <a:xfrm>
                <a:off x="695401" y="1196752"/>
                <a:ext cx="10729191" cy="961289"/>
              </a:xfrm>
              <a:prstGeom prst="rect">
                <a:avLst/>
              </a:prstGeom>
              <a:noFill/>
            </p:spPr>
            <p:txBody>
              <a:bodyPr wrap="square" rtlCol="0">
                <a:spAutoFit/>
              </a:bodyPr>
              <a:lstStyle/>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以一个受随机故障影响的直流电机为例，验证本章所提算法的有效性</a:t>
                </a:r>
                <a:endParaRPr lang="en-US" altLang="zh-CN" sz="2000" b="1" dirty="0">
                  <a:solidFill>
                    <a:srgbClr val="002060"/>
                  </a:solidFill>
                  <a:latin typeface="微软雅黑" panose="020B0503020204020204" pitchFamily="34" charset="-122"/>
                  <a:ea typeface="微软雅黑" panose="020B0503020204020204" pitchFamily="34" charset="-122"/>
                </a:endParaRPr>
              </a:p>
              <a:p>
                <a:pPr algn="ctr" fontAlgn="base">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仿真参数：</a:t>
                </a:r>
                <a14:m>
                  <m:oMath xmlns:m="http://schemas.openxmlformats.org/officeDocument/2006/math">
                    <m:r>
                      <a:rPr lang="en-US" altLang="zh-CN" sz="2000" b="1" i="1" smtClean="0">
                        <a:solidFill>
                          <a:srgbClr val="002060"/>
                        </a:solidFill>
                        <a:latin typeface="Cambria Math" panose="02040503050406030204" pitchFamily="18" charset="0"/>
                        <a:ea typeface="微软雅黑" panose="020B0503020204020204" pitchFamily="34" charset="-122"/>
                      </a:rPr>
                      <m:t>𝑸</m:t>
                    </m:r>
                    <m:r>
                      <a:rPr lang="en-US" altLang="zh-CN" sz="2000" b="1" i="1" smtClean="0">
                        <a:solidFill>
                          <a:srgbClr val="002060"/>
                        </a:solidFill>
                        <a:latin typeface="Cambria Math" panose="02040503050406030204" pitchFamily="18" charset="0"/>
                        <a:ea typeface="微软雅黑" panose="020B0503020204020204" pitchFamily="34" charset="-122"/>
                      </a:rPr>
                      <m:t>=</m:t>
                    </m:r>
                    <m:r>
                      <a:rPr lang="en-US" altLang="zh-CN" sz="2000" b="1" i="1" smtClean="0">
                        <a:solidFill>
                          <a:srgbClr val="002060"/>
                        </a:solidFill>
                        <a:latin typeface="Cambria Math" panose="02040503050406030204" pitchFamily="18" charset="0"/>
                        <a:ea typeface="微软雅黑" panose="020B0503020204020204" pitchFamily="34" charset="-122"/>
                      </a:rPr>
                      <m:t>𝟏𝟎</m:t>
                    </m:r>
                    <m:r>
                      <a:rPr lang="en-US" altLang="zh-CN" sz="2000" b="1" i="1" smtClean="0">
                        <a:solidFill>
                          <a:srgbClr val="002060"/>
                        </a:solidFill>
                        <a:latin typeface="Cambria Math" panose="02040503050406030204" pitchFamily="18" charset="0"/>
                        <a:ea typeface="微软雅黑" panose="020B0503020204020204" pitchFamily="34" charset="-122"/>
                      </a:rPr>
                      <m:t>𝑰</m:t>
                    </m:r>
                  </m:oMath>
                </a14:m>
                <a:r>
                  <a:rPr lang="zh-CN" altLang="en-US" sz="2000" b="1"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1" i="1">
                        <a:solidFill>
                          <a:srgbClr val="002060"/>
                        </a:solidFill>
                        <a:latin typeface="Cambria Math" panose="02040503050406030204" pitchFamily="18" charset="0"/>
                        <a:ea typeface="微软雅黑" panose="020B0503020204020204" pitchFamily="34" charset="-122"/>
                      </a:rPr>
                      <m:t>𝑹</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𝟓</m:t>
                    </m:r>
                    <m:r>
                      <a:rPr lang="en-US" altLang="zh-CN" sz="2000" b="1" i="1">
                        <a:solidFill>
                          <a:srgbClr val="002060"/>
                        </a:solidFill>
                        <a:latin typeface="Cambria Math" panose="02040503050406030204" pitchFamily="18" charset="0"/>
                        <a:ea typeface="微软雅黑" panose="020B0503020204020204" pitchFamily="34" charset="-122"/>
                      </a:rPr>
                      <m:t>𝑰</m:t>
                    </m:r>
                  </m:oMath>
                </a14:m>
                <a:r>
                  <a:rPr lang="en-US" altLang="zh-CN" sz="2000" b="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000" b="1" i="1">
                        <a:solidFill>
                          <a:srgbClr val="002060"/>
                        </a:solidFill>
                        <a:latin typeface="Cambria Math" panose="02040503050406030204" pitchFamily="18" charset="0"/>
                        <a:ea typeface="微软雅黑" panose="020B0503020204020204" pitchFamily="34" charset="-122"/>
                      </a:rPr>
                      <m:t>𝜸</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𝟎</m:t>
                    </m:r>
                    <m:r>
                      <a:rPr lang="en-US" altLang="zh-CN" sz="2000" b="1" i="1">
                        <a:solidFill>
                          <a:srgbClr val="002060"/>
                        </a:solidFill>
                        <a:latin typeface="Cambria Math" panose="02040503050406030204" pitchFamily="18" charset="0"/>
                        <a:ea typeface="微软雅黑" panose="020B0503020204020204" pitchFamily="34" charset="-122"/>
                      </a:rPr>
                      <m:t>.</m:t>
                    </m:r>
                    <m:r>
                      <a:rPr lang="en-US" altLang="zh-CN" sz="2000" b="1" i="1">
                        <a:solidFill>
                          <a:srgbClr val="002060"/>
                        </a:solidFill>
                        <a:latin typeface="Cambria Math" panose="02040503050406030204" pitchFamily="18" charset="0"/>
                        <a:ea typeface="微软雅黑" panose="020B0503020204020204" pitchFamily="34" charset="-122"/>
                      </a:rPr>
                      <m:t>𝟗𝟗</m:t>
                    </m:r>
                  </m:oMath>
                </a14:m>
                <a:endParaRPr lang="zh-CN" altLang="en-US" sz="20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5401" y="1196752"/>
                <a:ext cx="10729191" cy="961289"/>
              </a:xfrm>
              <a:prstGeom prst="rect">
                <a:avLst/>
              </a:prstGeom>
              <a:blipFill>
                <a:blip r:embed="rId4"/>
                <a:stretch>
                  <a:fillRect b="-10127"/>
                </a:stretch>
              </a:blipFill>
            </p:spPr>
            <p:txBody>
              <a:bodyPr/>
              <a:lstStyle/>
              <a:p>
                <a:r>
                  <a:rPr lang="zh-CN" altLang="en-US">
                    <a:noFill/>
                  </a:rPr>
                  <a:t> </a:t>
                </a:r>
              </a:p>
            </p:txBody>
          </p:sp>
        </mc:Fallback>
      </mc:AlternateContent>
      <p:sp>
        <p:nvSpPr>
          <p:cNvPr id="26" name="文本框 25"/>
          <p:cNvSpPr txBox="1"/>
          <p:nvPr/>
        </p:nvSpPr>
        <p:spPr>
          <a:xfrm>
            <a:off x="695401" y="5758260"/>
            <a:ext cx="10691019" cy="961289"/>
          </a:xfrm>
          <a:prstGeom prst="rect">
            <a:avLst/>
          </a:prstGeom>
          <a:noFill/>
        </p:spPr>
        <p:txBody>
          <a:bodyPr wrap="square" rtlCol="0">
            <a:spAutoFit/>
          </a:bodyPr>
          <a:lstStyle/>
          <a:p>
            <a:pPr indent="540000">
              <a:lnSpc>
                <a:spcPct val="150000"/>
              </a:lnSpc>
            </a:pPr>
            <a:r>
              <a:rPr lang="zh-CN" altLang="en-US" sz="2000" b="1" dirty="0">
                <a:solidFill>
                  <a:srgbClr val="002060"/>
                </a:solidFill>
                <a:latin typeface="微软雅黑" panose="020B0503020204020204" pitchFamily="34" charset="-122"/>
                <a:ea typeface="微软雅黑" panose="020B0503020204020204" pitchFamily="34" charset="-122"/>
              </a:rPr>
              <a:t>本章设计的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最优跟踪控制器、</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滤波器</a:t>
            </a:r>
            <a:r>
              <a:rPr lang="zh-CN" altLang="en-US" sz="2000" b="1" dirty="0">
                <a:solidFill>
                  <a:srgbClr val="C00000"/>
                </a:solidFill>
                <a:latin typeface="微软雅黑" panose="020B0503020204020204" pitchFamily="34" charset="-122"/>
                <a:ea typeface="微软雅黑" panose="020B0503020204020204" pitchFamily="34" charset="-122"/>
              </a:rPr>
              <a:t>效果良好</a:t>
            </a:r>
            <a:r>
              <a:rPr lang="zh-CN" altLang="en-US" sz="2000" b="1" dirty="0">
                <a:solidFill>
                  <a:srgbClr val="002060"/>
                </a:solidFill>
                <a:latin typeface="微软雅黑" panose="020B0503020204020204" pitchFamily="34" charset="-122"/>
                <a:ea typeface="微软雅黑" panose="020B0503020204020204" pitchFamily="34" charset="-122"/>
              </a:rPr>
              <a:t>，且转移概率已知与未知时控制器、滤波器的</a:t>
            </a:r>
            <a:r>
              <a:rPr lang="zh-CN" altLang="en-US" sz="2000" b="1" dirty="0">
                <a:solidFill>
                  <a:srgbClr val="C00000"/>
                </a:solidFill>
                <a:latin typeface="微软雅黑" panose="020B0503020204020204" pitchFamily="34" charset="-122"/>
                <a:ea typeface="微软雅黑" panose="020B0503020204020204" pitchFamily="34" charset="-122"/>
              </a:rPr>
              <a:t>性能相近</a:t>
            </a:r>
            <a:r>
              <a:rPr lang="zh-CN" altLang="en-US" sz="2000" b="1" dirty="0">
                <a:solidFill>
                  <a:srgbClr val="002060"/>
                </a:solidFill>
                <a:latin typeface="微软雅黑" panose="020B0503020204020204" pitchFamily="34" charset="-122"/>
                <a:ea typeface="微软雅黑" panose="020B0503020204020204" pitchFamily="34" charset="-122"/>
              </a:rPr>
              <a:t>，这说明本文提出的 </a:t>
            </a:r>
            <a:r>
              <a:rPr lang="en-US" altLang="zh-CN" sz="2000" b="1" dirty="0">
                <a:solidFill>
                  <a:srgbClr val="002060"/>
                </a:solidFill>
                <a:latin typeface="微软雅黑" panose="020B0503020204020204" pitchFamily="34" charset="-122"/>
                <a:ea typeface="微软雅黑" panose="020B0503020204020204" pitchFamily="34" charset="-122"/>
              </a:rPr>
              <a:t>GCARE </a:t>
            </a:r>
            <a:r>
              <a:rPr lang="zh-CN" altLang="en-US" sz="2000" b="1" dirty="0">
                <a:solidFill>
                  <a:srgbClr val="002060"/>
                </a:solidFill>
                <a:latin typeface="微软雅黑" panose="020B0503020204020204" pitchFamily="34" charset="-122"/>
                <a:ea typeface="微软雅黑" panose="020B0503020204020204" pitchFamily="34" charset="-122"/>
              </a:rPr>
              <a:t>及其求解算法是有效的。</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856899"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3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 </a:t>
            </a:r>
            <a:r>
              <a:rPr lang="zh-CN" altLang="en-US" sz="1400" dirty="0">
                <a:latin typeface="+mj-lt"/>
                <a:ea typeface="微软雅黑" panose="020B0503020204020204" pitchFamily="34" charset="-122"/>
              </a:rPr>
              <a:t>最优跟踪控制器作用下的跟踪控制过程</a:t>
            </a:r>
          </a:p>
        </p:txBody>
      </p:sp>
      <p:pic>
        <p:nvPicPr>
          <p:cNvPr id="3" name="图形 2">
            <a:extLst>
              <a:ext uri="{FF2B5EF4-FFF2-40B4-BE49-F238E27FC236}">
                <a16:creationId xmlns:a16="http://schemas.microsoft.com/office/drawing/2014/main" id="{3C441D9B-F009-6477-BA49-83400B576D34}"/>
              </a:ext>
            </a:extLst>
          </p:cNvPr>
          <p:cNvPicPr>
            <a:picLocks noChangeAspect="1"/>
          </p:cNvPicPr>
          <p:nvPr/>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l="5387" t="4176" r="5659"/>
          <a:stretch/>
        </p:blipFill>
        <p:spPr>
          <a:xfrm>
            <a:off x="6168008" y="2348880"/>
            <a:ext cx="5220000" cy="2794017"/>
          </a:xfrm>
          <a:prstGeom prst="rect">
            <a:avLst/>
          </a:prstGeom>
        </p:spPr>
      </p:pic>
      <p:pic>
        <p:nvPicPr>
          <p:cNvPr id="8" name="图形 7">
            <a:extLst>
              <a:ext uri="{FF2B5EF4-FFF2-40B4-BE49-F238E27FC236}">
                <a16:creationId xmlns:a16="http://schemas.microsoft.com/office/drawing/2014/main" id="{4A64554E-0393-4E71-E8C6-930329DE551B}"/>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2723" t="3475" r="6054"/>
          <a:stretch/>
        </p:blipFill>
        <p:spPr>
          <a:xfrm>
            <a:off x="695400" y="2371960"/>
            <a:ext cx="5220000" cy="2744436"/>
          </a:xfrm>
          <a:prstGeom prst="rect">
            <a:avLst/>
          </a:prstGeom>
        </p:spPr>
      </p:pic>
      <p:sp>
        <p:nvSpPr>
          <p:cNvPr id="12" name="文本框 11">
            <a:extLst>
              <a:ext uri="{FF2B5EF4-FFF2-40B4-BE49-F238E27FC236}">
                <a16:creationId xmlns:a16="http://schemas.microsoft.com/office/drawing/2014/main" id="{A9007A10-8A52-D82B-5991-4A9115157404}"/>
              </a:ext>
            </a:extLst>
          </p:cNvPr>
          <p:cNvSpPr txBox="1"/>
          <p:nvPr/>
        </p:nvSpPr>
        <p:spPr>
          <a:xfrm>
            <a:off x="1384291" y="5157192"/>
            <a:ext cx="3842218" cy="307777"/>
          </a:xfrm>
          <a:prstGeom prst="rect">
            <a:avLst/>
          </a:prstGeom>
          <a:noFill/>
        </p:spPr>
        <p:txBody>
          <a:bodyPr wrap="square" rtlCol="0">
            <a:spAutoFit/>
          </a:bodyPr>
          <a:lstStyle>
            <a:defPPr>
              <a:defRPr lang="zh-CN"/>
            </a:defPPr>
            <a:lvl1pPr>
              <a:defRPr sz="1200" b="1">
                <a:solidFill>
                  <a:srgbClr val="002060"/>
                </a:solidFill>
              </a:defRPr>
            </a:lvl1pPr>
          </a:lstStyle>
          <a:p>
            <a:pPr algn="ctr"/>
            <a:r>
              <a:rPr lang="zh-CN" altLang="en-US" sz="1400" dirty="0">
                <a:latin typeface="+mj-lt"/>
                <a:ea typeface="微软雅黑" panose="020B0503020204020204" pitchFamily="34" charset="-122"/>
              </a:rPr>
              <a:t>图</a:t>
            </a:r>
            <a:r>
              <a:rPr lang="en-US" altLang="zh-CN" sz="1400" dirty="0">
                <a:latin typeface="+mj-lt"/>
                <a:ea typeface="微软雅黑" panose="020B0503020204020204" pitchFamily="34" charset="-122"/>
              </a:rPr>
              <a:t>2 </a:t>
            </a:r>
            <a:r>
              <a:rPr lang="en-US" altLang="zh-CN" sz="1400" i="1" dirty="0">
                <a:latin typeface="+mj-lt"/>
                <a:ea typeface="微软雅黑" panose="020B0503020204020204" pitchFamily="34" charset="-122"/>
              </a:rPr>
              <a:t>H</a:t>
            </a:r>
            <a:r>
              <a:rPr lang="en-US" altLang="zh-CN" sz="1400" baseline="-25000" dirty="0">
                <a:latin typeface="+mj-lt"/>
                <a:ea typeface="微软雅黑" panose="020B0503020204020204" pitchFamily="34" charset="-122"/>
              </a:rPr>
              <a:t>∞</a:t>
            </a:r>
            <a:r>
              <a:rPr lang="en-US" altLang="zh-CN" sz="1400" dirty="0">
                <a:latin typeface="+mj-lt"/>
                <a:ea typeface="微软雅黑" panose="020B0503020204020204" pitchFamily="34" charset="-122"/>
              </a:rPr>
              <a:t> </a:t>
            </a:r>
            <a:r>
              <a:rPr lang="zh-CN" altLang="en-US" sz="1400" dirty="0">
                <a:latin typeface="+mj-lt"/>
                <a:ea typeface="微软雅黑" panose="020B0503020204020204" pitchFamily="34" charset="-122"/>
              </a:rPr>
              <a:t>滤波器估计误差</a:t>
            </a:r>
          </a:p>
        </p:txBody>
      </p:sp>
      <p:sp>
        <p:nvSpPr>
          <p:cNvPr id="16" name="矩形 15">
            <a:extLst>
              <a:ext uri="{FF2B5EF4-FFF2-40B4-BE49-F238E27FC236}">
                <a16:creationId xmlns:a16="http://schemas.microsoft.com/office/drawing/2014/main" id="{69450A49-A2CD-418A-8DD7-927CDB088EA3}"/>
              </a:ext>
            </a:extLst>
          </p:cNvPr>
          <p:cNvSpPr/>
          <p:nvPr/>
        </p:nvSpPr>
        <p:spPr bwMode="auto">
          <a:xfrm>
            <a:off x="695400" y="2309821"/>
            <a:ext cx="10691019" cy="327941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591835"/>
      </p:ext>
    </p:extLst>
  </p:cSld>
  <p:clrMapOvr>
    <a:masterClrMapping/>
  </p:clrMapOvr>
  <mc:AlternateContent xmlns:mc="http://schemas.openxmlformats.org/markup-compatibility/2006" xmlns:p14="http://schemas.microsoft.com/office/powerpoint/2010/main">
    <mc:Choice Requires="p14">
      <p:transition p14:dur="200" advTm="53430">
        <p:fade/>
      </p:transition>
    </mc:Choice>
    <mc:Fallback xmlns="">
      <p:transition advTm="5343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四、总结与展望</a:t>
            </a:r>
            <a:endParaRPr lang="zh-CN" altLang="en-US" b="1" dirty="0">
              <a:solidFill>
                <a:srgbClr val="00206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231921"/>
      </p:ext>
    </p:extLst>
  </p:cSld>
  <p:clrMapOvr>
    <a:masterClrMapping/>
  </p:clrMapOvr>
  <mc:AlternateContent xmlns:mc="http://schemas.openxmlformats.org/markup-compatibility/2006" xmlns:p14="http://schemas.microsoft.com/office/powerpoint/2010/main">
    <mc:Choice Requires="p14">
      <p:transition p14:dur="200" advTm="3899">
        <p:fade/>
      </p:transition>
    </mc:Choice>
    <mc:Fallback xmlns="">
      <p:transition advTm="3899">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总  结</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矩形 71"/>
          <p:cNvSpPr/>
          <p:nvPr/>
        </p:nvSpPr>
        <p:spPr>
          <a:xfrm>
            <a:off x="950134" y="2428067"/>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1</a:t>
            </a:r>
          </a:p>
        </p:txBody>
      </p:sp>
      <p:grpSp>
        <p:nvGrpSpPr>
          <p:cNvPr id="3" name="组合 2">
            <a:extLst>
              <a:ext uri="{FF2B5EF4-FFF2-40B4-BE49-F238E27FC236}">
                <a16:creationId xmlns:a16="http://schemas.microsoft.com/office/drawing/2014/main" id="{98774E09-EAD2-4314-82D1-5D410DDD0E35}"/>
              </a:ext>
            </a:extLst>
          </p:cNvPr>
          <p:cNvGrpSpPr/>
          <p:nvPr/>
        </p:nvGrpSpPr>
        <p:grpSpPr>
          <a:xfrm>
            <a:off x="1983267" y="2049890"/>
            <a:ext cx="3392653" cy="1156465"/>
            <a:chOff x="1911259" y="2049890"/>
            <a:chExt cx="3392653" cy="1156465"/>
          </a:xfrm>
        </p:grpSpPr>
        <p:sp>
          <p:nvSpPr>
            <p:cNvPr id="73" name="矩形: 圆角 72"/>
            <p:cNvSpPr/>
            <p:nvPr/>
          </p:nvSpPr>
          <p:spPr bwMode="auto">
            <a:xfrm>
              <a:off x="1911259" y="2049890"/>
              <a:ext cx="3392653" cy="1156465"/>
            </a:xfrm>
            <a:prstGeom prst="roundRect">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79" name="文本框 78"/>
            <p:cNvSpPr txBox="1"/>
            <p:nvPr/>
          </p:nvSpPr>
          <p:spPr>
            <a:xfrm>
              <a:off x="2102799" y="2274179"/>
              <a:ext cx="3009572"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马尔可夫跳变系统的线性二次型最优跟踪控制</a:t>
              </a:r>
            </a:p>
          </p:txBody>
        </p:sp>
      </p:grpSp>
      <p:sp>
        <p:nvSpPr>
          <p:cNvPr id="95" name="文本框 94"/>
          <p:cNvSpPr txBox="1"/>
          <p:nvPr/>
        </p:nvSpPr>
        <p:spPr>
          <a:xfrm>
            <a:off x="5714780" y="2234361"/>
            <a:ext cx="5781820" cy="8744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求解无限时域下对</a:t>
            </a:r>
            <a:r>
              <a:rPr lang="zh-CN" altLang="en-US" b="1" dirty="0">
                <a:solidFill>
                  <a:srgbClr val="C00000"/>
                </a:solidFill>
                <a:latin typeface="微软雅黑" panose="020B0503020204020204" pitchFamily="34" charset="-122"/>
                <a:ea typeface="微软雅黑" panose="020B0503020204020204" pitchFamily="34" charset="-122"/>
              </a:rPr>
              <a:t>不稳定</a:t>
            </a:r>
            <a:r>
              <a:rPr lang="zh-CN" altLang="en-US" b="1" dirty="0">
                <a:latin typeface="微软雅黑" panose="020B0503020204020204" pitchFamily="34" charset="-122"/>
                <a:ea typeface="微软雅黑" panose="020B0503020204020204" pitchFamily="34" charset="-122"/>
              </a:rPr>
              <a:t>系统的跟踪控制问题；</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设计转移概率已知与</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时的</a:t>
            </a:r>
            <a:r>
              <a:rPr lang="en-US" altLang="zh-CN" b="1" dirty="0">
                <a:latin typeface="微软雅黑" panose="020B0503020204020204" pitchFamily="34" charset="-122"/>
                <a:ea typeface="微软雅黑" panose="020B0503020204020204" pitchFamily="34" charset="-122"/>
              </a:rPr>
              <a:t>CARE</a:t>
            </a:r>
            <a:r>
              <a:rPr lang="zh-CN" altLang="en-US" b="1" dirty="0">
                <a:latin typeface="微软雅黑" panose="020B0503020204020204" pitchFamily="34" charset="-122"/>
                <a:ea typeface="微软雅黑" panose="020B0503020204020204" pitchFamily="34" charset="-122"/>
              </a:rPr>
              <a:t>迭代求解算法；</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96" name="矩形 95"/>
          <p:cNvSpPr/>
          <p:nvPr/>
        </p:nvSpPr>
        <p:spPr>
          <a:xfrm>
            <a:off x="921154" y="4593541"/>
            <a:ext cx="883823" cy="400110"/>
          </a:xfrm>
          <a:prstGeom prst="rect">
            <a:avLst/>
          </a:prstGeom>
          <a:noFill/>
          <a:ln w="28575">
            <a:noFill/>
            <a:prstDash val="sysDash"/>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300"/>
              </a:spcBef>
            </a:pPr>
            <a:r>
              <a:rPr lang="zh-CN" altLang="en-US" sz="2000" b="1" dirty="0">
                <a:latin typeface="微软雅黑" panose="020B0503020204020204" pitchFamily="34" charset="-122"/>
                <a:ea typeface="微软雅黑" panose="020B0503020204020204" pitchFamily="34" charset="-122"/>
              </a:rPr>
              <a:t>工作</a:t>
            </a:r>
            <a:r>
              <a:rPr lang="en-US" altLang="zh-CN" sz="2000" b="1" dirty="0">
                <a:latin typeface="微软雅黑" panose="020B0503020204020204" pitchFamily="34" charset="-122"/>
                <a:ea typeface="微软雅黑" panose="020B0503020204020204" pitchFamily="34" charset="-122"/>
              </a:rPr>
              <a:t>2</a:t>
            </a:r>
          </a:p>
        </p:txBody>
      </p:sp>
      <p:grpSp>
        <p:nvGrpSpPr>
          <p:cNvPr id="2" name="组合 1">
            <a:extLst>
              <a:ext uri="{FF2B5EF4-FFF2-40B4-BE49-F238E27FC236}">
                <a16:creationId xmlns:a16="http://schemas.microsoft.com/office/drawing/2014/main" id="{B83908F4-3079-B0F0-7422-B48525CE8313}"/>
              </a:ext>
            </a:extLst>
          </p:cNvPr>
          <p:cNvGrpSpPr/>
          <p:nvPr/>
        </p:nvGrpSpPr>
        <p:grpSpPr>
          <a:xfrm>
            <a:off x="1983267" y="4215364"/>
            <a:ext cx="3392653" cy="1156465"/>
            <a:chOff x="7392144" y="3908682"/>
            <a:chExt cx="3392653" cy="1156465"/>
          </a:xfrm>
        </p:grpSpPr>
        <p:sp>
          <p:nvSpPr>
            <p:cNvPr id="100" name="矩形: 圆角 99"/>
            <p:cNvSpPr/>
            <p:nvPr/>
          </p:nvSpPr>
          <p:spPr bwMode="auto">
            <a:xfrm>
              <a:off x="7392144" y="3908682"/>
              <a:ext cx="3392653" cy="1156465"/>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1" name="文本框 100"/>
            <p:cNvSpPr txBox="1"/>
            <p:nvPr/>
          </p:nvSpPr>
          <p:spPr>
            <a:xfrm>
              <a:off x="7571551" y="4132971"/>
              <a:ext cx="3122638" cy="707886"/>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受扰马尔可夫跳变系统的</a:t>
              </a:r>
              <a:r>
                <a:rPr lang="en-US" altLang="zh-CN" sz="2000" b="1" i="1" dirty="0">
                  <a:solidFill>
                    <a:srgbClr val="002060"/>
                  </a:solidFill>
                  <a:latin typeface="微软雅黑" panose="020B0503020204020204" pitchFamily="34" charset="-122"/>
                  <a:ea typeface="微软雅黑" panose="020B0503020204020204" pitchFamily="34" charset="-122"/>
                </a:rPr>
                <a:t>H</a:t>
              </a:r>
              <a:r>
                <a:rPr lang="en-US" altLang="zh-CN" sz="2000" b="1" baseline="-25000" dirty="0">
                  <a:solidFill>
                    <a:srgbClr val="002060"/>
                  </a:solidFill>
                  <a:latin typeface="微软雅黑" panose="020B0503020204020204" pitchFamily="34" charset="-122"/>
                  <a:ea typeface="微软雅黑" panose="020B0503020204020204" pitchFamily="34" charset="-122"/>
                </a:rPr>
                <a:t>∞</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最优跟踪控制</a:t>
              </a:r>
            </a:p>
          </p:txBody>
        </p:sp>
      </p:grpSp>
      <p:sp>
        <p:nvSpPr>
          <p:cNvPr id="105" name="文本框 104"/>
          <p:cNvSpPr txBox="1"/>
          <p:nvPr/>
        </p:nvSpPr>
        <p:spPr>
          <a:xfrm>
            <a:off x="5714780" y="4030503"/>
            <a:ext cx="6213868" cy="170540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给出</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唯一镇定解的存在性与</a:t>
            </a:r>
            <a:r>
              <a:rPr lang="zh-CN" altLang="en-US" b="1" dirty="0">
                <a:solidFill>
                  <a:srgbClr val="C00000"/>
                </a:solidFill>
                <a:latin typeface="微软雅黑" panose="020B0503020204020204" pitchFamily="34" charset="-122"/>
                <a:ea typeface="微软雅黑" panose="020B0503020204020204" pitchFamily="34" charset="-122"/>
              </a:rPr>
              <a:t>稳定性证明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设计转移概率已知时的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迭代求解算法，给出算法</a:t>
            </a:r>
            <a:r>
              <a:rPr lang="zh-CN" altLang="en-US" b="1" dirty="0">
                <a:solidFill>
                  <a:srgbClr val="C00000"/>
                </a:solidFill>
                <a:latin typeface="微软雅黑" panose="020B0503020204020204" pitchFamily="34" charset="-122"/>
                <a:ea typeface="微软雅黑" panose="020B0503020204020204" pitchFamily="34" charset="-122"/>
              </a:rPr>
              <a:t>收敛性证明</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设计转移概率</a:t>
            </a:r>
            <a:r>
              <a:rPr lang="zh-CN" altLang="en-US" b="1" dirty="0">
                <a:solidFill>
                  <a:srgbClr val="C00000"/>
                </a:solidFill>
                <a:latin typeface="微软雅黑" panose="020B0503020204020204" pitchFamily="34" charset="-122"/>
                <a:ea typeface="微软雅黑" panose="020B0503020204020204" pitchFamily="34" charset="-122"/>
              </a:rPr>
              <a:t>未知</a:t>
            </a:r>
            <a:r>
              <a:rPr lang="zh-CN" altLang="en-US" b="1" dirty="0">
                <a:latin typeface="微软雅黑" panose="020B0503020204020204" pitchFamily="34" charset="-122"/>
                <a:ea typeface="微软雅黑" panose="020B0503020204020204" pitchFamily="34" charset="-122"/>
              </a:rPr>
              <a:t>下的</a:t>
            </a:r>
            <a:r>
              <a:rPr lang="en-US" altLang="zh-CN" b="1" dirty="0">
                <a:latin typeface="微软雅黑" panose="020B0503020204020204" pitchFamily="34" charset="-122"/>
                <a:ea typeface="微软雅黑" panose="020B0503020204020204" pitchFamily="34" charset="-122"/>
              </a:rPr>
              <a:t>GCARE</a:t>
            </a:r>
            <a:r>
              <a:rPr lang="zh-CN" altLang="en-US" b="1" dirty="0">
                <a:latin typeface="微软雅黑" panose="020B0503020204020204" pitchFamily="34" charset="-122"/>
                <a:ea typeface="微软雅黑" panose="020B0503020204020204" pitchFamily="34" charset="-122"/>
              </a:rPr>
              <a:t>迭代求解算法；</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5ACFE77C-0DAD-473A-A36D-8E81295020CE}"/>
              </a:ext>
            </a:extLst>
          </p:cNvPr>
          <p:cNvSpPr/>
          <p:nvPr/>
        </p:nvSpPr>
        <p:spPr bwMode="auto">
          <a:xfrm>
            <a:off x="695400" y="1900603"/>
            <a:ext cx="10691019" cy="1455039"/>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1" name="矩形 20">
            <a:extLst>
              <a:ext uri="{FF2B5EF4-FFF2-40B4-BE49-F238E27FC236}">
                <a16:creationId xmlns:a16="http://schemas.microsoft.com/office/drawing/2014/main" id="{0E9578C2-7000-4B6F-846F-2C0AB707BE9D}"/>
              </a:ext>
            </a:extLst>
          </p:cNvPr>
          <p:cNvSpPr/>
          <p:nvPr/>
        </p:nvSpPr>
        <p:spPr bwMode="auto">
          <a:xfrm>
            <a:off x="695400" y="3925946"/>
            <a:ext cx="10691019" cy="2311366"/>
          </a:xfrm>
          <a:prstGeom prst="rect">
            <a:avLst/>
          </a:prstGeom>
          <a:noFill/>
          <a:ln w="19050" cap="flat" cmpd="sng" algn="ctr">
            <a:solidFill>
              <a:srgbClr val="00206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29" name="箭头: 右 28">
            <a:extLst>
              <a:ext uri="{FF2B5EF4-FFF2-40B4-BE49-F238E27FC236}">
                <a16:creationId xmlns:a16="http://schemas.microsoft.com/office/drawing/2014/main" id="{B7B352BF-12D1-44F0-A27B-399137397C7E}"/>
              </a:ext>
            </a:extLst>
          </p:cNvPr>
          <p:cNvSpPr/>
          <p:nvPr/>
        </p:nvSpPr>
        <p:spPr bwMode="auto">
          <a:xfrm rot="5400000">
            <a:off x="5636745" y="3471734"/>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50518"/>
    </mc:Choice>
    <mc:Fallback xmlns="">
      <p:transition advTm="5051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展  望</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5F7485EF-F8D3-4BD0-A12E-94F9BC9666D0}"/>
              </a:ext>
            </a:extLst>
          </p:cNvPr>
          <p:cNvGrpSpPr/>
          <p:nvPr/>
        </p:nvGrpSpPr>
        <p:grpSpPr>
          <a:xfrm>
            <a:off x="1199456" y="1700808"/>
            <a:ext cx="9793088" cy="981586"/>
            <a:chOff x="1199456" y="1700808"/>
            <a:chExt cx="9793088" cy="981586"/>
          </a:xfrm>
        </p:grpSpPr>
        <p:sp>
          <p:nvSpPr>
            <p:cNvPr id="9" name="矩形 8"/>
            <p:cNvSpPr/>
            <p:nvPr/>
          </p:nvSpPr>
          <p:spPr bwMode="auto">
            <a:xfrm>
              <a:off x="1199456" y="1700808"/>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39" name="文本框 38"/>
            <p:cNvSpPr txBox="1"/>
            <p:nvPr/>
          </p:nvSpPr>
          <p:spPr>
            <a:xfrm>
              <a:off x="1199456" y="1935698"/>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研究乘性噪声、不确定性、时滞等更复杂情形下的控制问题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F88E855-E53C-43C9-AC65-8FD63319E075}"/>
              </a:ext>
            </a:extLst>
          </p:cNvPr>
          <p:cNvGrpSpPr/>
          <p:nvPr/>
        </p:nvGrpSpPr>
        <p:grpSpPr>
          <a:xfrm>
            <a:off x="1199456" y="3054031"/>
            <a:ext cx="9793088" cy="981586"/>
            <a:chOff x="1199456" y="3055159"/>
            <a:chExt cx="9793088" cy="981586"/>
          </a:xfrm>
        </p:grpSpPr>
        <p:sp>
          <p:nvSpPr>
            <p:cNvPr id="7" name="矩形 6"/>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
          <p:nvSpPr>
            <p:cNvPr id="10" name="文本框 9"/>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研究系统参数未知时马尔可夫跳变系统的 </a:t>
              </a:r>
              <a:r>
                <a:rPr lang="en-US" altLang="zh-CN" sz="2400" b="1" dirty="0" err="1">
                  <a:solidFill>
                    <a:srgbClr val="002060"/>
                  </a:solidFill>
                  <a:latin typeface="微软雅黑" panose="020B0503020204020204" pitchFamily="34" charset="-122"/>
                  <a:ea typeface="微软雅黑" panose="020B0503020204020204" pitchFamily="34" charset="-122"/>
                </a:rPr>
                <a:t>Riccati</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b="1" dirty="0">
                  <a:solidFill>
                    <a:srgbClr val="002060"/>
                  </a:solidFill>
                  <a:latin typeface="微软雅黑" panose="020B0503020204020204" pitchFamily="34" charset="-122"/>
                  <a:ea typeface="微软雅黑" panose="020B0503020204020204" pitchFamily="34" charset="-122"/>
                </a:rPr>
                <a:t>方程求解问题</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FF959E0-D2B5-43E6-9DFF-4E93AC746716}"/>
              </a:ext>
            </a:extLst>
          </p:cNvPr>
          <p:cNvGrpSpPr/>
          <p:nvPr/>
        </p:nvGrpSpPr>
        <p:grpSpPr>
          <a:xfrm>
            <a:off x="1196492" y="4407255"/>
            <a:ext cx="9793088" cy="981586"/>
            <a:chOff x="1199456" y="3055159"/>
            <a:chExt cx="9793088" cy="981586"/>
          </a:xfrm>
        </p:grpSpPr>
        <p:sp>
          <p:nvSpPr>
            <p:cNvPr id="17" name="矩形 16">
              <a:extLst>
                <a:ext uri="{FF2B5EF4-FFF2-40B4-BE49-F238E27FC236}">
                  <a16:creationId xmlns:a16="http://schemas.microsoft.com/office/drawing/2014/main" id="{4BC84629-E480-4880-9E19-097C0EA6626A}"/>
                </a:ext>
              </a:extLst>
            </p:cNvPr>
            <p:cNvSpPr/>
            <p:nvPr/>
          </p:nvSpPr>
          <p:spPr bwMode="auto">
            <a:xfrm>
              <a:off x="1199456" y="3055159"/>
              <a:ext cx="9793088" cy="981586"/>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3F75425-EB2B-41D1-894B-C364C8280EA9}"/>
                    </a:ext>
                  </a:extLst>
                </p:cNvPr>
                <p:cNvSpPr txBox="1"/>
                <p:nvPr/>
              </p:nvSpPr>
              <p:spPr>
                <a:xfrm>
                  <a:off x="1199456" y="3290049"/>
                  <a:ext cx="9793088" cy="511807"/>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2400" b="1" dirty="0">
                      <a:solidFill>
                        <a:srgbClr val="002060"/>
                      </a:solidFill>
                      <a:latin typeface="微软雅黑" panose="020B0503020204020204" pitchFamily="34" charset="-122"/>
                      <a:ea typeface="微软雅黑" panose="020B0503020204020204" pitchFamily="34" charset="-122"/>
                    </a:rPr>
                    <a:t> 研究混合</a:t>
                  </a:r>
                  <a14:m>
                    <m:oMath xmlns:m="http://schemas.openxmlformats.org/officeDocument/2006/math">
                      <m:f>
                        <m:fPr>
                          <m:type m:val="lin"/>
                          <m:ctrlPr>
                            <a:rPr lang="en-US" altLang="zh-CN" sz="2400" b="1" i="1" smtClean="0">
                              <a:solidFill>
                                <a:srgbClr val="002060"/>
                              </a:solidFill>
                              <a:latin typeface="Cambria Math" panose="02040503050406030204" pitchFamily="18" charset="0"/>
                              <a:ea typeface="微软雅黑" panose="020B0503020204020204" pitchFamily="34" charset="-122"/>
                            </a:rPr>
                          </m:ctrlPr>
                        </m:fPr>
                        <m:num>
                          <m:sSub>
                            <m:sSubPr>
                              <m:ctrlPr>
                                <a:rPr lang="en-US" altLang="zh-CN" sz="2400" b="1" i="1">
                                  <a:solidFill>
                                    <a:srgbClr val="002060"/>
                                  </a:solidFill>
                                  <a:latin typeface="Cambria Math" panose="02040503050406030204" pitchFamily="18" charset="0"/>
                                  <a:ea typeface="微软雅黑" panose="020B0503020204020204" pitchFamily="34" charset="-122"/>
                                </a:rPr>
                              </m:ctrlPr>
                            </m:sSubPr>
                            <m:e>
                              <m:r>
                                <a:rPr lang="en-US" altLang="zh-CN" sz="2400" b="1" i="1">
                                  <a:solidFill>
                                    <a:srgbClr val="002060"/>
                                  </a:solidFill>
                                  <a:latin typeface="Cambria Math" panose="02040503050406030204" pitchFamily="18" charset="0"/>
                                  <a:ea typeface="微软雅黑" panose="020B0503020204020204" pitchFamily="34" charset="-122"/>
                                </a:rPr>
                                <m:t>𝑯</m:t>
                              </m:r>
                            </m:e>
                            <m:sub>
                              <m:r>
                                <a:rPr lang="en-US" altLang="zh-CN" sz="2400" b="1" i="1">
                                  <a:solidFill>
                                    <a:srgbClr val="002060"/>
                                  </a:solidFill>
                                  <a:latin typeface="Cambria Math" panose="02040503050406030204" pitchFamily="18" charset="0"/>
                                  <a:ea typeface="微软雅黑" panose="020B0503020204020204" pitchFamily="34" charset="-122"/>
                                </a:rPr>
                                <m:t>𝟐</m:t>
                              </m:r>
                            </m:sub>
                          </m:sSub>
                        </m:num>
                        <m:den>
                          <m:sSub>
                            <m:sSubPr>
                              <m:ctrlPr>
                                <a:rPr lang="en-US" altLang="zh-CN" sz="2400" b="1" i="1" smtClean="0">
                                  <a:solidFill>
                                    <a:srgbClr val="002060"/>
                                  </a:solidFill>
                                  <a:latin typeface="Cambria Math" panose="02040503050406030204" pitchFamily="18" charset="0"/>
                                  <a:ea typeface="微软雅黑" panose="020B0503020204020204" pitchFamily="34" charset="-122"/>
                                </a:rPr>
                              </m:ctrlPr>
                            </m:sSubPr>
                            <m:e>
                              <m:r>
                                <a:rPr lang="en-US" altLang="zh-CN" sz="2400" b="1" i="1" smtClean="0">
                                  <a:solidFill>
                                    <a:srgbClr val="002060"/>
                                  </a:solidFill>
                                  <a:latin typeface="Cambria Math" panose="02040503050406030204" pitchFamily="18" charset="0"/>
                                  <a:ea typeface="微软雅黑" panose="020B0503020204020204" pitchFamily="34" charset="-122"/>
                                </a:rPr>
                                <m:t>𝑯</m:t>
                              </m:r>
                            </m:e>
                            <m:sub>
                              <m:r>
                                <a:rPr lang="en-US" altLang="zh-CN" sz="2400" b="1" i="1" smtClean="0">
                                  <a:solidFill>
                                    <a:srgbClr val="002060"/>
                                  </a:solidFill>
                                  <a:latin typeface="Cambria Math" panose="02040503050406030204" pitchFamily="18" charset="0"/>
                                  <a:ea typeface="Cambria Math" panose="02040503050406030204" pitchFamily="18" charset="0"/>
                                </a:rPr>
                                <m:t>∞</m:t>
                              </m:r>
                            </m:sub>
                          </m:sSub>
                        </m:den>
                      </m:f>
                    </m:oMath>
                  </a14:m>
                  <a:r>
                    <a:rPr lang="zh-CN" altLang="en-US" sz="2400" b="1" dirty="0">
                      <a:solidFill>
                        <a:srgbClr val="002060"/>
                      </a:solidFill>
                      <a:latin typeface="微软雅黑" panose="020B0503020204020204" pitchFamily="34" charset="-122"/>
                      <a:ea typeface="微软雅黑" panose="020B0503020204020204" pitchFamily="34" charset="-122"/>
                    </a:rPr>
                    <a:t>控制、自适应控制、深度学习等控制方法</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mc:Choice>
          <mc:Fallback xmlns="">
            <p:sp>
              <p:nvSpPr>
                <p:cNvPr id="18" name="文本框 17">
                  <a:extLst>
                    <a:ext uri="{FF2B5EF4-FFF2-40B4-BE49-F238E27FC236}">
                      <a16:creationId xmlns:a16="http://schemas.microsoft.com/office/drawing/2014/main" id="{93F75425-EB2B-41D1-894B-C364C8280EA9}"/>
                    </a:ext>
                  </a:extLst>
                </p:cNvPr>
                <p:cNvSpPr txBox="1">
                  <a:spLocks noRot="1" noChangeAspect="1" noMove="1" noResize="1" noEditPoints="1" noAdjustHandles="1" noChangeArrowheads="1" noChangeShapeType="1" noTextEdit="1"/>
                </p:cNvSpPr>
                <p:nvPr/>
              </p:nvSpPr>
              <p:spPr>
                <a:xfrm>
                  <a:off x="1199456" y="3290049"/>
                  <a:ext cx="9793088" cy="511807"/>
                </a:xfrm>
                <a:prstGeom prst="rect">
                  <a:avLst/>
                </a:prstGeom>
                <a:blipFill>
                  <a:blip r:embed="rId4"/>
                  <a:stretch>
                    <a:fillRect l="-809" t="-103614" b="-177108"/>
                  </a:stretch>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xmlns:p14="http://schemas.microsoft.com/office/powerpoint/2010/main">
    <mc:Choice Requires="p14">
      <p:transition p14:dur="10" advTm="19983"/>
    </mc:Choice>
    <mc:Fallback xmlns="">
      <p:transition advTm="1998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4" name="Rectangle 2"/>
          <p:cNvSpPr>
            <a:spLocks noGrp="1" noChangeArrowheads="1"/>
          </p:cNvSpPr>
          <p:nvPr>
            <p:ph type="title"/>
          </p:nvPr>
        </p:nvSpPr>
        <p:spPr>
          <a:xfrm>
            <a:off x="1992313" y="419671"/>
            <a:ext cx="8207375" cy="647700"/>
          </a:xfrm>
        </p:spPr>
        <p:txBody>
          <a:bodyPr/>
          <a:lstStyle/>
          <a:p>
            <a:pPr algn="ctr">
              <a:lnSpc>
                <a:spcPts val="3000"/>
              </a:lnSpc>
              <a:spcBef>
                <a:spcPct val="50000"/>
              </a:spcBef>
            </a:pPr>
            <a:r>
              <a:rPr lang="zh-CN" altLang="en-US" sz="3200" b="1" dirty="0">
                <a:solidFill>
                  <a:srgbClr val="C00000"/>
                </a:solidFill>
                <a:latin typeface="微软雅黑" panose="020B0503020204020204" pitchFamily="34" charset="-122"/>
                <a:ea typeface="微软雅黑" panose="020B0503020204020204" pitchFamily="34" charset="-122"/>
              </a:rPr>
              <a:t>主要科研成果</a:t>
            </a:r>
          </a:p>
        </p:txBody>
      </p:sp>
      <p:pic>
        <p:nvPicPr>
          <p:cNvPr id="12"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98586503"/>
              </p:ext>
            </p:extLst>
          </p:nvPr>
        </p:nvGraphicFramePr>
        <p:xfrm>
          <a:off x="695400" y="1584673"/>
          <a:ext cx="10657185" cy="1808009"/>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gridCol w="1224137">
                  <a:extLst>
                    <a:ext uri="{9D8B030D-6E8A-4147-A177-3AD203B41FA5}">
                      <a16:colId xmlns:a16="http://schemas.microsoft.com/office/drawing/2014/main" val="20002"/>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录用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发表论文</a:t>
                      </a:r>
                    </a:p>
                  </a:txBody>
                  <a:tcPr anchor="ctr">
                    <a:solidFill>
                      <a:schemeClr val="tx2"/>
                    </a:solidFill>
                  </a:tcPr>
                </a:tc>
                <a:tc>
                  <a:txBody>
                    <a:bodyPr/>
                    <a:lstStyle/>
                    <a:p>
                      <a:pPr algn="ct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分区</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en-US" altLang="zh-CN" sz="1800" dirty="0">
                          <a:latin typeface="Times New Roman" panose="02020603050405020304" pitchFamily="18" charset="0"/>
                          <a:cs typeface="Times New Roman" panose="02020603050405020304" pitchFamily="18" charset="0"/>
                        </a:rPr>
                        <a:t>Shen Y, </a:t>
                      </a:r>
                      <a:r>
                        <a:rPr lang="en-US" altLang="zh-CN" sz="1800" b="1" dirty="0">
                          <a:solidFill>
                            <a:schemeClr val="tx1"/>
                          </a:solidFill>
                          <a:latin typeface="Times New Roman" panose="02020603050405020304" pitchFamily="18" charset="0"/>
                          <a:cs typeface="Times New Roman" panose="02020603050405020304" pitchFamily="18" charset="0"/>
                        </a:rPr>
                        <a:t>Yao C-K</a:t>
                      </a:r>
                      <a:r>
                        <a:rPr lang="en-US" altLang="zh-CN" sz="1800" dirty="0">
                          <a:latin typeface="Times New Roman" panose="02020603050405020304" pitchFamily="18" charset="0"/>
                          <a:cs typeface="Times New Roman" panose="02020603050405020304" pitchFamily="18" charset="0"/>
                        </a:rPr>
                        <a:t>, Chen B, Che W-W, Wu Z-G. </a:t>
                      </a:r>
                      <a:r>
                        <a:rPr lang="en-US" altLang="zh-CN" sz="1800" i="1" dirty="0">
                          <a:latin typeface="Times New Roman" panose="02020603050405020304" pitchFamily="18" charset="0"/>
                          <a:cs typeface="Times New Roman" panose="02020603050405020304" pitchFamily="18" charset="0"/>
                        </a:rPr>
                        <a:t>H</a:t>
                      </a:r>
                      <a:r>
                        <a:rPr lang="en-US" altLang="zh-CN" sz="1800" baseline="-25000" dirty="0">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optimal output tracking control for Markov jump systems: A reinforcement learning-based approach. </a:t>
                      </a:r>
                      <a:r>
                        <a:rPr lang="en-US" altLang="zh-CN" sz="1800" b="1" dirty="0">
                          <a:latin typeface="Times New Roman" panose="02020603050405020304" pitchFamily="18" charset="0"/>
                          <a:cs typeface="Times New Roman" panose="02020603050405020304" pitchFamily="18" charset="0"/>
                        </a:rPr>
                        <a:t>International Journal of Robust and Nonlinear Control</a:t>
                      </a:r>
                      <a:r>
                        <a:rPr lang="en-US" altLang="zh-CN" sz="1800" dirty="0">
                          <a:latin typeface="Times New Roman" panose="02020603050405020304" pitchFamily="18" charset="0"/>
                          <a:cs typeface="Times New Roman" panose="02020603050405020304" pitchFamily="18" charset="0"/>
                        </a:rPr>
                        <a:t>. 2024;1-19. doi:10.1002/rnc.7255 </a:t>
                      </a:r>
                    </a:p>
                  </a:txBody>
                  <a:tcPr anchor="ctr">
                    <a:solidFill>
                      <a:schemeClr val="tx2">
                        <a:lumMod val="20000"/>
                        <a:lumOff val="80000"/>
                      </a:schemeClr>
                    </a:solidFill>
                  </a:tcPr>
                </a:tc>
                <a:tc>
                  <a:txBody>
                    <a:bodyPr/>
                    <a:lstStyle/>
                    <a:p>
                      <a:pPr algn="ctr"/>
                      <a:r>
                        <a:rPr lang="en-US" altLang="zh-CN" sz="1800" dirty="0">
                          <a:latin typeface="Times New Roman" panose="02020603050405020304" pitchFamily="18" charset="0"/>
                          <a:cs typeface="Times New Roman" panose="02020603050405020304" pitchFamily="18" charset="0"/>
                        </a:rPr>
                        <a:t>JCR2</a:t>
                      </a:r>
                      <a:r>
                        <a:rPr lang="zh-CN" altLang="en-US" sz="1800" dirty="0">
                          <a:latin typeface="Times New Roman" panose="02020603050405020304" pitchFamily="18" charset="0"/>
                          <a:cs typeface="Times New Roman" panose="02020603050405020304" pitchFamily="18" charset="0"/>
                        </a:rPr>
                        <a:t>区</a:t>
                      </a:r>
                    </a:p>
                  </a:txBody>
                  <a:tcPr anchor="ctr">
                    <a:solidFill>
                      <a:schemeClr val="tx2">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3" name="表格 2">
            <a:extLst>
              <a:ext uri="{FF2B5EF4-FFF2-40B4-BE49-F238E27FC236}">
                <a16:creationId xmlns:a16="http://schemas.microsoft.com/office/drawing/2014/main" id="{18F956F8-3A13-06B1-3BD9-978A06969142}"/>
              </a:ext>
            </a:extLst>
          </p:cNvPr>
          <p:cNvGraphicFramePr>
            <a:graphicFrameLocks noGrp="1"/>
          </p:cNvGraphicFramePr>
          <p:nvPr>
            <p:extLst>
              <p:ext uri="{D42A27DB-BD31-4B8C-83A1-F6EECF244321}">
                <p14:modId xmlns:p14="http://schemas.microsoft.com/office/powerpoint/2010/main" val="718085497"/>
              </p:ext>
            </p:extLst>
          </p:nvPr>
        </p:nvGraphicFramePr>
        <p:xfrm>
          <a:off x="695400" y="3960674"/>
          <a:ext cx="10657184" cy="220463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9865096">
                  <a:extLst>
                    <a:ext uri="{9D8B030D-6E8A-4147-A177-3AD203B41FA5}">
                      <a16:colId xmlns:a16="http://schemas.microsoft.com/office/drawing/2014/main" val="20001"/>
                    </a:ext>
                  </a:extLst>
                </a:gridCol>
              </a:tblGrid>
              <a:tr h="720000">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序号</a:t>
                      </a:r>
                    </a:p>
                  </a:txBody>
                  <a:tcPr anchor="ctr">
                    <a:solidFill>
                      <a:schemeClr val="tx2"/>
                    </a:solidFill>
                  </a:tcPr>
                </a:tc>
                <a:tc>
                  <a:txBody>
                    <a:bodyPr/>
                    <a:lstStyle/>
                    <a:p>
                      <a:pPr algn="ct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发明专利</a:t>
                      </a:r>
                    </a:p>
                  </a:txBody>
                  <a:tcPr anchor="ctr">
                    <a:solidFill>
                      <a:schemeClr val="tx2"/>
                    </a:solidFill>
                  </a:tcPr>
                </a:tc>
                <a:extLst>
                  <a:ext uri="{0D108BD9-81ED-4DB2-BD59-A6C34878D82A}">
                    <a16:rowId xmlns:a16="http://schemas.microsoft.com/office/drawing/2014/main" val="10000"/>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1</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tc>
                  <a:txBody>
                    <a:bodyPr/>
                    <a:lstStyle/>
                    <a:p>
                      <a:pPr algn="just">
                        <a:lnSpc>
                          <a:spcPct val="125000"/>
                        </a:lnSpc>
                      </a:pPr>
                      <a:r>
                        <a:rPr lang="zh-CN" altLang="en-US" sz="1800" b="0" dirty="0">
                          <a:latin typeface="Times New Roman" panose="02020603050405020304" pitchFamily="18" charset="0"/>
                          <a:cs typeface="Times New Roman" panose="02020603050405020304" pitchFamily="18" charset="0"/>
                        </a:rPr>
                        <a:t>沈英</a:t>
                      </a:r>
                      <a:r>
                        <a:rPr lang="en-US" altLang="zh-CN" sz="1800" b="0" dirty="0">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姚才康</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倪洪杰</a:t>
                      </a:r>
                      <a:r>
                        <a:rPr lang="en-US" altLang="zh-CN" sz="1800" b="0" dirty="0">
                          <a:latin typeface="Times New Roman" panose="02020603050405020304" pitchFamily="18" charset="0"/>
                          <a:cs typeface="Times New Roman" panose="02020603050405020304" pitchFamily="18" charset="0"/>
                        </a:rPr>
                        <a:t>. </a:t>
                      </a:r>
                      <a:r>
                        <a:rPr lang="zh-CN" altLang="en-US" sz="1800" b="0" dirty="0">
                          <a:latin typeface="Times New Roman" panose="02020603050405020304" pitchFamily="18" charset="0"/>
                          <a:cs typeface="Times New Roman" panose="02020603050405020304" pitchFamily="18" charset="0"/>
                        </a:rPr>
                        <a:t>一种适用于机械臂中具有功率模式切换的直流电机输出跟踪控制方法</a:t>
                      </a:r>
                      <a:r>
                        <a:rPr lang="en-US" altLang="zh-CN" sz="1800" b="0" dirty="0">
                          <a:latin typeface="Times New Roman" panose="02020603050405020304" pitchFamily="18" charset="0"/>
                          <a:cs typeface="Times New Roman" panose="02020603050405020304" pitchFamily="18" charset="0"/>
                        </a:rPr>
                        <a:t>, 202310824266.7, 2023</a:t>
                      </a:r>
                      <a:r>
                        <a:rPr lang="zh-CN" altLang="en-US" sz="1800" b="0" dirty="0">
                          <a:latin typeface="Times New Roman" panose="02020603050405020304" pitchFamily="18" charset="0"/>
                          <a:cs typeface="Times New Roman" panose="02020603050405020304" pitchFamily="18" charset="0"/>
                        </a:rPr>
                        <a:t>年</a:t>
                      </a:r>
                      <a:r>
                        <a:rPr lang="en-US" altLang="zh-CN" sz="1800" b="0" dirty="0">
                          <a:latin typeface="Times New Roman" panose="02020603050405020304" pitchFamily="18" charset="0"/>
                          <a:cs typeface="Times New Roman" panose="02020603050405020304" pitchFamily="18" charset="0"/>
                        </a:rPr>
                        <a:t>7</a:t>
                      </a:r>
                      <a:r>
                        <a:rPr lang="zh-CN" altLang="en-US" sz="1800" b="0" dirty="0">
                          <a:latin typeface="Times New Roman" panose="02020603050405020304" pitchFamily="18" charset="0"/>
                          <a:cs typeface="Times New Roman" panose="02020603050405020304" pitchFamily="18" charset="0"/>
                        </a:rPr>
                        <a:t>月</a:t>
                      </a:r>
                      <a:r>
                        <a:rPr lang="en-US" altLang="zh-CN" sz="1800" b="0" dirty="0">
                          <a:latin typeface="Times New Roman" panose="02020603050405020304" pitchFamily="18" charset="0"/>
                          <a:cs typeface="Times New Roman" panose="02020603050405020304" pitchFamily="18" charset="0"/>
                        </a:rPr>
                        <a:t>6</a:t>
                      </a:r>
                      <a:r>
                        <a:rPr lang="zh-CN" altLang="en-US" sz="1800" b="0" dirty="0">
                          <a:latin typeface="Times New Roman" panose="02020603050405020304" pitchFamily="18" charset="0"/>
                          <a:cs typeface="Times New Roman" panose="02020603050405020304" pitchFamily="18" charset="0"/>
                        </a:rPr>
                        <a:t>日</a:t>
                      </a:r>
                      <a:r>
                        <a:rPr lang="en-US" altLang="zh-CN" sz="1800" b="0" dirty="0">
                          <a:latin typeface="Times New Roman" panose="02020603050405020304" pitchFamily="18" charset="0"/>
                          <a:cs typeface="Times New Roman" panose="02020603050405020304" pitchFamily="18" charset="0"/>
                        </a:rPr>
                        <a:t>.</a:t>
                      </a:r>
                      <a:endParaRPr lang="zh-CN" altLang="en-US" sz="1800" b="0" dirty="0">
                        <a:latin typeface="Times New Roman" panose="02020603050405020304" pitchFamily="18" charset="0"/>
                        <a:cs typeface="Times New Roman" panose="02020603050405020304" pitchFamily="18" charset="0"/>
                      </a:endParaRPr>
                    </a:p>
                  </a:txBody>
                  <a:tcPr anchor="ctr">
                    <a:solidFill>
                      <a:schemeClr val="tx2">
                        <a:lumMod val="40000"/>
                        <a:lumOff val="60000"/>
                      </a:schemeClr>
                    </a:solidFill>
                  </a:tcPr>
                </a:tc>
                <a:extLst>
                  <a:ext uri="{0D108BD9-81ED-4DB2-BD59-A6C34878D82A}">
                    <a16:rowId xmlns:a16="http://schemas.microsoft.com/office/drawing/2014/main" val="10002"/>
                  </a:ext>
                </a:extLst>
              </a:tr>
              <a:tr h="720000">
                <a:tc>
                  <a:txBody>
                    <a:bodyPr/>
                    <a:lstStyle/>
                    <a:p>
                      <a:pPr algn="ctr"/>
                      <a:r>
                        <a:rPr lang="en-US" altLang="zh-CN" sz="1800" dirty="0">
                          <a:latin typeface="Times New Roman" panose="02020603050405020304" pitchFamily="18" charset="0"/>
                          <a:cs typeface="Times New Roman" panose="02020603050405020304" pitchFamily="18" charset="0"/>
                        </a:rPr>
                        <a:t>2</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algn="just">
                        <a:lnSpc>
                          <a:spcPct val="125000"/>
                        </a:lnSpc>
                      </a:pPr>
                      <a:r>
                        <a:rPr lang="zh-CN" altLang="en-US" sz="1800" dirty="0">
                          <a:latin typeface="Times New Roman" panose="02020603050405020304" pitchFamily="18" charset="0"/>
                          <a:cs typeface="Times New Roman" panose="02020603050405020304" pitchFamily="18" charset="0"/>
                        </a:rPr>
                        <a:t>沈英</a:t>
                      </a:r>
                      <a:r>
                        <a:rPr lang="en-US" altLang="zh-CN" sz="1800"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姚才康</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倪洪杰</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机械臂中信息不完全直流电机输出跟踪控制软件</a:t>
                      </a:r>
                      <a:r>
                        <a:rPr lang="en-US" altLang="zh-CN" sz="1800" dirty="0">
                          <a:latin typeface="Times New Roman" panose="02020603050405020304" pitchFamily="18" charset="0"/>
                          <a:cs typeface="Times New Roman" panose="02020603050405020304" pitchFamily="18" charset="0"/>
                        </a:rPr>
                        <a:t>V1.0, 2023SR1088457, 2023</a:t>
                      </a:r>
                      <a:r>
                        <a:rPr lang="zh-CN" altLang="en-US" sz="1800" dirty="0">
                          <a:latin typeface="Times New Roman" panose="02020603050405020304" pitchFamily="18" charset="0"/>
                          <a:cs typeface="Times New Roman" panose="02020603050405020304" pitchFamily="18" charset="0"/>
                        </a:rPr>
                        <a:t>年</a:t>
                      </a:r>
                      <a:r>
                        <a:rPr lang="en-US" altLang="zh-CN" sz="1800" dirty="0">
                          <a:latin typeface="Times New Roman" panose="02020603050405020304" pitchFamily="18" charset="0"/>
                          <a:cs typeface="Times New Roman" panose="02020603050405020304" pitchFamily="18" charset="0"/>
                        </a:rPr>
                        <a:t>9</a:t>
                      </a:r>
                      <a:r>
                        <a:rPr lang="zh-CN" altLang="en-US" sz="1800" dirty="0">
                          <a:latin typeface="Times New Roman" panose="02020603050405020304" pitchFamily="18" charset="0"/>
                          <a:cs typeface="Times New Roman" panose="02020603050405020304" pitchFamily="18" charset="0"/>
                        </a:rPr>
                        <a:t>月</a:t>
                      </a:r>
                      <a:r>
                        <a:rPr lang="en-US" altLang="zh-CN" sz="1800" dirty="0">
                          <a:latin typeface="Times New Roman" panose="02020603050405020304" pitchFamily="18" charset="0"/>
                          <a:cs typeface="Times New Roman" panose="02020603050405020304" pitchFamily="18" charset="0"/>
                        </a:rPr>
                        <a:t>18</a:t>
                      </a:r>
                      <a:r>
                        <a:rPr lang="zh-CN" altLang="en-US" sz="1800" dirty="0">
                          <a:latin typeface="Times New Roman" panose="02020603050405020304" pitchFamily="18" charset="0"/>
                          <a:cs typeface="Times New Roman" panose="02020603050405020304" pitchFamily="18" charset="0"/>
                        </a:rPr>
                        <a:t>日</a:t>
                      </a:r>
                      <a:r>
                        <a:rPr lang="en-US" altLang="zh-CN" sz="1800" dirty="0">
                          <a:latin typeface="Times New Roman" panose="02020603050405020304" pitchFamily="18" charset="0"/>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advTm="7767"/>
    </mc:Choice>
    <mc:Fallback xmlns="">
      <p:transition advTm="776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noChangeArrowheads="1"/>
          </p:cNvSpPr>
          <p:nvPr>
            <p:ph idx="1"/>
          </p:nvPr>
        </p:nvSpPr>
        <p:spPr>
          <a:xfrm>
            <a:off x="750371" y="2852936"/>
            <a:ext cx="10691258" cy="1152128"/>
          </a:xfrm>
        </p:spPr>
        <p:txBody>
          <a:bodyPr/>
          <a:lstStyle/>
          <a:p>
            <a:pPr marL="457200" indent="-457200" algn="ctr" eaLnBrk="1" hangingPunct="1">
              <a:lnSpc>
                <a:spcPct val="120000"/>
              </a:lnSpc>
              <a:spcBef>
                <a:spcPct val="0"/>
              </a:spcBef>
              <a:spcAft>
                <a:spcPts val="1200"/>
              </a:spcAft>
              <a:buSzPct val="75000"/>
              <a:buFont typeface="Wingdings" panose="05000000000000000000" pitchFamily="2" charset="2"/>
              <a:buNone/>
            </a:pPr>
            <a:r>
              <a:rPr lang="zh-CN" altLang="en-US" sz="6000" b="1" dirty="0">
                <a:solidFill>
                  <a:srgbClr val="C00000"/>
                </a:solidFill>
                <a:latin typeface="微软雅黑" panose="020B0503020204020204" pitchFamily="34" charset="-122"/>
                <a:ea typeface="微软雅黑" panose="020B0503020204020204" pitchFamily="34" charset="-122"/>
              </a:rPr>
              <a:t>感谢各位专家批评与指正</a:t>
            </a:r>
            <a:r>
              <a:rPr lang="en-US" altLang="zh-CN" sz="6000" b="1" dirty="0">
                <a:solidFill>
                  <a:srgbClr val="C00000"/>
                </a:solidFill>
                <a:latin typeface="微软雅黑" panose="020B0503020204020204" pitchFamily="34" charset="-122"/>
                <a:ea typeface="微软雅黑" panose="020B0503020204020204" pitchFamily="34" charset="-122"/>
              </a:rPr>
              <a:t>!</a:t>
            </a:r>
          </a:p>
        </p:txBody>
      </p:sp>
      <p:pic>
        <p:nvPicPr>
          <p:cNvPr id="8"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00" advTm="8491">
        <p:fade/>
      </p:transition>
    </mc:Choice>
    <mc:Fallback xmlns="">
      <p:transition advTm="84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52">
            <a:extLst>
              <a:ext uri="{FF2B5EF4-FFF2-40B4-BE49-F238E27FC236}">
                <a16:creationId xmlns:a16="http://schemas.microsoft.com/office/drawing/2014/main" id="{B424697D-19F5-09AD-EC00-910EDA0A8B2A}"/>
              </a:ext>
            </a:extLst>
          </p:cNvPr>
          <p:cNvSpPr/>
          <p:nvPr/>
        </p:nvSpPr>
        <p:spPr bwMode="auto">
          <a:xfrm>
            <a:off x="695709" y="1301998"/>
            <a:ext cx="10691019" cy="1542890"/>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43684" y="510395"/>
            <a:ext cx="107765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7"/>
          <p:cNvSpPr txBox="1">
            <a:spLocks noChangeArrowheads="1"/>
          </p:cNvSpPr>
          <p:nvPr/>
        </p:nvSpPr>
        <p:spPr bwMode="auto">
          <a:xfrm>
            <a:off x="772091" y="1340768"/>
            <a:ext cx="10538254" cy="142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just">
              <a:lnSpc>
                <a:spcPct val="150000"/>
              </a:lnSpc>
              <a:spcBef>
                <a:spcPct val="0"/>
              </a:spcBef>
              <a:buClrTx/>
              <a:buSzTx/>
              <a:buFontTx/>
              <a:buNone/>
            </a:pPr>
            <a:r>
              <a:rPr lang="zh-CN" altLang="en-US" sz="2000" b="1" dirty="0">
                <a:solidFill>
                  <a:srgbClr val="C00000"/>
                </a:solidFill>
                <a:latin typeface="微软雅黑" panose="020B0503020204020204" pitchFamily="34" charset="-122"/>
                <a:ea typeface="微软雅黑" panose="020B0503020204020204" pitchFamily="34" charset="-122"/>
              </a:rPr>
              <a:t>马尔可夫跳变系统</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Markov Jump System, MJS</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同时具备</a:t>
            </a:r>
            <a:r>
              <a:rPr lang="zh-CN" altLang="en-US" sz="2000" b="1" dirty="0">
                <a:solidFill>
                  <a:srgbClr val="C00000"/>
                </a:solidFill>
                <a:latin typeface="微软雅黑" panose="020B0503020204020204" pitchFamily="34" charset="-122"/>
                <a:ea typeface="微软雅黑" panose="020B0503020204020204" pitchFamily="34" charset="-122"/>
              </a:rPr>
              <a:t>马尔可夫过程</a:t>
            </a:r>
            <a:r>
              <a:rPr lang="zh-CN" altLang="en-US" sz="2000" b="1" dirty="0">
                <a:solidFill>
                  <a:srgbClr val="002060"/>
                </a:solidFill>
                <a:latin typeface="微软雅黑" panose="020B0503020204020204" pitchFamily="34" charset="-122"/>
                <a:ea typeface="微软雅黑" panose="020B0503020204020204" pitchFamily="34" charset="-122"/>
              </a:rPr>
              <a:t>和</a:t>
            </a:r>
            <a:r>
              <a:rPr lang="zh-CN" altLang="en-US" sz="2000" b="1" dirty="0">
                <a:solidFill>
                  <a:srgbClr val="C00000"/>
                </a:solidFill>
                <a:latin typeface="微软雅黑" panose="020B0503020204020204" pitchFamily="34" charset="-122"/>
                <a:ea typeface="微软雅黑" panose="020B0503020204020204" pitchFamily="34" charset="-122"/>
              </a:rPr>
              <a:t>切换系统</a:t>
            </a:r>
            <a:r>
              <a:rPr lang="zh-CN" altLang="en-US" sz="2000" b="1" dirty="0">
                <a:solidFill>
                  <a:srgbClr val="002060"/>
                </a:solidFill>
                <a:latin typeface="微软雅黑" panose="020B0503020204020204" pitchFamily="34" charset="-122"/>
                <a:ea typeface="微软雅黑" panose="020B0503020204020204" pitchFamily="34" charset="-122"/>
              </a:rPr>
              <a:t>的特征，其模态切换服从于马尔可夫过程，在刻画具有元器件损坏、功率切换等结构或参数突变的随机系统时具有突出优势。</a:t>
            </a:r>
          </a:p>
        </p:txBody>
      </p:sp>
      <p:sp>
        <p:nvSpPr>
          <p:cNvPr id="19" name="Rectangle 2">
            <a:extLst>
              <a:ext uri="{FF2B5EF4-FFF2-40B4-BE49-F238E27FC236}">
                <a16:creationId xmlns:a16="http://schemas.microsoft.com/office/drawing/2014/main" id="{A4586A36-7762-B8C1-3D42-B527562C7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a:extLst>
              <a:ext uri="{FF2B5EF4-FFF2-40B4-BE49-F238E27FC236}">
                <a16:creationId xmlns:a16="http://schemas.microsoft.com/office/drawing/2014/main" id="{ABC1E0AF-3FB3-4556-816E-A75CD14CE3FC}"/>
              </a:ext>
            </a:extLst>
          </p:cNvPr>
          <p:cNvGrpSpPr/>
          <p:nvPr/>
        </p:nvGrpSpPr>
        <p:grpSpPr>
          <a:xfrm>
            <a:off x="695709" y="2924944"/>
            <a:ext cx="4680211" cy="3816424"/>
            <a:chOff x="695709" y="2924944"/>
            <a:chExt cx="4680211" cy="3816424"/>
          </a:xfrm>
        </p:grpSpPr>
        <p:sp>
          <p:nvSpPr>
            <p:cNvPr id="2" name="矩形 1">
              <a:extLst>
                <a:ext uri="{FF2B5EF4-FFF2-40B4-BE49-F238E27FC236}">
                  <a16:creationId xmlns:a16="http://schemas.microsoft.com/office/drawing/2014/main" id="{7F501DC3-8C5F-2472-FA11-D25DA8E39DDA}"/>
                </a:ext>
              </a:extLst>
            </p:cNvPr>
            <p:cNvSpPr/>
            <p:nvPr/>
          </p:nvSpPr>
          <p:spPr bwMode="auto">
            <a:xfrm>
              <a:off x="695709" y="2924944"/>
              <a:ext cx="4680211"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24" name="图片 23">
              <a:extLst>
                <a:ext uri="{FF2B5EF4-FFF2-40B4-BE49-F238E27FC236}">
                  <a16:creationId xmlns:a16="http://schemas.microsoft.com/office/drawing/2014/main" id="{EC188CA3-DFD0-41A6-AE06-A478A880E7FB}"/>
                </a:ext>
              </a:extLst>
            </p:cNvPr>
            <p:cNvPicPr>
              <a:picLocks noChangeAspect="1"/>
            </p:cNvPicPr>
            <p:nvPr/>
          </p:nvPicPr>
          <p:blipFill>
            <a:blip r:embed="rId4"/>
            <a:stretch>
              <a:fillRect/>
            </a:stretch>
          </p:blipFill>
          <p:spPr>
            <a:xfrm>
              <a:off x="855807" y="2996952"/>
              <a:ext cx="4360015" cy="1512168"/>
            </a:xfrm>
            <a:prstGeom prst="rect">
              <a:avLst/>
            </a:prstGeom>
          </p:spPr>
        </p:pic>
        <p:sp>
          <p:nvSpPr>
            <p:cNvPr id="26" name="文本框 25">
              <a:extLst>
                <a:ext uri="{FF2B5EF4-FFF2-40B4-BE49-F238E27FC236}">
                  <a16:creationId xmlns:a16="http://schemas.microsoft.com/office/drawing/2014/main" id="{E9D0E5D1-A5DD-4997-BAC5-F2486272DBD0}"/>
                </a:ext>
              </a:extLst>
            </p:cNvPr>
            <p:cNvSpPr txBox="1"/>
            <p:nvPr/>
          </p:nvSpPr>
          <p:spPr>
            <a:xfrm>
              <a:off x="855807" y="4489661"/>
              <a:ext cx="4360015" cy="22517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电力系统故障：</a:t>
              </a:r>
              <a:r>
                <a:rPr lang="zh-CN" altLang="en-US" sz="1600" dirty="0">
                  <a:latin typeface="微软雅黑" panose="020B0503020204020204" pitchFamily="34" charset="-122"/>
                  <a:ea typeface="微软雅黑" panose="020B0503020204020204" pitchFamily="34" charset="-122"/>
                </a:rPr>
                <a:t>发电机故障、输电线路短路、变压器故障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电网负荷变化：</a:t>
              </a:r>
              <a:r>
                <a:rPr lang="zh-CN" altLang="en-US" sz="1600" dirty="0">
                  <a:latin typeface="微软雅黑" panose="020B0503020204020204" pitchFamily="34" charset="-122"/>
                  <a:ea typeface="微软雅黑" panose="020B0503020204020204" pitchFamily="34" charset="-122"/>
                </a:rPr>
                <a:t>季节变化、昼夜变化、大型设备启动</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600" b="1" dirty="0">
                  <a:latin typeface="微软雅黑" panose="020B0503020204020204" pitchFamily="34" charset="-122"/>
                  <a:ea typeface="微软雅黑" panose="020B0503020204020204" pitchFamily="34" charset="-122"/>
                </a:rPr>
                <a:t>极端天气：</a:t>
              </a:r>
              <a:r>
                <a:rPr lang="zh-CN" altLang="en-US" sz="1600" dirty="0">
                  <a:latin typeface="微软雅黑" panose="020B0503020204020204" pitchFamily="34" charset="-122"/>
                  <a:ea typeface="微软雅黑" panose="020B0503020204020204" pitchFamily="34" charset="-122"/>
                </a:rPr>
                <a:t>雷电、风暴</a:t>
              </a:r>
              <a:endParaRPr lang="en-US" altLang="zh-CN" sz="1600" dirty="0">
                <a:latin typeface="微软雅黑" panose="020B0503020204020204" pitchFamily="34" charset="-122"/>
                <a:ea typeface="微软雅黑" panose="020B0503020204020204" pitchFamily="34" charset="-122"/>
              </a:endParaRP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a:p>
              <a:pPr algn="ctr">
                <a:lnSpc>
                  <a:spcPts val="600"/>
                </a:lnSpc>
              </a:pPr>
              <a:r>
                <a:rPr lang="en-US" altLang="zh-CN" sz="1600" b="1" dirty="0">
                  <a:latin typeface="微软雅黑" panose="020B0503020204020204" pitchFamily="34" charset="-122"/>
                  <a:ea typeface="微软雅黑" panose="020B0503020204020204" pitchFamily="34" charset="-122"/>
                </a:rPr>
                <a:t>.</a:t>
              </a:r>
            </a:p>
          </p:txBody>
        </p:sp>
      </p:grpSp>
      <p:grpSp>
        <p:nvGrpSpPr>
          <p:cNvPr id="8" name="组合 7">
            <a:extLst>
              <a:ext uri="{FF2B5EF4-FFF2-40B4-BE49-F238E27FC236}">
                <a16:creationId xmlns:a16="http://schemas.microsoft.com/office/drawing/2014/main" id="{11396EB4-68C1-4B95-93A5-674CAAEBC8D4}"/>
              </a:ext>
            </a:extLst>
          </p:cNvPr>
          <p:cNvGrpSpPr/>
          <p:nvPr/>
        </p:nvGrpSpPr>
        <p:grpSpPr>
          <a:xfrm>
            <a:off x="5663952" y="2924944"/>
            <a:ext cx="5722776" cy="3794685"/>
            <a:chOff x="5663952" y="2971818"/>
            <a:chExt cx="5722776" cy="3794685"/>
          </a:xfrm>
        </p:grpSpPr>
        <p:sp>
          <p:nvSpPr>
            <p:cNvPr id="4" name="矩形 3">
              <a:extLst>
                <a:ext uri="{FF2B5EF4-FFF2-40B4-BE49-F238E27FC236}">
                  <a16:creationId xmlns:a16="http://schemas.microsoft.com/office/drawing/2014/main" id="{E7A00A3D-AFE0-1A50-5538-22B3C0C00048}"/>
                </a:ext>
              </a:extLst>
            </p:cNvPr>
            <p:cNvSpPr/>
            <p:nvPr/>
          </p:nvSpPr>
          <p:spPr bwMode="auto">
            <a:xfrm>
              <a:off x="5663952" y="2971818"/>
              <a:ext cx="5722776" cy="3794685"/>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584FEC6C-4208-491D-A08F-ED50BA6318F3}"/>
                </a:ext>
              </a:extLst>
            </p:cNvPr>
            <p:cNvPicPr>
              <a:picLocks noChangeAspect="1"/>
            </p:cNvPicPr>
            <p:nvPr/>
          </p:nvPicPr>
          <p:blipFill>
            <a:blip r:embed="rId5"/>
            <a:stretch>
              <a:fillRect/>
            </a:stretch>
          </p:blipFill>
          <p:spPr>
            <a:xfrm>
              <a:off x="5896368" y="3299138"/>
              <a:ext cx="5456216" cy="3140045"/>
            </a:xfrm>
            <a:prstGeom prst="rect">
              <a:avLst/>
            </a:prstGeom>
          </p:spPr>
        </p:pic>
      </p:grpSp>
      <p:sp>
        <p:nvSpPr>
          <p:cNvPr id="33" name="箭头: 右 32">
            <a:extLst>
              <a:ext uri="{FF2B5EF4-FFF2-40B4-BE49-F238E27FC236}">
                <a16:creationId xmlns:a16="http://schemas.microsoft.com/office/drawing/2014/main" id="{DAA82828-5808-4A74-B03A-59534FBC26E5}"/>
              </a:ext>
            </a:extLst>
          </p:cNvPr>
          <p:cNvSpPr/>
          <p:nvPr/>
        </p:nvSpPr>
        <p:spPr bwMode="auto">
          <a:xfrm>
            <a:off x="5231904" y="4696904"/>
            <a:ext cx="648072"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advTm="42645"/>
    </mc:Choice>
    <mc:Fallback xmlns="">
      <p:transition advTm="426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32373" y="518459"/>
            <a:ext cx="107697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研究背景</a:t>
            </a: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圆角矩形 52"/>
          <p:cNvSpPr/>
          <p:nvPr/>
        </p:nvSpPr>
        <p:spPr bwMode="auto">
          <a:xfrm>
            <a:off x="695709" y="1301997"/>
            <a:ext cx="10691019" cy="2100571"/>
          </a:xfrm>
          <a:prstGeom prst="roundRect">
            <a:avLst>
              <a:gd name="adj" fmla="val 0"/>
            </a:avLst>
          </a:prstGeom>
          <a:solidFill>
            <a:srgbClr val="EFFBFF"/>
          </a:solidFill>
          <a:ln w="19050" cap="flat" cmpd="sng" algn="ctr">
            <a:solidFill>
              <a:srgbClr val="002060"/>
            </a:solidFill>
            <a:prstDash val="solid"/>
            <a:round/>
            <a:headEnd type="none" w="med" len="med"/>
            <a:tailEnd type="none" w="med" len="med"/>
          </a:ln>
          <a:effectLst/>
        </p:spPr>
        <p:txBody>
          <a:bodyPr/>
          <a:lstStyle/>
          <a:p>
            <a:pPr>
              <a:defRPr/>
            </a:pPr>
            <a:endParaRPr lang="zh-CN" altLang="en-US" dirty="0"/>
          </a:p>
        </p:txBody>
      </p:sp>
      <p:sp>
        <p:nvSpPr>
          <p:cNvPr id="49" name="文本框 47"/>
          <p:cNvSpPr txBox="1">
            <a:spLocks noChangeArrowheads="1"/>
          </p:cNvSpPr>
          <p:nvPr/>
        </p:nvSpPr>
        <p:spPr bwMode="auto">
          <a:xfrm>
            <a:off x="695709" y="1409973"/>
            <a:ext cx="10612273" cy="1884618"/>
          </a:xfrm>
          <a:prstGeom prst="rect">
            <a:avLst/>
          </a:prstGeom>
          <a:noFill/>
          <a:ln>
            <a:noFill/>
          </a:ln>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342900" indent="-342900" algn="just">
              <a:lnSpc>
                <a:spcPct val="150000"/>
              </a:lnSpc>
              <a:spcBef>
                <a:spcPct val="0"/>
              </a:spcBef>
              <a:buClrTx/>
              <a:buSzTx/>
              <a:buFont typeface="Wingdings" panose="05000000000000000000" pitchFamily="2" charset="2"/>
              <a:buChar char="n"/>
            </a:pPr>
            <a:r>
              <a:rPr lang="zh-CN" altLang="en-US" sz="2000" b="1" dirty="0">
                <a:solidFill>
                  <a:srgbClr val="002060"/>
                </a:solidFill>
                <a:latin typeface="微软雅黑" panose="020B0503020204020204" pitchFamily="34" charset="-122"/>
                <a:ea typeface="微软雅黑" panose="020B0503020204020204" pitchFamily="34" charset="-122"/>
              </a:rPr>
              <a:t>最优跟踪控制通过设计</a:t>
            </a:r>
            <a:r>
              <a:rPr lang="zh-CN" altLang="en-US" sz="2000" b="1" dirty="0">
                <a:solidFill>
                  <a:srgbClr val="C00000"/>
                </a:solidFill>
                <a:latin typeface="微软雅黑" panose="020B0503020204020204" pitchFamily="34" charset="-122"/>
                <a:ea typeface="微软雅黑" panose="020B0503020204020204" pitchFamily="34" charset="-122"/>
              </a:rPr>
              <a:t>给定性能指标</a:t>
            </a:r>
            <a:r>
              <a:rPr lang="zh-CN" altLang="en-US" sz="2000" b="1" dirty="0">
                <a:solidFill>
                  <a:srgbClr val="002060"/>
                </a:solidFill>
                <a:latin typeface="微软雅黑" panose="020B0503020204020204" pitchFamily="34" charset="-122"/>
                <a:ea typeface="微软雅黑" panose="020B0503020204020204" pitchFamily="34" charset="-122"/>
              </a:rPr>
              <a:t>下的最优跟踪控制器，可实现系统状态或输出与目标信号的一致性，被广泛应用于无人机编队、雷达追踪等领域。</a:t>
            </a:r>
            <a:endParaRPr lang="en-US" altLang="zh-CN" sz="2000" b="1" dirty="0">
              <a:solidFill>
                <a:srgbClr val="002060"/>
              </a:solidFill>
              <a:latin typeface="微软雅黑" panose="020B0503020204020204" pitchFamily="34" charset="-122"/>
              <a:ea typeface="微软雅黑" panose="020B0503020204020204" pitchFamily="34" charset="-122"/>
            </a:endParaRPr>
          </a:p>
          <a:p>
            <a:pPr marL="342900" indent="-342900" algn="just">
              <a:lnSpc>
                <a:spcPct val="150000"/>
              </a:lnSpc>
              <a:spcBef>
                <a:spcPct val="0"/>
              </a:spcBef>
              <a:buClrTx/>
              <a:buSzTx/>
              <a:buFont typeface="Wingdings" panose="05000000000000000000" pitchFamily="2" charset="2"/>
              <a:buChar char="n"/>
            </a:pPr>
            <a:r>
              <a:rPr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MJS</a:t>
            </a:r>
            <a:r>
              <a:rPr lang="zh-CN" altLang="en-US" sz="2000" b="1" dirty="0">
                <a:solidFill>
                  <a:srgbClr val="002060"/>
                </a:solidFill>
                <a:latin typeface="微软雅黑" panose="020B0503020204020204" pitchFamily="34" charset="-122"/>
                <a:ea typeface="微软雅黑" panose="020B0503020204020204" pitchFamily="34" charset="-122"/>
              </a:rPr>
              <a:t>的控制或滤波问题需要考虑</a:t>
            </a:r>
            <a:r>
              <a:rPr lang="zh-CN" altLang="en-US" sz="2000" b="1" dirty="0">
                <a:solidFill>
                  <a:srgbClr val="C00000"/>
                </a:solidFill>
                <a:latin typeface="微软雅黑" panose="020B0503020204020204" pitchFamily="34" charset="-122"/>
                <a:ea typeface="微软雅黑" panose="020B0503020204020204" pitchFamily="34" charset="-122"/>
              </a:rPr>
              <a:t>系统模态</a:t>
            </a:r>
            <a:r>
              <a:rPr lang="zh-CN" altLang="en-US" sz="2000" b="1" dirty="0">
                <a:solidFill>
                  <a:srgbClr val="002060"/>
                </a:solidFill>
                <a:latin typeface="微软雅黑" panose="020B0503020204020204" pitchFamily="34" charset="-122"/>
                <a:ea typeface="微软雅黑" panose="020B0503020204020204" pitchFamily="34" charset="-122"/>
              </a:rPr>
              <a:t>并处理模态之间的转移关系，特别是当</a:t>
            </a:r>
            <a:r>
              <a:rPr lang="zh-CN" altLang="en-US" sz="2000" b="1" dirty="0">
                <a:solidFill>
                  <a:srgbClr val="C00000"/>
                </a:solidFill>
                <a:latin typeface="微软雅黑" panose="020B0503020204020204" pitchFamily="34" charset="-122"/>
                <a:ea typeface="微软雅黑" panose="020B0503020204020204" pitchFamily="34" charset="-122"/>
              </a:rPr>
              <a:t>模态转移概率等模型信息未知</a:t>
            </a:r>
            <a:r>
              <a:rPr lang="zh-CN" altLang="en-US" sz="2000" b="1" dirty="0">
                <a:solidFill>
                  <a:srgbClr val="002060"/>
                </a:solidFill>
                <a:latin typeface="微软雅黑" panose="020B0503020204020204" pitchFamily="34" charset="-122"/>
                <a:ea typeface="微软雅黑" panose="020B0503020204020204" pitchFamily="34" charset="-122"/>
              </a:rPr>
              <a:t>时，已有的控制算法将不再适用。</a:t>
            </a:r>
          </a:p>
        </p:txBody>
      </p:sp>
      <p:sp>
        <p:nvSpPr>
          <p:cNvPr id="17" name="矩形 16">
            <a:extLst>
              <a:ext uri="{FF2B5EF4-FFF2-40B4-BE49-F238E27FC236}">
                <a16:creationId xmlns:a16="http://schemas.microsoft.com/office/drawing/2014/main" id="{E215D130-880D-28BD-DFE0-0B33088983E7}"/>
              </a:ext>
            </a:extLst>
          </p:cNvPr>
          <p:cNvSpPr/>
          <p:nvPr/>
        </p:nvSpPr>
        <p:spPr bwMode="auto">
          <a:xfrm>
            <a:off x="711117" y="3601331"/>
            <a:ext cx="10691020" cy="2924013"/>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3BE4A22-C5E3-4F9C-958E-0C53D884CFC1}"/>
              </a:ext>
            </a:extLst>
          </p:cNvPr>
          <p:cNvPicPr>
            <a:picLocks noChangeAspect="1"/>
          </p:cNvPicPr>
          <p:nvPr/>
        </p:nvPicPr>
        <p:blipFill>
          <a:blip r:embed="rId4"/>
          <a:stretch>
            <a:fillRect/>
          </a:stretch>
        </p:blipFill>
        <p:spPr>
          <a:xfrm>
            <a:off x="1105677" y="3902435"/>
            <a:ext cx="6358475" cy="2205286"/>
          </a:xfrm>
          <a:prstGeom prst="rect">
            <a:avLst/>
          </a:prstGeom>
        </p:spPr>
      </p:pic>
      <p:pic>
        <p:nvPicPr>
          <p:cNvPr id="6" name="图片 5">
            <a:extLst>
              <a:ext uri="{FF2B5EF4-FFF2-40B4-BE49-F238E27FC236}">
                <a16:creationId xmlns:a16="http://schemas.microsoft.com/office/drawing/2014/main" id="{9848327E-E3C6-4370-AA14-91A68DD0FA6D}"/>
              </a:ext>
            </a:extLst>
          </p:cNvPr>
          <p:cNvPicPr>
            <a:picLocks noChangeAspect="1"/>
          </p:cNvPicPr>
          <p:nvPr/>
        </p:nvPicPr>
        <p:blipFill>
          <a:blip r:embed="rId5"/>
          <a:stretch>
            <a:fillRect/>
          </a:stretch>
        </p:blipFill>
        <p:spPr>
          <a:xfrm>
            <a:off x="7968208" y="3750971"/>
            <a:ext cx="3169060" cy="25082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85203"/>
    </mc:Choice>
    <mc:Fallback xmlns="">
      <p:transition advTm="852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二、关键问题</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三、研究内容</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1331522"/>
      </p:ext>
    </p:extLst>
  </p:cSld>
  <p:clrMapOvr>
    <a:masterClrMapping/>
  </p:clrMapOvr>
  <mc:AlternateContent xmlns:mc="http://schemas.openxmlformats.org/markup-compatibility/2006" xmlns:p14="http://schemas.microsoft.com/office/powerpoint/2010/main">
    <mc:Choice Requires="p14">
      <p:transition p14:dur="200" advTm="1171">
        <p:fade/>
      </p:transition>
    </mc:Choice>
    <mc:Fallback xmlns="">
      <p:transition advTm="117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672242"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关键问题</a:t>
            </a:r>
          </a:p>
        </p:txBody>
      </p:sp>
      <p:pic>
        <p:nvPicPr>
          <p:cNvPr id="31" name="图片 3"/>
          <p:cNvPicPr>
            <a:picLocks noChangeAspect="1"/>
          </p:cNvPicPr>
          <p:nvPr/>
        </p:nvPicPr>
        <p:blipFill>
          <a:blip r:embed="rId4">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圆角矩形 48"/>
          <p:cNvSpPr/>
          <p:nvPr>
            <p:custDataLst>
              <p:tags r:id="rId1"/>
            </p:custDataLst>
          </p:nvPr>
        </p:nvSpPr>
        <p:spPr>
          <a:xfrm>
            <a:off x="2046870" y="5682340"/>
            <a:ext cx="8098261" cy="781194"/>
          </a:xfrm>
          <a:prstGeom prst="roundRect">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最优控制问题</a:t>
            </a:r>
            <a:r>
              <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难以求解</a:t>
            </a:r>
            <a:endParaRPr kumimoji="0" lang="en-US" altLang="zh-CN"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36" name="矩形 35"/>
          <p:cNvSpPr/>
          <p:nvPr/>
        </p:nvSpPr>
        <p:spPr bwMode="auto">
          <a:xfrm>
            <a:off x="673425"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0" name="文本框 59"/>
          <p:cNvSpPr txBox="1"/>
          <p:nvPr/>
        </p:nvSpPr>
        <p:spPr>
          <a:xfrm>
            <a:off x="1949025" y="1516722"/>
            <a:ext cx="2511334"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跟踪不稳定系统</a:t>
            </a:r>
          </a:p>
        </p:txBody>
      </p:sp>
      <p:sp>
        <p:nvSpPr>
          <p:cNvPr id="61" name="文本框 60"/>
          <p:cNvSpPr txBox="1"/>
          <p:nvPr/>
        </p:nvSpPr>
        <p:spPr>
          <a:xfrm>
            <a:off x="7589556" y="1516722"/>
            <a:ext cx="2491018" cy="400110"/>
          </a:xfrm>
          <a:prstGeom prst="rect">
            <a:avLst/>
          </a:prstGeom>
          <a:noFill/>
        </p:spPr>
        <p:txBody>
          <a:bodyPr wrap="square" rtlCol="0">
            <a:spAutoFit/>
          </a:bodyPr>
          <a:lstStyle/>
          <a:p>
            <a:pPr algn="ctr"/>
            <a:r>
              <a:rPr kumimoji="1" lang="zh-CN" altLang="en-US" sz="2000" b="1" dirty="0">
                <a:solidFill>
                  <a:srgbClr val="C00000"/>
                </a:solidFill>
                <a:latin typeface="微软雅黑" panose="020B0503020204020204" pitchFamily="34" charset="-122"/>
                <a:ea typeface="微软雅黑" panose="020B0503020204020204" pitchFamily="34" charset="-122"/>
              </a:rPr>
              <a:t>转移概率未知</a:t>
            </a:r>
          </a:p>
        </p:txBody>
      </p:sp>
      <p:sp>
        <p:nvSpPr>
          <p:cNvPr id="3" name="矩形 2">
            <a:extLst>
              <a:ext uri="{FF2B5EF4-FFF2-40B4-BE49-F238E27FC236}">
                <a16:creationId xmlns:a16="http://schemas.microsoft.com/office/drawing/2014/main" id="{45257C56-6949-95FD-BC7D-D2676405AF0A}"/>
              </a:ext>
            </a:extLst>
          </p:cNvPr>
          <p:cNvSpPr/>
          <p:nvPr/>
        </p:nvSpPr>
        <p:spPr bwMode="auto">
          <a:xfrm>
            <a:off x="6303798" y="1320480"/>
            <a:ext cx="5062535" cy="3548679"/>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0137F7E-A7F1-FBB0-2E97-402FCC717A45}"/>
              </a:ext>
            </a:extLst>
          </p:cNvPr>
          <p:cNvSpPr txBox="1"/>
          <p:nvPr/>
        </p:nvSpPr>
        <p:spPr>
          <a:xfrm>
            <a:off x="7589556" y="4304998"/>
            <a:ext cx="2702666" cy="400110"/>
          </a:xfrm>
          <a:prstGeom prst="rect">
            <a:avLst/>
          </a:prstGeom>
          <a:noFill/>
        </p:spPr>
        <p:txBody>
          <a:bodyPr wrap="square" rtlCol="0">
            <a:spAutoFit/>
          </a:bodyPr>
          <a:lstStyle/>
          <a:p>
            <a:pPr algn="ctr"/>
            <a:r>
              <a:rPr kumimoji="1" lang="en-US" altLang="zh-CN" sz="2000" b="1"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Riccati</a:t>
            </a:r>
            <a:r>
              <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solidFill>
                  <a:srgbClr val="002060"/>
                </a:solidFill>
                <a:latin typeface="微软雅黑" panose="020B0503020204020204" pitchFamily="34" charset="-122"/>
                <a:ea typeface="微软雅黑" panose="020B0503020204020204" pitchFamily="34" charset="-122"/>
              </a:rPr>
              <a:t>方程无法求解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1E6C64BA-BE99-79A9-4990-63BC0D032A2B}"/>
              </a:ext>
            </a:extLst>
          </p:cNvPr>
          <p:cNvPicPr>
            <a:picLocks noChangeAspect="1"/>
          </p:cNvPicPr>
          <p:nvPr/>
        </p:nvPicPr>
        <p:blipFill>
          <a:blip r:embed="rId5"/>
          <a:stretch>
            <a:fillRect/>
          </a:stretch>
        </p:blipFill>
        <p:spPr>
          <a:xfrm>
            <a:off x="3695390" y="2420888"/>
            <a:ext cx="1896554" cy="1009648"/>
          </a:xfrm>
          <a:prstGeom prst="rect">
            <a:avLst/>
          </a:prstGeom>
        </p:spPr>
      </p:pic>
      <p:pic>
        <p:nvPicPr>
          <p:cNvPr id="19" name="图片 18">
            <a:extLst>
              <a:ext uri="{FF2B5EF4-FFF2-40B4-BE49-F238E27FC236}">
                <a16:creationId xmlns:a16="http://schemas.microsoft.com/office/drawing/2014/main" id="{909CD451-C3F2-2C08-3C30-B22B0C29C843}"/>
              </a:ext>
            </a:extLst>
          </p:cNvPr>
          <p:cNvPicPr>
            <a:picLocks noChangeAspect="1"/>
          </p:cNvPicPr>
          <p:nvPr/>
        </p:nvPicPr>
        <p:blipFill>
          <a:blip r:embed="rId6"/>
          <a:stretch>
            <a:fillRect/>
          </a:stretch>
        </p:blipFill>
        <p:spPr>
          <a:xfrm>
            <a:off x="824632" y="2390567"/>
            <a:ext cx="2175024" cy="1085279"/>
          </a:xfrm>
          <a:prstGeom prst="rect">
            <a:avLst/>
          </a:prstGeom>
        </p:spPr>
      </p:pic>
      <p:grpSp>
        <p:nvGrpSpPr>
          <p:cNvPr id="21" name="组合 20">
            <a:extLst>
              <a:ext uri="{FF2B5EF4-FFF2-40B4-BE49-F238E27FC236}">
                <a16:creationId xmlns:a16="http://schemas.microsoft.com/office/drawing/2014/main" id="{0B3EE2EC-69FD-3AF4-466B-D33BF56766CA}"/>
              </a:ext>
            </a:extLst>
          </p:cNvPr>
          <p:cNvGrpSpPr/>
          <p:nvPr/>
        </p:nvGrpSpPr>
        <p:grpSpPr>
          <a:xfrm>
            <a:off x="931148" y="4253026"/>
            <a:ext cx="4547088" cy="400110"/>
            <a:chOff x="767408" y="3933472"/>
            <a:chExt cx="4547088" cy="400110"/>
          </a:xfrm>
        </p:grpSpPr>
        <p:sp>
          <p:nvSpPr>
            <p:cNvPr id="2" name="文本框 1">
              <a:extLst>
                <a:ext uri="{FF2B5EF4-FFF2-40B4-BE49-F238E27FC236}">
                  <a16:creationId xmlns:a16="http://schemas.microsoft.com/office/drawing/2014/main" id="{43AA8253-52C9-A923-B069-944AE5C9F9C6}"/>
                </a:ext>
              </a:extLst>
            </p:cNvPr>
            <p:cNvSpPr txBox="1"/>
            <p:nvPr/>
          </p:nvSpPr>
          <p:spPr>
            <a:xfrm>
              <a:off x="767408" y="3933472"/>
              <a:ext cx="4547088" cy="400110"/>
            </a:xfrm>
            <a:prstGeom prst="rect">
              <a:avLst/>
            </a:prstGeom>
            <a:noFill/>
          </p:spPr>
          <p:txBody>
            <a:bodyPr wrap="square" rtlCol="0">
              <a:spAutoFit/>
            </a:bodyPr>
            <a:lstStyle/>
            <a:p>
              <a:pPr algn="ctr"/>
              <a:r>
                <a:rPr kumimoji="1" lang="zh-CN" altLang="en-US" sz="2000" b="1" dirty="0">
                  <a:solidFill>
                    <a:srgbClr val="002060"/>
                  </a:solidFill>
                  <a:latin typeface="微软雅黑" panose="020B0503020204020204" pitchFamily="34" charset="-122"/>
                  <a:ea typeface="微软雅黑" panose="020B0503020204020204" pitchFamily="34" charset="-122"/>
                </a:rPr>
                <a:t>二次型性能指标            发散</a:t>
              </a:r>
              <a:endParaRPr kumimoji="1" lang="zh-CN" altLang="en-US" sz="20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对象 5">
              <a:extLst>
                <a:ext uri="{FF2B5EF4-FFF2-40B4-BE49-F238E27FC236}">
                  <a16:creationId xmlns:a16="http://schemas.microsoft.com/office/drawing/2014/main" id="{FC8D9A22-EC9D-05DA-A85C-42712AED560C}"/>
                </a:ext>
              </a:extLst>
            </p:cNvPr>
            <p:cNvGraphicFramePr>
              <a:graphicFrameLocks noChangeAspect="1"/>
            </p:cNvGraphicFramePr>
            <p:nvPr>
              <p:extLst>
                <p:ext uri="{D42A27DB-BD31-4B8C-83A1-F6EECF244321}">
                  <p14:modId xmlns:p14="http://schemas.microsoft.com/office/powerpoint/2010/main" val="1152835121"/>
                </p:ext>
              </p:extLst>
            </p:nvPr>
          </p:nvGraphicFramePr>
          <p:xfrm>
            <a:off x="3265934" y="3960667"/>
            <a:ext cx="813842" cy="345721"/>
          </p:xfrm>
          <a:graphic>
            <a:graphicData uri="http://schemas.openxmlformats.org/presentationml/2006/ole">
              <mc:AlternateContent xmlns:mc="http://schemas.openxmlformats.org/markup-compatibility/2006">
                <mc:Choice xmlns:v="urn:schemas-microsoft-com:vml" Requires="v">
                  <p:oleObj name="Equation" r:id="rId7" imgW="685800" imgH="291960" progId="Equation.DSMT4">
                    <p:embed/>
                  </p:oleObj>
                </mc:Choice>
                <mc:Fallback>
                  <p:oleObj name="Equation" r:id="rId7" imgW="685800" imgH="291960" progId="Equation.DSMT4">
                    <p:embed/>
                    <p:pic>
                      <p:nvPicPr>
                        <p:cNvPr id="0" name=""/>
                        <p:cNvPicPr/>
                        <p:nvPr/>
                      </p:nvPicPr>
                      <p:blipFill>
                        <a:blip r:embed="rId8"/>
                        <a:stretch>
                          <a:fillRect/>
                        </a:stretch>
                      </p:blipFill>
                      <p:spPr>
                        <a:xfrm>
                          <a:off x="3265934" y="3960667"/>
                          <a:ext cx="813842" cy="345721"/>
                        </a:xfrm>
                        <a:prstGeom prst="rect">
                          <a:avLst/>
                        </a:prstGeom>
                      </p:spPr>
                    </p:pic>
                  </p:oleObj>
                </mc:Fallback>
              </mc:AlternateContent>
            </a:graphicData>
          </a:graphic>
        </p:graphicFrame>
      </p:grpSp>
      <p:sp>
        <p:nvSpPr>
          <p:cNvPr id="17" name="箭头: 右 16">
            <a:extLst>
              <a:ext uri="{FF2B5EF4-FFF2-40B4-BE49-F238E27FC236}">
                <a16:creationId xmlns:a16="http://schemas.microsoft.com/office/drawing/2014/main" id="{9AEF5D0D-FBCD-2A86-C48F-3B41BCC6CA48}"/>
              </a:ext>
            </a:extLst>
          </p:cNvPr>
          <p:cNvSpPr/>
          <p:nvPr/>
        </p:nvSpPr>
        <p:spPr bwMode="auto">
          <a:xfrm rot="5400000">
            <a:off x="2942119"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8" name="箭头: 右 17">
            <a:extLst>
              <a:ext uri="{FF2B5EF4-FFF2-40B4-BE49-F238E27FC236}">
                <a16:creationId xmlns:a16="http://schemas.microsoft.com/office/drawing/2014/main" id="{58A0554C-B709-CC82-3802-14BBD82E5B81}"/>
              </a:ext>
            </a:extLst>
          </p:cNvPr>
          <p:cNvSpPr/>
          <p:nvPr/>
        </p:nvSpPr>
        <p:spPr bwMode="auto">
          <a:xfrm rot="5400000">
            <a:off x="8572492" y="5033434"/>
            <a:ext cx="525147" cy="484632"/>
          </a:xfrm>
          <a:prstGeom prst="rightArrow">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3" name="箭头: 右 22">
            <a:extLst>
              <a:ext uri="{FF2B5EF4-FFF2-40B4-BE49-F238E27FC236}">
                <a16:creationId xmlns:a16="http://schemas.microsoft.com/office/drawing/2014/main" id="{68B523FA-F24A-8071-E381-9CCFA55F8BFF}"/>
              </a:ext>
            </a:extLst>
          </p:cNvPr>
          <p:cNvSpPr/>
          <p:nvPr/>
        </p:nvSpPr>
        <p:spPr bwMode="auto">
          <a:xfrm>
            <a:off x="3106235" y="2789735"/>
            <a:ext cx="429981" cy="344513"/>
          </a:xfrm>
          <a:prstGeom prst="rightArrow">
            <a:avLst>
              <a:gd name="adj1" fmla="val 53737"/>
              <a:gd name="adj2" fmla="val 49191"/>
            </a:avLst>
          </a:prstGeom>
          <a:no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20" name="图片 19">
            <a:extLst>
              <a:ext uri="{FF2B5EF4-FFF2-40B4-BE49-F238E27FC236}">
                <a16:creationId xmlns:a16="http://schemas.microsoft.com/office/drawing/2014/main" id="{3CE90676-70A9-42A0-9A70-57B5F489E030}"/>
              </a:ext>
            </a:extLst>
          </p:cNvPr>
          <p:cNvPicPr>
            <a:picLocks noChangeAspect="1"/>
          </p:cNvPicPr>
          <p:nvPr/>
        </p:nvPicPr>
        <p:blipFill>
          <a:blip r:embed="rId9"/>
          <a:stretch>
            <a:fillRect/>
          </a:stretch>
        </p:blipFill>
        <p:spPr>
          <a:xfrm>
            <a:off x="8757925" y="2080781"/>
            <a:ext cx="2491018" cy="1971565"/>
          </a:xfrm>
          <a:prstGeom prst="rect">
            <a:avLst/>
          </a:prstGeom>
        </p:spPr>
      </p:pic>
      <p:pic>
        <p:nvPicPr>
          <p:cNvPr id="26" name="图片 25">
            <a:extLst>
              <a:ext uri="{FF2B5EF4-FFF2-40B4-BE49-F238E27FC236}">
                <a16:creationId xmlns:a16="http://schemas.microsoft.com/office/drawing/2014/main" id="{A7E3879A-51BD-4C67-BC0A-6AB16F6EC7DA}"/>
              </a:ext>
            </a:extLst>
          </p:cNvPr>
          <p:cNvPicPr>
            <a:picLocks noChangeAspect="1"/>
          </p:cNvPicPr>
          <p:nvPr/>
        </p:nvPicPr>
        <p:blipFill>
          <a:blip r:embed="rId10"/>
          <a:stretch>
            <a:fillRect/>
          </a:stretch>
        </p:blipFill>
        <p:spPr>
          <a:xfrm>
            <a:off x="6439041" y="2633059"/>
            <a:ext cx="2101025" cy="11008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65068"/>
    </mc:Choice>
    <mc:Fallback xmlns="">
      <p:transition advTm="650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8" name="文本框 45"/>
          <p:cNvSpPr txBox="1">
            <a:spLocks noChangeArrowheads="1"/>
          </p:cNvSpPr>
          <p:nvPr/>
        </p:nvSpPr>
        <p:spPr bwMode="auto">
          <a:xfrm>
            <a:off x="731055" y="509655"/>
            <a:ext cx="107298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Font typeface="Wingdings" panose="05000000000000000000" pitchFamily="2" charset="2"/>
              <a:buNone/>
            </a:pPr>
            <a:r>
              <a:rPr lang="zh-CN" altLang="en-US" sz="3200" b="1" dirty="0">
                <a:solidFill>
                  <a:srgbClr val="C00000"/>
                </a:solidFill>
                <a:latin typeface="微软雅黑" panose="020B0503020204020204" pitchFamily="34" charset="-122"/>
                <a:ea typeface="微软雅黑" panose="020B0503020204020204" pitchFamily="34" charset="-122"/>
              </a:rPr>
              <a:t>研究现状</a:t>
            </a:r>
          </a:p>
        </p:txBody>
      </p:sp>
      <p:pic>
        <p:nvPicPr>
          <p:cNvPr id="31" name="图片 3"/>
          <p:cNvPicPr>
            <a:picLocks noChangeAspect="1"/>
          </p:cNvPicPr>
          <p:nvPr/>
        </p:nvPicPr>
        <p:blipFill>
          <a:blip r:embed="rId5">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a:extLst>
              <a:ext uri="{FF2B5EF4-FFF2-40B4-BE49-F238E27FC236}">
                <a16:creationId xmlns:a16="http://schemas.microsoft.com/office/drawing/2014/main" id="{CA7FE410-DE42-EC71-4A38-247286F681BB}"/>
              </a:ext>
            </a:extLst>
          </p:cNvPr>
          <p:cNvGrpSpPr/>
          <p:nvPr/>
        </p:nvGrpSpPr>
        <p:grpSpPr>
          <a:xfrm>
            <a:off x="695400" y="1785852"/>
            <a:ext cx="2731328" cy="3650067"/>
            <a:chOff x="772384" y="1785852"/>
            <a:chExt cx="2731328" cy="3650067"/>
          </a:xfrm>
        </p:grpSpPr>
        <p:sp>
          <p:nvSpPr>
            <p:cNvPr id="2" name="圆角矩形 48"/>
            <p:cNvSpPr/>
            <p:nvPr>
              <p:custDataLst>
                <p:tags r:id="rId1"/>
              </p:custDataLst>
            </p:nvPr>
          </p:nvSpPr>
          <p:spPr>
            <a:xfrm>
              <a:off x="772384" y="2273411"/>
              <a:ext cx="2731328" cy="1485641"/>
            </a:xfrm>
            <a:prstGeom prst="roundRect">
              <a:avLst>
                <a:gd name="adj" fmla="val 12904"/>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马尔可夫跳变系统的线性二次型最优跟踪控制</a:t>
              </a:r>
              <a:endParaRPr kumimoji="0" lang="en-US" altLang="zh-CN"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 name="圆角矩形 48"/>
            <p:cNvSpPr/>
            <p:nvPr>
              <p:custDataLst>
                <p:tags r:id="rId2"/>
              </p:custDataLst>
            </p:nvPr>
          </p:nvSpPr>
          <p:spPr>
            <a:xfrm>
              <a:off x="772384" y="3950277"/>
              <a:ext cx="2731328" cy="1485642"/>
            </a:xfrm>
            <a:prstGeom prst="roundRect">
              <a:avLst>
                <a:gd name="adj" fmla="val 8400"/>
              </a:avLst>
            </a:prstGeom>
            <a:solidFill>
              <a:srgbClr val="4874CB">
                <a:lumMod val="40000"/>
                <a:lumOff val="60000"/>
              </a:srgbClr>
            </a:solidFill>
            <a:ln w="9525" cap="flat" cmpd="sng" algn="ctr">
              <a:noFill/>
              <a:prstDash val="solid"/>
              <a:round/>
              <a:headEnd type="none" w="med" len="med"/>
              <a:tailEnd type="none" w="med" len="med"/>
            </a:ln>
          </p:spPr>
          <p:txBody>
            <a:bodyPr vert="horz" wrap="square" lIns="91440" tIns="45720" rIns="91440" bIns="45720" numCol="1" anchor="ctr" anchorCtr="0" compatLnSpc="1"/>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受扰马尔可夫跳变系统的 </a:t>
              </a:r>
              <a:r>
                <a:rPr kumimoji="0" lang="en-US" altLang="zh-CN" b="1" i="1"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a:t>
              </a:r>
              <a:r>
                <a:rPr kumimoji="0" lang="en-US" altLang="zh-CN" b="1" i="0" u="none" strike="noStrike" kern="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最优跟踪控制</a:t>
              </a:r>
            </a:p>
          </p:txBody>
        </p:sp>
        <p:sp>
          <p:nvSpPr>
            <p:cNvPr id="6" name="文本框 5"/>
            <p:cNvSpPr txBox="1"/>
            <p:nvPr/>
          </p:nvSpPr>
          <p:spPr>
            <a:xfrm>
              <a:off x="1470237" y="1785852"/>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问题</a:t>
              </a:r>
            </a:p>
          </p:txBody>
        </p:sp>
      </p:grpSp>
      <p:grpSp>
        <p:nvGrpSpPr>
          <p:cNvPr id="4" name="组合 3">
            <a:extLst>
              <a:ext uri="{FF2B5EF4-FFF2-40B4-BE49-F238E27FC236}">
                <a16:creationId xmlns:a16="http://schemas.microsoft.com/office/drawing/2014/main" id="{DA78F944-D9A6-4CE3-A812-CC7B778C1F5E}"/>
              </a:ext>
            </a:extLst>
          </p:cNvPr>
          <p:cNvGrpSpPr/>
          <p:nvPr/>
        </p:nvGrpSpPr>
        <p:grpSpPr>
          <a:xfrm>
            <a:off x="3695819" y="1783356"/>
            <a:ext cx="2731329" cy="3656799"/>
            <a:chOff x="3695819" y="1783356"/>
            <a:chExt cx="2731329" cy="3656799"/>
          </a:xfrm>
        </p:grpSpPr>
        <p:sp>
          <p:nvSpPr>
            <p:cNvPr id="8" name="文本框 7"/>
            <p:cNvSpPr txBox="1"/>
            <p:nvPr/>
          </p:nvSpPr>
          <p:spPr>
            <a:xfrm>
              <a:off x="4393672"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研究方法</a:t>
              </a:r>
            </a:p>
          </p:txBody>
        </p:sp>
        <p:sp>
          <p:nvSpPr>
            <p:cNvPr id="10" name="矩形 113"/>
            <p:cNvSpPr>
              <a:spLocks noChangeArrowheads="1"/>
            </p:cNvSpPr>
            <p:nvPr/>
          </p:nvSpPr>
          <p:spPr bwMode="auto">
            <a:xfrm>
              <a:off x="3695819" y="2273410"/>
              <a:ext cx="2731328"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95819" y="2437804"/>
              <a:ext cx="2731328"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线性二次型最优跟踪控制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基于 </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LMI </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的控制方法</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zh-CN" altLang="en-US" sz="1600" b="1" dirty="0">
                  <a:solidFill>
                    <a:srgbClr val="002060"/>
                  </a:solidFill>
                  <a:latin typeface="微软雅黑" panose="020B0503020204020204" pitchFamily="34" charset="-122"/>
                  <a:ea typeface="微软雅黑" panose="020B0503020204020204" pitchFamily="34" charset="-122"/>
                </a:rPr>
                <a:t>模型预测控制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695819" y="4118907"/>
              <a:ext cx="2731329"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2 </a:t>
              </a:r>
              <a:r>
                <a:rPr lang="en-US" altLang="zh-CN" sz="1600" b="1" dirty="0">
                  <a:solidFill>
                    <a:srgbClr val="002060"/>
                  </a:solidFill>
                  <a:latin typeface="微软雅黑" panose="020B0503020204020204" pitchFamily="34" charset="-122"/>
                  <a:ea typeface="微软雅黑" panose="020B0503020204020204" pitchFamily="34" charset="-122"/>
                </a:rPr>
                <a:t>/</a:t>
              </a:r>
              <a:r>
                <a:rPr lang="en-US" altLang="zh-CN" sz="1600" b="1" i="1" dirty="0">
                  <a:solidFill>
                    <a:srgbClr val="002060"/>
                  </a:solidFill>
                  <a:latin typeface="微软雅黑" panose="020B0503020204020204" pitchFamily="34" charset="-122"/>
                  <a:ea typeface="微软雅黑" panose="020B0503020204020204" pitchFamily="34" charset="-122"/>
                </a:rPr>
                <a:t>H</a:t>
              </a:r>
              <a:r>
                <a:rPr lang="en-US" altLang="zh-CN" sz="1600" b="1" baseline="-25000" dirty="0">
                  <a:solidFill>
                    <a:srgbClr val="002060"/>
                  </a:solidFill>
                  <a:latin typeface="微软雅黑" panose="020B0503020204020204" pitchFamily="34" charset="-122"/>
                  <a:ea typeface="微软雅黑" panose="020B0503020204020204" pitchFamily="34" charset="-122"/>
                </a:rPr>
                <a:t>∞</a:t>
              </a:r>
              <a:r>
                <a:rPr lang="en-US" altLang="zh-CN" sz="1600" b="1" dirty="0">
                  <a:solidFill>
                    <a:srgbClr val="002060"/>
                  </a:solidFill>
                  <a:latin typeface="微软雅黑" panose="020B0503020204020204" pitchFamily="34" charset="-122"/>
                  <a:ea typeface="微软雅黑" panose="020B0503020204020204" pitchFamily="34" charset="-122"/>
                </a:rPr>
                <a:t>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dirty="0">
                  <a:solidFill>
                    <a:srgbClr val="002060"/>
                  </a:solidFill>
                  <a:latin typeface="微软雅黑" panose="020B0503020204020204" pitchFamily="34" charset="-122"/>
                  <a:ea typeface="微软雅黑" panose="020B0503020204020204" pitchFamily="34" charset="-122"/>
                </a:rPr>
                <a:t>LQG </a:t>
              </a:r>
              <a:r>
                <a:rPr lang="zh-CN" altLang="en-US" sz="1600" b="1" dirty="0">
                  <a:solidFill>
                    <a:srgbClr val="002060"/>
                  </a:solidFill>
                  <a:latin typeface="微软雅黑" panose="020B0503020204020204" pitchFamily="34" charset="-122"/>
                  <a:ea typeface="微软雅黑" panose="020B0503020204020204" pitchFamily="34" charset="-122"/>
                </a:rPr>
                <a:t>控制</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8" name="矩形 113"/>
            <p:cNvSpPr>
              <a:spLocks noChangeArrowheads="1"/>
            </p:cNvSpPr>
            <p:nvPr/>
          </p:nvSpPr>
          <p:spPr bwMode="auto">
            <a:xfrm>
              <a:off x="3695820" y="3954513"/>
              <a:ext cx="2731327"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8333284" y="1783356"/>
            <a:ext cx="1335622" cy="400110"/>
          </a:xfrm>
          <a:prstGeom prst="rect">
            <a:avLst/>
          </a:prstGeom>
          <a:noFill/>
        </p:spPr>
        <p:txBody>
          <a:bodyPr wrap="square" rtlCol="0">
            <a:spAutoFit/>
          </a:bodyPr>
          <a:lstStyle/>
          <a:p>
            <a:pPr algn="ctr"/>
            <a:r>
              <a:rPr lang="zh-CN" altLang="en-US" sz="2000" b="1" dirty="0">
                <a:solidFill>
                  <a:srgbClr val="002060"/>
                </a:solidFill>
                <a:latin typeface="微软雅黑" panose="020B0503020204020204" pitchFamily="34" charset="-122"/>
                <a:ea typeface="微软雅黑" panose="020B0503020204020204" pitchFamily="34" charset="-122"/>
              </a:rPr>
              <a:t>局限性</a:t>
            </a:r>
          </a:p>
        </p:txBody>
      </p:sp>
      <p:sp>
        <p:nvSpPr>
          <p:cNvPr id="11" name="矩形 113"/>
          <p:cNvSpPr>
            <a:spLocks noChangeArrowheads="1"/>
          </p:cNvSpPr>
          <p:nvPr/>
        </p:nvSpPr>
        <p:spPr bwMode="auto">
          <a:xfrm>
            <a:off x="6744073" y="2273410"/>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44072" y="2420888"/>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跟踪对象为</a:t>
            </a:r>
            <a:r>
              <a:rPr lang="zh-CN" altLang="en-US" sz="1600" b="1" dirty="0">
                <a:solidFill>
                  <a:srgbClr val="C00000"/>
                </a:solidFill>
                <a:latin typeface="微软雅黑" panose="020B0503020204020204" pitchFamily="34" charset="-122"/>
                <a:ea typeface="微软雅黑" panose="020B0503020204020204" pitchFamily="34" charset="-122"/>
              </a:rPr>
              <a:t>稳定系统，</a:t>
            </a:r>
            <a:r>
              <a:rPr lang="zh-CN" altLang="en-US" sz="1600" b="1" dirty="0">
                <a:solidFill>
                  <a:srgbClr val="002060"/>
                </a:solidFill>
                <a:latin typeface="微软雅黑" panose="020B0503020204020204" pitchFamily="34" charset="-122"/>
                <a:ea typeface="微软雅黑" panose="020B0503020204020204" pitchFamily="34" charset="-122"/>
              </a:rPr>
              <a:t>未考虑</a:t>
            </a:r>
            <a:r>
              <a:rPr lang="zh-CN" altLang="en-US" sz="1600" b="1" dirty="0">
                <a:solidFill>
                  <a:srgbClr val="C00000"/>
                </a:solidFill>
                <a:latin typeface="微软雅黑" panose="020B0503020204020204" pitchFamily="34" charset="-122"/>
                <a:ea typeface="微软雅黑" panose="020B0503020204020204" pitchFamily="34" charset="-122"/>
              </a:rPr>
              <a:t>转移概率未知</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控制器</a:t>
            </a:r>
            <a:r>
              <a:rPr lang="zh-CN" altLang="en-US" sz="1600" b="1" dirty="0">
                <a:solidFill>
                  <a:srgbClr val="002060"/>
                </a:solidFill>
                <a:latin typeface="微软雅黑" panose="020B0503020204020204" pitchFamily="34" charset="-122"/>
                <a:ea typeface="微软雅黑" panose="020B0503020204020204" pitchFamily="34" charset="-122"/>
              </a:rPr>
              <a:t>的</a:t>
            </a:r>
            <a:r>
              <a:rPr lang="zh-CN" altLang="en-US" sz="1600" b="1" dirty="0">
                <a:solidFill>
                  <a:srgbClr val="C00000"/>
                </a:solidFill>
                <a:latin typeface="微软雅黑" panose="020B0503020204020204" pitchFamily="34" charset="-122"/>
                <a:ea typeface="微软雅黑" panose="020B0503020204020204" pitchFamily="34" charset="-122"/>
              </a:rPr>
              <a:t>存在性</a:t>
            </a:r>
            <a:r>
              <a:rPr lang="zh-CN" altLang="en-US" sz="1600" b="1" dirty="0">
                <a:solidFill>
                  <a:srgbClr val="002060"/>
                </a:solidFill>
                <a:latin typeface="微软雅黑" panose="020B0503020204020204" pitchFamily="34" charset="-122"/>
                <a:ea typeface="微软雅黑" panose="020B0503020204020204" pitchFamily="34" charset="-122"/>
              </a:rPr>
              <a:t>难以保证</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依赖于精准模型信息</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23" name="矩形 113"/>
          <p:cNvSpPr>
            <a:spLocks noChangeArrowheads="1"/>
          </p:cNvSpPr>
          <p:nvPr/>
        </p:nvSpPr>
        <p:spPr bwMode="auto">
          <a:xfrm>
            <a:off x="6744073" y="3969718"/>
            <a:ext cx="4514045" cy="1485642"/>
          </a:xfrm>
          <a:prstGeom prst="rect">
            <a:avLst/>
          </a:prstGeom>
          <a:noFill/>
          <a:ln w="19050" algn="ctr">
            <a:solidFill>
              <a:srgbClr val="002060"/>
            </a:solidFill>
            <a:prstDash val="solid"/>
            <a:round/>
          </a:ln>
        </p:spPr>
        <p:txBody>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ts val="600"/>
              </a:spcBef>
              <a:buClrTx/>
              <a:buSzPct val="90000"/>
              <a:buNone/>
            </a:pP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744072" y="4134112"/>
            <a:ext cx="4514045"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求解转移概率未知系统的控制问题结果保守性较大</a:t>
            </a:r>
            <a:endParaRPr lang="en-US" altLang="zh-CN" sz="1600" b="1" dirty="0">
              <a:solidFill>
                <a:srgbClr val="00206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1600" b="1" dirty="0">
                <a:solidFill>
                  <a:srgbClr val="002060"/>
                </a:solidFill>
                <a:latin typeface="微软雅黑" panose="020B0503020204020204" pitchFamily="34" charset="-122"/>
                <a:ea typeface="微软雅黑" panose="020B0503020204020204" pitchFamily="34" charset="-122"/>
              </a:rPr>
              <a:t>噪声统计特性要求已知</a:t>
            </a:r>
            <a:endParaRPr lang="en-US" altLang="zh-CN" sz="1600" b="1" dirty="0">
              <a:solidFill>
                <a:srgbClr val="00206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B2DC3BD4-C6AF-41D8-A413-A9CB4050D8AF}"/>
              </a:ext>
            </a:extLst>
          </p:cNvPr>
          <p:cNvSpPr txBox="1"/>
          <p:nvPr/>
        </p:nvSpPr>
        <p:spPr>
          <a:xfrm>
            <a:off x="6312024" y="6093296"/>
            <a:ext cx="1107996" cy="369332"/>
          </a:xfrm>
          <a:prstGeom prst="rect">
            <a:avLst/>
          </a:prstGeom>
          <a:noFill/>
        </p:spPr>
        <p:txBody>
          <a:bodyPr wrap="none" rtlCol="0">
            <a:spAutoFit/>
          </a:bodyPr>
          <a:lstStyle/>
          <a:p>
            <a:r>
              <a:rPr lang="zh-CN" altLang="en-US" dirty="0"/>
              <a:t>参考文献</a:t>
            </a:r>
          </a:p>
        </p:txBody>
      </p:sp>
    </p:spTree>
  </p:cSld>
  <p:clrMapOvr>
    <a:masterClrMapping/>
  </p:clrMapOvr>
  <mc:AlternateContent xmlns:mc="http://schemas.openxmlformats.org/markup-compatibility/2006" xmlns:p14="http://schemas.microsoft.com/office/powerpoint/2010/main">
    <mc:Choice Requires="p14">
      <p:transition p14:dur="0" advTm="110531"/>
    </mc:Choice>
    <mc:Fallback xmlns="">
      <p:transition advTm="11053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31404" y="476672"/>
            <a:ext cx="10729192" cy="649287"/>
          </a:xfrm>
        </p:spPr>
        <p:txBody>
          <a:bodyPr/>
          <a:lstStyle/>
          <a:p>
            <a:pPr algn="ctr" eaLnBrk="1" hangingPunct="1"/>
            <a:r>
              <a:rPr lang="zh-CN" altLang="en-US" sz="3600" b="1" dirty="0">
                <a:solidFill>
                  <a:srgbClr val="C00000"/>
                </a:solidFill>
                <a:latin typeface="微软雅黑" panose="020B0503020204020204" pitchFamily="34" charset="-122"/>
                <a:ea typeface="微软雅黑" panose="020B0503020204020204" pitchFamily="34" charset="-122"/>
              </a:rPr>
              <a:t>主要内容</a:t>
            </a:r>
            <a:endParaRPr lang="zh-CN" altLang="en-US" sz="3600" dirty="0">
              <a:solidFill>
                <a:srgbClr val="C00000"/>
              </a:solidFill>
              <a:ea typeface="宋体" panose="02010600030101010101" pitchFamily="2" charset="-122"/>
            </a:endParaRPr>
          </a:p>
        </p:txBody>
      </p:sp>
      <p:sp>
        <p:nvSpPr>
          <p:cNvPr id="6" name="内容占位符 2"/>
          <p:cNvSpPr txBox="1">
            <a:spLocks noChangeArrowheads="1"/>
          </p:cNvSpPr>
          <p:nvPr/>
        </p:nvSpPr>
        <p:spPr bwMode="auto">
          <a:xfrm>
            <a:off x="4325615" y="1269559"/>
            <a:ext cx="3540771" cy="431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一、研究背景</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chemeClr val="bg1">
                    <a:lumMod val="75000"/>
                  </a:schemeClr>
                </a:solidFill>
                <a:latin typeface="微软雅黑" panose="020B0503020204020204" pitchFamily="34" charset="-122"/>
                <a:ea typeface="微软雅黑" panose="020B0503020204020204" pitchFamily="34" charset="-122"/>
              </a:rPr>
              <a:t>二、关键问题</a:t>
            </a: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002060"/>
                </a:solidFill>
                <a:latin typeface="微软雅黑" panose="020B0503020204020204" pitchFamily="34" charset="-122"/>
                <a:ea typeface="微软雅黑" panose="020B0503020204020204" pitchFamily="34" charset="-122"/>
              </a:rPr>
              <a:t>三、研究内容</a:t>
            </a:r>
            <a:endParaRPr lang="en-US" altLang="zh-CN" sz="3600" b="1" dirty="0">
              <a:solidFill>
                <a:srgbClr val="002060"/>
              </a:solidFill>
              <a:latin typeface="微软雅黑" panose="020B0503020204020204" pitchFamily="34" charset="-122"/>
              <a:ea typeface="微软雅黑" panose="020B0503020204020204" pitchFamily="34" charset="-122"/>
            </a:endParaRPr>
          </a:p>
          <a:p>
            <a:pPr marL="0" indent="0">
              <a:lnSpc>
                <a:spcPct val="200000"/>
              </a:lnSpc>
              <a:spcBef>
                <a:spcPct val="0"/>
              </a:spcBef>
              <a:buNone/>
            </a:pPr>
            <a:r>
              <a:rPr lang="zh-CN" altLang="en-US" sz="3600" b="1" dirty="0">
                <a:solidFill>
                  <a:srgbClr val="BFBFBF"/>
                </a:solidFill>
                <a:latin typeface="微软雅黑" panose="020B0503020204020204" pitchFamily="34" charset="-122"/>
                <a:ea typeface="微软雅黑" panose="020B0503020204020204" pitchFamily="34" charset="-122"/>
              </a:rPr>
              <a:t>四、总结与展望</a:t>
            </a:r>
            <a:endParaRPr lang="zh-CN" altLang="en-US" sz="2400" b="1" dirty="0">
              <a:solidFill>
                <a:srgbClr val="000000"/>
              </a:solidFill>
              <a:latin typeface="微软雅黑" panose="020B0503020204020204" pitchFamily="34" charset="-122"/>
              <a:ea typeface="微软雅黑" panose="020B0503020204020204" pitchFamily="34" charset="-122"/>
            </a:endParaRPr>
          </a:p>
          <a:p>
            <a:pPr marL="0" indent="0">
              <a:lnSpc>
                <a:spcPct val="150000"/>
              </a:lnSpc>
              <a:spcBef>
                <a:spcPct val="0"/>
              </a:spcBef>
              <a:buNone/>
            </a:pPr>
            <a:endParaRPr lang="zh-CN" altLang="en-US"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Font typeface="Wingdings" panose="05000000000000000000" pitchFamily="2" charset="2"/>
              <a:buAutoNum type="ea1ChsPeriod"/>
            </a:pPr>
            <a:endParaRPr lang="en-US" altLang="zh-CN" sz="3600" b="1" dirty="0">
              <a:solidFill>
                <a:schemeClr val="bg1">
                  <a:lumMod val="75000"/>
                </a:schemeClr>
              </a:solidFill>
              <a:latin typeface="微软雅黑" panose="020B0503020204020204" pitchFamily="34" charset="-122"/>
              <a:ea typeface="微软雅黑" panose="020B0503020204020204" pitchFamily="34" charset="-122"/>
            </a:endParaRPr>
          </a:p>
          <a:p>
            <a:pPr marL="742950" indent="-742950">
              <a:lnSpc>
                <a:spcPct val="150000"/>
              </a:lnSpc>
              <a:spcBef>
                <a:spcPct val="0"/>
              </a:spcBef>
              <a:buAutoNum type="ea1ChsPeriod"/>
            </a:pPr>
            <a:endParaRPr lang="en-US" altLang="zh-CN" sz="36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Wingdings" panose="05000000000000000000" pitchFamily="2" charset="2"/>
              <a:buNone/>
            </a:pPr>
            <a:endParaRPr lang="zh-CN" altLang="en-US" b="1" dirty="0">
              <a:solidFill>
                <a:srgbClr val="000000"/>
              </a:solidFill>
              <a:latin typeface="微软雅黑" panose="020B0503020204020204" pitchFamily="34" charset="-122"/>
              <a:ea typeface="微软雅黑" panose="020B0503020204020204" pitchFamily="34" charset="-122"/>
            </a:endParaRPr>
          </a:p>
        </p:txBody>
      </p:sp>
      <p:pic>
        <p:nvPicPr>
          <p:cNvPr id="2" name="图片 3"/>
          <p:cNvPicPr>
            <a:picLocks noChangeAspect="1"/>
          </p:cNvPicPr>
          <p:nvPr/>
        </p:nvPicPr>
        <p:blipFill>
          <a:blip r:embed="rId2">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7327"/>
      </p:ext>
    </p:extLst>
  </p:cSld>
  <p:clrMapOvr>
    <a:masterClrMapping/>
  </p:clrMapOvr>
  <mc:AlternateContent xmlns:mc="http://schemas.openxmlformats.org/markup-compatibility/2006" xmlns:p14="http://schemas.microsoft.com/office/powerpoint/2010/main">
    <mc:Choice Requires="p14">
      <p:transition p14:dur="200" advTm="5032">
        <p:fade/>
      </p:transition>
    </mc:Choice>
    <mc:Fallback xmlns="">
      <p:transition advTm="503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27" name="Rectangle 6"/>
          <p:cNvSpPr>
            <a:spLocks noChangeArrowheads="1"/>
          </p:cNvSpPr>
          <p:nvPr/>
        </p:nvSpPr>
        <p:spPr bwMode="auto">
          <a:xfrm>
            <a:off x="1524015"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sp>
        <p:nvSpPr>
          <p:cNvPr id="5" name="Rectangle 4"/>
          <p:cNvSpPr>
            <a:spLocks noChangeArrowheads="1"/>
          </p:cNvSpPr>
          <p:nvPr/>
        </p:nvSpPr>
        <p:spPr bwMode="auto">
          <a:xfrm>
            <a:off x="1524015" y="4393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endParaRPr>
          </a:p>
        </p:txBody>
      </p:sp>
      <p:pic>
        <p:nvPicPr>
          <p:cNvPr id="31" name="图片 3"/>
          <p:cNvPicPr>
            <a:picLocks noChangeAspect="1"/>
          </p:cNvPicPr>
          <p:nvPr/>
        </p:nvPicPr>
        <p:blipFill>
          <a:blip r:embed="rId3">
            <a:extLst>
              <a:ext uri="{28A0092B-C50C-407E-A947-70E740481C1C}">
                <a14:useLocalDpi xmlns:a14="http://schemas.microsoft.com/office/drawing/2010/main" val="0"/>
              </a:ext>
            </a:extLst>
          </a:blip>
          <a:srcRect l="8087" t="26936" r="9251" b="25975"/>
          <a:stretch>
            <a:fillRect/>
          </a:stretch>
        </p:blipFill>
        <p:spPr bwMode="auto">
          <a:xfrm>
            <a:off x="9757812" y="80964"/>
            <a:ext cx="2398712"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45"/>
          <p:cNvSpPr txBox="1">
            <a:spLocks noChangeArrowheads="1"/>
          </p:cNvSpPr>
          <p:nvPr/>
        </p:nvSpPr>
        <p:spPr bwMode="auto">
          <a:xfrm>
            <a:off x="648143" y="548059"/>
            <a:ext cx="107044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00000"/>
              </a:buClr>
              <a:buSzPct val="85000"/>
              <a:buFont typeface="Wingdings" panose="05000000000000000000" pitchFamily="2" charset="2"/>
              <a:buChar char="p"/>
              <a:defRPr sz="2800">
                <a:solidFill>
                  <a:schemeClr val="tx1"/>
                </a:solidFill>
                <a:latin typeface="Arial" panose="020B0604020202020204" pitchFamily="34" charset="0"/>
              </a:defRPr>
            </a:lvl1pPr>
            <a:lvl2pPr marL="742950" indent="-285750">
              <a:spcBef>
                <a:spcPct val="20000"/>
              </a:spcBef>
              <a:buClr>
                <a:srgbClr val="C00000"/>
              </a:buClr>
              <a:buSzPct val="85000"/>
              <a:buFont typeface="Wingdings" panose="05000000000000000000" pitchFamily="2" charset="2"/>
              <a:buChar char="Ø"/>
              <a:defRPr sz="2400">
                <a:solidFill>
                  <a:schemeClr val="tx1"/>
                </a:solidFill>
                <a:latin typeface="Arial" panose="020B0604020202020204" pitchFamily="34" charset="0"/>
              </a:defRPr>
            </a:lvl2pPr>
            <a:lvl3pPr marL="1143000" indent="-228600">
              <a:spcBef>
                <a:spcPct val="20000"/>
              </a:spcBef>
              <a:buClr>
                <a:schemeClr val="accent1"/>
              </a:buClr>
              <a:buSzPct val="8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a:buNone/>
            </a:pPr>
            <a:r>
              <a:rPr lang="zh-CN" altLang="en-US" b="1" dirty="0">
                <a:solidFill>
                  <a:srgbClr val="C00000"/>
                </a:solidFill>
                <a:latin typeface="微软雅黑" panose="020B0503020204020204" pitchFamily="34" charset="-122"/>
                <a:ea typeface="微软雅黑" panose="020B0503020204020204" pitchFamily="34" charset="-122"/>
              </a:rPr>
              <a:t>论文组织架构</a:t>
            </a:r>
          </a:p>
        </p:txBody>
      </p:sp>
      <p:sp>
        <p:nvSpPr>
          <p:cNvPr id="23" name="矩形 22">
            <a:extLst>
              <a:ext uri="{FF2B5EF4-FFF2-40B4-BE49-F238E27FC236}">
                <a16:creationId xmlns:a16="http://schemas.microsoft.com/office/drawing/2014/main" id="{64A44DB6-6DB2-404C-9739-ACABB7D0ACDC}"/>
              </a:ext>
            </a:extLst>
          </p:cNvPr>
          <p:cNvSpPr/>
          <p:nvPr/>
        </p:nvSpPr>
        <p:spPr bwMode="auto">
          <a:xfrm>
            <a:off x="695709" y="1268760"/>
            <a:ext cx="10656875" cy="5400600"/>
          </a:xfrm>
          <a:prstGeom prst="rect">
            <a:avLst/>
          </a:pr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29B771B-A9FE-4C04-91DC-0B2DF17502E3}"/>
              </a:ext>
            </a:extLst>
          </p:cNvPr>
          <p:cNvPicPr>
            <a:picLocks noChangeAspect="1"/>
          </p:cNvPicPr>
          <p:nvPr/>
        </p:nvPicPr>
        <p:blipFill>
          <a:blip r:embed="rId4"/>
          <a:stretch>
            <a:fillRect/>
          </a:stretch>
        </p:blipFill>
        <p:spPr>
          <a:xfrm>
            <a:off x="2279576" y="1372707"/>
            <a:ext cx="7632848" cy="5192706"/>
          </a:xfrm>
          <a:prstGeom prst="rect">
            <a:avLst/>
          </a:prstGeom>
        </p:spPr>
      </p:pic>
    </p:spTree>
    <p:extLst>
      <p:ext uri="{BB962C8B-B14F-4D97-AF65-F5344CB8AC3E}">
        <p14:creationId xmlns:p14="http://schemas.microsoft.com/office/powerpoint/2010/main" val="3883015161"/>
      </p:ext>
    </p:extLst>
  </p:cSld>
  <p:clrMapOvr>
    <a:masterClrMapping/>
  </p:clrMapOvr>
  <mc:AlternateContent xmlns:mc="http://schemas.openxmlformats.org/markup-compatibility/2006" xmlns:p14="http://schemas.microsoft.com/office/powerpoint/2010/main">
    <mc:Choice Requires="p14">
      <p:transition p14:dur="0" advTm="38038"/>
    </mc:Choice>
    <mc:Fallback xmlns="">
      <p:transition advTm="38038"/>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UxODJkNDQ3ZjY0ZWRhNjcwNDcwZDNlMDA1OWM0Yz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1_176TGp_global_light_v2">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170Gp_natural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0Gp_natural_light 1">
        <a:dk1>
          <a:srgbClr val="000000"/>
        </a:dk1>
        <a:lt1>
          <a:srgbClr val="FFFFFF"/>
        </a:lt1>
        <a:dk2>
          <a:srgbClr val="754E3B"/>
        </a:dk2>
        <a:lt2>
          <a:srgbClr val="C0C0C0"/>
        </a:lt2>
        <a:accent1>
          <a:srgbClr val="E6B67C"/>
        </a:accent1>
        <a:accent2>
          <a:srgbClr val="7595E5"/>
        </a:accent2>
        <a:accent3>
          <a:srgbClr val="FFFFFF"/>
        </a:accent3>
        <a:accent4>
          <a:srgbClr val="000000"/>
        </a:accent4>
        <a:accent5>
          <a:srgbClr val="F0D7BF"/>
        </a:accent5>
        <a:accent6>
          <a:srgbClr val="6987CF"/>
        </a:accent6>
        <a:hlink>
          <a:srgbClr val="85C456"/>
        </a:hlink>
        <a:folHlink>
          <a:srgbClr val="BFA131"/>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204A9E"/>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5F7B"/>
        </a:dk2>
        <a:lt2>
          <a:srgbClr val="C0C0C0"/>
        </a:lt2>
        <a:accent1>
          <a:srgbClr val="64C47B"/>
        </a:accent1>
        <a:accent2>
          <a:srgbClr val="8FA9F1"/>
        </a:accent2>
        <a:accent3>
          <a:srgbClr val="FFFFFF"/>
        </a:accent3>
        <a:accent4>
          <a:srgbClr val="000000"/>
        </a:accent4>
        <a:accent5>
          <a:srgbClr val="B8DEBF"/>
        </a:accent5>
        <a:accent6>
          <a:srgbClr val="8199DA"/>
        </a:accent6>
        <a:hlink>
          <a:srgbClr val="78BDD8"/>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1721</TotalTime>
  <Words>1824</Words>
  <Application>Microsoft Office PowerPoint</Application>
  <PresentationFormat>宽屏</PresentationFormat>
  <Paragraphs>209</Paragraphs>
  <Slides>29</Slides>
  <Notes>25</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29</vt:i4>
      </vt:variant>
    </vt:vector>
  </HeadingPairs>
  <TitlesOfParts>
    <vt:vector size="42" baseType="lpstr">
      <vt:lpstr>宋体</vt:lpstr>
      <vt:lpstr>微软雅黑</vt:lpstr>
      <vt:lpstr>Arial</vt:lpstr>
      <vt:lpstr>Calibri</vt:lpstr>
      <vt:lpstr>Cambria Math</vt:lpstr>
      <vt:lpstr>Times New Roman</vt:lpstr>
      <vt:lpstr>Wingdings</vt:lpstr>
      <vt:lpstr>2_176TGp_global_light_v2</vt:lpstr>
      <vt:lpstr>11_176TGp_global_light_v2</vt:lpstr>
      <vt:lpstr>Presentation</vt:lpstr>
      <vt:lpstr>3_Presentation</vt:lpstr>
      <vt:lpstr>1_Presentation</vt:lpstr>
      <vt:lpstr>Equation</vt:lpstr>
      <vt:lpstr>基于策略迭代的马尔可夫跳变系统 最优跟踪控制</vt:lpstr>
      <vt:lpstr>主要内容</vt:lpstr>
      <vt:lpstr>PowerPoint 演示文稿</vt:lpstr>
      <vt:lpstr>PowerPoint 演示文稿</vt:lpstr>
      <vt:lpstr>主要内容</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总  结</vt:lpstr>
      <vt:lpstr>展  望</vt:lpstr>
      <vt:lpstr>主要科研成果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张Wen-An</dc:creator>
  <cp:lastModifiedBy>才康 姚</cp:lastModifiedBy>
  <cp:revision>1926</cp:revision>
  <dcterms:created xsi:type="dcterms:W3CDTF">2016-09-08T14:29:00Z</dcterms:created>
  <dcterms:modified xsi:type="dcterms:W3CDTF">2024-05-10T11:50:35Z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B4E21F1204CC4B44AB4DF2C7D130BFBE_12</vt:lpwstr>
  </property>
  <property fmtid="{D5CDD505-2E9C-101B-9397-08002B2CF9AE}" pid="3" name="KSOProductBuildVer">
    <vt:lpwstr>2052-12.1.0.16399</vt:lpwstr>
  </property>
</Properties>
</file>