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5"/>
  </p:notesMasterIdLst>
  <p:handoutMasterIdLst>
    <p:handoutMasterId r:id="rId36"/>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61" r:id="rId20"/>
    <p:sldId id="8911" r:id="rId21"/>
    <p:sldId id="8944" r:id="rId22"/>
    <p:sldId id="8945" r:id="rId23"/>
    <p:sldId id="8947" r:id="rId24"/>
    <p:sldId id="8955" r:id="rId25"/>
    <p:sldId id="8954" r:id="rId26"/>
    <p:sldId id="8958" r:id="rId27"/>
    <p:sldId id="8959" r:id="rId28"/>
    <p:sldId id="8949" r:id="rId29"/>
    <p:sldId id="8936" r:id="rId30"/>
    <p:sldId id="1043" r:id="rId31"/>
    <p:sldId id="8905" r:id="rId32"/>
    <p:sldId id="8906" r:id="rId33"/>
    <p:sldId id="102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2060"/>
    <a:srgbClr val="0070C0"/>
    <a:srgbClr val="0066FF"/>
    <a:srgbClr val="66CCFF"/>
    <a:srgbClr val="81D8FF"/>
    <a:srgbClr val="9CD8E4"/>
    <a:srgbClr val="C3E8EF"/>
    <a:srgbClr val="8FD3E1"/>
    <a:srgbClr val="D1E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113" d="100"/>
          <a:sy n="113" d="100"/>
        </p:scale>
        <p:origin x="516" y="12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8088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oleObject" Target="../embeddings/oleObject2.bin"/><Relationship Id="rId21" Type="http://schemas.openxmlformats.org/officeDocument/2006/relationships/image" Target="../media/image25.emf"/><Relationship Id="rId7" Type="http://schemas.openxmlformats.org/officeDocument/2006/relationships/image" Target="../media/image18.e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image" Target="../media/image27.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oleObject" Target="../embeddings/oleObject12.bin"/><Relationship Id="rId5" Type="http://schemas.openxmlformats.org/officeDocument/2006/relationships/image" Target="../media/image5.jpeg"/><Relationship Id="rId15" Type="http://schemas.openxmlformats.org/officeDocument/2006/relationships/image" Target="../media/image22.wmf"/><Relationship Id="rId23" Type="http://schemas.openxmlformats.org/officeDocument/2006/relationships/image" Target="../media/image26.emf"/><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image" Target="../media/image17.wmf"/><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9.png"/><Relationship Id="rId7"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5.jpeg"/><Relationship Id="rId9" Type="http://schemas.openxmlformats.org/officeDocument/2006/relationships/image" Target="../media/image32.wmf"/></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4.sv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40.emf"/><Relationship Id="rId11" Type="http://schemas.openxmlformats.org/officeDocument/2006/relationships/image" Target="../media/image43.png"/><Relationship Id="rId5" Type="http://schemas.openxmlformats.org/officeDocument/2006/relationships/oleObject" Target="../embeddings/oleObject16.bin"/><Relationship Id="rId10" Type="http://schemas.openxmlformats.org/officeDocument/2006/relationships/image" Target="../media/image42.emf"/><Relationship Id="rId4" Type="http://schemas.openxmlformats.org/officeDocument/2006/relationships/image" Target="../media/image380.png"/><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23.bin"/><Relationship Id="rId3" Type="http://schemas.openxmlformats.org/officeDocument/2006/relationships/image" Target="../media/image45.emf"/><Relationship Id="rId7" Type="http://schemas.openxmlformats.org/officeDocument/2006/relationships/oleObject" Target="../embeddings/oleObject20.bin"/><Relationship Id="rId12" Type="http://schemas.openxmlformats.org/officeDocument/2006/relationships/image" Target="../media/image49.wmf"/><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8.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5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5.wmf"/><Relationship Id="rId3" Type="http://schemas.openxmlformats.org/officeDocument/2006/relationships/image" Target="../media/image5.jpeg"/><Relationship Id="rId7" Type="http://schemas.openxmlformats.org/officeDocument/2006/relationships/image" Target="../media/image52.wmf"/><Relationship Id="rId12" Type="http://schemas.openxmlformats.org/officeDocument/2006/relationships/oleObject" Target="../embeddings/oleObject28.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3.wmf"/><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jpeg"/><Relationship Id="rId7" Type="http://schemas.openxmlformats.org/officeDocument/2006/relationships/oleObject" Target="../embeddings/oleObject31.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8.wmf"/><Relationship Id="rId5" Type="http://schemas.openxmlformats.org/officeDocument/2006/relationships/oleObject" Target="../embeddings/oleObject30.bin"/><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jpeg"/><Relationship Id="rId7"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2.wmf"/><Relationship Id="rId5" Type="http://schemas.openxmlformats.org/officeDocument/2006/relationships/oleObject" Target="../embeddings/oleObject33.bin"/><Relationship Id="rId10" Type="http://schemas.openxmlformats.org/officeDocument/2006/relationships/image" Target="../media/image64.wmf"/><Relationship Id="rId4" Type="http://schemas.openxmlformats.org/officeDocument/2006/relationships/image" Target="../media/image61.png"/><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5.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oleObject" Target="../embeddings/oleObject36.bin"/><Relationship Id="rId5" Type="http://schemas.openxmlformats.org/officeDocument/2006/relationships/image" Target="../media/image68.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67.emf"/><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5.jpeg"/><Relationship Id="rId7"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3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 Id="rId4" Type="http://schemas.openxmlformats.org/officeDocument/2006/relationships/image" Target="../media/image730.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5.jpeg"/><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a:t>
            </a:r>
            <a:br>
              <a:rPr lang="en-US" altLang="zh-CN" sz="4800" b="1" dirty="0">
                <a:solidFill>
                  <a:srgbClr val="C00000"/>
                </a:solidFill>
                <a:latin typeface="微软雅黑" panose="020B0503020204020204" pitchFamily="34" charset="-122"/>
                <a:ea typeface="微软雅黑" panose="020B0503020204020204" pitchFamily="34" charset="-122"/>
              </a:rPr>
            </a:br>
            <a:r>
              <a:rPr lang="zh-CN" altLang="en-US" sz="4800" b="1" dirty="0">
                <a:solidFill>
                  <a:srgbClr val="C00000"/>
                </a:solidFill>
                <a:latin typeface="微软雅黑" panose="020B0503020204020204" pitchFamily="34" charset="-122"/>
                <a:ea typeface="微软雅黑" panose="020B0503020204020204" pitchFamily="34" charset="-122"/>
              </a:rPr>
              <a:t>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 辩 人 ：姚才康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2024.05.13</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20759"/>
    </mc:Choice>
    <mc:Fallback xmlns="">
      <p:transition advTm="207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1283334" y="5215412"/>
            <a:ext cx="1212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400" b="1" dirty="0">
                <a:solidFill>
                  <a:srgbClr val="C00000"/>
                </a:solidFill>
                <a:latin typeface="微软雅黑" panose="020B0503020204020204" pitchFamily="34" charset="-122"/>
                <a:ea typeface="微软雅黑" panose="020B0503020204020204" pitchFamily="34" charset="-122"/>
              </a:rPr>
              <a:t>难点</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2258160" y="4843089"/>
            <a:ext cx="541922" cy="1206310"/>
          </a:xfrm>
          <a:prstGeom prst="leftBrace">
            <a:avLst>
              <a:gd name="adj1" fmla="val 0"/>
              <a:gd name="adj2" fmla="val 50000"/>
            </a:avLst>
          </a:prstGeom>
          <a:noFill/>
          <a:ln w="222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704176"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latin typeface="微软雅黑" panose="020B0503020204020204" pitchFamily="34" charset="-122"/>
                    <a:ea typeface="微软雅黑" panose="020B0503020204020204" pitchFamily="34" charset="-122"/>
                  </a:rPr>
                  <a:t>求解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方程</a:t>
                </a:r>
                <a:endParaRPr lang="en-US" altLang="zh-CN" sz="2000" b="1" dirty="0">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Arial" panose="020B0604020202020204" pitchFamily="34" charset="0"/>
                </a:endParaRPr>
              </a:p>
            </p:txBody>
          </p:sp>
        </p:grpSp>
      </p:grpSp>
      <p:pic>
        <p:nvPicPr>
          <p:cNvPr id="3" name="图片 2">
            <a:extLst>
              <a:ext uri="{FF2B5EF4-FFF2-40B4-BE49-F238E27FC236}">
                <a16:creationId xmlns:a16="http://schemas.microsoft.com/office/drawing/2014/main" id="{B62BBEE3-D987-4741-BD16-07FE7DA5553E}"/>
              </a:ext>
            </a:extLst>
          </p:cNvPr>
          <p:cNvPicPr>
            <a:picLocks noChangeAspect="1"/>
          </p:cNvPicPr>
          <p:nvPr/>
        </p:nvPicPr>
        <p:blipFill>
          <a:blip r:embed="rId4"/>
          <a:stretch>
            <a:fillRect/>
          </a:stretch>
        </p:blipFill>
        <p:spPr>
          <a:xfrm>
            <a:off x="923866" y="1447042"/>
            <a:ext cx="10234704" cy="232806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83058"/>
    </mc:Choice>
    <mc:Fallback xmlns="">
      <p:transition advTm="830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2222708104"/>
              </p:ext>
            </p:extLst>
          </p:nvPr>
        </p:nvGraphicFramePr>
        <p:xfrm>
          <a:off x="3583664" y="4292804"/>
          <a:ext cx="4917312" cy="609408"/>
        </p:xfrm>
        <a:graphic>
          <a:graphicData uri="http://schemas.openxmlformats.org/presentationml/2006/ole">
            <mc:AlternateContent xmlns:mc="http://schemas.openxmlformats.org/markup-compatibility/2006">
              <mc:Choice xmlns:v="urn:schemas-microsoft-com:vml" Requires="v">
                <p:oleObj name="Equation" r:id="rId3" imgW="3073320" imgH="380880" progId="Equation.DSMT4">
                  <p:embed/>
                </p:oleObj>
              </mc:Choice>
              <mc:Fallback>
                <p:oleObj name="Equation" r:id="rId3" imgW="3073320" imgH="380880" progId="Equation.DSMT4">
                  <p:embed/>
                  <p:pic>
                    <p:nvPicPr>
                      <p:cNvPr id="0" name=""/>
                      <p:cNvPicPr/>
                      <p:nvPr/>
                    </p:nvPicPr>
                    <p:blipFill>
                      <a:blip r:embed="rId4"/>
                      <a:stretch>
                        <a:fillRect/>
                      </a:stretch>
                    </p:blipFill>
                    <p:spPr>
                      <a:xfrm>
                        <a:off x="3583664" y="4292804"/>
                        <a:ext cx="4917312" cy="609408"/>
                      </a:xfrm>
                      <a:prstGeom prst="rect">
                        <a:avLst/>
                      </a:prstGeom>
                    </p:spPr>
                  </p:pic>
                </p:oleObj>
              </mc:Fallback>
            </mc:AlternateContent>
          </a:graphicData>
        </a:graphic>
      </p:graphicFrame>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5" name="文本框 34"/>
          <p:cNvSpPr txBox="1"/>
          <p:nvPr/>
        </p:nvSpPr>
        <p:spPr>
          <a:xfrm>
            <a:off x="1048059" y="3354680"/>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53082364"/>
              </p:ext>
            </p:extLst>
          </p:nvPr>
        </p:nvGraphicFramePr>
        <p:xfrm>
          <a:off x="3583664" y="3105183"/>
          <a:ext cx="2909854" cy="899104"/>
        </p:xfrm>
        <a:graphic>
          <a:graphicData uri="http://schemas.openxmlformats.org/presentationml/2006/ole">
            <mc:AlternateContent xmlns:mc="http://schemas.openxmlformats.org/markup-compatibility/2006">
              <mc:Choice xmlns:v="urn:schemas-microsoft-com:vml" Requires="v">
                <p:oleObj name="Equation" r:id="rId6" imgW="1818659" imgH="561940" progId="Equation.DSMT4">
                  <p:embed/>
                </p:oleObj>
              </mc:Choice>
              <mc:Fallback>
                <p:oleObj name="Equation" r:id="rId6" imgW="1818659" imgH="561940" progId="Equation.DSMT4">
                  <p:embed/>
                  <p:pic>
                    <p:nvPicPr>
                      <p:cNvPr id="0" name=""/>
                      <p:cNvPicPr/>
                      <p:nvPr/>
                    </p:nvPicPr>
                    <p:blipFill>
                      <a:blip r:embed="rId7"/>
                      <a:stretch>
                        <a:fillRect/>
                      </a:stretch>
                    </p:blipFill>
                    <p:spPr>
                      <a:xfrm>
                        <a:off x="3583664" y="3105183"/>
                        <a:ext cx="2909854" cy="899104"/>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8" imgW="2349360" imgH="533160" progId="Equation.DSMT4">
                      <p:embed/>
                    </p:oleObj>
                  </mc:Choice>
                  <mc:Fallback>
                    <p:oleObj name="Equation" r:id="rId8" imgW="2349360" imgH="533160" progId="Equation.DSMT4">
                      <p:embed/>
                      <p:pic>
                        <p:nvPicPr>
                          <p:cNvPr id="0" name=""/>
                          <p:cNvPicPr/>
                          <p:nvPr/>
                        </p:nvPicPr>
                        <p:blipFill>
                          <a:blip r:embed="rId9"/>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10" imgW="1612800" imgH="533160" progId="Equation.DSMT4">
                      <p:embed/>
                    </p:oleObj>
                  </mc:Choice>
                  <mc:Fallback>
                    <p:oleObj name="Equation" r:id="rId10" imgW="1612800" imgH="533160" progId="Equation.DSMT4">
                      <p:embed/>
                      <p:pic>
                        <p:nvPicPr>
                          <p:cNvPr id="0" name=""/>
                          <p:cNvPicPr/>
                          <p:nvPr/>
                        </p:nvPicPr>
                        <p:blipFill>
                          <a:blip r:embed="rId11"/>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3520337272"/>
              </p:ext>
            </p:extLst>
          </p:nvPr>
        </p:nvGraphicFramePr>
        <p:xfrm>
          <a:off x="6744072" y="3148367"/>
          <a:ext cx="4205952" cy="812736"/>
        </p:xfrm>
        <a:graphic>
          <a:graphicData uri="http://schemas.openxmlformats.org/presentationml/2006/ole">
            <mc:AlternateContent xmlns:mc="http://schemas.openxmlformats.org/markup-compatibility/2006">
              <mc:Choice xmlns:v="urn:schemas-microsoft-com:vml" Requires="v">
                <p:oleObj name="Equation" r:id="rId12" imgW="2628720" imgH="507960" progId="Equation.DSMT4">
                  <p:embed/>
                </p:oleObj>
              </mc:Choice>
              <mc:Fallback>
                <p:oleObj name="Equation" r:id="rId12" imgW="2628720" imgH="507960" progId="Equation.DSMT4">
                  <p:embed/>
                  <p:pic>
                    <p:nvPicPr>
                      <p:cNvPr id="0" name=""/>
                      <p:cNvPicPr/>
                      <p:nvPr/>
                    </p:nvPicPr>
                    <p:blipFill>
                      <a:blip r:embed="rId13"/>
                      <a:stretch>
                        <a:fillRect/>
                      </a:stretch>
                    </p:blipFill>
                    <p:spPr>
                      <a:xfrm>
                        <a:off x="6744072"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4" imgW="1015920" imgH="304560" progId="Equation.DSMT4">
                  <p:embed/>
                </p:oleObj>
              </mc:Choice>
              <mc:Fallback>
                <p:oleObj name="Equation" r:id="rId14" imgW="1015920" imgH="304560" progId="Equation.DSMT4">
                  <p:embed/>
                  <p:pic>
                    <p:nvPicPr>
                      <p:cNvPr id="0" name=""/>
                      <p:cNvPicPr/>
                      <p:nvPr/>
                    </p:nvPicPr>
                    <p:blipFill>
                      <a:blip r:embed="rId15"/>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6" imgW="723600" imgH="241200" progId="Equation.DSMT4">
                  <p:embed/>
                </p:oleObj>
              </mc:Choice>
              <mc:Fallback>
                <p:oleObj name="Equation" r:id="rId16" imgW="723600" imgH="241200" progId="Equation.DSMT4">
                  <p:embed/>
                  <p:pic>
                    <p:nvPicPr>
                      <p:cNvPr id="0" name=""/>
                      <p:cNvPicPr/>
                      <p:nvPr/>
                    </p:nvPicPr>
                    <p:blipFill>
                      <a:blip r:embed="rId17"/>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8027272" y="4873608"/>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sp>
        <p:nvSpPr>
          <p:cNvPr id="9" name="矩形 8"/>
          <p:cNvSpPr/>
          <p:nvPr/>
        </p:nvSpPr>
        <p:spPr bwMode="auto">
          <a:xfrm>
            <a:off x="6185176" y="439005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048059" y="439745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3323319722"/>
              </p:ext>
            </p:extLst>
          </p:nvPr>
        </p:nvGraphicFramePr>
        <p:xfrm>
          <a:off x="3583664" y="4974220"/>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3583664" y="4974220"/>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048059" y="502789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725200" y="4804959"/>
            <a:ext cx="1302073" cy="237927"/>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sp>
        <p:nvSpPr>
          <p:cNvPr id="92" name="文本框 91">
            <a:extLst>
              <a:ext uri="{FF2B5EF4-FFF2-40B4-BE49-F238E27FC236}">
                <a16:creationId xmlns:a16="http://schemas.microsoft.com/office/drawing/2014/main" id="{40F939B2-E250-D8E6-70C1-C156DA2A11AF}"/>
              </a:ext>
            </a:extLst>
          </p:cNvPr>
          <p:cNvSpPr txBox="1"/>
          <p:nvPr/>
        </p:nvSpPr>
        <p:spPr>
          <a:xfrm>
            <a:off x="1048059" y="6025725"/>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768080504"/>
              </p:ext>
            </p:extLst>
          </p:nvPr>
        </p:nvGraphicFramePr>
        <p:xfrm>
          <a:off x="3583664" y="5739169"/>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583664" y="5739169"/>
                        <a:ext cx="3366426" cy="960158"/>
                      </a:xfrm>
                      <a:prstGeom prst="rect">
                        <a:avLst/>
                      </a:prstGeom>
                    </p:spPr>
                  </p:pic>
                </p:oleObj>
              </mc:Fallback>
            </mc:AlternateContent>
          </a:graphicData>
        </a:graphic>
      </p:graphicFrame>
      <p:grpSp>
        <p:nvGrpSpPr>
          <p:cNvPr id="106" name="组合 105">
            <a:extLst>
              <a:ext uri="{FF2B5EF4-FFF2-40B4-BE49-F238E27FC236}">
                <a16:creationId xmlns:a16="http://schemas.microsoft.com/office/drawing/2014/main" id="{3C5FBBD3-5155-5A9F-4BF6-8FA5CC3A3269}"/>
              </a:ext>
            </a:extLst>
          </p:cNvPr>
          <p:cNvGrpSpPr/>
          <p:nvPr/>
        </p:nvGrpSpPr>
        <p:grpSpPr>
          <a:xfrm>
            <a:off x="7104112"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advTm="37362">
        <p:fade/>
      </p:transition>
    </mc:Choice>
    <mc:Fallback xmlns="">
      <p:transition advTm="3736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D5A683D4-7EFC-441B-A5CC-E38087876F73}"/>
              </a:ext>
            </a:extLst>
          </p:cNvPr>
          <p:cNvSpPr/>
          <p:nvPr/>
        </p:nvSpPr>
        <p:spPr bwMode="auto">
          <a:xfrm>
            <a:off x="691935" y="4949640"/>
            <a:ext cx="10691019" cy="1431688"/>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8"/>
            <a:ext cx="10691019" cy="327913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446969"/>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algn="just" eaLnBrk="0" fontAlgn="base" hangingPunct="0">
                  <a:lnSpc>
                    <a:spcPct val="150000"/>
                  </a:lnSpc>
                  <a:spcBef>
                    <a:spcPct val="0"/>
                  </a:spcBef>
                  <a:spcAft>
                    <a:spcPct val="0"/>
                  </a:spcAft>
                </a:pPr>
                <a:r>
                  <a:rPr kumimoji="0" lang="zh-CN" altLang="en-US" sz="200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注：</a:t>
                </a:r>
                <a:r>
                  <a:rPr kumimoji="0" lang="en-US" altLang="zh-CN" sz="200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a:t>
                </a:r>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当且仅当 </a:t>
                </a:r>
                <a14:m>
                  <m:oMath xmlns:m="http://schemas.openxmlformats.org/officeDocument/2006/math">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𝐵</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𝛱</m:t>
                    </m:r>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𝑄</m:t>
                                </m:r>
                              </m:e>
                            </m:d>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𝐶</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i="0" u="none" strike="noStrike" cap="none" normalizeH="0" baseline="0" dirty="0">
                  <a:ln>
                    <a:noFill/>
                  </a:ln>
                  <a:effectLst/>
                  <a:latin typeface="微软雅黑" panose="020B0503020204020204" pitchFamily="34" charset="-122"/>
                  <a:ea typeface="微软雅黑" panose="020B0503020204020204" pitchFamily="34" charset="-122"/>
                </a:endParaRPr>
              </a:p>
            </p:txBody>
          </p:sp>
        </mc:Choice>
        <mc:Fallback>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446969"/>
                <a:ext cx="10638487" cy="990143"/>
              </a:xfrm>
              <a:prstGeom prst="rect">
                <a:avLst/>
              </a:prstGeom>
              <a:blipFill>
                <a:blip r:embed="rId3"/>
                <a:stretch>
                  <a:fillRect l="-630" t="-24540" r="-1261"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mc:Choice xmlns:a14="http://schemas.microsoft.com/office/drawing/2010/main"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10143"/>
                <a:ext cx="10653582" cy="16148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7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10143"/>
                <a:ext cx="10653582" cy="1614801"/>
              </a:xfrm>
              <a:prstGeom prst="rect">
                <a:avLst/>
              </a:prstGeom>
              <a:blipFill>
                <a:blip r:embed="rId5"/>
                <a:stretch>
                  <a:fillRect l="-630" b="-60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05779648"/>
              </p:ext>
            </p:extLst>
          </p:nvPr>
        </p:nvGraphicFramePr>
        <p:xfrm>
          <a:off x="930595" y="3005828"/>
          <a:ext cx="10153620" cy="495180"/>
        </p:xfrm>
        <a:graphic>
          <a:graphicData uri="http://schemas.openxmlformats.org/presentationml/2006/ole">
            <mc:AlternateContent xmlns:mc="http://schemas.openxmlformats.org/markup-compatibility/2006">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3005828"/>
                        <a:ext cx="10153620" cy="49518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4041867123"/>
              </p:ext>
            </p:extLst>
          </p:nvPr>
        </p:nvGraphicFramePr>
        <p:xfrm>
          <a:off x="2898445" y="1892696"/>
          <a:ext cx="6217920" cy="528192"/>
        </p:xfrm>
        <a:graphic>
          <a:graphicData uri="http://schemas.openxmlformats.org/presentationml/2006/ole">
            <mc:AlternateContent xmlns:mc="http://schemas.openxmlformats.org/markup-compatibility/2006">
              <mc:Choice xmlns:v="urn:schemas-microsoft-com:vml" Requires="v">
                <p:oleObj name="Equation" r:id="rId8" imgW="3886200" imgH="330120" progId="Equation.DSMT4">
                  <p:embed/>
                </p:oleObj>
              </mc:Choice>
              <mc:Fallback>
                <p:oleObj name="Equation" r:id="rId8" imgW="3886200" imgH="330120" progId="Equation.DSMT4">
                  <p:embed/>
                  <p:pic>
                    <p:nvPicPr>
                      <p:cNvPr id="0" name=""/>
                      <p:cNvPicPr/>
                      <p:nvPr/>
                    </p:nvPicPr>
                    <p:blipFill>
                      <a:blip r:embed="rId9"/>
                      <a:stretch>
                        <a:fillRect/>
                      </a:stretch>
                    </p:blipFill>
                    <p:spPr>
                      <a:xfrm>
                        <a:off x="2898445" y="1892696"/>
                        <a:ext cx="6217920" cy="528192"/>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714427" y="5113506"/>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714427" y="5113506"/>
                <a:ext cx="10646035" cy="1103957"/>
              </a:xfrm>
              <a:prstGeom prst="rect">
                <a:avLst/>
              </a:prstGeom>
              <a:blipFill>
                <a:blip r:embed="rId10"/>
                <a:stretch>
                  <a:fillRect l="-572"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advTm="63417">
        <p:fade/>
      </p:transition>
    </mc:Choice>
    <mc:Fallback xmlns="">
      <p:transition advTm="6341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83159"/>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FE9AEE7-209C-455E-AF0D-2E2A82991659}"/>
                  </a:ext>
                </a:extLst>
              </p:cNvPr>
              <p:cNvSpPr txBox="1"/>
              <p:nvPr/>
            </p:nvSpPr>
            <p:spPr>
              <a:xfrm>
                <a:off x="6887187" y="4941168"/>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6887187" y="4941168"/>
                <a:ext cx="1585077" cy="477888"/>
              </a:xfrm>
              <a:prstGeom prst="rect">
                <a:avLst/>
              </a:prstGeom>
              <a:blipFill>
                <a:blip r:embed="rId4"/>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472CB7D-C41E-42FB-AA5F-56EBD2ACA99B}"/>
                  </a:ext>
                </a:extLst>
              </p:cNvPr>
              <p:cNvSpPr txBox="1"/>
              <p:nvPr/>
            </p:nvSpPr>
            <p:spPr>
              <a:xfrm>
                <a:off x="4218400" y="1340768"/>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4218400" y="1340768"/>
                <a:ext cx="3755201" cy="425181"/>
              </a:xfrm>
              <a:prstGeom prst="rect">
                <a:avLst/>
              </a:prstGeom>
              <a:blipFill>
                <a:blip r:embed="rId5"/>
                <a:stretch>
                  <a:fillRect l="-1461" b="-21429"/>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7BD619FF-878C-47DF-863D-69D1AC11D553}"/>
              </a:ext>
            </a:extLst>
          </p:cNvPr>
          <p:cNvPicPr>
            <a:picLocks noChangeAspect="1"/>
          </p:cNvPicPr>
          <p:nvPr/>
        </p:nvPicPr>
        <p:blipFill>
          <a:blip r:embed="rId6"/>
          <a:stretch>
            <a:fillRect/>
          </a:stretch>
        </p:blipFill>
        <p:spPr>
          <a:xfrm>
            <a:off x="1734035" y="1844825"/>
            <a:ext cx="8723930" cy="4776826"/>
          </a:xfrm>
          <a:prstGeom prst="rect">
            <a:avLst/>
          </a:prstGeom>
        </p:spPr>
      </p:pic>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200" advTm="72298">
        <p:fade/>
      </p:transition>
    </mc:Choice>
    <mc:Fallback xmlns="">
      <p:transition advTm="722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1156E8-EE8D-41A8-AD23-23B542C3037B}"/>
              </a:ext>
            </a:extLst>
          </p:cNvPr>
          <p:cNvPicPr>
            <a:picLocks noChangeAspect="1"/>
          </p:cNvPicPr>
          <p:nvPr/>
        </p:nvPicPr>
        <p:blipFill>
          <a:blip r:embed="rId3"/>
          <a:stretch>
            <a:fillRect/>
          </a:stretch>
        </p:blipFill>
        <p:spPr>
          <a:xfrm>
            <a:off x="2002235" y="1844824"/>
            <a:ext cx="8187531" cy="4782869"/>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76B01352-B40C-4E42-9393-DA11A18210A1}"/>
                  </a:ext>
                </a:extLst>
              </p:cNvPr>
              <p:cNvSpPr txBox="1"/>
              <p:nvPr/>
            </p:nvSpPr>
            <p:spPr>
              <a:xfrm>
                <a:off x="7464152" y="5111352"/>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7464152" y="5111352"/>
                <a:ext cx="1440160" cy="477888"/>
              </a:xfrm>
              <a:prstGeom prst="rect">
                <a:avLst/>
              </a:prstGeom>
              <a:blipFill>
                <a:blip r:embed="rId5"/>
                <a:stretch>
                  <a:fillRect b="-25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BF31534-CD45-4389-810A-E9FE65E064C9}"/>
                  </a:ext>
                </a:extLst>
              </p:cNvPr>
              <p:cNvSpPr txBox="1"/>
              <p:nvPr/>
            </p:nvSpPr>
            <p:spPr>
              <a:xfrm>
                <a:off x="4218400" y="1347635"/>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4218400"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200" advTm="45483">
        <p:fade/>
      </p:transition>
    </mc:Choice>
    <mc:Fallback xmlns="">
      <p:transition advTm="4548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Tree>
    <p:extLst>
      <p:ext uri="{BB962C8B-B14F-4D97-AF65-F5344CB8AC3E}">
        <p14:creationId xmlns:p14="http://schemas.microsoft.com/office/powerpoint/2010/main" val="1689469996"/>
      </p:ext>
    </p:extLst>
  </p:cSld>
  <p:clrMapOvr>
    <a:masterClrMapping/>
  </p:clrMapOvr>
  <mc:AlternateContent xmlns:mc="http://schemas.openxmlformats.org/markup-compatibility/2006" xmlns:p14="http://schemas.microsoft.com/office/powerpoint/2010/main">
    <mc:Choice Requires="p14">
      <p:transition p14:dur="200" advTm="71971">
        <p:fade/>
      </p:transition>
    </mc:Choice>
    <mc:Fallback xmlns="">
      <p:transition advTm="7197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advTm="71971">
        <p:fade/>
      </p:transition>
    </mc:Choice>
    <mc:Fallback xmlns="">
      <p:transition advTm="7197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advTm="65019"/>
    </mc:Choice>
    <mc:Fallback xmlns="">
      <p:transition advTm="65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717032"/>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851775"/>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4010561"/>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1271400861"/>
              </p:ext>
            </p:extLst>
          </p:nvPr>
        </p:nvGraphicFramePr>
        <p:xfrm>
          <a:off x="3768832" y="3905912"/>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768832" y="3905912"/>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1406544171"/>
              </p:ext>
            </p:extLst>
          </p:nvPr>
        </p:nvGraphicFramePr>
        <p:xfrm>
          <a:off x="3768832" y="1991141"/>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768832" y="1991141"/>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736661"/>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1403278307"/>
              </p:ext>
            </p:extLst>
          </p:nvPr>
        </p:nvGraphicFramePr>
        <p:xfrm>
          <a:off x="3768832" y="5448560"/>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768832" y="5448560"/>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381491581"/>
              </p:ext>
            </p:extLst>
          </p:nvPr>
        </p:nvGraphicFramePr>
        <p:xfrm>
          <a:off x="3768832" y="4808694"/>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68832" y="4808694"/>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86236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1919425314"/>
              </p:ext>
            </p:extLst>
          </p:nvPr>
        </p:nvGraphicFramePr>
        <p:xfrm>
          <a:off x="3768832" y="2847754"/>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68832" y="2847754"/>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2075342"/>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90142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0D459A11-707E-46EC-BFA0-FAD110806C7E}"/>
              </a:ext>
            </a:extLst>
          </p:cNvPr>
          <p:cNvGraphicFramePr>
            <a:graphicFrameLocks noChangeAspect="1"/>
          </p:cNvGraphicFramePr>
          <p:nvPr>
            <p:extLst>
              <p:ext uri="{D42A27DB-BD31-4B8C-83A1-F6EECF244321}">
                <p14:modId xmlns:p14="http://schemas.microsoft.com/office/powerpoint/2010/main" val="4255675435"/>
              </p:ext>
            </p:extLst>
          </p:nvPr>
        </p:nvGraphicFramePr>
        <p:xfrm>
          <a:off x="6005512" y="1365250"/>
          <a:ext cx="306511" cy="394086"/>
        </p:xfrm>
        <a:graphic>
          <a:graphicData uri="http://schemas.openxmlformats.org/presentationml/2006/ole">
            <mc:AlternateContent xmlns:mc="http://schemas.openxmlformats.org/markup-compatibility/2006">
              <mc:Choice xmlns:v="urn:schemas-microsoft-com:vml" Requires="v">
                <p:oleObj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6005512" y="1365250"/>
                        <a:ext cx="306511" cy="394086"/>
                      </a:xfrm>
                      <a:prstGeom prst="rect">
                        <a:avLst/>
                      </a:prstGeom>
                    </p:spPr>
                  </p:pic>
                </p:oleObj>
              </mc:Fallback>
            </mc:AlternateContent>
          </a:graphicData>
        </a:graphic>
      </p:graphicFrame>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advTm="24509">
        <p:fade/>
      </p:transition>
    </mc:Choice>
    <mc:Fallback xmlns="">
      <p:transition advTm="245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满足估计极小极大化问题的 </a:t>
                </a:r>
                <a:r>
                  <a:rPr lang="en-US" altLang="zh-CN" sz="2000" b="1" i="1" dirty="0">
                    <a:solidFill>
                      <a:schemeClr val="tx1"/>
                    </a:solidFill>
                    <a:latin typeface="微软雅黑" panose="020B0503020204020204" pitchFamily="34" charset="-122"/>
                    <a:ea typeface="微软雅黑" panose="020B0503020204020204" pitchFamily="34" charset="-122"/>
                  </a:rPr>
                  <a:t>H</a:t>
                </a:r>
                <a:r>
                  <a:rPr lang="en-US" altLang="zh-CN" sz="2000" b="1" baseline="-25000"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2233622927"/>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advTm="24730">
        <p:fade/>
      </p:transition>
    </mc:Choice>
    <mc:Fallback xmlns="">
      <p:transition advTm="2473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11488">
        <p:fade/>
      </p:transition>
    </mc:Choice>
    <mc:Fallback xmlns="">
      <p:transition advTm="1148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402196"/>
                <a:ext cx="10706114" cy="23875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控制极小极大化问题的</a:t>
                </a:r>
                <a:r>
                  <a:rPr lang="en-US" altLang="zh-CN" sz="2000" b="1" i="1" dirty="0">
                    <a:solidFill>
                      <a:schemeClr val="tx1"/>
                    </a:solidFill>
                    <a:latin typeface="微软雅黑" panose="020B0503020204020204" pitchFamily="34" charset="-122"/>
                    <a:ea typeface="微软雅黑" panose="020B0503020204020204" pitchFamily="34" charset="-122"/>
                  </a:rPr>
                  <a:t>H</a:t>
                </a:r>
                <a:r>
                  <a:rPr lang="en-US" altLang="zh-CN" sz="2000" b="1" baseline="-25000"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跟踪控制器</a:t>
                </a:r>
                <a14:m>
                  <m:oMath xmlns:m="http://schemas.openxmlformats.org/officeDocument/2006/math">
                    <m:r>
                      <a:rPr lang="en-US" altLang="zh-CN" sz="2000" b="1"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402196"/>
                <a:ext cx="10706114" cy="2387577"/>
              </a:xfrm>
              <a:prstGeom prst="rect">
                <a:avLst/>
              </a:prstGeom>
              <a:blipFill>
                <a:blip r:embed="rId4"/>
                <a:stretch>
                  <a:fillRect l="-569" r="-342" b="-40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933516148"/>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advTm="25685">
        <p:fade/>
      </p:transition>
    </mc:Choice>
    <mc:Fallback xmlns="">
      <p:transition advTm="2568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advTm="46265">
        <p:fade/>
      </p:transition>
    </mc:Choice>
    <mc:Fallback xmlns="">
      <p:transition advTm="4626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FFE4B-1FB7-4EE8-9ED9-67E2B54E2F4D}"/>
              </a:ext>
            </a:extLst>
          </p:cNvPr>
          <p:cNvPicPr>
            <a:picLocks noChangeAspect="1"/>
          </p:cNvPicPr>
          <p:nvPr/>
        </p:nvPicPr>
        <p:blipFill>
          <a:blip r:embed="rId3"/>
          <a:stretch>
            <a:fillRect/>
          </a:stretch>
        </p:blipFill>
        <p:spPr>
          <a:xfrm>
            <a:off x="3287688" y="1344398"/>
            <a:ext cx="4802031" cy="5324962"/>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77486"/>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7248128" y="1566352"/>
                <a:ext cx="4200128"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248128" y="1566352"/>
                <a:ext cx="4200128" cy="422488"/>
              </a:xfrm>
              <a:prstGeom prst="rect">
                <a:avLst/>
              </a:prstGeom>
              <a:blipFill>
                <a:blip r:embed="rId5"/>
                <a:stretch>
                  <a:fillRect l="-1016"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7032104"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7032104"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200" advTm="57714">
        <p:fade/>
      </p:transition>
    </mc:Choice>
    <mc:Fallback xmlns="">
      <p:transition advTm="5771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7176120" y="1439973"/>
                <a:ext cx="4176464"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176120" y="1439973"/>
                <a:ext cx="4176464" cy="422488"/>
              </a:xfrm>
              <a:prstGeom prst="rect">
                <a:avLst/>
              </a:prstGeom>
              <a:blipFill>
                <a:blip r:embed="rId4"/>
                <a:stretch>
                  <a:fillRect l="-876"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7680176" y="489532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680176" y="4895328"/>
                <a:ext cx="1440160" cy="477888"/>
              </a:xfrm>
              <a:prstGeom prst="rect">
                <a:avLst/>
              </a:prstGeom>
              <a:blipFill>
                <a:blip r:embed="rId5"/>
                <a:stretch>
                  <a:fillRect b="-384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A0255F1-7706-4451-B3A5-D41994E0060E}"/>
              </a:ext>
            </a:extLst>
          </p:cNvPr>
          <p:cNvPicPr>
            <a:picLocks noChangeAspect="1"/>
          </p:cNvPicPr>
          <p:nvPr/>
        </p:nvPicPr>
        <p:blipFill>
          <a:blip r:embed="rId6"/>
          <a:stretch>
            <a:fillRect/>
          </a:stretch>
        </p:blipFill>
        <p:spPr>
          <a:xfrm>
            <a:off x="3703588" y="1268760"/>
            <a:ext cx="4784825" cy="5363273"/>
          </a:xfrm>
          <a:prstGeom prst="rect">
            <a:avLst/>
          </a:prstGeom>
        </p:spPr>
      </p:pic>
      <p:sp>
        <p:nvSpPr>
          <p:cNvPr id="13" name="文本框 12">
            <a:extLst>
              <a:ext uri="{FF2B5EF4-FFF2-40B4-BE49-F238E27FC236}">
                <a16:creationId xmlns:a16="http://schemas.microsoft.com/office/drawing/2014/main" id="{592F1DA2-B722-47AD-ADE2-F215F70AF8E0}"/>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200" advTm="25659">
        <p:fade/>
      </p:transition>
    </mc:Choice>
    <mc:Fallback xmlns="">
      <p:transition advTm="2565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309821"/>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advTm="53430">
        <p:fade/>
      </p:transition>
    </mc:Choice>
    <mc:Fallback xmlns="">
      <p:transition advTm="5343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advTm="3899">
        <p:fade/>
      </p:transition>
    </mc:Choice>
    <mc:Fallback xmlns="">
      <p:transition advTm="389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  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1983267"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234361"/>
            <a:ext cx="5781820" cy="8744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求解无限时域下对</a:t>
            </a:r>
            <a:r>
              <a:rPr lang="zh-CN" altLang="en-US" b="1" dirty="0">
                <a:solidFill>
                  <a:srgbClr val="C00000"/>
                </a:solidFill>
                <a:latin typeface="微软雅黑" panose="020B0503020204020204" pitchFamily="34" charset="-122"/>
                <a:ea typeface="微软雅黑" panose="020B0503020204020204" pitchFamily="34" charset="-122"/>
              </a:rPr>
              <a:t>不稳定</a:t>
            </a:r>
            <a:r>
              <a:rPr lang="zh-CN" altLang="en-US" b="1" dirty="0">
                <a:latin typeface="微软雅黑" panose="020B0503020204020204" pitchFamily="34" charset="-122"/>
                <a:ea typeface="微软雅黑" panose="020B0503020204020204" pitchFamily="34" charset="-122"/>
              </a:rPr>
              <a:t>系统的跟踪控制问题；</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设计转移概率已知与</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时的</a:t>
            </a:r>
            <a:r>
              <a:rPr lang="en-US" altLang="zh-CN" b="1" dirty="0">
                <a:latin typeface="微软雅黑" panose="020B0503020204020204" pitchFamily="34" charset="-122"/>
                <a:ea typeface="微软雅黑" panose="020B0503020204020204" pitchFamily="34" charset="-122"/>
              </a:rPr>
              <a:t>CARE</a:t>
            </a:r>
            <a:r>
              <a:rPr lang="zh-CN" altLang="en-US"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501303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634861"/>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360392"/>
            <a:ext cx="5556066" cy="170540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给出</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唯一镇定解的存在性与</a:t>
            </a:r>
            <a:r>
              <a:rPr lang="zh-CN" altLang="en-US" b="1" dirty="0">
                <a:solidFill>
                  <a:srgbClr val="C00000"/>
                </a:solidFill>
                <a:latin typeface="微软雅黑" panose="020B0503020204020204" pitchFamily="34" charset="-122"/>
                <a:ea typeface="微软雅黑" panose="020B0503020204020204" pitchFamily="34" charset="-122"/>
              </a:rPr>
              <a:t>稳定性证明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设计转移概率已知时的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迭代求解算法，给出算法</a:t>
            </a:r>
            <a:r>
              <a:rPr lang="zh-CN" altLang="en-US" b="1" dirty="0">
                <a:solidFill>
                  <a:srgbClr val="C00000"/>
                </a:solidFill>
                <a:latin typeface="微软雅黑" panose="020B0503020204020204" pitchFamily="34" charset="-122"/>
                <a:ea typeface="微软雅黑" panose="020B0503020204020204" pitchFamily="34" charset="-122"/>
              </a:rPr>
              <a:t>收敛性证明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下的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4188874"/>
            <a:ext cx="10691019" cy="204843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9" name="箭头: 右 28">
            <a:extLst>
              <a:ext uri="{FF2B5EF4-FFF2-40B4-BE49-F238E27FC236}">
                <a16:creationId xmlns:a16="http://schemas.microsoft.com/office/drawing/2014/main" id="{B7B352BF-12D1-44F0-A27B-399137397C7E}"/>
              </a:ext>
            </a:extLst>
          </p:cNvPr>
          <p:cNvSpPr/>
          <p:nvPr/>
        </p:nvSpPr>
        <p:spPr bwMode="auto">
          <a:xfrm rot="5400000">
            <a:off x="5636745" y="3543742"/>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50518"/>
    </mc:Choice>
    <mc:Fallback xmlns="">
      <p:transition advTm="5051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  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10" advTm="19983"/>
    </mc:Choice>
    <mc:Fallback xmlns="">
      <p:transition advTm="1998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98586503"/>
              </p:ext>
            </p:extLst>
          </p:nvPr>
        </p:nvGraphicFramePr>
        <p:xfrm>
          <a:off x="695400" y="1584673"/>
          <a:ext cx="10657185" cy="18080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800" dirty="0">
                          <a:latin typeface="Times New Roman" panose="02020603050405020304" pitchFamily="18" charset="0"/>
                          <a:cs typeface="Times New Roman" panose="02020603050405020304" pitchFamily="18" charset="0"/>
                        </a:rPr>
                        <a:t>Shen Y, </a:t>
                      </a:r>
                      <a:r>
                        <a:rPr lang="en-US" altLang="zh-CN" sz="1800" b="1" dirty="0">
                          <a:solidFill>
                            <a:schemeClr val="tx1"/>
                          </a:solidFill>
                          <a:latin typeface="Times New Roman" panose="02020603050405020304" pitchFamily="18" charset="0"/>
                          <a:cs typeface="Times New Roman" panose="02020603050405020304" pitchFamily="18" charset="0"/>
                        </a:rPr>
                        <a:t>Yao C-K</a:t>
                      </a:r>
                      <a:r>
                        <a:rPr lang="en-US" altLang="zh-CN" sz="1800" dirty="0">
                          <a:latin typeface="Times New Roman" panose="02020603050405020304" pitchFamily="18" charset="0"/>
                          <a:cs typeface="Times New Roman" panose="02020603050405020304" pitchFamily="18" charset="0"/>
                        </a:rPr>
                        <a:t>, Chen B, Che W-W, Wu Z-G. </a:t>
                      </a:r>
                      <a:r>
                        <a:rPr lang="en-US" altLang="zh-CN" sz="1800" i="1" dirty="0">
                          <a:latin typeface="Times New Roman" panose="02020603050405020304" pitchFamily="18" charset="0"/>
                          <a:cs typeface="Times New Roman" panose="02020603050405020304" pitchFamily="18" charset="0"/>
                        </a:rPr>
                        <a:t>H</a:t>
                      </a:r>
                      <a:r>
                        <a:rPr lang="en-US" altLang="zh-CN" sz="1800" baseline="-250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800" b="1" dirty="0">
                          <a:latin typeface="Times New Roman" panose="02020603050405020304" pitchFamily="18" charset="0"/>
                          <a:cs typeface="Times New Roman" panose="02020603050405020304" pitchFamily="18" charset="0"/>
                        </a:rPr>
                        <a:t>International Journal of Robust and Nonlinear Control</a:t>
                      </a:r>
                      <a:r>
                        <a:rPr lang="en-US" altLang="zh-CN" sz="18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800" dirty="0">
                          <a:latin typeface="Times New Roman" panose="02020603050405020304" pitchFamily="18" charset="0"/>
                          <a:cs typeface="Times New Roman" panose="02020603050405020304" pitchFamily="18" charset="0"/>
                        </a:rPr>
                        <a:t>JCR2</a:t>
                      </a:r>
                      <a:r>
                        <a:rPr lang="zh-CN" altLang="en-US" sz="18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718085497"/>
              </p:ext>
            </p:extLst>
          </p:nvPr>
        </p:nvGraphicFramePr>
        <p:xfrm>
          <a:off x="695400" y="3960674"/>
          <a:ext cx="10657184" cy="22046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800" b="0" dirty="0">
                          <a:latin typeface="Times New Roman" panose="02020603050405020304" pitchFamily="18" charset="0"/>
                          <a:cs typeface="Times New Roman" panose="02020603050405020304" pitchFamily="18" charset="0"/>
                        </a:rPr>
                        <a:t>沈英</a:t>
                      </a:r>
                      <a:r>
                        <a:rPr lang="en-US" altLang="zh-CN" sz="1800" b="0" dirty="0">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姚才康</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倪洪杰</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800" b="0" dirty="0">
                          <a:latin typeface="Times New Roman" panose="02020603050405020304" pitchFamily="18" charset="0"/>
                          <a:cs typeface="Times New Roman" panose="02020603050405020304" pitchFamily="18" charset="0"/>
                        </a:rPr>
                        <a:t>, 202310824266.7, 2023</a:t>
                      </a:r>
                      <a:r>
                        <a:rPr lang="zh-CN" altLang="en-US" sz="1800" b="0" dirty="0">
                          <a:latin typeface="Times New Roman" panose="02020603050405020304" pitchFamily="18" charset="0"/>
                          <a:cs typeface="Times New Roman" panose="02020603050405020304" pitchFamily="18" charset="0"/>
                        </a:rPr>
                        <a:t>年</a:t>
                      </a:r>
                      <a:r>
                        <a:rPr lang="en-US" altLang="zh-CN" sz="1800" b="0" dirty="0">
                          <a:latin typeface="Times New Roman" panose="02020603050405020304" pitchFamily="18" charset="0"/>
                          <a:cs typeface="Times New Roman" panose="02020603050405020304" pitchFamily="18" charset="0"/>
                        </a:rPr>
                        <a:t>7</a:t>
                      </a:r>
                      <a:r>
                        <a:rPr lang="zh-CN" altLang="en-US" sz="1800" b="0" dirty="0">
                          <a:latin typeface="Times New Roman" panose="02020603050405020304" pitchFamily="18" charset="0"/>
                          <a:cs typeface="Times New Roman" panose="02020603050405020304" pitchFamily="18" charset="0"/>
                        </a:rPr>
                        <a:t>月</a:t>
                      </a:r>
                      <a:r>
                        <a:rPr lang="en-US" altLang="zh-CN" sz="1800" b="0" dirty="0">
                          <a:latin typeface="Times New Roman" panose="02020603050405020304" pitchFamily="18" charset="0"/>
                          <a:cs typeface="Times New Roman" panose="02020603050405020304" pitchFamily="18" charset="0"/>
                        </a:rPr>
                        <a:t>6</a:t>
                      </a:r>
                      <a:r>
                        <a:rPr lang="zh-CN" altLang="en-US" sz="1800" b="0" dirty="0">
                          <a:latin typeface="Times New Roman" panose="02020603050405020304" pitchFamily="18" charset="0"/>
                          <a:cs typeface="Times New Roman" panose="02020603050405020304" pitchFamily="18" charset="0"/>
                        </a:rPr>
                        <a:t>日</a:t>
                      </a:r>
                      <a:r>
                        <a:rPr lang="en-US" altLang="zh-CN" sz="1800" b="0" dirty="0">
                          <a:latin typeface="Times New Roman" panose="02020603050405020304" pitchFamily="18" charset="0"/>
                          <a:cs typeface="Times New Roman" panose="02020603050405020304" pitchFamily="18" charset="0"/>
                        </a:rPr>
                        <a:t>.</a:t>
                      </a:r>
                      <a:endParaRPr lang="zh-CN" altLang="en-US" sz="18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800" dirty="0">
                          <a:latin typeface="Times New Roman" panose="02020603050405020304" pitchFamily="18" charset="0"/>
                          <a:cs typeface="Times New Roman" panose="02020603050405020304" pitchFamily="18" charset="0"/>
                        </a:rPr>
                        <a:t>沈英</a:t>
                      </a:r>
                      <a:r>
                        <a:rPr lang="en-US" altLang="zh-CN" sz="1800"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姚才康</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倪洪杰</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机械臂中信息不完全直流电机输出跟踪控制软件</a:t>
                      </a:r>
                      <a:r>
                        <a:rPr lang="en-US" altLang="zh-CN" sz="1800" dirty="0">
                          <a:latin typeface="Times New Roman" panose="02020603050405020304" pitchFamily="18" charset="0"/>
                          <a:cs typeface="Times New Roman" panose="02020603050405020304" pitchFamily="18" charset="0"/>
                        </a:rPr>
                        <a:t>V1.0, 2023SR1088457, 2023</a:t>
                      </a:r>
                      <a:r>
                        <a:rPr lang="zh-CN" altLang="en-US"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日</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7767"/>
    </mc:Choice>
    <mc:Fallback xmlns="">
      <p:transition advTm="776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8491">
        <p:fade/>
      </p:transition>
    </mc:Choice>
    <mc:Fallback xmlns="">
      <p:transition advTm="84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a:extLst>
              <a:ext uri="{FF2B5EF4-FFF2-40B4-BE49-F238E27FC236}">
                <a16:creationId xmlns:a16="http://schemas.microsoft.com/office/drawing/2014/main" id="{ABC1E0AF-3FB3-4556-816E-A75CD14CE3FC}"/>
              </a:ext>
            </a:extLst>
          </p:cNvPr>
          <p:cNvGrpSpPr/>
          <p:nvPr/>
        </p:nvGrpSpPr>
        <p:grpSpPr>
          <a:xfrm>
            <a:off x="695709" y="2924944"/>
            <a:ext cx="4680211" cy="3816424"/>
            <a:chOff x="695709" y="2924944"/>
            <a:chExt cx="4680211" cy="3816424"/>
          </a:xfrm>
        </p:grpSpPr>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680211"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EC188CA3-DFD0-41A6-AE06-A478A880E7FB}"/>
                </a:ext>
              </a:extLst>
            </p:cNvPr>
            <p:cNvPicPr>
              <a:picLocks noChangeAspect="1"/>
            </p:cNvPicPr>
            <p:nvPr/>
          </p:nvPicPr>
          <p:blipFill>
            <a:blip r:embed="rId4"/>
            <a:stretch>
              <a:fillRect/>
            </a:stretch>
          </p:blipFill>
          <p:spPr>
            <a:xfrm>
              <a:off x="855807" y="2996952"/>
              <a:ext cx="4360015" cy="1512168"/>
            </a:xfrm>
            <a:prstGeom prst="rect">
              <a:avLst/>
            </a:prstGeom>
          </p:spPr>
        </p:pic>
        <p:sp>
          <p:nvSpPr>
            <p:cNvPr id="26" name="文本框 25">
              <a:extLst>
                <a:ext uri="{FF2B5EF4-FFF2-40B4-BE49-F238E27FC236}">
                  <a16:creationId xmlns:a16="http://schemas.microsoft.com/office/drawing/2014/main" id="{E9D0E5D1-A5DD-4997-BAC5-F2486272DBD0}"/>
                </a:ext>
              </a:extLst>
            </p:cNvPr>
            <p:cNvSpPr txBox="1"/>
            <p:nvPr/>
          </p:nvSpPr>
          <p:spPr>
            <a:xfrm>
              <a:off x="855807" y="4489661"/>
              <a:ext cx="4360015" cy="22517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电力系统故障：</a:t>
              </a:r>
              <a:r>
                <a:rPr lang="zh-CN" altLang="en-US" sz="1600" dirty="0">
                  <a:latin typeface="微软雅黑" panose="020B0503020204020204" pitchFamily="34" charset="-122"/>
                  <a:ea typeface="微软雅黑" panose="020B0503020204020204" pitchFamily="34" charset="-122"/>
                </a:rPr>
                <a:t>发电机故障、输电线路短路、变压器故障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电网负荷变化：</a:t>
              </a:r>
              <a:r>
                <a:rPr lang="zh-CN" altLang="en-US" sz="1600" dirty="0">
                  <a:latin typeface="微软雅黑" panose="020B0503020204020204" pitchFamily="34" charset="-122"/>
                  <a:ea typeface="微软雅黑" panose="020B0503020204020204" pitchFamily="34" charset="-122"/>
                </a:rPr>
                <a:t>季节变化、昼夜变化、大型设备启动</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极端天气：</a:t>
              </a:r>
              <a:r>
                <a:rPr lang="zh-CN" altLang="en-US" sz="1600" dirty="0">
                  <a:latin typeface="微软雅黑" panose="020B0503020204020204" pitchFamily="34" charset="-122"/>
                  <a:ea typeface="微软雅黑" panose="020B0503020204020204" pitchFamily="34" charset="-122"/>
                </a:rPr>
                <a:t>雷电、风暴</a:t>
              </a:r>
              <a:endParaRPr lang="en-US" altLang="zh-CN" sz="1600" dirty="0">
                <a:latin typeface="微软雅黑" panose="020B0503020204020204" pitchFamily="34" charset="-122"/>
                <a:ea typeface="微软雅黑" panose="020B0503020204020204" pitchFamily="34" charset="-122"/>
              </a:endParaRP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p:txBody>
        </p:sp>
      </p:grpSp>
      <p:grpSp>
        <p:nvGrpSpPr>
          <p:cNvPr id="8" name="组合 7">
            <a:extLst>
              <a:ext uri="{FF2B5EF4-FFF2-40B4-BE49-F238E27FC236}">
                <a16:creationId xmlns:a16="http://schemas.microsoft.com/office/drawing/2014/main" id="{11396EB4-68C1-4B95-93A5-674CAAEBC8D4}"/>
              </a:ext>
            </a:extLst>
          </p:cNvPr>
          <p:cNvGrpSpPr/>
          <p:nvPr/>
        </p:nvGrpSpPr>
        <p:grpSpPr>
          <a:xfrm>
            <a:off x="5663952" y="2924944"/>
            <a:ext cx="5722776" cy="3794685"/>
            <a:chOff x="5663952" y="2971818"/>
            <a:chExt cx="5722776" cy="3794685"/>
          </a:xfrm>
        </p:grpSpPr>
        <p:sp>
          <p:nvSpPr>
            <p:cNvPr id="4" name="矩形 3">
              <a:extLst>
                <a:ext uri="{FF2B5EF4-FFF2-40B4-BE49-F238E27FC236}">
                  <a16:creationId xmlns:a16="http://schemas.microsoft.com/office/drawing/2014/main" id="{E7A00A3D-AFE0-1A50-5538-22B3C0C00048}"/>
                </a:ext>
              </a:extLst>
            </p:cNvPr>
            <p:cNvSpPr/>
            <p:nvPr/>
          </p:nvSpPr>
          <p:spPr bwMode="auto">
            <a:xfrm>
              <a:off x="5663952" y="2971818"/>
              <a:ext cx="5722776"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84FEC6C-4208-491D-A08F-ED50BA6318F3}"/>
                </a:ext>
              </a:extLst>
            </p:cNvPr>
            <p:cNvPicPr>
              <a:picLocks noChangeAspect="1"/>
            </p:cNvPicPr>
            <p:nvPr/>
          </p:nvPicPr>
          <p:blipFill>
            <a:blip r:embed="rId5"/>
            <a:stretch>
              <a:fillRect/>
            </a:stretch>
          </p:blipFill>
          <p:spPr>
            <a:xfrm>
              <a:off x="5896368" y="3299138"/>
              <a:ext cx="5456216" cy="3140045"/>
            </a:xfrm>
            <a:prstGeom prst="rect">
              <a:avLst/>
            </a:prstGeom>
          </p:spPr>
        </p:pic>
      </p:grpSp>
      <p:sp>
        <p:nvSpPr>
          <p:cNvPr id="33" name="箭头: 右 32">
            <a:extLst>
              <a:ext uri="{FF2B5EF4-FFF2-40B4-BE49-F238E27FC236}">
                <a16:creationId xmlns:a16="http://schemas.microsoft.com/office/drawing/2014/main" id="{DAA82828-5808-4A74-B03A-59534FBC26E5}"/>
              </a:ext>
            </a:extLst>
          </p:cNvPr>
          <p:cNvSpPr/>
          <p:nvPr/>
        </p:nvSpPr>
        <p:spPr bwMode="auto">
          <a:xfrm>
            <a:off x="5231904" y="4696904"/>
            <a:ext cx="648072"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42645"/>
    </mc:Choice>
    <mc:Fallback xmlns="">
      <p:transition advTm="426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3BE4A22-C5E3-4F9C-958E-0C53D884CFC1}"/>
              </a:ext>
            </a:extLst>
          </p:cNvPr>
          <p:cNvPicPr>
            <a:picLocks noChangeAspect="1"/>
          </p:cNvPicPr>
          <p:nvPr/>
        </p:nvPicPr>
        <p:blipFill>
          <a:blip r:embed="rId4"/>
          <a:stretch>
            <a:fillRect/>
          </a:stretch>
        </p:blipFill>
        <p:spPr>
          <a:xfrm>
            <a:off x="1105677" y="3902435"/>
            <a:ext cx="6358475" cy="2205286"/>
          </a:xfrm>
          <a:prstGeom prst="rect">
            <a:avLst/>
          </a:prstGeom>
        </p:spPr>
      </p:pic>
      <p:pic>
        <p:nvPicPr>
          <p:cNvPr id="6" name="图片 5">
            <a:extLst>
              <a:ext uri="{FF2B5EF4-FFF2-40B4-BE49-F238E27FC236}">
                <a16:creationId xmlns:a16="http://schemas.microsoft.com/office/drawing/2014/main" id="{9848327E-E3C6-4370-AA14-91A68DD0FA6D}"/>
              </a:ext>
            </a:extLst>
          </p:cNvPr>
          <p:cNvPicPr>
            <a:picLocks noChangeAspect="1"/>
          </p:cNvPicPr>
          <p:nvPr/>
        </p:nvPicPr>
        <p:blipFill>
          <a:blip r:embed="rId5"/>
          <a:stretch>
            <a:fillRect/>
          </a:stretch>
        </p:blipFill>
        <p:spPr>
          <a:xfrm>
            <a:off x="7968208" y="3750971"/>
            <a:ext cx="3169060" cy="25082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85203"/>
    </mc:Choice>
    <mc:Fallback xmlns="">
      <p:transition advTm="852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advTm="1171">
        <p:fade/>
      </p:transition>
    </mc:Choice>
    <mc:Fallback xmlns="">
      <p:transition advTm="117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682340"/>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bwMode="auto">
          <a:xfrm>
            <a:off x="673425"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589556" y="4304998"/>
            <a:ext cx="2702666" cy="400110"/>
          </a:xfrm>
          <a:prstGeom prst="rect">
            <a:avLst/>
          </a:prstGeom>
          <a:noFill/>
        </p:spPr>
        <p:txBody>
          <a:bodyPr wrap="square" rtlCol="0">
            <a:spAutoFit/>
          </a:bodyPr>
          <a:lstStyle/>
          <a:p>
            <a:pPr algn="ctr"/>
            <a:r>
              <a:rPr kumimoji="1"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latin typeface="微软雅黑" panose="020B0503020204020204" pitchFamily="34" charset="-122"/>
                <a:ea typeface="微软雅黑" panose="020B0503020204020204" pitchFamily="34" charset="-122"/>
              </a:rPr>
              <a:t>方程无法求解</a:t>
            </a: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2838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1" name="组合 20">
            <a:extLst>
              <a:ext uri="{FF2B5EF4-FFF2-40B4-BE49-F238E27FC236}">
                <a16:creationId xmlns:a16="http://schemas.microsoft.com/office/drawing/2014/main" id="{0B3EE2EC-69FD-3AF4-466B-D33BF56766CA}"/>
              </a:ext>
            </a:extLst>
          </p:cNvPr>
          <p:cNvGrpSpPr/>
          <p:nvPr/>
        </p:nvGrpSpPr>
        <p:grpSpPr>
          <a:xfrm>
            <a:off x="931148" y="4253026"/>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latin typeface="微软雅黑" panose="020B0503020204020204" pitchFamily="34" charset="-122"/>
                  <a:ea typeface="微软雅黑" panose="020B0503020204020204" pitchFamily="34" charset="-122"/>
                </a:rPr>
                <a:t>二次型性能指标            发散</a:t>
              </a: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27117530"/>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7" imgW="685800" imgH="291960" progId="Equation.DSMT4">
                    <p:embed/>
                  </p:oleObj>
                </mc:Choice>
                <mc:Fallback>
                  <p:oleObj name="Equation" r:id="rId7" imgW="685800" imgH="291960" progId="Equation.DSMT4">
                    <p:embed/>
                    <p:pic>
                      <p:nvPicPr>
                        <p:cNvPr id="0" name=""/>
                        <p:cNvPicPr/>
                        <p:nvPr/>
                      </p:nvPicPr>
                      <p:blipFill>
                        <a:blip r:embed="rId8"/>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60950"/>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26" name="图片 25">
            <a:extLst>
              <a:ext uri="{FF2B5EF4-FFF2-40B4-BE49-F238E27FC236}">
                <a16:creationId xmlns:a16="http://schemas.microsoft.com/office/drawing/2014/main" id="{A7E3879A-51BD-4C67-BC0A-6AB16F6EC7DA}"/>
              </a:ext>
            </a:extLst>
          </p:cNvPr>
          <p:cNvPicPr>
            <a:picLocks noChangeAspect="1"/>
          </p:cNvPicPr>
          <p:nvPr/>
        </p:nvPicPr>
        <p:blipFill>
          <a:blip r:embed="rId9"/>
          <a:stretch>
            <a:fillRect/>
          </a:stretch>
        </p:blipFill>
        <p:spPr>
          <a:xfrm>
            <a:off x="6439041" y="2544391"/>
            <a:ext cx="2101025" cy="1100856"/>
          </a:xfrm>
          <a:prstGeom prst="rect">
            <a:avLst/>
          </a:prstGeom>
        </p:spPr>
      </p:pic>
      <p:pic>
        <p:nvPicPr>
          <p:cNvPr id="24" name="图片 23">
            <a:extLst>
              <a:ext uri="{FF2B5EF4-FFF2-40B4-BE49-F238E27FC236}">
                <a16:creationId xmlns:a16="http://schemas.microsoft.com/office/drawing/2014/main" id="{68FD48C2-2FFB-4289-A8BF-23C978CA6031}"/>
              </a:ext>
            </a:extLst>
          </p:cNvPr>
          <p:cNvPicPr>
            <a:picLocks noChangeAspect="1"/>
          </p:cNvPicPr>
          <p:nvPr/>
        </p:nvPicPr>
        <p:blipFill>
          <a:blip r:embed="rId10"/>
          <a:stretch>
            <a:fillRect/>
          </a:stretch>
        </p:blipFill>
        <p:spPr>
          <a:xfrm>
            <a:off x="8760296" y="2101630"/>
            <a:ext cx="2509735" cy="19863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5068"/>
    </mc:Choice>
    <mc:Fallback xmlns="">
      <p:transition advTm="650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41527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A78F944-D9A6-4CE3-A812-CC7B778C1F5E}"/>
              </a:ext>
            </a:extLst>
          </p:cNvPr>
          <p:cNvGrpSpPr/>
          <p:nvPr/>
        </p:nvGrpSpPr>
        <p:grpSpPr>
          <a:xfrm>
            <a:off x="3695819" y="1412776"/>
            <a:ext cx="2731329" cy="3656799"/>
            <a:chOff x="3695819" y="1783356"/>
            <a:chExt cx="2731329" cy="3656799"/>
          </a:xfrm>
        </p:grpSpPr>
        <p:sp>
          <p:nvSpPr>
            <p:cNvPr id="8" name="文本框 7"/>
            <p:cNvSpPr txBox="1"/>
            <p:nvPr/>
          </p:nvSpPr>
          <p:spPr>
            <a:xfrm>
              <a:off x="4393672" y="1783356"/>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695819" y="2273410"/>
              <a:ext cx="2731328"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695819" y="2437804"/>
              <a:ext cx="2731328"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基于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LMI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的控制方法</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模型预测控制</a:t>
              </a:r>
              <a:endParaRPr lang="en-US" altLang="zh-CN" sz="16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695819" y="4118907"/>
              <a:ext cx="273132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2 </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LQG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695820" y="3954513"/>
              <a:ext cx="273132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8333284" y="1412776"/>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744073" y="190283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744072" y="2050308"/>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r>
              <a:rPr lang="zh-CN" altLang="en-US" sz="1600" b="1" dirty="0">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控制器</a:t>
            </a:r>
            <a:r>
              <a:rPr lang="zh-CN" altLang="en-US" sz="1600" b="1" dirty="0">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latin typeface="微软雅黑" panose="020B0503020204020204" pitchFamily="34" charset="-122"/>
                <a:ea typeface="微软雅黑" panose="020B0503020204020204" pitchFamily="34" charset="-122"/>
              </a:rPr>
              <a:t>难以保证</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依赖于</a:t>
            </a:r>
            <a:r>
              <a:rPr lang="zh-CN" altLang="en-US" sz="1600" b="1" dirty="0">
                <a:solidFill>
                  <a:srgbClr val="C00000"/>
                </a:solidFill>
                <a:latin typeface="微软雅黑" panose="020B0503020204020204" pitchFamily="34" charset="-122"/>
                <a:ea typeface="微软雅黑" panose="020B0503020204020204" pitchFamily="34" charset="-122"/>
              </a:rPr>
              <a:t>精准模型信息</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744073" y="3599138"/>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744072" y="3763532"/>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求解转移概率未知系统的控制问题结果</a:t>
            </a:r>
            <a:r>
              <a:rPr lang="zh-CN" altLang="en-US" sz="1600" b="1" dirty="0">
                <a:solidFill>
                  <a:srgbClr val="C00000"/>
                </a:solidFill>
                <a:latin typeface="微软雅黑" panose="020B0503020204020204" pitchFamily="34" charset="-122"/>
                <a:ea typeface="微软雅黑" panose="020B0503020204020204" pitchFamily="34" charset="-122"/>
              </a:rPr>
              <a:t>保守性</a:t>
            </a:r>
            <a:r>
              <a:rPr lang="zh-CN" altLang="en-US" sz="1600" b="1" dirty="0">
                <a:latin typeface="微软雅黑" panose="020B0503020204020204" pitchFamily="34" charset="-122"/>
                <a:ea typeface="微软雅黑" panose="020B0503020204020204" pitchFamily="34" charset="-122"/>
              </a:rPr>
              <a:t>较大</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噪声统计特性要求已知</a:t>
            </a:r>
            <a:endParaRPr lang="en-US" altLang="zh-CN"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572DEF69-A8FB-43E3-8577-6C5AD6DA7688}"/>
                  </a:ext>
                </a:extLst>
              </p:cNvPr>
              <p:cNvSpPr txBox="1"/>
              <p:nvPr/>
            </p:nvSpPr>
            <p:spPr>
              <a:xfrm>
                <a:off x="728911" y="5435868"/>
                <a:ext cx="10495692" cy="1225400"/>
              </a:xfrm>
              <a:prstGeom prst="rect">
                <a:avLst/>
              </a:prstGeom>
              <a:noFill/>
            </p:spPr>
            <p:txBody>
              <a:bodyPr wrap="square">
                <a:spAutoFit/>
              </a:bodyPr>
              <a:lstStyle/>
              <a:p>
                <a:pPr marL="342900" lvl="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Costa O L V, Fragoso M D, Marques R P. Discrete-time Markov jump linear systems[M]. Springer Science &amp; Business Media, 2005.</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Luan X L, Zhao S Y, Liu. </a:t>
                </a:r>
                <a14:m>
                  <m:oMath xmlns:m="http://schemas.openxmlformats.org/officeDocument/2006/math">
                    <m:sSub>
                      <m:sSubPr>
                        <m:ctrlPr>
                          <a:rPr lang="zh-CN" altLang="zh-CN" sz="1200" i="1" kern="100">
                            <a:latin typeface="Cambria Math" panose="02040503050406030204" pitchFamily="18" charset="0"/>
                            <a:ea typeface="微软雅黑" panose="020B0503020204020204" pitchFamily="34" charset="-122"/>
                          </a:rPr>
                        </m:ctrlPr>
                      </m:sSubPr>
                      <m:e>
                        <m:r>
                          <a:rPr lang="en-US" altLang="zh-CN" sz="1200" kern="100">
                            <a:latin typeface="Cambria Math" panose="02040503050406030204" pitchFamily="18" charset="0"/>
                            <a:ea typeface="微软雅黑" panose="020B0503020204020204" pitchFamily="34" charset="-122"/>
                          </a:rPr>
                          <m:t>𝐻</m:t>
                        </m:r>
                      </m:e>
                      <m:sub>
                        <m:r>
                          <a:rPr lang="en-US" altLang="zh-CN" sz="1200" kern="100">
                            <a:latin typeface="Cambria Math" panose="02040503050406030204" pitchFamily="18" charset="0"/>
                            <a:ea typeface="微软雅黑" panose="020B0503020204020204" pitchFamily="34" charset="-122"/>
                          </a:rPr>
                          <m:t>∞</m:t>
                        </m:r>
                      </m:sub>
                    </m:sSub>
                  </m:oMath>
                </a14:m>
                <a:r>
                  <a:rPr lang="en-US" altLang="zh-CN" sz="1200" kern="100" dirty="0">
                    <a:latin typeface="微软雅黑" panose="020B0503020204020204" pitchFamily="34" charset="-122"/>
                    <a:ea typeface="微软雅黑" panose="020B0503020204020204" pitchFamily="34" charset="-122"/>
                  </a:rPr>
                  <a:t> control for discrete-time Markov jump systems with uncertain transition probabilities[J]. IEEE Transactions on Automatic Control, 2013, 58(6): 1566-1572.</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Fang H Y, Zhang M G, He S P, et al. Solving the zero-sum control problem for tidal turbine system: An online reinforcement learning approach[J]. IEEE Transactions on Cybernetics, 2023,53(12): 7635-7647.</a:t>
                </a:r>
              </a:p>
            </p:txBody>
          </p:sp>
        </mc:Choice>
        <mc:Fallback>
          <p:sp>
            <p:nvSpPr>
              <p:cNvPr id="26" name="文本框 25">
                <a:extLst>
                  <a:ext uri="{FF2B5EF4-FFF2-40B4-BE49-F238E27FC236}">
                    <a16:creationId xmlns:a16="http://schemas.microsoft.com/office/drawing/2014/main" id="{572DEF69-A8FB-43E3-8577-6C5AD6DA7688}"/>
                  </a:ext>
                </a:extLst>
              </p:cNvPr>
              <p:cNvSpPr txBox="1">
                <a:spLocks noRot="1" noChangeAspect="1" noMove="1" noResize="1" noEditPoints="1" noAdjustHandles="1" noChangeArrowheads="1" noChangeShapeType="1" noTextEdit="1"/>
              </p:cNvSpPr>
              <p:nvPr/>
            </p:nvSpPr>
            <p:spPr>
              <a:xfrm>
                <a:off x="728911" y="5435868"/>
                <a:ext cx="10495692" cy="1225400"/>
              </a:xfrm>
              <a:prstGeom prst="rect">
                <a:avLst/>
              </a:prstGeom>
              <a:blipFill>
                <a:blip r:embed="rId6"/>
                <a:stretch>
                  <a:fillRect l="-116" r="-58" b="-2985"/>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948C0398-D785-48FC-9603-576EF01F3ED5}"/>
              </a:ext>
            </a:extLst>
          </p:cNvPr>
          <p:cNvSpPr/>
          <p:nvPr/>
        </p:nvSpPr>
        <p:spPr bwMode="auto">
          <a:xfrm>
            <a:off x="695399" y="5382660"/>
            <a:ext cx="10562717" cy="133181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110531"/>
    </mc:Choice>
    <mc:Fallback xmlns="">
      <p:transition advTm="1105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advTm="5032">
        <p:fade/>
      </p:transition>
    </mc:Choice>
    <mc:Fallback xmlns="">
      <p:transition advTm="503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400600"/>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29B771B-A9FE-4C04-91DC-0B2DF17502E3}"/>
              </a:ext>
            </a:extLst>
          </p:cNvPr>
          <p:cNvPicPr>
            <a:picLocks noChangeAspect="1"/>
          </p:cNvPicPr>
          <p:nvPr/>
        </p:nvPicPr>
        <p:blipFill>
          <a:blip r:embed="rId4"/>
          <a:stretch>
            <a:fillRect/>
          </a:stretch>
        </p:blipFill>
        <p:spPr>
          <a:xfrm>
            <a:off x="2279576" y="1372707"/>
            <a:ext cx="7632848" cy="5192706"/>
          </a:xfrm>
          <a:prstGeom prst="rect">
            <a:avLst/>
          </a:prstGeom>
        </p:spPr>
      </p:pic>
    </p:spTree>
    <p:extLst>
      <p:ext uri="{BB962C8B-B14F-4D97-AF65-F5344CB8AC3E}">
        <p14:creationId xmlns:p14="http://schemas.microsoft.com/office/powerpoint/2010/main" val="3883015161"/>
      </p:ext>
    </p:extLst>
  </p:cSld>
  <p:clrMapOvr>
    <a:masterClrMapping/>
  </p:clrMapOvr>
  <mc:AlternateContent xmlns:mc="http://schemas.openxmlformats.org/markup-compatibility/2006" xmlns:p14="http://schemas.microsoft.com/office/powerpoint/2010/main">
    <mc:Choice Requires="p14">
      <p:transition p14:dur="0" advTm="38038"/>
    </mc:Choice>
    <mc:Fallback xmlns="">
      <p:transition advTm="3803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1929</Words>
  <Application>Microsoft Office PowerPoint</Application>
  <PresentationFormat>宽屏</PresentationFormat>
  <Paragraphs>211</Paragraphs>
  <Slides>29</Slides>
  <Notes>25</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29</vt:i4>
      </vt:variant>
    </vt:vector>
  </HeadingPairs>
  <TitlesOfParts>
    <vt:vector size="43"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MathType 7.0 Equation</vt:lpstr>
      <vt:lpstr>Equation</vt:lpstr>
      <vt:lpstr>基于策略迭代的马尔可夫跳变系统 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  结</vt:lpstr>
      <vt:lpstr>展  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1935</cp:revision>
  <dcterms:created xsi:type="dcterms:W3CDTF">2016-09-08T14:29:00Z</dcterms:created>
  <dcterms:modified xsi:type="dcterms:W3CDTF">2024-05-11T17:38:04Z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