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5"/>
  </p:notesMasterIdLst>
  <p:handoutMasterIdLst>
    <p:handoutMasterId r:id="rId36"/>
  </p:handoutMasterIdLst>
  <p:sldIdLst>
    <p:sldId id="493" r:id="rId6"/>
    <p:sldId id="8879" r:id="rId7"/>
    <p:sldId id="496" r:id="rId8"/>
    <p:sldId id="8882" r:id="rId9"/>
    <p:sldId id="8934" r:id="rId10"/>
    <p:sldId id="8883" r:id="rId11"/>
    <p:sldId id="8925" r:id="rId12"/>
    <p:sldId id="8935" r:id="rId13"/>
    <p:sldId id="8960" r:id="rId14"/>
    <p:sldId id="1302" r:id="rId15"/>
    <p:sldId id="1303" r:id="rId16"/>
    <p:sldId id="8937" r:id="rId17"/>
    <p:sldId id="8956" r:id="rId18"/>
    <p:sldId id="8957" r:id="rId19"/>
    <p:sldId id="8961" r:id="rId20"/>
    <p:sldId id="8911" r:id="rId21"/>
    <p:sldId id="8944" r:id="rId22"/>
    <p:sldId id="8945" r:id="rId23"/>
    <p:sldId id="8947" r:id="rId24"/>
    <p:sldId id="8955" r:id="rId25"/>
    <p:sldId id="8954" r:id="rId26"/>
    <p:sldId id="8958" r:id="rId27"/>
    <p:sldId id="8959" r:id="rId28"/>
    <p:sldId id="8949" r:id="rId29"/>
    <p:sldId id="8936" r:id="rId30"/>
    <p:sldId id="1043" r:id="rId31"/>
    <p:sldId id="8905" r:id="rId32"/>
    <p:sldId id="8906" r:id="rId33"/>
    <p:sldId id="1023" r:id="rId34"/>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00000"/>
    <a:srgbClr val="0070C0"/>
    <a:srgbClr val="0066FF"/>
    <a:srgbClr val="66CCFF"/>
    <a:srgbClr val="81D8FF"/>
    <a:srgbClr val="9CD8E4"/>
    <a:srgbClr val="C3E8EF"/>
    <a:srgbClr val="8FD3E1"/>
    <a:srgbClr val="D1E2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3826" autoAdjust="0"/>
  </p:normalViewPr>
  <p:slideViewPr>
    <p:cSldViewPr showGuides="1">
      <p:cViewPr>
        <p:scale>
          <a:sx n="75" d="100"/>
          <a:sy n="75" d="100"/>
        </p:scale>
        <p:origin x="738" y="3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2024/5/10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2024/5/10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215046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84879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28088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77046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26951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28</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29</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401503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8.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5.jpeg"/><Relationship Id="rId21" Type="http://schemas.openxmlformats.org/officeDocument/2006/relationships/image" Target="../media/image22.emf"/><Relationship Id="rId7" Type="http://schemas.openxmlformats.org/officeDocument/2006/relationships/image" Target="../media/image15.wmf"/><Relationship Id="rId12" Type="http://schemas.openxmlformats.org/officeDocument/2006/relationships/oleObject" Target="../embeddings/oleObject6.bin"/><Relationship Id="rId17" Type="http://schemas.openxmlformats.org/officeDocument/2006/relationships/image" Target="../media/image20.wmf"/><Relationship Id="rId25" Type="http://schemas.openxmlformats.org/officeDocument/2006/relationships/image" Target="../media/image24.emf"/><Relationship Id="rId2" Type="http://schemas.openxmlformats.org/officeDocument/2006/relationships/notesSlide" Target="../notesSlides/notesSlide8.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17.wmf"/><Relationship Id="rId24" Type="http://schemas.openxmlformats.org/officeDocument/2006/relationships/oleObject" Target="../embeddings/oleObject12.bin"/><Relationship Id="rId5" Type="http://schemas.openxmlformats.org/officeDocument/2006/relationships/image" Target="../media/image14.emf"/><Relationship Id="rId15" Type="http://schemas.openxmlformats.org/officeDocument/2006/relationships/image" Target="../media/image19.wmf"/><Relationship Id="rId23" Type="http://schemas.openxmlformats.org/officeDocument/2006/relationships/image" Target="../media/image23.emf"/><Relationship Id="rId10" Type="http://schemas.openxmlformats.org/officeDocument/2006/relationships/oleObject" Target="../embeddings/oleObject5.bin"/><Relationship Id="rId19" Type="http://schemas.openxmlformats.org/officeDocument/2006/relationships/image" Target="../media/image21.wmf"/><Relationship Id="rId4" Type="http://schemas.openxmlformats.org/officeDocument/2006/relationships/oleObject" Target="../embeddings/oleObject2.bin"/><Relationship Id="rId9" Type="http://schemas.openxmlformats.org/officeDocument/2006/relationships/image" Target="../media/image16.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5.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29.wmf"/><Relationship Id="rId3" Type="http://schemas.openxmlformats.org/officeDocument/2006/relationships/image" Target="../media/image26.png"/><Relationship Id="rId7" Type="http://schemas.openxmlformats.org/officeDocument/2006/relationships/image" Target="../media/image28.wmf"/><Relationship Id="rId12" Type="http://schemas.openxmlformats.org/officeDocument/2006/relationships/oleObject" Target="../embeddings/oleObject15.bin"/><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oleObject" Target="../embeddings/oleObject14.bin"/><Relationship Id="rId11" Type="http://schemas.openxmlformats.org/officeDocument/2006/relationships/image" Target="../media/image29.wmf"/><Relationship Id="rId5" Type="http://schemas.openxmlformats.org/officeDocument/2006/relationships/image" Target="../media/image27.png"/><Relationship Id="rId10" Type="http://schemas.openxmlformats.org/officeDocument/2006/relationships/oleObject" Target="../embeddings/oleObject15.bin"/><Relationship Id="rId4" Type="http://schemas.openxmlformats.org/officeDocument/2006/relationships/image" Target="../media/image5.jpeg"/><Relationship Id="rId9" Type="http://schemas.openxmlformats.org/officeDocument/2006/relationships/image" Target="../media/image330.wmf"/><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2.emf"/></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5.jpeg"/><Relationship Id="rId7" Type="http://schemas.openxmlformats.org/officeDocument/2006/relationships/oleObject" Target="../embeddings/oleObject17.bin"/><Relationship Id="rId12" Type="http://schemas.openxmlformats.org/officeDocument/2006/relationships/image" Target="../media/image40.svg"/><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image" Target="../media/image33.emf"/><Relationship Id="rId11" Type="http://schemas.openxmlformats.org/officeDocument/2006/relationships/image" Target="../media/image39.png"/><Relationship Id="rId5" Type="http://schemas.openxmlformats.org/officeDocument/2006/relationships/oleObject" Target="../embeddings/oleObject16.bin"/><Relationship Id="rId10" Type="http://schemas.openxmlformats.org/officeDocument/2006/relationships/image" Target="../media/image35.emf"/><Relationship Id="rId4" Type="http://schemas.openxmlformats.org/officeDocument/2006/relationships/image" Target="../media/image38.png"/><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23.bin"/><Relationship Id="rId3" Type="http://schemas.openxmlformats.org/officeDocument/2006/relationships/image" Target="../media/image41.emf"/><Relationship Id="rId7" Type="http://schemas.openxmlformats.org/officeDocument/2006/relationships/oleObject" Target="../embeddings/oleObject20.bin"/><Relationship Id="rId12" Type="http://schemas.openxmlformats.org/officeDocument/2006/relationships/image" Target="../media/image45.wmf"/><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4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4.wmf"/><Relationship Id="rId4" Type="http://schemas.openxmlformats.org/officeDocument/2006/relationships/image" Target="../media/image5.jpeg"/><Relationship Id="rId9" Type="http://schemas.openxmlformats.org/officeDocument/2006/relationships/oleObject" Target="../embeddings/oleObject21.bin"/><Relationship Id="rId14" Type="http://schemas.openxmlformats.org/officeDocument/2006/relationships/image" Target="../media/image46.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1.wmf"/><Relationship Id="rId3" Type="http://schemas.openxmlformats.org/officeDocument/2006/relationships/image" Target="../media/image5.jpeg"/><Relationship Id="rId7" Type="http://schemas.openxmlformats.org/officeDocument/2006/relationships/image" Target="../media/image48.wmf"/><Relationship Id="rId12" Type="http://schemas.openxmlformats.org/officeDocument/2006/relationships/oleObject" Target="../embeddings/oleObject28.bin"/><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oleObject" Target="../embeddings/oleObject25.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49.wmf"/><Relationship Id="rId1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jpeg"/><Relationship Id="rId7" Type="http://schemas.openxmlformats.org/officeDocument/2006/relationships/oleObject" Target="../embeddings/oleObject31.bin"/><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image" Target="../media/image54.wmf"/><Relationship Id="rId5" Type="http://schemas.openxmlformats.org/officeDocument/2006/relationships/oleObject" Target="../embeddings/oleObject30.bin"/><Relationship Id="rId10" Type="http://schemas.openxmlformats.org/officeDocument/2006/relationships/image" Target="../media/image56.wmf"/><Relationship Id="rId4" Type="http://schemas.openxmlformats.org/officeDocument/2006/relationships/image" Target="../media/image53.png"/><Relationship Id="rId9"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jpeg"/><Relationship Id="rId7" Type="http://schemas.openxmlformats.org/officeDocument/2006/relationships/oleObject" Target="../embeddings/oleObject34.bin"/><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image" Target="../media/image58.wmf"/><Relationship Id="rId5" Type="http://schemas.openxmlformats.org/officeDocument/2006/relationships/oleObject" Target="../embeddings/oleObject33.bin"/><Relationship Id="rId10" Type="http://schemas.openxmlformats.org/officeDocument/2006/relationships/image" Target="../media/image60.wmf"/><Relationship Id="rId4" Type="http://schemas.openxmlformats.org/officeDocument/2006/relationships/image" Target="../media/image57.png"/><Relationship Id="rId9"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1.emf"/><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oleObject" Target="../embeddings/oleObject36.bin"/><Relationship Id="rId5" Type="http://schemas.openxmlformats.org/officeDocument/2006/relationships/image" Target="../media/image68.png"/><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image" Target="../media/image64.png"/><Relationship Id="rId5" Type="http://schemas.openxmlformats.org/officeDocument/2006/relationships/image" Target="../media/image62.pn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2.xml"/><Relationship Id="rId6" Type="http://schemas.openxmlformats.org/officeDocument/2006/relationships/image" Target="../media/image63.emf"/><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5.jpeg"/><Relationship Id="rId7"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32.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32.xml"/><Relationship Id="rId4" Type="http://schemas.openxmlformats.org/officeDocument/2006/relationships/image" Target="../media/image730.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package" Target="../embeddings/Microsoft_Visio_Drawing.vsdx"/></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32.xml"/><Relationship Id="rId1" Type="http://schemas.openxmlformats.org/officeDocument/2006/relationships/tags" Target="../tags/tag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a:t>
            </a:r>
            <a:br>
              <a:rPr lang="en-US" altLang="zh-CN" sz="4800" b="1" dirty="0">
                <a:solidFill>
                  <a:srgbClr val="C00000"/>
                </a:solidFill>
                <a:latin typeface="微软雅黑" panose="020B0503020204020204" pitchFamily="34" charset="-122"/>
                <a:ea typeface="微软雅黑" panose="020B0503020204020204" pitchFamily="34" charset="-122"/>
              </a:rPr>
            </a:br>
            <a:r>
              <a:rPr lang="zh-CN" altLang="en-US" sz="4800" b="1" dirty="0">
                <a:solidFill>
                  <a:srgbClr val="C00000"/>
                </a:solidFill>
                <a:latin typeface="微软雅黑" panose="020B0503020204020204" pitchFamily="34" charset="-122"/>
                <a:ea typeface="微软雅黑" panose="020B0503020204020204" pitchFamily="34" charset="-122"/>
              </a:rPr>
              <a:t>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019436" y="3284984"/>
            <a:ext cx="4153128" cy="2422010"/>
          </a:xfrm>
          <a:prstGeom prst="rect">
            <a:avLst/>
          </a:prstGeom>
          <a:noFill/>
        </p:spPr>
        <p:txBody>
          <a:bodyPr wrap="square">
            <a:spAutoFit/>
          </a:bodyPr>
          <a:lstStyle/>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 辩 人 ：姚才康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2024.05.13</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20759"/>
    </mc:Choice>
    <mc:Fallback>
      <p:transition advTm="207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pic>
        <p:nvPicPr>
          <p:cNvPr id="21" name="图片 20">
            <a:extLst>
              <a:ext uri="{FF2B5EF4-FFF2-40B4-BE49-F238E27FC236}">
                <a16:creationId xmlns:a16="http://schemas.microsoft.com/office/drawing/2014/main" id="{5A996CD6-546F-D2FA-9FE4-590F8EFA8CBD}"/>
              </a:ext>
            </a:extLst>
          </p:cNvPr>
          <p:cNvPicPr>
            <a:picLocks noChangeAspect="1"/>
          </p:cNvPicPr>
          <p:nvPr/>
        </p:nvPicPr>
        <p:blipFill>
          <a:blip r:embed="rId4"/>
          <a:stretch>
            <a:fillRect/>
          </a:stretch>
        </p:blipFill>
        <p:spPr>
          <a:xfrm>
            <a:off x="844326" y="1428949"/>
            <a:ext cx="10393785" cy="2364252"/>
          </a:xfrm>
          <a:prstGeom prst="rect">
            <a:avLst/>
          </a:prstGeom>
        </p:spPr>
      </p:pic>
      <p:grpSp>
        <p:nvGrpSpPr>
          <p:cNvPr id="41" name="组合 40">
            <a:extLst>
              <a:ext uri="{FF2B5EF4-FFF2-40B4-BE49-F238E27FC236}">
                <a16:creationId xmlns:a16="http://schemas.microsoft.com/office/drawing/2014/main" id="{F4FCD0E0-65E3-995A-3A76-96C2CA476908}"/>
              </a:ext>
            </a:extLst>
          </p:cNvPr>
          <p:cNvGrpSpPr/>
          <p:nvPr/>
        </p:nvGrpSpPr>
        <p:grpSpPr>
          <a:xfrm>
            <a:off x="1330434" y="4592910"/>
            <a:ext cx="9421567" cy="1706669"/>
            <a:chOff x="994913" y="4592910"/>
            <a:chExt cx="9421567" cy="1706669"/>
          </a:xfrm>
        </p:grpSpPr>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994913" y="5246189"/>
              <a:ext cx="121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难点</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1922639" y="4843089"/>
              <a:ext cx="541922" cy="1206310"/>
            </a:xfrm>
            <a:prstGeom prst="leftBrace">
              <a:avLst>
                <a:gd name="adj1" fmla="val 29978"/>
                <a:gd name="adj2" fmla="val 50000"/>
              </a:avLst>
            </a:pr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368655"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二次型性能指标</a:t>
                  </a:r>
                  <a:r>
                    <a:rPr lang="zh-CN" altLang="en-US" sz="2000" b="1" dirty="0">
                      <a:solidFill>
                        <a:srgbClr val="C00000"/>
                      </a:solidFill>
                      <a:latin typeface="Times New Roman" panose="02020603050405020304" pitchFamily="18" charset="0"/>
                      <a:ea typeface="微软雅黑" panose="020B0503020204020204" pitchFamily="34" charset="-122"/>
                    </a:rPr>
                    <a:t>发散</a:t>
                  </a:r>
                  <a:endParaRPr lang="en-US" altLang="zh-CN" sz="2000" b="1" dirty="0">
                    <a:solidFill>
                      <a:srgbClr val="C00000"/>
                    </a:solidFill>
                    <a:latin typeface="Times New Roman" panose="02020603050405020304" pitchFamily="18" charset="0"/>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转移概率</a:t>
                  </a:r>
                  <a:r>
                    <a:rPr lang="zh-CN" altLang="en-US" sz="2000" b="1" dirty="0">
                      <a:solidFill>
                        <a:srgbClr val="C00000"/>
                      </a:solidFill>
                      <a:latin typeface="Times New Roman" panose="02020603050405020304" pitchFamily="18" charset="0"/>
                      <a:ea typeface="微软雅黑" panose="020B0503020204020204" pitchFamily="34" charset="-122"/>
                    </a:rPr>
                    <a:t>未知</a:t>
                  </a:r>
                  <a:endParaRPr lang="en-US" altLang="zh-CN" sz="2000" b="1" baseline="30000" dirty="0">
                    <a:solidFill>
                      <a:srgbClr val="C00000"/>
                    </a:solidFill>
                    <a:latin typeface="Times New Roman" panose="02020603050405020304" pitchFamily="18" charset="0"/>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solidFill>
                        <a:srgbClr val="002060"/>
                      </a:solidFill>
                      <a:latin typeface="微软雅黑" panose="020B0503020204020204" pitchFamily="34" charset="-122"/>
                      <a:ea typeface="微软雅黑" panose="020B0503020204020204" pitchFamily="34" charset="-122"/>
                    </a:rPr>
                    <a:t>求解 </a:t>
                  </a:r>
                  <a:r>
                    <a:rPr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rPr>
                    <a:t>方程</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grpSp>
    </p:spTree>
  </p:cSld>
  <p:clrMapOvr>
    <a:masterClrMapping/>
  </p:clrMapOvr>
  <mc:AlternateContent xmlns:mc="http://schemas.openxmlformats.org/markup-compatibility/2006">
    <mc:Choice xmlns:p14="http://schemas.microsoft.com/office/powerpoint/2010/main" Requires="p14">
      <p:transition p14:dur="0" advTm="83058"/>
    </mc:Choice>
    <mc:Fallback>
      <p:transition advTm="830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1" name="组合 100">
            <a:extLst>
              <a:ext uri="{FF2B5EF4-FFF2-40B4-BE49-F238E27FC236}">
                <a16:creationId xmlns:a16="http://schemas.microsoft.com/office/drawing/2014/main" id="{425301B0-3346-E3C7-23D5-AC5BA8D97CF2}"/>
              </a:ext>
            </a:extLst>
          </p:cNvPr>
          <p:cNvGrpSpPr/>
          <p:nvPr/>
        </p:nvGrpSpPr>
        <p:grpSpPr>
          <a:xfrm>
            <a:off x="1048059" y="3105183"/>
            <a:ext cx="4916081" cy="899104"/>
            <a:chOff x="724834" y="3082837"/>
            <a:chExt cx="4916081" cy="899104"/>
          </a:xfrm>
        </p:grpSpPr>
        <p:sp>
          <p:nvSpPr>
            <p:cNvPr id="35" name="文本框 34"/>
            <p:cNvSpPr txBox="1"/>
            <p:nvPr/>
          </p:nvSpPr>
          <p:spPr>
            <a:xfrm>
              <a:off x="724834" y="3332334"/>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1193309453"/>
                </p:ext>
              </p:extLst>
            </p:nvPr>
          </p:nvGraphicFramePr>
          <p:xfrm>
            <a:off x="2731061" y="3082837"/>
            <a:ext cx="2909854" cy="899104"/>
          </p:xfrm>
          <a:graphic>
            <a:graphicData uri="http://schemas.openxmlformats.org/presentationml/2006/ole">
              <mc:AlternateContent xmlns:mc="http://schemas.openxmlformats.org/markup-compatibility/2006">
                <mc:Choice xmlns:v="urn:schemas-microsoft-com:vml" Requires="v">
                  <p:oleObj name="Equation" r:id="rId4" imgW="1818659" imgH="561940" progId="Equation.DSMT4">
                    <p:embed/>
                  </p:oleObj>
                </mc:Choice>
                <mc:Fallback>
                  <p:oleObj name="Equation" r:id="rId4" imgW="1818659" imgH="561940" progId="Equation.DSMT4">
                    <p:embed/>
                    <p:pic>
                      <p:nvPicPr>
                        <p:cNvPr id="0" name=""/>
                        <p:cNvPicPr/>
                        <p:nvPr/>
                      </p:nvPicPr>
                      <p:blipFill>
                        <a:blip r:embed="rId5"/>
                        <a:stretch>
                          <a:fillRect/>
                        </a:stretch>
                      </p:blipFill>
                      <p:spPr>
                        <a:xfrm>
                          <a:off x="2731061" y="3082837"/>
                          <a:ext cx="2909854" cy="899104"/>
                        </a:xfrm>
                        <a:prstGeom prst="rect">
                          <a:avLst/>
                        </a:prstGeom>
                      </p:spPr>
                    </p:pic>
                  </p:oleObj>
                </mc:Fallback>
              </mc:AlternateContent>
            </a:graphicData>
          </a:graphic>
        </p:graphicFrame>
      </p:grpSp>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0" name="组合 99">
            <a:extLst>
              <a:ext uri="{FF2B5EF4-FFF2-40B4-BE49-F238E27FC236}">
                <a16:creationId xmlns:a16="http://schemas.microsoft.com/office/drawing/2014/main" id="{9EB2CF94-5CD3-F5BC-56EC-1E3CA2802F3D}"/>
              </a:ext>
            </a:extLst>
          </p:cNvPr>
          <p:cNvGrpSpPr/>
          <p:nvPr/>
        </p:nvGrpSpPr>
        <p:grpSpPr>
          <a:xfrm>
            <a:off x="1048059" y="1328224"/>
            <a:ext cx="9952969" cy="853056"/>
            <a:chOff x="788917" y="1328224"/>
            <a:chExt cx="9952969" cy="853056"/>
          </a:xfrm>
        </p:grpSpPr>
        <p:grpSp>
          <p:nvGrpSpPr>
            <p:cNvPr id="98" name="组合 97">
              <a:extLst>
                <a:ext uri="{FF2B5EF4-FFF2-40B4-BE49-F238E27FC236}">
                  <a16:creationId xmlns:a16="http://schemas.microsoft.com/office/drawing/2014/main" id="{E965E989-0F8D-3CB6-9233-F31FB27A12A5}"/>
                </a:ext>
              </a:extLst>
            </p:cNvPr>
            <p:cNvGrpSpPr/>
            <p:nvPr/>
          </p:nvGrpSpPr>
          <p:grpSpPr>
            <a:xfrm>
              <a:off x="788917" y="1328224"/>
              <a:ext cx="5305068" cy="853056"/>
              <a:chOff x="788917" y="1328224"/>
              <a:chExt cx="5305068" cy="853056"/>
            </a:xfrm>
          </p:grpSpPr>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1722457490"/>
                  </p:ext>
                </p:extLst>
              </p:nvPr>
            </p:nvGraphicFramePr>
            <p:xfrm>
              <a:off x="2335009" y="1328224"/>
              <a:ext cx="3758976" cy="853056"/>
            </p:xfrm>
            <a:graphic>
              <a:graphicData uri="http://schemas.openxmlformats.org/presentationml/2006/ole">
                <mc:AlternateContent xmlns:mc="http://schemas.openxmlformats.org/markup-compatibility/2006">
                  <mc:Choice xmlns:v="urn:schemas-microsoft-com:vml" Requires="v">
                    <p:oleObj name="Equation" r:id="rId6" imgW="2349360" imgH="533160" progId="Equation.DSMT4">
                      <p:embed/>
                    </p:oleObj>
                  </mc:Choice>
                  <mc:Fallback>
                    <p:oleObj name="Equation" r:id="rId6" imgW="2349360" imgH="533160" progId="Equation.DSMT4">
                      <p:embed/>
                      <p:pic>
                        <p:nvPicPr>
                          <p:cNvPr id="0" name=""/>
                          <p:cNvPicPr/>
                          <p:nvPr/>
                        </p:nvPicPr>
                        <p:blipFill>
                          <a:blip r:embed="rId7"/>
                          <a:stretch>
                            <a:fillRect/>
                          </a:stretch>
                        </p:blipFill>
                        <p:spPr>
                          <a:xfrm>
                            <a:off x="2335009" y="1328224"/>
                            <a:ext cx="3758976" cy="853056"/>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788917"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pSp>
          <p:nvGrpSpPr>
            <p:cNvPr id="99" name="组合 98">
              <a:extLst>
                <a:ext uri="{FF2B5EF4-FFF2-40B4-BE49-F238E27FC236}">
                  <a16:creationId xmlns:a16="http://schemas.microsoft.com/office/drawing/2014/main" id="{D2F12B8B-DC53-F6AC-11C3-48A11CB915C0}"/>
                </a:ext>
              </a:extLst>
            </p:cNvPr>
            <p:cNvGrpSpPr/>
            <p:nvPr/>
          </p:nvGrpSpPr>
          <p:grpSpPr>
            <a:xfrm>
              <a:off x="6651333" y="1328224"/>
              <a:ext cx="4090553" cy="853056"/>
              <a:chOff x="6651333" y="1328224"/>
              <a:chExt cx="4090553" cy="853056"/>
            </a:xfrm>
          </p:grpSpPr>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4099725965"/>
                  </p:ext>
                </p:extLst>
              </p:nvPr>
            </p:nvGraphicFramePr>
            <p:xfrm>
              <a:off x="8161406" y="1328224"/>
              <a:ext cx="2580480" cy="853056"/>
            </p:xfrm>
            <a:graphic>
              <a:graphicData uri="http://schemas.openxmlformats.org/presentationml/2006/ole">
                <mc:AlternateContent xmlns:mc="http://schemas.openxmlformats.org/markup-compatibility/2006">
                  <mc:Choice xmlns:v="urn:schemas-microsoft-com:vml" Requires="v">
                    <p:oleObj name="Equation" r:id="rId8" imgW="1612800" imgH="533160" progId="Equation.DSMT4">
                      <p:embed/>
                    </p:oleObj>
                  </mc:Choice>
                  <mc:Fallback>
                    <p:oleObj name="Equation" r:id="rId8" imgW="1612800" imgH="533160" progId="Equation.DSMT4">
                      <p:embed/>
                      <p:pic>
                        <p:nvPicPr>
                          <p:cNvPr id="0" name=""/>
                          <p:cNvPicPr/>
                          <p:nvPr/>
                        </p:nvPicPr>
                        <p:blipFill>
                          <a:blip r:embed="rId9"/>
                          <a:stretch>
                            <a:fillRect/>
                          </a:stretch>
                        </p:blipFill>
                        <p:spPr>
                          <a:xfrm>
                            <a:off x="8161406" y="1328224"/>
                            <a:ext cx="2580480" cy="85305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651333"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pSp>
      </p:gr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791077010"/>
              </p:ext>
            </p:extLst>
          </p:nvPr>
        </p:nvGraphicFramePr>
        <p:xfrm>
          <a:off x="6168008" y="3148367"/>
          <a:ext cx="4205952" cy="812736"/>
        </p:xfrm>
        <a:graphic>
          <a:graphicData uri="http://schemas.openxmlformats.org/presentationml/2006/ole">
            <mc:AlternateContent xmlns:mc="http://schemas.openxmlformats.org/markup-compatibility/2006">
              <mc:Choice xmlns:v="urn:schemas-microsoft-com:vml" Requires="v">
                <p:oleObj name="Equation" r:id="rId10" imgW="2628720" imgH="507960" progId="Equation.DSMT4">
                  <p:embed/>
                </p:oleObj>
              </mc:Choice>
              <mc:Fallback>
                <p:oleObj name="Equation" r:id="rId10" imgW="2628720" imgH="507960" progId="Equation.DSMT4">
                  <p:embed/>
                  <p:pic>
                    <p:nvPicPr>
                      <p:cNvPr id="0" name=""/>
                      <p:cNvPicPr/>
                      <p:nvPr/>
                    </p:nvPicPr>
                    <p:blipFill>
                      <a:blip r:embed="rId11"/>
                      <a:stretch>
                        <a:fillRect/>
                      </a:stretch>
                    </p:blipFill>
                    <p:spPr>
                      <a:xfrm>
                        <a:off x="6168008"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1074422769"/>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2" imgW="1015920" imgH="304560" progId="Equation.DSMT4">
                  <p:embed/>
                </p:oleObj>
              </mc:Choice>
              <mc:Fallback>
                <p:oleObj name="Equation" r:id="rId12" imgW="1015920" imgH="304560" progId="Equation.DSMT4">
                  <p:embed/>
                  <p:pic>
                    <p:nvPicPr>
                      <p:cNvPr id="0" name=""/>
                      <p:cNvPicPr/>
                      <p:nvPr/>
                    </p:nvPicPr>
                    <p:blipFill>
                      <a:blip r:embed="rId13"/>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3016362086"/>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4" imgW="723600" imgH="241200" progId="Equation.DSMT4">
                  <p:embed/>
                </p:oleObj>
              </mc:Choice>
              <mc:Fallback>
                <p:oleObj name="Equation" r:id="rId14" imgW="723600" imgH="241200" progId="Equation.DSMT4">
                  <p:embed/>
                  <p:pic>
                    <p:nvPicPr>
                      <p:cNvPr id="0" name=""/>
                      <p:cNvPicPr/>
                      <p:nvPr/>
                    </p:nvPicPr>
                    <p:blipFill>
                      <a:blip r:embed="rId15"/>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104" name="组合 103">
            <a:extLst>
              <a:ext uri="{FF2B5EF4-FFF2-40B4-BE49-F238E27FC236}">
                <a16:creationId xmlns:a16="http://schemas.microsoft.com/office/drawing/2014/main" id="{634F4AC2-E591-D8EF-BB3E-E591A01F4DC9}"/>
              </a:ext>
            </a:extLst>
          </p:cNvPr>
          <p:cNvGrpSpPr/>
          <p:nvPr/>
        </p:nvGrpSpPr>
        <p:grpSpPr>
          <a:xfrm>
            <a:off x="1048059" y="4292804"/>
            <a:ext cx="9025674" cy="1188872"/>
            <a:chOff x="1048059" y="4331760"/>
            <a:chExt cx="9025674" cy="1188872"/>
          </a:xfrm>
        </p:grpSpPr>
        <p:sp>
          <p:nvSpPr>
            <p:cNvPr id="20" name="文本框 19"/>
            <p:cNvSpPr txBox="1"/>
            <p:nvPr/>
          </p:nvSpPr>
          <p:spPr>
            <a:xfrm>
              <a:off x="7180469" y="4912564"/>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grpSp>
          <p:nvGrpSpPr>
            <p:cNvPr id="56" name="组合 55">
              <a:extLst>
                <a:ext uri="{FF2B5EF4-FFF2-40B4-BE49-F238E27FC236}">
                  <a16:creationId xmlns:a16="http://schemas.microsoft.com/office/drawing/2014/main" id="{A849A095-1CF6-EE21-AB78-38324D7EE0C9}"/>
                </a:ext>
              </a:extLst>
            </p:cNvPr>
            <p:cNvGrpSpPr/>
            <p:nvPr/>
          </p:nvGrpSpPr>
          <p:grpSpPr>
            <a:xfrm>
              <a:off x="1048059" y="4331760"/>
              <a:ext cx="7246117" cy="609408"/>
              <a:chOff x="1174907" y="5004014"/>
              <a:chExt cx="7246117" cy="609408"/>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138089297"/>
                  </p:ext>
                </p:extLst>
              </p:nvPr>
            </p:nvGraphicFramePr>
            <p:xfrm>
              <a:off x="3503712" y="5004014"/>
              <a:ext cx="4917312" cy="609408"/>
            </p:xfrm>
            <a:graphic>
              <a:graphicData uri="http://schemas.openxmlformats.org/presentationml/2006/ole">
                <mc:AlternateContent xmlns:mc="http://schemas.openxmlformats.org/markup-compatibility/2006">
                  <mc:Choice xmlns:v="urn:schemas-microsoft-com:vml" Requires="v">
                    <p:oleObj name="Equation" r:id="rId16" imgW="3073320" imgH="380880" progId="Equation.DSMT4">
                      <p:embed/>
                    </p:oleObj>
                  </mc:Choice>
                  <mc:Fallback>
                    <p:oleObj name="Equation" r:id="rId16" imgW="3073320" imgH="380880" progId="Equation.DSMT4">
                      <p:embed/>
                      <p:pic>
                        <p:nvPicPr>
                          <p:cNvPr id="0" name=""/>
                          <p:cNvPicPr/>
                          <p:nvPr/>
                        </p:nvPicPr>
                        <p:blipFill>
                          <a:blip r:embed="rId17"/>
                          <a:stretch>
                            <a:fillRect/>
                          </a:stretch>
                        </p:blipFill>
                        <p:spPr>
                          <a:xfrm>
                            <a:off x="3503712" y="5004014"/>
                            <a:ext cx="4917312" cy="609408"/>
                          </a:xfrm>
                          <a:prstGeom prst="rect">
                            <a:avLst/>
                          </a:prstGeom>
                        </p:spPr>
                      </p:pic>
                    </p:oleObj>
                  </mc:Fallback>
                </mc:AlternateContent>
              </a:graphicData>
            </a:graphic>
          </p:graphicFrame>
          <p:sp>
            <p:nvSpPr>
              <p:cNvPr id="9" name="矩形 8"/>
              <p:cNvSpPr/>
              <p:nvPr/>
            </p:nvSpPr>
            <p:spPr bwMode="auto">
              <a:xfrm>
                <a:off x="6096000" y="510126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174907" y="510866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pSp>
        <p:grpSp>
          <p:nvGrpSpPr>
            <p:cNvPr id="57" name="组合 56">
              <a:extLst>
                <a:ext uri="{FF2B5EF4-FFF2-40B4-BE49-F238E27FC236}">
                  <a16:creationId xmlns:a16="http://schemas.microsoft.com/office/drawing/2014/main" id="{36B5E645-98BF-E554-C3B1-2DBD8879F823}"/>
                </a:ext>
              </a:extLst>
            </p:cNvPr>
            <p:cNvGrpSpPr/>
            <p:nvPr/>
          </p:nvGrpSpPr>
          <p:grpSpPr>
            <a:xfrm>
              <a:off x="1048059" y="5013176"/>
              <a:ext cx="5660552" cy="507456"/>
              <a:chOff x="1199456" y="5842136"/>
              <a:chExt cx="5660552" cy="507456"/>
            </a:xfrm>
          </p:grpSpPr>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4096681910"/>
                  </p:ext>
                </p:extLst>
              </p:nvPr>
            </p:nvGraphicFramePr>
            <p:xfrm>
              <a:off x="2999656" y="5842136"/>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2999656" y="5842136"/>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199456" y="5895809"/>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gr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350557" y="4646675"/>
              <a:ext cx="829913" cy="435166"/>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grpSp>
      <p:grpSp>
        <p:nvGrpSpPr>
          <p:cNvPr id="105" name="组合 104">
            <a:extLst>
              <a:ext uri="{FF2B5EF4-FFF2-40B4-BE49-F238E27FC236}">
                <a16:creationId xmlns:a16="http://schemas.microsoft.com/office/drawing/2014/main" id="{FAEDFBBF-4C98-2285-280B-92AE4F355D4C}"/>
              </a:ext>
            </a:extLst>
          </p:cNvPr>
          <p:cNvGrpSpPr/>
          <p:nvPr/>
        </p:nvGrpSpPr>
        <p:grpSpPr>
          <a:xfrm>
            <a:off x="1048059" y="5739169"/>
            <a:ext cx="5902031" cy="960158"/>
            <a:chOff x="933428" y="5823330"/>
            <a:chExt cx="5902031" cy="960158"/>
          </a:xfrm>
        </p:grpSpPr>
        <p:sp>
          <p:nvSpPr>
            <p:cNvPr id="92" name="文本框 91">
              <a:extLst>
                <a:ext uri="{FF2B5EF4-FFF2-40B4-BE49-F238E27FC236}">
                  <a16:creationId xmlns:a16="http://schemas.microsoft.com/office/drawing/2014/main" id="{40F939B2-E250-D8E6-70C1-C156DA2A11AF}"/>
                </a:ext>
              </a:extLst>
            </p:cNvPr>
            <p:cNvSpPr txBox="1"/>
            <p:nvPr/>
          </p:nvSpPr>
          <p:spPr>
            <a:xfrm>
              <a:off x="933428" y="6109886"/>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3904768514"/>
                </p:ext>
              </p:extLst>
            </p:nvPr>
          </p:nvGraphicFramePr>
          <p:xfrm>
            <a:off x="3469033" y="5823330"/>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469033" y="5823330"/>
                          <a:ext cx="3366426" cy="960158"/>
                        </a:xfrm>
                        <a:prstGeom prst="rect">
                          <a:avLst/>
                        </a:prstGeom>
                      </p:spPr>
                    </p:pic>
                  </p:oleObj>
                </mc:Fallback>
              </mc:AlternateContent>
            </a:graphicData>
          </a:graphic>
        </p:graphicFrame>
      </p:grpSp>
      <p:grpSp>
        <p:nvGrpSpPr>
          <p:cNvPr id="106" name="组合 105">
            <a:extLst>
              <a:ext uri="{FF2B5EF4-FFF2-40B4-BE49-F238E27FC236}">
                <a16:creationId xmlns:a16="http://schemas.microsoft.com/office/drawing/2014/main" id="{3C5FBBD3-5155-5A9F-4BF6-8FA5CC3A3269}"/>
              </a:ext>
            </a:extLst>
          </p:cNvPr>
          <p:cNvGrpSpPr/>
          <p:nvPr/>
        </p:nvGrpSpPr>
        <p:grpSpPr>
          <a:xfrm>
            <a:off x="7268447"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00" advTm="37362">
        <p:fade/>
      </p:transition>
    </mc:Choice>
    <mc:Fallback>
      <p:transition advTm="37362">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a:extLst>
              <a:ext uri="{FF2B5EF4-FFF2-40B4-BE49-F238E27FC236}">
                <a16:creationId xmlns:a16="http://schemas.microsoft.com/office/drawing/2014/main" id="{88BDB3A7-A08E-5A16-FDCB-C4820F25F825}"/>
              </a:ext>
            </a:extLst>
          </p:cNvPr>
          <p:cNvGrpSpPr/>
          <p:nvPr/>
        </p:nvGrpSpPr>
        <p:grpSpPr>
          <a:xfrm>
            <a:off x="680614" y="3628427"/>
            <a:ext cx="10653582" cy="1276329"/>
            <a:chOff x="680614" y="3679197"/>
            <a:chExt cx="10653582" cy="1276329"/>
          </a:xfrm>
        </p:grpSpPr>
        <mc:AlternateContent xmlns:mc="http://schemas.openxmlformats.org/markup-compatibility/2006">
          <mc:Choice xmlns:a14="http://schemas.microsoft.com/office/drawing/2010/main"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807506"/>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pP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注：</a:t>
                  </a:r>
                  <a:r>
                    <a:rPr kumimoji="0"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endParaRPr kumimoji="0" lang="zh-CN" altLang="en-US" sz="3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mc:Choice>
          <mc:Fallback>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807506"/>
                  <a:ext cx="10638487" cy="990143"/>
                </a:xfrm>
                <a:prstGeom prst="rect">
                  <a:avLst/>
                </a:prstGeom>
                <a:blipFill>
                  <a:blip r:embed="rId3"/>
                  <a:stretch>
                    <a:fillRect l="-630" t="-24540" r="-573" b="-10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3679197"/>
              <a:ext cx="10653582" cy="127632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Arial" panose="020B0604020202020204" pitchFamily="34" charset="0"/>
              </a:endParaRPr>
            </a:p>
          </p:txBody>
        </p:sp>
      </p:gr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grpSp>
        <p:nvGrpSpPr>
          <p:cNvPr id="106" name="组合 105">
            <a:extLst>
              <a:ext uri="{FF2B5EF4-FFF2-40B4-BE49-F238E27FC236}">
                <a16:creationId xmlns:a16="http://schemas.microsoft.com/office/drawing/2014/main" id="{2866A469-6C0B-8A71-1BC7-C733385D3953}"/>
              </a:ext>
            </a:extLst>
          </p:cNvPr>
          <p:cNvGrpSpPr/>
          <p:nvPr/>
        </p:nvGrpSpPr>
        <p:grpSpPr>
          <a:xfrm>
            <a:off x="680615" y="1301997"/>
            <a:ext cx="10706113" cy="2100571"/>
            <a:chOff x="680615" y="1301997"/>
            <a:chExt cx="10706113" cy="2100571"/>
          </a:xfrm>
        </p:grpSpPr>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mc:Choice xmlns:a14="http://schemas.microsoft.com/office/drawing/2010/main"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347908"/>
                  <a:ext cx="10653582" cy="14430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3.1</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极小化问题对应的控制律为 </a:t>
                  </a:r>
                  <a14:m>
                    <m:oMath xmlns:m="http://schemas.openxmlformats.org/officeDocument/2006/math">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LQT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347908"/>
                  <a:ext cx="10653582" cy="1443087"/>
                </a:xfrm>
                <a:prstGeom prst="rect">
                  <a:avLst/>
                </a:prstGeom>
                <a:blipFill>
                  <a:blip r:embed="rId5"/>
                  <a:stretch>
                    <a:fillRect l="-630" b="-71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2971502814"/>
                    </p:ext>
                  </p:extLst>
                </p:nvPr>
              </p:nvGraphicFramePr>
              <p:xfrm>
                <a:off x="930595" y="2780928"/>
                <a:ext cx="10153620" cy="495180"/>
              </p:xfrm>
              <a:graphic>
                <a:graphicData uri="http://schemas.openxmlformats.org/presentationml/2006/ole">
                  <mc:AlternateContent>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2780928"/>
                              <a:ext cx="10153620" cy="495180"/>
                            </a:xfrm>
                            <a:prstGeom prst="rect">
                              <a:avLst/>
                            </a:prstGeom>
                          </p:spPr>
                        </p:pic>
                      </p:oleObj>
                    </mc:Fallback>
                  </mc:AlternateContent>
                </a:graphicData>
              </a:graphic>
            </p:graphicFrame>
          </mc:Choice>
          <mc:Fallback xmlns="">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3090986078"/>
                    </p:ext>
                  </p:extLst>
                </p:nvPr>
              </p:nvGraphicFramePr>
              <p:xfrm>
                <a:off x="930595" y="2780928"/>
                <a:ext cx="10153620" cy="495180"/>
              </p:xfrm>
              <a:graphic>
                <a:graphicData uri="http://schemas.openxmlformats.org/presentationml/2006/ole">
                  <mc:AlternateContent>
                    <mc:Choice xmlns:v="urn:schemas-microsoft-com:vml" Requires="v">
                      <p:oleObj name="Equation" r:id="rId8" imgW="6769080" imgH="330120" progId="Equation.DSMT4">
                        <p:embed/>
                      </p:oleObj>
                    </mc:Choice>
                    <mc:Fallback>
                      <p:oleObj name="Equation" r:id="rId8" imgW="6769080" imgH="330120" progId="Equation.DSMT4">
                        <p:embed/>
                        <p:pic>
                          <p:nvPicPr>
                            <p:cNvPr id="0" name=""/>
                            <p:cNvPicPr/>
                            <p:nvPr/>
                          </p:nvPicPr>
                          <p:blipFill>
                            <a:blip r:embed="rId9"/>
                            <a:stretch>
                              <a:fillRect/>
                            </a:stretch>
                          </p:blipFill>
                          <p:spPr>
                            <a:xfrm>
                              <a:off x="930595" y="2780928"/>
                              <a:ext cx="10153620" cy="49518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0" imgW="3886200" imgH="330120" progId="Equation.DSMT4">
                        <p:embed/>
                      </p:oleObj>
                    </mc:Choice>
                    <mc:Fallback>
                      <p:oleObj name="Equation" r:id="rId10" imgW="3886200" imgH="330120" progId="Equation.DSMT4">
                        <p:embed/>
                        <p:pic>
                          <p:nvPicPr>
                            <p:cNvPr id="0" name=""/>
                            <p:cNvPicPr/>
                            <p:nvPr/>
                          </p:nvPicPr>
                          <p:blipFill>
                            <a:blip r:embed="rId11"/>
                            <a:stretch>
                              <a:fillRect/>
                            </a:stretch>
                          </p:blipFill>
                          <p:spPr>
                            <a:xfrm>
                              <a:off x="2898445" y="1844824"/>
                              <a:ext cx="6217920" cy="528192"/>
                            </a:xfrm>
                            <a:prstGeom prst="rect">
                              <a:avLst/>
                            </a:prstGeom>
                          </p:spPr>
                        </p:pic>
                      </p:oleObj>
                    </mc:Fallback>
                  </mc:AlternateContent>
                </a:graphicData>
              </a:graphic>
            </p:graphicFrame>
          </mc:Choice>
          <mc:Fallback xmlns="">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2" imgW="3886200" imgH="330120" progId="Equation.DSMT4">
                        <p:embed/>
                      </p:oleObj>
                    </mc:Choice>
                    <mc:Fallback>
                      <p:oleObj name="Equation" r:id="rId12" imgW="3886200" imgH="330120" progId="Equation.DSMT4">
                        <p:embed/>
                        <p:pic>
                          <p:nvPicPr>
                            <p:cNvPr id="0" name=""/>
                            <p:cNvPicPr/>
                            <p:nvPr/>
                          </p:nvPicPr>
                          <p:blipFill>
                            <a:blip r:embed="rId13"/>
                            <a:stretch>
                              <a:fillRect/>
                            </a:stretch>
                          </p:blipFill>
                          <p:spPr>
                            <a:xfrm>
                              <a:off x="2898445" y="1844824"/>
                              <a:ext cx="6217920" cy="528192"/>
                            </a:xfrm>
                            <a:prstGeom prst="rect">
                              <a:avLst/>
                            </a:prstGeom>
                          </p:spPr>
                        </p:pic>
                      </p:oleObj>
                    </mc:Fallback>
                  </mc:AlternateContent>
                </a:graphicData>
              </a:graphic>
            </p:graphicFrame>
          </mc:Fallback>
        </mc:AlternateContent>
      </p:gr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CARE</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是随机稳定的。</a:t>
                  </a:r>
                </a:p>
              </p:txBody>
            </p:sp>
          </mc:Choice>
          <mc:Fallback>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14"/>
                  <a:stretch>
                    <a:fillRect l="-630"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482404591"/>
      </p:ext>
    </p:extLst>
  </p:cSld>
  <p:clrMapOvr>
    <a:masterClrMapping/>
  </p:clrMapOvr>
  <mc:AlternateContent xmlns:mc="http://schemas.openxmlformats.org/markup-compatibility/2006">
    <mc:Choice xmlns:p14="http://schemas.microsoft.com/office/powerpoint/2010/main" Requires="p14">
      <p:transition p14:dur="200" advTm="63417">
        <p:fade/>
      </p:transition>
    </mc:Choice>
    <mc:Fallback>
      <p:transition advTm="63417">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2515BB0-D367-4211-9699-078DE898755F}"/>
              </a:ext>
            </a:extLst>
          </p:cNvPr>
          <p:cNvPicPr>
            <a:picLocks noChangeAspect="1"/>
          </p:cNvPicPr>
          <p:nvPr/>
        </p:nvPicPr>
        <p:blipFill>
          <a:blip r:embed="rId3"/>
          <a:stretch>
            <a:fillRect/>
          </a:stretch>
        </p:blipFill>
        <p:spPr>
          <a:xfrm>
            <a:off x="2984251" y="1397311"/>
            <a:ext cx="6448924" cy="5234474"/>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3814493"/>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FE9AEE7-209C-455E-AF0D-2E2A82991659}"/>
                  </a:ext>
                </a:extLst>
              </p:cNvPr>
              <p:cNvSpPr txBox="1"/>
              <p:nvPr/>
            </p:nvSpPr>
            <p:spPr>
              <a:xfrm>
                <a:off x="7392144" y="4797152"/>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FE9AEE7-209C-455E-AF0D-2E2A82991659}"/>
                  </a:ext>
                </a:extLst>
              </p:cNvPr>
              <p:cNvSpPr txBox="1">
                <a:spLocks noRot="1" noChangeAspect="1" noMove="1" noResize="1" noEditPoints="1" noAdjustHandles="1" noChangeArrowheads="1" noChangeShapeType="1" noTextEdit="1"/>
              </p:cNvSpPr>
              <p:nvPr/>
            </p:nvSpPr>
            <p:spPr>
              <a:xfrm>
                <a:off x="7392144" y="4797152"/>
                <a:ext cx="1585077"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472CB7D-C41E-42FB-AA5F-56EBD2ACA99B}"/>
                  </a:ext>
                </a:extLst>
              </p:cNvPr>
              <p:cNvSpPr txBox="1"/>
              <p:nvPr/>
            </p:nvSpPr>
            <p:spPr>
              <a:xfrm>
                <a:off x="7392144" y="1419643"/>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D472CB7D-C41E-42FB-AA5F-56EBD2ACA99B}"/>
                  </a:ext>
                </a:extLst>
              </p:cNvPr>
              <p:cNvSpPr txBox="1">
                <a:spLocks noRot="1" noChangeAspect="1" noMove="1" noResize="1" noEditPoints="1" noAdjustHandles="1" noChangeArrowheads="1" noChangeShapeType="1" noTextEdit="1"/>
              </p:cNvSpPr>
              <p:nvPr/>
            </p:nvSpPr>
            <p:spPr>
              <a:xfrm>
                <a:off x="7392144" y="1419643"/>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2804404"/>
      </p:ext>
    </p:extLst>
  </p:cSld>
  <p:clrMapOvr>
    <a:masterClrMapping/>
  </p:clrMapOvr>
  <mc:AlternateContent xmlns:mc="http://schemas.openxmlformats.org/markup-compatibility/2006">
    <mc:Choice xmlns:p14="http://schemas.microsoft.com/office/powerpoint/2010/main" Requires="p14">
      <p:transition p14:dur="200" advTm="72298">
        <p:fade/>
      </p:transition>
    </mc:Choice>
    <mc:Fallback>
      <p:transition advTm="7229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96638" y="3573016"/>
            <a:ext cx="2031010"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pic>
        <p:nvPicPr>
          <p:cNvPr id="9" name="图片 8">
            <a:extLst>
              <a:ext uri="{FF2B5EF4-FFF2-40B4-BE49-F238E27FC236}">
                <a16:creationId xmlns:a16="http://schemas.microsoft.com/office/drawing/2014/main" id="{D3F0CDFB-24FB-4D75-8F69-AC1E32CB64BB}"/>
              </a:ext>
            </a:extLst>
          </p:cNvPr>
          <p:cNvPicPr>
            <a:picLocks noChangeAspect="1"/>
          </p:cNvPicPr>
          <p:nvPr/>
        </p:nvPicPr>
        <p:blipFill>
          <a:blip r:embed="rId4"/>
          <a:stretch>
            <a:fillRect/>
          </a:stretch>
        </p:blipFill>
        <p:spPr>
          <a:xfrm>
            <a:off x="3189177" y="1340768"/>
            <a:ext cx="5813646" cy="5267679"/>
          </a:xfrm>
          <a:prstGeom prst="rect">
            <a:avLst/>
          </a:prstGeom>
        </p:spPr>
      </p:pic>
      <p:sp>
        <p:nvSpPr>
          <p:cNvPr id="18" name="矩形 17">
            <a:extLst>
              <a:ext uri="{FF2B5EF4-FFF2-40B4-BE49-F238E27FC236}">
                <a16:creationId xmlns:a16="http://schemas.microsoft.com/office/drawing/2014/main" id="{B77CC626-CA2B-4D8D-8E53-8712BD5518A3}"/>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6B01352-B40C-4E42-9393-DA11A18210A1}"/>
                  </a:ext>
                </a:extLst>
              </p:cNvPr>
              <p:cNvSpPr txBox="1"/>
              <p:nvPr/>
            </p:nvSpPr>
            <p:spPr>
              <a:xfrm>
                <a:off x="8040216" y="4941168"/>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xmlns="">
          <p:sp>
            <p:nvSpPr>
              <p:cNvPr id="20" name="文本框 19">
                <a:extLst>
                  <a:ext uri="{FF2B5EF4-FFF2-40B4-BE49-F238E27FC236}">
                    <a16:creationId xmlns:a16="http://schemas.microsoft.com/office/drawing/2014/main" id="{76B01352-B40C-4E42-9393-DA11A18210A1}"/>
                  </a:ext>
                </a:extLst>
              </p:cNvPr>
              <p:cNvSpPr txBox="1">
                <a:spLocks noRot="1" noChangeAspect="1" noMove="1" noResize="1" noEditPoints="1" noAdjustHandles="1" noChangeArrowheads="1" noChangeShapeType="1" noTextEdit="1"/>
              </p:cNvSpPr>
              <p:nvPr/>
            </p:nvSpPr>
            <p:spPr>
              <a:xfrm>
                <a:off x="8040216" y="4941168"/>
                <a:ext cx="1440160"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BF31534-CD45-4389-810A-E9FE65E064C9}"/>
                  </a:ext>
                </a:extLst>
              </p:cNvPr>
              <p:cNvSpPr txBox="1"/>
              <p:nvPr/>
            </p:nvSpPr>
            <p:spPr>
              <a:xfrm>
                <a:off x="7248128" y="1347635"/>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5BF31534-CD45-4389-810A-E9FE65E064C9}"/>
                  </a:ext>
                </a:extLst>
              </p:cNvPr>
              <p:cNvSpPr txBox="1">
                <a:spLocks noRot="1" noChangeAspect="1" noMove="1" noResize="1" noEditPoints="1" noAdjustHandles="1" noChangeArrowheads="1" noChangeShapeType="1" noTextEdit="1"/>
              </p:cNvSpPr>
              <p:nvPr/>
            </p:nvSpPr>
            <p:spPr>
              <a:xfrm>
                <a:off x="7248128" y="1347635"/>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652106"/>
      </p:ext>
    </p:extLst>
  </p:cSld>
  <p:clrMapOvr>
    <a:masterClrMapping/>
  </p:clrMapOvr>
  <mc:AlternateContent xmlns:mc="http://schemas.openxmlformats.org/markup-compatibility/2006">
    <mc:Choice xmlns:p14="http://schemas.microsoft.com/office/powerpoint/2010/main" Requires="p14">
      <p:transition p14:dur="200" advTm="45483">
        <p:fade/>
      </p:transition>
    </mc:Choice>
    <mc:Fallback>
      <p:transition advTm="4548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Tree>
    <p:extLst>
      <p:ext uri="{BB962C8B-B14F-4D97-AF65-F5344CB8AC3E}">
        <p14:creationId xmlns:p14="http://schemas.microsoft.com/office/powerpoint/2010/main" val="1689469996"/>
      </p:ext>
    </p:extLst>
  </p:cSld>
  <p:clrMapOvr>
    <a:masterClrMapping/>
  </p:clrMapOvr>
  <mc:AlternateContent xmlns:mc="http://schemas.openxmlformats.org/markup-compatibility/2006">
    <mc:Choice xmlns:p14="http://schemas.microsoft.com/office/powerpoint/2010/main" Requires="p14">
      <p:transition p14:dur="200" advTm="71971">
        <p:fade/>
      </p:transition>
    </mc:Choice>
    <mc:Fallback>
      <p:transition advTm="7197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4" name="文本框 23"/>
          <p:cNvSpPr txBox="1"/>
          <p:nvPr/>
        </p:nvSpPr>
        <p:spPr>
          <a:xfrm>
            <a:off x="7178700"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1 LQT</a:t>
            </a:r>
            <a:r>
              <a:rPr lang="zh-CN" altLang="en-US" sz="1400" dirty="0">
                <a:latin typeface="+mj-lt"/>
                <a:ea typeface="微软雅黑" panose="020B0503020204020204" pitchFamily="34" charset="-122"/>
              </a:rPr>
              <a:t>跟踪控制器作用下的跟踪控制过程</a:t>
            </a:r>
          </a:p>
        </p:txBody>
      </p:sp>
      <p:sp>
        <p:nvSpPr>
          <p:cNvPr id="26" name="文本框 25"/>
          <p:cNvSpPr txBox="1"/>
          <p:nvPr/>
        </p:nvSpPr>
        <p:spPr>
          <a:xfrm>
            <a:off x="695401" y="5758260"/>
            <a:ext cx="10691019"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本章设计</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跟踪控制效果良好</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控制效果相近</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，这说明本文提出的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及其求解</a:t>
            </a:r>
            <a:r>
              <a:rPr lang="zh-CN" altLang="en-US" sz="2000" b="1" dirty="0">
                <a:solidFill>
                  <a:srgbClr val="002060"/>
                </a:solidFill>
                <a:latin typeface="微软雅黑" panose="020B0503020204020204" pitchFamily="34" charset="-122"/>
                <a:ea typeface="微软雅黑" panose="020B0503020204020204" pitchFamily="34" charset="-122"/>
              </a:rPr>
              <a:t>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557FAF79-FE83-8681-4897-AAED31B327C5}"/>
              </a:ext>
            </a:extLst>
          </p:cNvPr>
          <p:cNvGraphicFramePr>
            <a:graphicFrameLocks noChangeAspect="1"/>
          </p:cNvGraphicFramePr>
          <p:nvPr>
            <p:extLst>
              <p:ext uri="{D42A27DB-BD31-4B8C-83A1-F6EECF244321}">
                <p14:modId xmlns:p14="http://schemas.microsoft.com/office/powerpoint/2010/main" val="2354069567"/>
              </p:ext>
            </p:extLst>
          </p:nvPr>
        </p:nvGraphicFramePr>
        <p:xfrm>
          <a:off x="1199456" y="2358506"/>
          <a:ext cx="4141821" cy="976465"/>
        </p:xfrm>
        <a:graphic>
          <a:graphicData uri="http://schemas.openxmlformats.org/presentationml/2006/ole">
            <mc:AlternateContent xmlns:mc="http://schemas.openxmlformats.org/markup-compatibility/2006">
              <mc:Choice xmlns:v="urn:schemas-microsoft-com:vml" Requires="v">
                <p:oleObj name="Equation" r:id="rId5" imgW="3313457" imgH="781172" progId="Equation.DSMT4">
                  <p:embed/>
                </p:oleObj>
              </mc:Choice>
              <mc:Fallback>
                <p:oleObj name="Equation" r:id="rId5" imgW="3313457" imgH="781172" progId="Equation.DSMT4">
                  <p:embed/>
                  <p:pic>
                    <p:nvPicPr>
                      <p:cNvPr id="0" name=""/>
                      <p:cNvPicPr/>
                      <p:nvPr/>
                    </p:nvPicPr>
                    <p:blipFill>
                      <a:blip r:embed="rId6"/>
                      <a:stretch>
                        <a:fillRect/>
                      </a:stretch>
                    </p:blipFill>
                    <p:spPr>
                      <a:xfrm>
                        <a:off x="1199456" y="2358506"/>
                        <a:ext cx="4141821" cy="97646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EECF2EC-A879-9E6B-DC83-F5E9CF33D2C6}"/>
              </a:ext>
            </a:extLst>
          </p:cNvPr>
          <p:cNvGraphicFramePr>
            <a:graphicFrameLocks noChangeAspect="1"/>
          </p:cNvGraphicFramePr>
          <p:nvPr>
            <p:extLst>
              <p:ext uri="{D42A27DB-BD31-4B8C-83A1-F6EECF244321}">
                <p14:modId xmlns:p14="http://schemas.microsoft.com/office/powerpoint/2010/main" val="1919691532"/>
              </p:ext>
            </p:extLst>
          </p:nvPr>
        </p:nvGraphicFramePr>
        <p:xfrm>
          <a:off x="1188376" y="3475714"/>
          <a:ext cx="4558666" cy="937406"/>
        </p:xfrm>
        <a:graphic>
          <a:graphicData uri="http://schemas.openxmlformats.org/presentationml/2006/ole">
            <mc:AlternateContent xmlns:mc="http://schemas.openxmlformats.org/markup-compatibility/2006">
              <mc:Choice xmlns:v="urn:schemas-microsoft-com:vml" Requires="v">
                <p:oleObj name="Equation" r:id="rId7" imgW="3798888" imgH="781172" progId="Equation.DSMT4">
                  <p:embed/>
                </p:oleObj>
              </mc:Choice>
              <mc:Fallback>
                <p:oleObj name="Equation" r:id="rId7" imgW="3798888" imgH="781172" progId="Equation.DSMT4">
                  <p:embed/>
                  <p:pic>
                    <p:nvPicPr>
                      <p:cNvPr id="0" name=""/>
                      <p:cNvPicPr/>
                      <p:nvPr/>
                    </p:nvPicPr>
                    <p:blipFill>
                      <a:blip r:embed="rId8"/>
                      <a:stretch>
                        <a:fillRect/>
                      </a:stretch>
                    </p:blipFill>
                    <p:spPr>
                      <a:xfrm>
                        <a:off x="1188376" y="3475714"/>
                        <a:ext cx="4558666" cy="937406"/>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2201A415-C461-BDEE-B348-0EE597F4B66B}"/>
              </a:ext>
            </a:extLst>
          </p:cNvPr>
          <p:cNvGraphicFramePr>
            <a:graphicFrameLocks noChangeAspect="1"/>
          </p:cNvGraphicFramePr>
          <p:nvPr>
            <p:extLst>
              <p:ext uri="{D42A27DB-BD31-4B8C-83A1-F6EECF244321}">
                <p14:modId xmlns:p14="http://schemas.microsoft.com/office/powerpoint/2010/main" val="3774130796"/>
              </p:ext>
            </p:extLst>
          </p:nvPr>
        </p:nvGraphicFramePr>
        <p:xfrm>
          <a:off x="1165490" y="4544168"/>
          <a:ext cx="4604438" cy="994429"/>
        </p:xfrm>
        <a:graphic>
          <a:graphicData uri="http://schemas.openxmlformats.org/presentationml/2006/ole">
            <mc:AlternateContent xmlns:mc="http://schemas.openxmlformats.org/markup-compatibility/2006">
              <mc:Choice xmlns:v="urn:schemas-microsoft-com:vml" Requires="v">
                <p:oleObj name="Equation" r:id="rId9" imgW="3837032" imgH="828691" progId="Equation.DSMT4">
                  <p:embed/>
                </p:oleObj>
              </mc:Choice>
              <mc:Fallback>
                <p:oleObj name="Equation" r:id="rId9" imgW="3837032" imgH="828691" progId="Equation.DSMT4">
                  <p:embed/>
                  <p:pic>
                    <p:nvPicPr>
                      <p:cNvPr id="0" name=""/>
                      <p:cNvPicPr/>
                      <p:nvPr/>
                    </p:nvPicPr>
                    <p:blipFill>
                      <a:blip r:embed="rId10"/>
                      <a:stretch>
                        <a:fillRect/>
                      </a:stretch>
                    </p:blipFill>
                    <p:spPr>
                      <a:xfrm>
                        <a:off x="1165490" y="4544168"/>
                        <a:ext cx="4604438" cy="994429"/>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75C8B649-722F-15A6-9867-D02DA98482D9}"/>
              </a:ext>
            </a:extLst>
          </p:cNvPr>
          <p:cNvSpPr/>
          <p:nvPr/>
        </p:nvSpPr>
        <p:spPr bwMode="auto">
          <a:xfrm>
            <a:off x="695401" y="2309821"/>
            <a:ext cx="5544616" cy="107383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30" name="图形 29">
            <a:extLst>
              <a:ext uri="{FF2B5EF4-FFF2-40B4-BE49-F238E27FC236}">
                <a16:creationId xmlns:a16="http://schemas.microsoft.com/office/drawing/2014/main" id="{1D4D6E72-EE6F-EB77-16EE-30692F8F7D73}"/>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6879" t="4740" r="7827"/>
          <a:stretch/>
        </p:blipFill>
        <p:spPr>
          <a:xfrm>
            <a:off x="6510681" y="2435237"/>
            <a:ext cx="4775261" cy="2649947"/>
          </a:xfrm>
          <a:prstGeom prst="rect">
            <a:avLst/>
          </a:prstGeom>
        </p:spPr>
      </p:pic>
      <p:sp>
        <p:nvSpPr>
          <p:cNvPr id="31" name="矩形 30">
            <a:extLst>
              <a:ext uri="{FF2B5EF4-FFF2-40B4-BE49-F238E27FC236}">
                <a16:creationId xmlns:a16="http://schemas.microsoft.com/office/drawing/2014/main" id="{62FE0961-091B-0882-AAFA-2391E2FBEBB1}"/>
              </a:ext>
            </a:extLst>
          </p:cNvPr>
          <p:cNvSpPr/>
          <p:nvPr/>
        </p:nvSpPr>
        <p:spPr bwMode="auto">
          <a:xfrm>
            <a:off x="6410204" y="2319356"/>
            <a:ext cx="4976216" cy="327597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4501322"/>
            <a:ext cx="5544616" cy="108012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cxnSp>
        <p:nvCxnSpPr>
          <p:cNvPr id="38" name="直接连接符 37">
            <a:extLst>
              <a:ext uri="{FF2B5EF4-FFF2-40B4-BE49-F238E27FC236}">
                <a16:creationId xmlns:a16="http://schemas.microsoft.com/office/drawing/2014/main" id="{74166601-CFE9-88A9-DAAD-CCE48D23F1FC}"/>
              </a:ext>
            </a:extLst>
          </p:cNvPr>
          <p:cNvCxnSpPr>
            <a:cxnSpLocks/>
          </p:cNvCxnSpPr>
          <p:nvPr/>
        </p:nvCxnSpPr>
        <p:spPr bwMode="auto">
          <a:xfrm>
            <a:off x="692302" y="3405409"/>
            <a:ext cx="3099" cy="1095913"/>
          </a:xfrm>
          <a:prstGeom prst="line">
            <a:avLst/>
          </a:prstGeom>
          <a:noFill/>
          <a:ln w="19050" cap="flat" cmpd="sng" algn="ctr">
            <a:solidFill>
              <a:srgbClr val="002060"/>
            </a:solidFill>
            <a:prstDash val="sysDash"/>
            <a:round/>
            <a:headEnd type="none" w="med" len="med"/>
            <a:tailEnd type="none" w="med" len="med"/>
          </a:ln>
          <a:effectLst/>
        </p:spPr>
      </p:cxnSp>
      <p:cxnSp>
        <p:nvCxnSpPr>
          <p:cNvPr id="40" name="直接连接符 39">
            <a:extLst>
              <a:ext uri="{FF2B5EF4-FFF2-40B4-BE49-F238E27FC236}">
                <a16:creationId xmlns:a16="http://schemas.microsoft.com/office/drawing/2014/main" id="{4915C152-A153-F964-D1DA-12159490B09A}"/>
              </a:ext>
            </a:extLst>
          </p:cNvPr>
          <p:cNvCxnSpPr>
            <a:cxnSpLocks/>
          </p:cNvCxnSpPr>
          <p:nvPr/>
        </p:nvCxnSpPr>
        <p:spPr bwMode="auto">
          <a:xfrm>
            <a:off x="6240017" y="3334971"/>
            <a:ext cx="0" cy="1166351"/>
          </a:xfrm>
          <a:prstGeom prst="line">
            <a:avLst/>
          </a:prstGeom>
          <a:noFill/>
          <a:ln w="19050" cap="flat" cmpd="sng" algn="ctr">
            <a:solidFill>
              <a:srgbClr val="002060"/>
            </a:solidFill>
            <a:prstDash val="sysDash"/>
            <a:round/>
            <a:headEnd type="none" w="med" len="med"/>
            <a:tailEnd type="none" w="med" len="med"/>
          </a:ln>
          <a:effectLst/>
        </p:spPr>
      </p:cxnSp>
    </p:spTree>
  </p:cSld>
  <p:clrMapOvr>
    <a:masterClrMapping/>
  </p:clrMapOvr>
  <mc:AlternateContent xmlns:mc="http://schemas.openxmlformats.org/markup-compatibility/2006">
    <mc:Choice xmlns:p14="http://schemas.microsoft.com/office/powerpoint/2010/main" Requires="p14">
      <p:transition p14:dur="200" advTm="71971">
        <p:fade/>
      </p:transition>
    </mc:Choice>
    <mc:Fallback>
      <p:transition advTm="7197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709" y="1462040"/>
            <a:ext cx="10691019"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pic>
        <p:nvPicPr>
          <p:cNvPr id="20" name="图片 19">
            <a:extLst>
              <a:ext uri="{FF2B5EF4-FFF2-40B4-BE49-F238E27FC236}">
                <a16:creationId xmlns:a16="http://schemas.microsoft.com/office/drawing/2014/main" id="{A43C10AE-273A-E48B-DBA2-DBB01E32DC46}"/>
              </a:ext>
            </a:extLst>
          </p:cNvPr>
          <p:cNvPicPr>
            <a:picLocks noChangeAspect="1"/>
          </p:cNvPicPr>
          <p:nvPr/>
        </p:nvPicPr>
        <p:blipFill>
          <a:blip r:embed="rId3"/>
          <a:stretch>
            <a:fillRect/>
          </a:stretch>
        </p:blipFill>
        <p:spPr>
          <a:xfrm>
            <a:off x="702482" y="2122793"/>
            <a:ext cx="10524900" cy="3157471"/>
          </a:xfrm>
          <a:prstGeom prst="rect">
            <a:avLst/>
          </a:prstGeom>
        </p:spPr>
      </p:pic>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aphicFrame>
        <p:nvGraphicFramePr>
          <p:cNvPr id="16" name="对象 15">
            <a:extLst>
              <a:ext uri="{FF2B5EF4-FFF2-40B4-BE49-F238E27FC236}">
                <a16:creationId xmlns:a16="http://schemas.microsoft.com/office/drawing/2014/main" id="{957DF5D7-E89A-E52C-8EC9-EDADF75653AE}"/>
              </a:ext>
            </a:extLst>
          </p:cNvPr>
          <p:cNvGraphicFramePr>
            <a:graphicFrameLocks noChangeAspect="1"/>
          </p:cNvGraphicFramePr>
          <p:nvPr>
            <p:extLst>
              <p:ext uri="{D42A27DB-BD31-4B8C-83A1-F6EECF244321}">
                <p14:modId xmlns:p14="http://schemas.microsoft.com/office/powerpoint/2010/main" val="3523515978"/>
              </p:ext>
            </p:extLst>
          </p:nvPr>
        </p:nvGraphicFramePr>
        <p:xfrm>
          <a:off x="2423592" y="4376442"/>
          <a:ext cx="1854720" cy="963792"/>
        </p:xfrm>
        <a:graphic>
          <a:graphicData uri="http://schemas.openxmlformats.org/presentationml/2006/ole">
            <mc:AlternateContent xmlns:mc="http://schemas.openxmlformats.org/markup-compatibility/2006">
              <mc:Choice xmlns:v="urn:schemas-microsoft-com:vml" Requires="v">
                <p:oleObj name="Equation" r:id="rId5" imgW="1612800" imgH="838080" progId="Equation.DSMT4">
                  <p:embed/>
                </p:oleObj>
              </mc:Choice>
              <mc:Fallback>
                <p:oleObj name="Equation" r:id="rId5" imgW="1612800" imgH="838080" progId="Equation.DSMT4">
                  <p:embed/>
                  <p:pic>
                    <p:nvPicPr>
                      <p:cNvPr id="2" name="对象 1">
                        <a:extLst>
                          <a:ext uri="{FF2B5EF4-FFF2-40B4-BE49-F238E27FC236}">
                            <a16:creationId xmlns:a16="http://schemas.microsoft.com/office/drawing/2014/main" id="{791EAB03-E238-8E27-0531-9BCEA71249D5}"/>
                          </a:ext>
                        </a:extLst>
                      </p:cNvPr>
                      <p:cNvPicPr/>
                      <p:nvPr/>
                    </p:nvPicPr>
                    <p:blipFill>
                      <a:blip r:embed="rId6"/>
                      <a:stretch>
                        <a:fillRect/>
                      </a:stretch>
                    </p:blipFill>
                    <p:spPr>
                      <a:xfrm>
                        <a:off x="2423592" y="4376442"/>
                        <a:ext cx="1854720" cy="96379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6EAAF25-381B-B982-AE8D-A2D29A661339}"/>
              </a:ext>
            </a:extLst>
          </p:cNvPr>
          <p:cNvGraphicFramePr>
            <a:graphicFrameLocks noChangeAspect="1"/>
          </p:cNvGraphicFramePr>
          <p:nvPr>
            <p:extLst>
              <p:ext uri="{D42A27DB-BD31-4B8C-83A1-F6EECF244321}">
                <p14:modId xmlns:p14="http://schemas.microsoft.com/office/powerpoint/2010/main" val="887397111"/>
              </p:ext>
            </p:extLst>
          </p:nvPr>
        </p:nvGraphicFramePr>
        <p:xfrm>
          <a:off x="702481" y="1860850"/>
          <a:ext cx="2701764" cy="934398"/>
        </p:xfrm>
        <a:graphic>
          <a:graphicData uri="http://schemas.openxmlformats.org/presentationml/2006/ole">
            <mc:AlternateContent xmlns:mc="http://schemas.openxmlformats.org/markup-compatibility/2006">
              <mc:Choice xmlns:v="urn:schemas-microsoft-com:vml" Requires="v">
                <p:oleObj name="Equation" r:id="rId7" imgW="2349360" imgH="812520" progId="Equation.DSMT4">
                  <p:embed/>
                </p:oleObj>
              </mc:Choice>
              <mc:Fallback>
                <p:oleObj name="Equation" r:id="rId7" imgW="2349360" imgH="812520" progId="Equation.DSMT4">
                  <p:embed/>
                  <p:pic>
                    <p:nvPicPr>
                      <p:cNvPr id="0" name=""/>
                      <p:cNvPicPr/>
                      <p:nvPr/>
                    </p:nvPicPr>
                    <p:blipFill>
                      <a:blip r:embed="rId8"/>
                      <a:stretch>
                        <a:fillRect/>
                      </a:stretch>
                    </p:blipFill>
                    <p:spPr>
                      <a:xfrm>
                        <a:off x="702481" y="1860850"/>
                        <a:ext cx="2701764" cy="93439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4D221BE-AACF-A333-3500-84E2D3E68473}"/>
              </a:ext>
            </a:extLst>
          </p:cNvPr>
          <p:cNvGraphicFramePr>
            <a:graphicFrameLocks noChangeAspect="1"/>
          </p:cNvGraphicFramePr>
          <p:nvPr>
            <p:extLst>
              <p:ext uri="{D42A27DB-BD31-4B8C-83A1-F6EECF244321}">
                <p14:modId xmlns:p14="http://schemas.microsoft.com/office/powerpoint/2010/main" val="77934133"/>
              </p:ext>
            </p:extLst>
          </p:nvPr>
        </p:nvGraphicFramePr>
        <p:xfrm>
          <a:off x="7897099" y="5374071"/>
          <a:ext cx="3139776" cy="642528"/>
        </p:xfrm>
        <a:graphic>
          <a:graphicData uri="http://schemas.openxmlformats.org/presentationml/2006/ole">
            <mc:AlternateContent xmlns:mc="http://schemas.openxmlformats.org/markup-compatibility/2006">
              <mc:Choice xmlns:v="urn:schemas-microsoft-com:vml" Requires="v">
                <p:oleObj name="Equation" r:id="rId9" imgW="2730240" imgH="558720" progId="Equation.DSMT4">
                  <p:embed/>
                </p:oleObj>
              </mc:Choice>
              <mc:Fallback>
                <p:oleObj name="Equation" r:id="rId9" imgW="2730240" imgH="558720" progId="Equation.DSMT4">
                  <p:embed/>
                  <p:pic>
                    <p:nvPicPr>
                      <p:cNvPr id="0" name=""/>
                      <p:cNvPicPr/>
                      <p:nvPr/>
                    </p:nvPicPr>
                    <p:blipFill>
                      <a:blip r:embed="rId10"/>
                      <a:stretch>
                        <a:fillRect/>
                      </a:stretch>
                    </p:blipFill>
                    <p:spPr>
                      <a:xfrm>
                        <a:off x="7897099" y="5374071"/>
                        <a:ext cx="3139776" cy="64252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9C513DB-E9C2-55CD-DA14-F50F0B01784E}"/>
              </a:ext>
            </a:extLst>
          </p:cNvPr>
          <p:cNvGraphicFramePr>
            <a:graphicFrameLocks noChangeAspect="1"/>
          </p:cNvGraphicFramePr>
          <p:nvPr>
            <p:extLst>
              <p:ext uri="{D42A27DB-BD31-4B8C-83A1-F6EECF244321}">
                <p14:modId xmlns:p14="http://schemas.microsoft.com/office/powerpoint/2010/main" val="1204787793"/>
              </p:ext>
            </p:extLst>
          </p:nvPr>
        </p:nvGraphicFramePr>
        <p:xfrm>
          <a:off x="4453120" y="5098676"/>
          <a:ext cx="2613996" cy="642528"/>
        </p:xfrm>
        <a:graphic>
          <a:graphicData uri="http://schemas.openxmlformats.org/presentationml/2006/ole">
            <mc:AlternateContent xmlns:mc="http://schemas.openxmlformats.org/markup-compatibility/2006">
              <mc:Choice xmlns:v="urn:schemas-microsoft-com:vml" Requires="v">
                <p:oleObj name="Equation" r:id="rId11" imgW="2273040" imgH="558720" progId="Equation.DSMT4">
                  <p:embed/>
                </p:oleObj>
              </mc:Choice>
              <mc:Fallback>
                <p:oleObj name="Equation" r:id="rId11" imgW="2273040" imgH="558720" progId="Equation.DSMT4">
                  <p:embed/>
                  <p:pic>
                    <p:nvPicPr>
                      <p:cNvPr id="0" name=""/>
                      <p:cNvPicPr/>
                      <p:nvPr/>
                    </p:nvPicPr>
                    <p:blipFill>
                      <a:blip r:embed="rId12"/>
                      <a:stretch>
                        <a:fillRect/>
                      </a:stretch>
                    </p:blipFill>
                    <p:spPr>
                      <a:xfrm>
                        <a:off x="4453120" y="5098676"/>
                        <a:ext cx="2613996" cy="6425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8AD6926-BE1A-9768-F50B-F897FCB581DF}"/>
              </a:ext>
            </a:extLst>
          </p:cNvPr>
          <p:cNvGraphicFramePr>
            <a:graphicFrameLocks noChangeAspect="1"/>
          </p:cNvGraphicFramePr>
          <p:nvPr>
            <p:extLst>
              <p:ext uri="{D42A27DB-BD31-4B8C-83A1-F6EECF244321}">
                <p14:modId xmlns:p14="http://schemas.microsoft.com/office/powerpoint/2010/main" val="2731870396"/>
              </p:ext>
            </p:extLst>
          </p:nvPr>
        </p:nvGraphicFramePr>
        <p:xfrm>
          <a:off x="4367808" y="2288210"/>
          <a:ext cx="2730744" cy="992772"/>
        </p:xfrm>
        <a:graphic>
          <a:graphicData uri="http://schemas.openxmlformats.org/presentationml/2006/ole">
            <mc:AlternateContent xmlns:mc="http://schemas.openxmlformats.org/markup-compatibility/2006">
              <mc:Choice xmlns:v="urn:schemas-microsoft-com:vml" Requires="v">
                <p:oleObj name="Equation" r:id="rId13" imgW="2374560" imgH="863280" progId="Equation.DSMT4">
                  <p:embed/>
                </p:oleObj>
              </mc:Choice>
              <mc:Fallback>
                <p:oleObj name="Equation" r:id="rId13" imgW="2374560" imgH="863280" progId="Equation.DSMT4">
                  <p:embed/>
                  <p:pic>
                    <p:nvPicPr>
                      <p:cNvPr id="0" name=""/>
                      <p:cNvPicPr/>
                      <p:nvPr/>
                    </p:nvPicPr>
                    <p:blipFill>
                      <a:blip r:embed="rId14"/>
                      <a:stretch>
                        <a:fillRect/>
                      </a:stretch>
                    </p:blipFill>
                    <p:spPr>
                      <a:xfrm>
                        <a:off x="4367808" y="2288210"/>
                        <a:ext cx="2730744" cy="992772"/>
                      </a:xfrm>
                      <a:prstGeom prst="rect">
                        <a:avLst/>
                      </a:prstGeom>
                    </p:spPr>
                  </p:pic>
                </p:oleObj>
              </mc:Fallback>
            </mc:AlternateContent>
          </a:graphicData>
        </a:graphic>
      </p:graphicFrame>
    </p:spTree>
    <p:extLst>
      <p:ext uri="{BB962C8B-B14F-4D97-AF65-F5344CB8AC3E}">
        <p14:creationId xmlns:p14="http://schemas.microsoft.com/office/powerpoint/2010/main" val="3386329866"/>
      </p:ext>
    </p:extLst>
  </p:cSld>
  <p:clrMapOvr>
    <a:masterClrMapping/>
  </p:clrMapOvr>
  <mc:AlternateContent xmlns:mc="http://schemas.openxmlformats.org/markup-compatibility/2006">
    <mc:Choice xmlns:p14="http://schemas.microsoft.com/office/powerpoint/2010/main" Requires="p14">
      <p:transition p14:dur="0" advTm="65019"/>
    </mc:Choice>
    <mc:Fallback>
      <p:transition advTm="6501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4647" y="3717032"/>
            <a:ext cx="10762462" cy="295232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1851775"/>
            <a:ext cx="10796817" cy="1649233"/>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896099" y="4010561"/>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2540817858"/>
              </p:ext>
            </p:extLst>
          </p:nvPr>
        </p:nvGraphicFramePr>
        <p:xfrm>
          <a:off x="3696824" y="3905912"/>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696824" y="3905912"/>
                        <a:ext cx="6359616" cy="60940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2018507518"/>
              </p:ext>
            </p:extLst>
          </p:nvPr>
        </p:nvGraphicFramePr>
        <p:xfrm>
          <a:off x="3696824" y="1991141"/>
          <a:ext cx="4510656" cy="568512"/>
        </p:xfrm>
        <a:graphic>
          <a:graphicData uri="http://schemas.openxmlformats.org/presentationml/2006/ole">
            <mc:AlternateContent xmlns:mc="http://schemas.openxmlformats.org/markup-compatibility/2006">
              <mc:Choice xmlns:v="urn:schemas-microsoft-com:vml" Requires="v">
                <p:oleObj name="Equation" r:id="rId6" imgW="2819160" imgH="355320" progId="Equation.DSMT4">
                  <p:embed/>
                </p:oleObj>
              </mc:Choice>
              <mc:Fallback>
                <p:oleObj name="Equation" r:id="rId6" imgW="2819160" imgH="355320" progId="Equation.DSMT4">
                  <p:embed/>
                  <p:pic>
                    <p:nvPicPr>
                      <p:cNvPr id="0" name=""/>
                      <p:cNvPicPr/>
                      <p:nvPr/>
                    </p:nvPicPr>
                    <p:blipFill>
                      <a:blip r:embed="rId7"/>
                      <a:stretch>
                        <a:fillRect/>
                      </a:stretch>
                    </p:blipFill>
                    <p:spPr>
                      <a:xfrm>
                        <a:off x="3696824" y="1991141"/>
                        <a:ext cx="4510656" cy="56851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FF6BD42-7B2B-56C8-9113-5FE8B295FD52}"/>
              </a:ext>
            </a:extLst>
          </p:cNvPr>
          <p:cNvSpPr txBox="1"/>
          <p:nvPr/>
        </p:nvSpPr>
        <p:spPr>
          <a:xfrm>
            <a:off x="896099" y="5736661"/>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2508722014"/>
              </p:ext>
            </p:extLst>
          </p:nvPr>
        </p:nvGraphicFramePr>
        <p:xfrm>
          <a:off x="3383553" y="5448560"/>
          <a:ext cx="4229100" cy="976312"/>
        </p:xfrm>
        <a:graphic>
          <a:graphicData uri="http://schemas.openxmlformats.org/presentationml/2006/ole">
            <mc:AlternateContent xmlns:mc="http://schemas.openxmlformats.org/markup-compatibility/2006">
              <mc:Choice xmlns:v="urn:schemas-microsoft-com:vml" Requires="v">
                <p:oleObj name="Equation" r:id="rId8" imgW="2641320" imgH="609480" progId="Equation.DSMT4">
                  <p:embed/>
                </p:oleObj>
              </mc:Choice>
              <mc:Fallback>
                <p:oleObj name="Equation" r:id="rId8"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9"/>
                      <a:stretch>
                        <a:fillRect/>
                      </a:stretch>
                    </p:blipFill>
                    <p:spPr>
                      <a:xfrm>
                        <a:off x="3383553" y="5448560"/>
                        <a:ext cx="4229100" cy="97631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2583108300"/>
              </p:ext>
            </p:extLst>
          </p:nvPr>
        </p:nvGraphicFramePr>
        <p:xfrm>
          <a:off x="3719736" y="4808694"/>
          <a:ext cx="4876416" cy="507456"/>
        </p:xfrm>
        <a:graphic>
          <a:graphicData uri="http://schemas.openxmlformats.org/presentationml/2006/ole">
            <mc:AlternateContent xmlns:mc="http://schemas.openxmlformats.org/markup-compatibility/2006">
              <mc:Choice xmlns:v="urn:schemas-microsoft-com:vml" Requires="v">
                <p:oleObj name="Equation" r:id="rId10" imgW="3047760" imgH="317160" progId="Equation.DSMT4">
                  <p:embed/>
                </p:oleObj>
              </mc:Choice>
              <mc:Fallback>
                <p:oleObj name="Equation" r:id="rId10" imgW="3047760" imgH="317160" progId="Equation.DSMT4">
                  <p:embed/>
                  <p:pic>
                    <p:nvPicPr>
                      <p:cNvPr id="0" name=""/>
                      <p:cNvPicPr/>
                      <p:nvPr/>
                    </p:nvPicPr>
                    <p:blipFill>
                      <a:blip r:embed="rId11"/>
                      <a:stretch>
                        <a:fillRect/>
                      </a:stretch>
                    </p:blipFill>
                    <p:spPr>
                      <a:xfrm>
                        <a:off x="3719736" y="4808694"/>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862367"/>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1433368172"/>
              </p:ext>
            </p:extLst>
          </p:nvPr>
        </p:nvGraphicFramePr>
        <p:xfrm>
          <a:off x="3719736" y="2847754"/>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19736" y="2847754"/>
                        <a:ext cx="4449600" cy="507456"/>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2075342"/>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71C9BF9-6ADB-6A7A-CA3F-E4EA6E7F2B9D}"/>
              </a:ext>
            </a:extLst>
          </p:cNvPr>
          <p:cNvSpPr txBox="1"/>
          <p:nvPr/>
        </p:nvSpPr>
        <p:spPr>
          <a:xfrm>
            <a:off x="896099" y="2901427"/>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0D459A11-707E-46EC-BFA0-FAD110806C7E}"/>
              </a:ext>
            </a:extLst>
          </p:cNvPr>
          <p:cNvGraphicFramePr>
            <a:graphicFrameLocks noChangeAspect="1"/>
          </p:cNvGraphicFramePr>
          <p:nvPr>
            <p:extLst>
              <p:ext uri="{D42A27DB-BD31-4B8C-83A1-F6EECF244321}">
                <p14:modId xmlns:p14="http://schemas.microsoft.com/office/powerpoint/2010/main" val="4255675435"/>
              </p:ext>
            </p:extLst>
          </p:nvPr>
        </p:nvGraphicFramePr>
        <p:xfrm>
          <a:off x="6005512" y="1365250"/>
          <a:ext cx="306511" cy="394086"/>
        </p:xfrm>
        <a:graphic>
          <a:graphicData uri="http://schemas.openxmlformats.org/presentationml/2006/ole">
            <mc:AlternateContent xmlns:mc="http://schemas.openxmlformats.org/markup-compatibility/2006">
              <mc:Choice xmlns:v="urn:schemas-microsoft-com:vml" Requires="v">
                <p:oleObj name="Equation" r:id="rId14" imgW="177480" imgH="228600" progId="Equation.DSMT4">
                  <p:embed/>
                </p:oleObj>
              </mc:Choice>
              <mc:Fallback>
                <p:oleObj name="Equation" r:id="rId14" imgW="177480" imgH="228600" progId="Equation.DSMT4">
                  <p:embed/>
                  <p:pic>
                    <p:nvPicPr>
                      <p:cNvPr id="0" name=""/>
                      <p:cNvPicPr/>
                      <p:nvPr/>
                    </p:nvPicPr>
                    <p:blipFill>
                      <a:blip r:embed="rId15"/>
                      <a:stretch>
                        <a:fillRect/>
                      </a:stretch>
                    </p:blipFill>
                    <p:spPr>
                      <a:xfrm>
                        <a:off x="6005512" y="1365250"/>
                        <a:ext cx="306511" cy="394086"/>
                      </a:xfrm>
                      <a:prstGeom prst="rect">
                        <a:avLst/>
                      </a:prstGeom>
                    </p:spPr>
                  </p:pic>
                </p:oleObj>
              </mc:Fallback>
            </mc:AlternateContent>
          </a:graphicData>
        </a:graphic>
      </p:graphicFrame>
    </p:spTree>
    <p:extLst>
      <p:ext uri="{BB962C8B-B14F-4D97-AF65-F5344CB8AC3E}">
        <p14:creationId xmlns:p14="http://schemas.microsoft.com/office/powerpoint/2010/main" val="1987246071"/>
      </p:ext>
    </p:extLst>
  </p:cSld>
  <p:clrMapOvr>
    <a:masterClrMapping/>
  </p:clrMapOvr>
  <mc:AlternateContent xmlns:mc="http://schemas.openxmlformats.org/markup-compatibility/2006">
    <mc:Choice xmlns:p14="http://schemas.microsoft.com/office/powerpoint/2010/main" Requires="p14">
      <p:transition p14:dur="200" advTm="24509">
        <p:fade/>
      </p:transition>
    </mc:Choice>
    <mc:Fallback>
      <p:transition advTm="2450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mc:Choice xmlns:a14="http://schemas.microsoft.com/office/drawing/2010/main"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4.1</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：满足估计极小极大化问题的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𝒚</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439564456"/>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1342836234"/>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2233622927"/>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733645"/>
      </p:ext>
    </p:extLst>
  </p:cSld>
  <p:clrMapOvr>
    <a:masterClrMapping/>
  </p:clrMapOvr>
  <mc:AlternateContent xmlns:mc="http://schemas.openxmlformats.org/markup-compatibility/2006">
    <mc:Choice xmlns:p14="http://schemas.microsoft.com/office/powerpoint/2010/main" Requires="p14">
      <p:transition p14:dur="200" advTm="24730">
        <p:fade/>
      </p:transition>
    </mc:Choice>
    <mc:Fallback>
      <p:transition advTm="2473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200" advTm="11488">
        <p:fade/>
      </p:transition>
    </mc:Choice>
    <mc:Fallback>
      <p:transition advTm="1148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mc:Choice xmlns:a14="http://schemas.microsoft.com/office/drawing/2010/main"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171364"/>
                <a:ext cx="10653582" cy="284924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4.2</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：满足控制极小极大化问题的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跟踪控制器</a:t>
                </a:r>
                <a14:m>
                  <m:oMath xmlns:m="http://schemas.openxmlformats.org/officeDocument/2006/math">
                    <m:r>
                      <a:rPr lang="en-US" altLang="zh-CN" sz="2000" b="1" i="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e>
                        </m:acc>
                      </m:sub>
                    </m:sSub>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171364"/>
                <a:ext cx="10653582" cy="2849242"/>
              </a:xfrm>
              <a:prstGeom prst="rect">
                <a:avLst/>
              </a:prstGeom>
              <a:blipFill>
                <a:blip r:embed="rId4"/>
                <a:stretch>
                  <a:fillRect l="-572" b="-320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346832971"/>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3274042776"/>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2933516148"/>
              </p:ext>
            </p:extLst>
          </p:nvPr>
        </p:nvGraphicFramePr>
        <p:xfrm>
          <a:off x="709489" y="5157533"/>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157533"/>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929861"/>
      </p:ext>
    </p:extLst>
  </p:cSld>
  <p:clrMapOvr>
    <a:masterClrMapping/>
  </p:clrMapOvr>
  <mc:AlternateContent xmlns:mc="http://schemas.openxmlformats.org/markup-compatibility/2006">
    <mc:Choice xmlns:p14="http://schemas.microsoft.com/office/powerpoint/2010/main" Requires="p14">
      <p:transition p14:dur="200" advTm="25685">
        <p:fade/>
      </p:transition>
    </mc:Choice>
    <mc:Fallback>
      <p:transition advTm="25685">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522619"/>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GCARE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𝑷</m:t>
                    </m:r>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522619"/>
                <a:ext cx="10638487" cy="1027076"/>
              </a:xfrm>
              <a:prstGeom prst="rect">
                <a:avLst/>
              </a:prstGeom>
              <a:blipFill>
                <a:blip r:embed="rId3"/>
                <a:stretch>
                  <a:fillRect l="-516"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sub>
                      </m:sSub>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增益</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5"/>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278590976"/>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184ADEF9-ECE5-1718-5D7F-4DC4096852EE}"/>
              </a:ext>
            </a:extLst>
          </p:cNvPr>
          <p:cNvGrpSpPr/>
          <p:nvPr/>
        </p:nvGrpSpPr>
        <p:grpSpPr>
          <a:xfrm>
            <a:off x="699002" y="3330415"/>
            <a:ext cx="10653582" cy="1466737"/>
            <a:chOff x="680614" y="5130615"/>
            <a:chExt cx="10653582" cy="1466737"/>
          </a:xfrm>
        </p:grpSpPr>
        <p:sp>
          <p:nvSpPr>
            <p:cNvPr id="4" name="矩形 3">
              <a:extLst>
                <a:ext uri="{FF2B5EF4-FFF2-40B4-BE49-F238E27FC236}">
                  <a16:creationId xmlns:a16="http://schemas.microsoft.com/office/drawing/2014/main" id="{F394C41E-1503-427B-F87E-50D5D0C33C7D}"/>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8"/>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028472572"/>
      </p:ext>
    </p:extLst>
  </p:cSld>
  <p:clrMapOvr>
    <a:masterClrMapping/>
  </p:clrMapOvr>
  <mc:AlternateContent xmlns:mc="http://schemas.openxmlformats.org/markup-compatibility/2006">
    <mc:Choice xmlns:p14="http://schemas.microsoft.com/office/powerpoint/2010/main" Requires="p14">
      <p:transition p14:dur="200" advTm="46265">
        <p:fade/>
      </p:transition>
    </mc:Choice>
    <mc:Fallback>
      <p:transition advTm="46265">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6FFE4B-1FB7-4EE8-9ED9-67E2B54E2F4D}"/>
              </a:ext>
            </a:extLst>
          </p:cNvPr>
          <p:cNvPicPr>
            <a:picLocks noChangeAspect="1"/>
          </p:cNvPicPr>
          <p:nvPr/>
        </p:nvPicPr>
        <p:blipFill>
          <a:blip r:embed="rId3"/>
          <a:stretch>
            <a:fillRect/>
          </a:stretch>
        </p:blipFill>
        <p:spPr>
          <a:xfrm>
            <a:off x="3287688" y="1344398"/>
            <a:ext cx="4802031" cy="5324962"/>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371703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sp>
        <p:nvSpPr>
          <p:cNvPr id="14" name="矩形 13">
            <a:extLst>
              <a:ext uri="{FF2B5EF4-FFF2-40B4-BE49-F238E27FC236}">
                <a16:creationId xmlns:a16="http://schemas.microsoft.com/office/drawing/2014/main" id="{8A121175-38AE-48CD-BD65-14FF5342FEE2}"/>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CFF7F6D-DCFC-4BC4-BAD3-C5C2A974DB38}"/>
                  </a:ext>
                </a:extLst>
              </p:cNvPr>
              <p:cNvSpPr txBox="1"/>
              <p:nvPr/>
            </p:nvSpPr>
            <p:spPr>
              <a:xfrm>
                <a:off x="7248128" y="1566352"/>
                <a:ext cx="4200128" cy="422488"/>
              </a:xfrm>
              <a:prstGeom prst="rect">
                <a:avLst/>
              </a:prstGeom>
              <a:noFill/>
            </p:spPr>
            <p:txBody>
              <a:bodyPr wrap="square">
                <a:spAutoFit/>
              </a:bodyPr>
              <a:lstStyle/>
              <a:p>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sz="1700" dirty="0"/>
              </a:p>
            </p:txBody>
          </p:sp>
        </mc:Choice>
        <mc:Fallback xmlns="">
          <p:sp>
            <p:nvSpPr>
              <p:cNvPr id="16" name="文本框 15">
                <a:extLst>
                  <a:ext uri="{FF2B5EF4-FFF2-40B4-BE49-F238E27FC236}">
                    <a16:creationId xmlns:a16="http://schemas.microsoft.com/office/drawing/2014/main" id="{ECFF7F6D-DCFC-4BC4-BAD3-C5C2A974DB38}"/>
                  </a:ext>
                </a:extLst>
              </p:cNvPr>
              <p:cNvSpPr txBox="1">
                <a:spLocks noRot="1" noChangeAspect="1" noMove="1" noResize="1" noEditPoints="1" noAdjustHandles="1" noChangeArrowheads="1" noChangeShapeType="1" noTextEdit="1"/>
              </p:cNvSpPr>
              <p:nvPr/>
            </p:nvSpPr>
            <p:spPr>
              <a:xfrm>
                <a:off x="7248128" y="1566352"/>
                <a:ext cx="4200128" cy="422488"/>
              </a:xfrm>
              <a:prstGeom prst="rect">
                <a:avLst/>
              </a:prstGeom>
              <a:blipFill>
                <a:blip r:embed="rId5"/>
                <a:stretch>
                  <a:fillRect l="-1016"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C85E625-8B30-421C-9EF9-39064EC900C3}"/>
                  </a:ext>
                </a:extLst>
              </p:cNvPr>
              <p:cNvSpPr txBox="1"/>
              <p:nvPr/>
            </p:nvSpPr>
            <p:spPr>
              <a:xfrm>
                <a:off x="7032104" y="4715237"/>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5C85E625-8B30-421C-9EF9-39064EC900C3}"/>
                  </a:ext>
                </a:extLst>
              </p:cNvPr>
              <p:cNvSpPr txBox="1">
                <a:spLocks noRot="1" noChangeAspect="1" noMove="1" noResize="1" noEditPoints="1" noAdjustHandles="1" noChangeArrowheads="1" noChangeShapeType="1" noTextEdit="1"/>
              </p:cNvSpPr>
              <p:nvPr/>
            </p:nvSpPr>
            <p:spPr>
              <a:xfrm>
                <a:off x="7032104" y="4715237"/>
                <a:ext cx="1585077" cy="477888"/>
              </a:xfrm>
              <a:prstGeom prst="rect">
                <a:avLst/>
              </a:prstGeom>
              <a:blipFill>
                <a:blip r:embed="rId6"/>
                <a:stretch>
                  <a:fillRect b="-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7901269"/>
      </p:ext>
    </p:extLst>
  </p:cSld>
  <p:clrMapOvr>
    <a:masterClrMapping/>
  </p:clrMapOvr>
  <mc:AlternateContent xmlns:mc="http://schemas.openxmlformats.org/markup-compatibility/2006">
    <mc:Choice xmlns:p14="http://schemas.microsoft.com/office/powerpoint/2010/main" Requires="p14">
      <p:transition p14:dur="200" advTm="57714">
        <p:fade/>
      </p:transition>
    </mc:Choice>
    <mc:Fallback>
      <p:transition advTm="5771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1127448" y="3861048"/>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15" name="矩形 14">
            <a:extLst>
              <a:ext uri="{FF2B5EF4-FFF2-40B4-BE49-F238E27FC236}">
                <a16:creationId xmlns:a16="http://schemas.microsoft.com/office/drawing/2014/main" id="{69CC97D9-8696-434B-90F3-7B109F1633CD}"/>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D13CA6A-4F1D-439A-A1C2-33B0B4101089}"/>
                  </a:ext>
                </a:extLst>
              </p:cNvPr>
              <p:cNvSpPr txBox="1"/>
              <p:nvPr/>
            </p:nvSpPr>
            <p:spPr>
              <a:xfrm>
                <a:off x="7176120" y="1439973"/>
                <a:ext cx="4176464" cy="422488"/>
              </a:xfrm>
              <a:prstGeom prst="rect">
                <a:avLst/>
              </a:prstGeom>
              <a:noFill/>
            </p:spPr>
            <p:txBody>
              <a:bodyPr wrap="square">
                <a:spAutoFit/>
              </a:bodyPr>
              <a:lstStyle/>
              <a:p>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sz="1700" dirty="0"/>
              </a:p>
            </p:txBody>
          </p:sp>
        </mc:Choice>
        <mc:Fallback xmlns="">
          <p:sp>
            <p:nvSpPr>
              <p:cNvPr id="16" name="文本框 15">
                <a:extLst>
                  <a:ext uri="{FF2B5EF4-FFF2-40B4-BE49-F238E27FC236}">
                    <a16:creationId xmlns:a16="http://schemas.microsoft.com/office/drawing/2014/main" id="{CD13CA6A-4F1D-439A-A1C2-33B0B4101089}"/>
                  </a:ext>
                </a:extLst>
              </p:cNvPr>
              <p:cNvSpPr txBox="1">
                <a:spLocks noRot="1" noChangeAspect="1" noMove="1" noResize="1" noEditPoints="1" noAdjustHandles="1" noChangeArrowheads="1" noChangeShapeType="1" noTextEdit="1"/>
              </p:cNvSpPr>
              <p:nvPr/>
            </p:nvSpPr>
            <p:spPr>
              <a:xfrm>
                <a:off x="7176120" y="1439973"/>
                <a:ext cx="4176464" cy="422488"/>
              </a:xfrm>
              <a:prstGeom prst="rect">
                <a:avLst/>
              </a:prstGeom>
              <a:blipFill>
                <a:blip r:embed="rId4"/>
                <a:stretch>
                  <a:fillRect l="-876"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F8466A7-2461-4D49-B51B-55EE970DE55C}"/>
                  </a:ext>
                </a:extLst>
              </p:cNvPr>
              <p:cNvSpPr txBox="1"/>
              <p:nvPr/>
            </p:nvSpPr>
            <p:spPr>
              <a:xfrm>
                <a:off x="7680176" y="4895328"/>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xmlns="">
          <p:sp>
            <p:nvSpPr>
              <p:cNvPr id="18" name="文本框 17">
                <a:extLst>
                  <a:ext uri="{FF2B5EF4-FFF2-40B4-BE49-F238E27FC236}">
                    <a16:creationId xmlns:a16="http://schemas.microsoft.com/office/drawing/2014/main" id="{CF8466A7-2461-4D49-B51B-55EE970DE55C}"/>
                  </a:ext>
                </a:extLst>
              </p:cNvPr>
              <p:cNvSpPr txBox="1">
                <a:spLocks noRot="1" noChangeAspect="1" noMove="1" noResize="1" noEditPoints="1" noAdjustHandles="1" noChangeArrowheads="1" noChangeShapeType="1" noTextEdit="1"/>
              </p:cNvSpPr>
              <p:nvPr/>
            </p:nvSpPr>
            <p:spPr>
              <a:xfrm>
                <a:off x="7680176" y="4895328"/>
                <a:ext cx="1440160" cy="477888"/>
              </a:xfrm>
              <a:prstGeom prst="rect">
                <a:avLst/>
              </a:prstGeom>
              <a:blipFill>
                <a:blip r:embed="rId5"/>
                <a:stretch>
                  <a:fillRect b="-384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A0255F1-7706-4451-B3A5-D41994E0060E}"/>
              </a:ext>
            </a:extLst>
          </p:cNvPr>
          <p:cNvPicPr>
            <a:picLocks noChangeAspect="1"/>
          </p:cNvPicPr>
          <p:nvPr/>
        </p:nvPicPr>
        <p:blipFill>
          <a:blip r:embed="rId6"/>
          <a:stretch>
            <a:fillRect/>
          </a:stretch>
        </p:blipFill>
        <p:spPr>
          <a:xfrm>
            <a:off x="3703588" y="1268760"/>
            <a:ext cx="4784825" cy="5363273"/>
          </a:xfrm>
          <a:prstGeom prst="rect">
            <a:avLst/>
          </a:prstGeom>
        </p:spPr>
      </p:pic>
    </p:spTree>
    <p:extLst>
      <p:ext uri="{BB962C8B-B14F-4D97-AF65-F5344CB8AC3E}">
        <p14:creationId xmlns:p14="http://schemas.microsoft.com/office/powerpoint/2010/main" val="2110619611"/>
      </p:ext>
    </p:extLst>
  </p:cSld>
  <p:clrMapOvr>
    <a:masterClrMapping/>
  </p:clrMapOvr>
  <mc:AlternateContent xmlns:mc="http://schemas.openxmlformats.org/markup-compatibility/2006">
    <mc:Choice xmlns:p14="http://schemas.microsoft.com/office/powerpoint/2010/main" Requires="p14">
      <p:transition p14:dur="200" advTm="25659">
        <p:fade/>
      </p:transition>
    </mc:Choice>
    <mc:Fallback>
      <p:transition advTm="25659">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mc:Choice xmlns:a14="http://schemas.microsoft.com/office/drawing/2010/main"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最优跟踪控制器、</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滤波器</a:t>
            </a:r>
            <a:r>
              <a:rPr lang="zh-CN" altLang="en-US" sz="2000" b="1" dirty="0">
                <a:solidFill>
                  <a:srgbClr val="C00000"/>
                </a:solidFill>
                <a:latin typeface="微软雅黑" panose="020B0503020204020204" pitchFamily="34" charset="-122"/>
                <a:ea typeface="微软雅黑" panose="020B0503020204020204" pitchFamily="34" charset="-122"/>
              </a:rPr>
              <a:t>效果良好</a:t>
            </a:r>
            <a:r>
              <a:rPr lang="zh-CN" altLang="en-US" sz="2000" b="1" dirty="0">
                <a:solidFill>
                  <a:srgbClr val="002060"/>
                </a:solidFill>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solidFill>
                  <a:srgbClr val="002060"/>
                </a:solidFill>
                <a:latin typeface="微软雅黑" panose="020B0503020204020204" pitchFamily="34" charset="-122"/>
                <a:ea typeface="微软雅黑" panose="020B0503020204020204" pitchFamily="34" charset="-122"/>
              </a:rPr>
              <a:t>，这说明本文提出的 </a:t>
            </a:r>
            <a:r>
              <a:rPr lang="en-US" altLang="zh-CN" sz="2000" b="1" dirty="0">
                <a:solidFill>
                  <a:srgbClr val="002060"/>
                </a:solidFill>
                <a:latin typeface="微软雅黑" panose="020B0503020204020204" pitchFamily="34" charset="-122"/>
                <a:ea typeface="微软雅黑" panose="020B0503020204020204" pitchFamily="34" charset="-122"/>
              </a:rPr>
              <a:t>GCARE </a:t>
            </a:r>
            <a:r>
              <a:rPr lang="zh-CN" altLang="en-US" sz="2000" b="1" dirty="0">
                <a:solidFill>
                  <a:srgbClr val="002060"/>
                </a:solidFill>
                <a:latin typeface="微软雅黑" panose="020B0503020204020204" pitchFamily="34" charset="-122"/>
                <a:ea typeface="微软雅黑" panose="020B0503020204020204" pitchFamily="34" charset="-122"/>
              </a:rPr>
              <a:t>及其求解算法是有效的。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856899"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3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 </a:t>
            </a:r>
            <a:r>
              <a:rPr lang="zh-CN" altLang="en-US" sz="1400" dirty="0">
                <a:latin typeface="+mj-lt"/>
                <a:ea typeface="微软雅黑" panose="020B0503020204020204" pitchFamily="34" charset="-122"/>
              </a:rPr>
              <a:t>最优跟踪控制器作用下的跟踪控制过程</a:t>
            </a:r>
          </a:p>
        </p:txBody>
      </p:sp>
      <p:pic>
        <p:nvPicPr>
          <p:cNvPr id="3" name="图形 2">
            <a:extLst>
              <a:ext uri="{FF2B5EF4-FFF2-40B4-BE49-F238E27FC236}">
                <a16:creationId xmlns:a16="http://schemas.microsoft.com/office/drawing/2014/main" id="{3C441D9B-F009-6477-BA49-83400B576D3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5387" t="4176" r="5659"/>
          <a:stretch/>
        </p:blipFill>
        <p:spPr>
          <a:xfrm>
            <a:off x="6168008" y="2348880"/>
            <a:ext cx="5220000" cy="2794017"/>
          </a:xfrm>
          <a:prstGeom prst="rect">
            <a:avLst/>
          </a:prstGeom>
        </p:spPr>
      </p:pic>
      <p:pic>
        <p:nvPicPr>
          <p:cNvPr id="8" name="图形 7">
            <a:extLst>
              <a:ext uri="{FF2B5EF4-FFF2-40B4-BE49-F238E27FC236}">
                <a16:creationId xmlns:a16="http://schemas.microsoft.com/office/drawing/2014/main" id="{4A64554E-0393-4E71-E8C6-930329DE55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723" t="3475" r="6054"/>
          <a:stretch/>
        </p:blipFill>
        <p:spPr>
          <a:xfrm>
            <a:off x="695400" y="2371960"/>
            <a:ext cx="5220000" cy="2744436"/>
          </a:xfrm>
          <a:prstGeom prst="rect">
            <a:avLst/>
          </a:prstGeom>
        </p:spPr>
      </p:pic>
      <p:sp>
        <p:nvSpPr>
          <p:cNvPr id="12" name="文本框 11">
            <a:extLst>
              <a:ext uri="{FF2B5EF4-FFF2-40B4-BE49-F238E27FC236}">
                <a16:creationId xmlns:a16="http://schemas.microsoft.com/office/drawing/2014/main" id="{A9007A10-8A52-D82B-5991-4A9115157404}"/>
              </a:ext>
            </a:extLst>
          </p:cNvPr>
          <p:cNvSpPr txBox="1"/>
          <p:nvPr/>
        </p:nvSpPr>
        <p:spPr>
          <a:xfrm>
            <a:off x="1384291"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2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a:t>
            </a:r>
            <a:r>
              <a:rPr lang="en-US" altLang="zh-CN" sz="1400" dirty="0">
                <a:latin typeface="+mj-lt"/>
                <a:ea typeface="微软雅黑" panose="020B0503020204020204" pitchFamily="34" charset="-122"/>
              </a:rPr>
              <a:t> </a:t>
            </a:r>
            <a:r>
              <a:rPr lang="zh-CN" altLang="en-US" sz="1400" dirty="0">
                <a:latin typeface="+mj-lt"/>
                <a:ea typeface="微软雅黑" panose="020B0503020204020204" pitchFamily="34" charset="-122"/>
              </a:rPr>
              <a:t>滤波器估计误差</a:t>
            </a:r>
          </a:p>
        </p:txBody>
      </p:sp>
      <p:sp>
        <p:nvSpPr>
          <p:cNvPr id="16" name="矩形 15">
            <a:extLst>
              <a:ext uri="{FF2B5EF4-FFF2-40B4-BE49-F238E27FC236}">
                <a16:creationId xmlns:a16="http://schemas.microsoft.com/office/drawing/2014/main" id="{69450A49-A2CD-418A-8DD7-927CDB088EA3}"/>
              </a:ext>
            </a:extLst>
          </p:cNvPr>
          <p:cNvSpPr/>
          <p:nvPr/>
        </p:nvSpPr>
        <p:spPr bwMode="auto">
          <a:xfrm>
            <a:off x="695400" y="2309821"/>
            <a:ext cx="10691019" cy="327941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6591835"/>
      </p:ext>
    </p:extLst>
  </p:cSld>
  <p:clrMapOvr>
    <a:masterClrMapping/>
  </p:clrMapOvr>
  <mc:AlternateContent xmlns:mc="http://schemas.openxmlformats.org/markup-compatibility/2006">
    <mc:Choice xmlns:p14="http://schemas.microsoft.com/office/powerpoint/2010/main" Requires="p14">
      <p:transition p14:dur="200" advTm="53430">
        <p:fade/>
      </p:transition>
    </mc:Choice>
    <mc:Fallback>
      <p:transition advTm="5343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mc:Choice xmlns:p14="http://schemas.microsoft.com/office/powerpoint/2010/main" Requires="p14">
      <p:transition p14:dur="200" advTm="3899">
        <p:fade/>
      </p:transition>
    </mc:Choice>
    <mc:Fallback>
      <p:transition advTm="3899">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  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矩形 71"/>
          <p:cNvSpPr/>
          <p:nvPr/>
        </p:nvSpPr>
        <p:spPr>
          <a:xfrm>
            <a:off x="950134" y="2428067"/>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1</a:t>
            </a:r>
          </a:p>
        </p:txBody>
      </p:sp>
      <p:grpSp>
        <p:nvGrpSpPr>
          <p:cNvPr id="3" name="组合 2">
            <a:extLst>
              <a:ext uri="{FF2B5EF4-FFF2-40B4-BE49-F238E27FC236}">
                <a16:creationId xmlns:a16="http://schemas.microsoft.com/office/drawing/2014/main" id="{98774E09-EAD2-4314-82D1-5D410DDD0E35}"/>
              </a:ext>
            </a:extLst>
          </p:cNvPr>
          <p:cNvGrpSpPr/>
          <p:nvPr/>
        </p:nvGrpSpPr>
        <p:grpSpPr>
          <a:xfrm>
            <a:off x="1983267" y="2049890"/>
            <a:ext cx="3392653" cy="1156465"/>
            <a:chOff x="1911259" y="2049890"/>
            <a:chExt cx="3392653" cy="1156465"/>
          </a:xfrm>
        </p:grpSpPr>
        <p:sp>
          <p:nvSpPr>
            <p:cNvPr id="73" name="矩形: 圆角 72"/>
            <p:cNvSpPr/>
            <p:nvPr/>
          </p:nvSpPr>
          <p:spPr bwMode="auto">
            <a:xfrm>
              <a:off x="1911259" y="2049890"/>
              <a:ext cx="33926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9" name="文本框 78"/>
            <p:cNvSpPr txBox="1"/>
            <p:nvPr/>
          </p:nvSpPr>
          <p:spPr>
            <a:xfrm>
              <a:off x="2102799" y="2274179"/>
              <a:ext cx="3009572"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马尔可夫跳变系统的线性二次型最优跟踪控制</a:t>
              </a:r>
            </a:p>
          </p:txBody>
        </p:sp>
      </p:grpSp>
      <p:sp>
        <p:nvSpPr>
          <p:cNvPr id="95" name="文本框 94"/>
          <p:cNvSpPr txBox="1"/>
          <p:nvPr/>
        </p:nvSpPr>
        <p:spPr>
          <a:xfrm>
            <a:off x="5714780" y="2234361"/>
            <a:ext cx="5781820" cy="8744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求解无限时域下对</a:t>
            </a:r>
            <a:r>
              <a:rPr lang="zh-CN" altLang="en-US" b="1" dirty="0">
                <a:solidFill>
                  <a:srgbClr val="C00000"/>
                </a:solidFill>
                <a:latin typeface="微软雅黑" panose="020B0503020204020204" pitchFamily="34" charset="-122"/>
                <a:ea typeface="微软雅黑" panose="020B0503020204020204" pitchFamily="34" charset="-122"/>
              </a:rPr>
              <a:t>不稳定</a:t>
            </a:r>
            <a:r>
              <a:rPr lang="zh-CN" altLang="en-US" b="1" dirty="0">
                <a:latin typeface="微软雅黑" panose="020B0503020204020204" pitchFamily="34" charset="-122"/>
                <a:ea typeface="微软雅黑" panose="020B0503020204020204" pitchFamily="34" charset="-122"/>
              </a:rPr>
              <a:t>系统的跟踪控制问题；</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设计转移概率已知与</a:t>
            </a:r>
            <a:r>
              <a:rPr lang="zh-CN" altLang="en-US" b="1" dirty="0">
                <a:solidFill>
                  <a:srgbClr val="C00000"/>
                </a:solidFill>
                <a:latin typeface="微软雅黑" panose="020B0503020204020204" pitchFamily="34" charset="-122"/>
                <a:ea typeface="微软雅黑" panose="020B0503020204020204" pitchFamily="34" charset="-122"/>
              </a:rPr>
              <a:t>未知</a:t>
            </a:r>
            <a:r>
              <a:rPr lang="zh-CN" altLang="en-US" b="1" dirty="0">
                <a:latin typeface="微软雅黑" panose="020B0503020204020204" pitchFamily="34" charset="-122"/>
                <a:ea typeface="微软雅黑" panose="020B0503020204020204" pitchFamily="34" charset="-122"/>
              </a:rPr>
              <a:t>时的</a:t>
            </a:r>
            <a:r>
              <a:rPr lang="en-US" altLang="zh-CN" b="1" dirty="0">
                <a:latin typeface="微软雅黑" panose="020B0503020204020204" pitchFamily="34" charset="-122"/>
                <a:ea typeface="微软雅黑" panose="020B0503020204020204" pitchFamily="34" charset="-122"/>
              </a:rPr>
              <a:t>CARE</a:t>
            </a:r>
            <a:r>
              <a:rPr lang="zh-CN" altLang="en-US"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4593541"/>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2</a:t>
            </a:r>
          </a:p>
        </p:txBody>
      </p:sp>
      <p:grpSp>
        <p:nvGrpSpPr>
          <p:cNvPr id="2" name="组合 1">
            <a:extLst>
              <a:ext uri="{FF2B5EF4-FFF2-40B4-BE49-F238E27FC236}">
                <a16:creationId xmlns:a16="http://schemas.microsoft.com/office/drawing/2014/main" id="{B83908F4-3079-B0F0-7422-B48525CE8313}"/>
              </a:ext>
            </a:extLst>
          </p:cNvPr>
          <p:cNvGrpSpPr/>
          <p:nvPr/>
        </p:nvGrpSpPr>
        <p:grpSpPr>
          <a:xfrm>
            <a:off x="1983267" y="4215364"/>
            <a:ext cx="3392653" cy="1156465"/>
            <a:chOff x="7392144" y="3908682"/>
            <a:chExt cx="3392653" cy="1156465"/>
          </a:xfrm>
        </p:grpSpPr>
        <p:sp>
          <p:nvSpPr>
            <p:cNvPr id="100" name="矩形: 圆角 99"/>
            <p:cNvSpPr/>
            <p:nvPr/>
          </p:nvSpPr>
          <p:spPr bwMode="auto">
            <a:xfrm>
              <a:off x="7392144" y="3908682"/>
              <a:ext cx="33926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7571551" y="4132971"/>
              <a:ext cx="3122638"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grpSp>
      <p:sp>
        <p:nvSpPr>
          <p:cNvPr id="105" name="文本框 104"/>
          <p:cNvSpPr txBox="1"/>
          <p:nvPr/>
        </p:nvSpPr>
        <p:spPr>
          <a:xfrm>
            <a:off x="5714780" y="4030503"/>
            <a:ext cx="6213868" cy="170540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给出</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唯一镇定解的存在性与</a:t>
            </a:r>
            <a:r>
              <a:rPr lang="zh-CN" altLang="en-US" b="1" dirty="0">
                <a:solidFill>
                  <a:srgbClr val="C00000"/>
                </a:solidFill>
                <a:latin typeface="微软雅黑" panose="020B0503020204020204" pitchFamily="34" charset="-122"/>
                <a:ea typeface="微软雅黑" panose="020B0503020204020204" pitchFamily="34" charset="-122"/>
              </a:rPr>
              <a:t>稳定性证明</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设计转移概率已知时的</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迭代求解算法，给出算法</a:t>
            </a:r>
            <a:r>
              <a:rPr lang="zh-CN" altLang="en-US" b="1" dirty="0">
                <a:solidFill>
                  <a:srgbClr val="C00000"/>
                </a:solidFill>
                <a:latin typeface="微软雅黑" panose="020B0503020204020204" pitchFamily="34" charset="-122"/>
                <a:ea typeface="微软雅黑" panose="020B0503020204020204" pitchFamily="34" charset="-122"/>
              </a:rPr>
              <a:t>收敛性证明</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a:t>
            </a:r>
            <a:r>
              <a:rPr lang="zh-CN" altLang="en-US" b="1" dirty="0">
                <a:solidFill>
                  <a:srgbClr val="C00000"/>
                </a:solidFill>
                <a:latin typeface="微软雅黑" panose="020B0503020204020204" pitchFamily="34" charset="-122"/>
                <a:ea typeface="微软雅黑" panose="020B0503020204020204" pitchFamily="34" charset="-122"/>
              </a:rPr>
              <a:t>未知</a:t>
            </a:r>
            <a:r>
              <a:rPr lang="zh-CN" altLang="en-US" b="1" dirty="0">
                <a:latin typeface="微软雅黑" panose="020B0503020204020204" pitchFamily="34" charset="-122"/>
                <a:ea typeface="微软雅黑" panose="020B0503020204020204" pitchFamily="34" charset="-122"/>
              </a:rPr>
              <a:t>下的</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迭代求解算法；</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5ACFE77C-0DAD-473A-A36D-8E81295020CE}"/>
              </a:ext>
            </a:extLst>
          </p:cNvPr>
          <p:cNvSpPr/>
          <p:nvPr/>
        </p:nvSpPr>
        <p:spPr bwMode="auto">
          <a:xfrm>
            <a:off x="695400" y="1900603"/>
            <a:ext cx="10691019" cy="145503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矩形 20">
            <a:extLst>
              <a:ext uri="{FF2B5EF4-FFF2-40B4-BE49-F238E27FC236}">
                <a16:creationId xmlns:a16="http://schemas.microsoft.com/office/drawing/2014/main" id="{0E9578C2-7000-4B6F-846F-2C0AB707BE9D}"/>
              </a:ext>
            </a:extLst>
          </p:cNvPr>
          <p:cNvSpPr/>
          <p:nvPr/>
        </p:nvSpPr>
        <p:spPr bwMode="auto">
          <a:xfrm>
            <a:off x="695400" y="3925946"/>
            <a:ext cx="10691019" cy="231136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9" name="箭头: 右 28">
            <a:extLst>
              <a:ext uri="{FF2B5EF4-FFF2-40B4-BE49-F238E27FC236}">
                <a16:creationId xmlns:a16="http://schemas.microsoft.com/office/drawing/2014/main" id="{B7B352BF-12D1-44F0-A27B-399137397C7E}"/>
              </a:ext>
            </a:extLst>
          </p:cNvPr>
          <p:cNvSpPr/>
          <p:nvPr/>
        </p:nvSpPr>
        <p:spPr bwMode="auto">
          <a:xfrm rot="5400000">
            <a:off x="5636745" y="3471734"/>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Tm="50518"/>
    </mc:Choice>
    <mc:Fallback>
      <p:transition advTm="5051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  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5F7485EF-F8D3-4BD0-A12E-94F9BC9666D0}"/>
              </a:ext>
            </a:extLst>
          </p:cNvPr>
          <p:cNvGrpSpPr/>
          <p:nvPr/>
        </p:nvGrpSpPr>
        <p:grpSpPr>
          <a:xfrm>
            <a:off x="1199456" y="1700808"/>
            <a:ext cx="9793088" cy="981586"/>
            <a:chOff x="1199456" y="1700808"/>
            <a:chExt cx="9793088" cy="981586"/>
          </a:xfrm>
        </p:grpSpPr>
        <p:sp>
          <p:nvSpPr>
            <p:cNvPr id="9" name="矩形 8"/>
            <p:cNvSpPr/>
            <p:nvPr/>
          </p:nvSpPr>
          <p:spPr bwMode="auto">
            <a:xfrm>
              <a:off x="1199456" y="17008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9" name="文本框 38"/>
            <p:cNvSpPr txBox="1"/>
            <p:nvPr/>
          </p:nvSpPr>
          <p:spPr>
            <a:xfrm>
              <a:off x="1199456" y="1935698"/>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FF88E855-E53C-43C9-AC65-8FD63319E075}"/>
              </a:ext>
            </a:extLst>
          </p:cNvPr>
          <p:cNvGrpSpPr/>
          <p:nvPr/>
        </p:nvGrpSpPr>
        <p:grpSpPr>
          <a:xfrm>
            <a:off x="1199456" y="3054031"/>
            <a:ext cx="9793088" cy="981586"/>
            <a:chOff x="1199456" y="3055159"/>
            <a:chExt cx="9793088" cy="981586"/>
          </a:xfrm>
        </p:grpSpPr>
        <p:sp>
          <p:nvSpPr>
            <p:cNvPr id="7" name="矩形 6"/>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FFF959E0-D2B5-43E6-9DFF-4E93AC746716}"/>
              </a:ext>
            </a:extLst>
          </p:cNvPr>
          <p:cNvGrpSpPr/>
          <p:nvPr/>
        </p:nvGrpSpPr>
        <p:grpSpPr>
          <a:xfrm>
            <a:off x="1196492" y="4407255"/>
            <a:ext cx="9793088" cy="981586"/>
            <a:chOff x="1199456" y="3055159"/>
            <a:chExt cx="9793088" cy="981586"/>
          </a:xfrm>
        </p:grpSpPr>
        <p:sp>
          <p:nvSpPr>
            <p:cNvPr id="17" name="矩形 16">
              <a:extLst>
                <a:ext uri="{FF2B5EF4-FFF2-40B4-BE49-F238E27FC236}">
                  <a16:creationId xmlns:a16="http://schemas.microsoft.com/office/drawing/2014/main" id="{4BC84629-E480-4880-9E19-097C0EA6626A}"/>
                </a:ext>
              </a:extLst>
            </p:cNvPr>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3F75425-EB2B-41D1-894B-C364C8280EA9}"/>
                    </a:ext>
                  </a:extLst>
                </p:cNvPr>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研究混合</a:t>
                  </a:r>
                  <a14:m>
                    <m:oMath xmlns:m="http://schemas.openxmlformats.org/officeDocument/2006/math">
                      <m:f>
                        <m:fPr>
                          <m:type m:val="lin"/>
                          <m:ctrlPr>
                            <a:rPr lang="en-US" altLang="zh-CN" sz="2400" b="1" i="1" smtClean="0">
                              <a:solidFill>
                                <a:srgbClr val="002060"/>
                              </a:solidFill>
                              <a:latin typeface="Cambria Math" panose="02040503050406030204" pitchFamily="18" charset="0"/>
                              <a:ea typeface="微软雅黑" panose="020B0503020204020204" pitchFamily="34" charset="-122"/>
                            </a:rPr>
                          </m:ctrlPr>
                        </m:fPr>
                        <m:num>
                          <m:sSub>
                            <m:sSubPr>
                              <m:ctrlPr>
                                <a:rPr lang="en-US" altLang="zh-CN" sz="2400" b="1" i="1">
                                  <a:solidFill>
                                    <a:srgbClr val="002060"/>
                                  </a:solidFill>
                                  <a:latin typeface="Cambria Math" panose="02040503050406030204" pitchFamily="18" charset="0"/>
                                  <a:ea typeface="微软雅黑" panose="020B0503020204020204" pitchFamily="34" charset="-122"/>
                                </a:rPr>
                              </m:ctrlPr>
                            </m:sSubPr>
                            <m:e>
                              <m:r>
                                <a:rPr lang="en-US" altLang="zh-CN" sz="2400" b="1" i="1">
                                  <a:solidFill>
                                    <a:srgbClr val="002060"/>
                                  </a:solidFill>
                                  <a:latin typeface="Cambria Math" panose="02040503050406030204" pitchFamily="18" charset="0"/>
                                  <a:ea typeface="微软雅黑" panose="020B0503020204020204" pitchFamily="34" charset="-122"/>
                                </a:rPr>
                                <m:t>𝑯</m:t>
                              </m:r>
                            </m:e>
                            <m:sub>
                              <m:r>
                                <a:rPr lang="en-US" altLang="zh-CN" sz="2400" b="1" i="1">
                                  <a:solidFill>
                                    <a:srgbClr val="002060"/>
                                  </a:solidFill>
                                  <a:latin typeface="Cambria Math" panose="02040503050406030204" pitchFamily="18" charset="0"/>
                                  <a:ea typeface="微软雅黑" panose="020B0503020204020204" pitchFamily="34" charset="-122"/>
                                </a:rPr>
                                <m:t>𝟐</m:t>
                              </m:r>
                            </m:sub>
                          </m:sSub>
                        </m:num>
                        <m:den>
                          <m:sSub>
                            <m:sSubPr>
                              <m:ctrlPr>
                                <a:rPr lang="en-US" altLang="zh-CN" sz="2400" b="1" i="1" smtClean="0">
                                  <a:solidFill>
                                    <a:srgbClr val="002060"/>
                                  </a:solidFill>
                                  <a:latin typeface="Cambria Math" panose="02040503050406030204" pitchFamily="18" charset="0"/>
                                  <a:ea typeface="微软雅黑" panose="020B0503020204020204" pitchFamily="34" charset="-122"/>
                                </a:rPr>
                              </m:ctrlPr>
                            </m:sSubPr>
                            <m:e>
                              <m:r>
                                <a:rPr lang="en-US" altLang="zh-CN" sz="2400" b="1" i="1" smtClean="0">
                                  <a:solidFill>
                                    <a:srgbClr val="002060"/>
                                  </a:solidFill>
                                  <a:latin typeface="Cambria Math" panose="02040503050406030204" pitchFamily="18" charset="0"/>
                                  <a:ea typeface="微软雅黑" panose="020B0503020204020204" pitchFamily="34" charset="-122"/>
                                </a:rPr>
                                <m:t>𝑯</m:t>
                              </m:r>
                            </m:e>
                            <m:sub>
                              <m:r>
                                <a:rPr lang="en-US" altLang="zh-CN" sz="2400" b="1" i="1" smtClean="0">
                                  <a:solidFill>
                                    <a:srgbClr val="002060"/>
                                  </a:solidFill>
                                  <a:latin typeface="Cambria Math" panose="02040503050406030204" pitchFamily="18" charset="0"/>
                                  <a:ea typeface="Cambria Math" panose="02040503050406030204" pitchFamily="18" charset="0"/>
                                </a:rPr>
                                <m:t>∞</m:t>
                              </m:r>
                            </m:sub>
                          </m:sSub>
                        </m:den>
                      </m:f>
                    </m:oMath>
                  </a14:m>
                  <a:r>
                    <a:rPr lang="zh-CN" altLang="en-US" sz="2400" b="1" dirty="0">
                      <a:solidFill>
                        <a:srgbClr val="002060"/>
                      </a:solidFill>
                      <a:latin typeface="微软雅黑" panose="020B0503020204020204" pitchFamily="34" charset="-122"/>
                      <a:ea typeface="微软雅黑" panose="020B0503020204020204" pitchFamily="34" charset="-122"/>
                    </a:rPr>
                    <a:t>控制、自适应控制、深度学习等控制方法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93F75425-EB2B-41D1-894B-C364C8280EA9}"/>
                    </a:ext>
                  </a:extLst>
                </p:cNvPr>
                <p:cNvSpPr txBox="1">
                  <a:spLocks noRot="1" noChangeAspect="1" noMove="1" noResize="1" noEditPoints="1" noAdjustHandles="1" noChangeArrowheads="1" noChangeShapeType="1" noTextEdit="1"/>
                </p:cNvSpPr>
                <p:nvPr/>
              </p:nvSpPr>
              <p:spPr>
                <a:xfrm>
                  <a:off x="1199456" y="3290049"/>
                  <a:ext cx="9793088" cy="511807"/>
                </a:xfrm>
                <a:prstGeom prst="rect">
                  <a:avLst/>
                </a:prstGeom>
                <a:blipFill>
                  <a:blip r:embed="rId4"/>
                  <a:stretch>
                    <a:fillRect l="-809" t="-103614" b="-177108"/>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mc:Choice xmlns:p14="http://schemas.microsoft.com/office/powerpoint/2010/main" Requires="p14">
      <p:transition p14:dur="10" advTm="19983"/>
    </mc:Choice>
    <mc:Fallback>
      <p:transition advTm="1998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98586503"/>
              </p:ext>
            </p:extLst>
          </p:nvPr>
        </p:nvGraphicFramePr>
        <p:xfrm>
          <a:off x="695400" y="1584673"/>
          <a:ext cx="10657185" cy="1808009"/>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录用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分区</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800" dirty="0">
                          <a:latin typeface="Times New Roman" panose="02020603050405020304" pitchFamily="18" charset="0"/>
                          <a:cs typeface="Times New Roman" panose="02020603050405020304" pitchFamily="18" charset="0"/>
                        </a:rPr>
                        <a:t>Shen Y, </a:t>
                      </a:r>
                      <a:r>
                        <a:rPr lang="en-US" altLang="zh-CN" sz="1800" b="1" dirty="0">
                          <a:solidFill>
                            <a:schemeClr val="tx1"/>
                          </a:solidFill>
                          <a:latin typeface="Times New Roman" panose="02020603050405020304" pitchFamily="18" charset="0"/>
                          <a:cs typeface="Times New Roman" panose="02020603050405020304" pitchFamily="18" charset="0"/>
                        </a:rPr>
                        <a:t>Yao C-K</a:t>
                      </a:r>
                      <a:r>
                        <a:rPr lang="en-US" altLang="zh-CN" sz="1800" dirty="0">
                          <a:latin typeface="Times New Roman" panose="02020603050405020304" pitchFamily="18" charset="0"/>
                          <a:cs typeface="Times New Roman" panose="02020603050405020304" pitchFamily="18" charset="0"/>
                        </a:rPr>
                        <a:t>, Chen B, Che W-W, Wu Z-G. </a:t>
                      </a:r>
                      <a:r>
                        <a:rPr lang="en-US" altLang="zh-CN" sz="1800" i="1" dirty="0">
                          <a:latin typeface="Times New Roman" panose="02020603050405020304" pitchFamily="18" charset="0"/>
                          <a:cs typeface="Times New Roman" panose="02020603050405020304" pitchFamily="18" charset="0"/>
                        </a:rPr>
                        <a:t>H</a:t>
                      </a:r>
                      <a:r>
                        <a:rPr lang="en-US" altLang="zh-CN" sz="1800" baseline="-250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optimal output tracking control for Markov jump systems: A reinforcement learning-based approach. </a:t>
                      </a:r>
                      <a:r>
                        <a:rPr lang="en-US" altLang="zh-CN" sz="1800" b="1" dirty="0">
                          <a:latin typeface="Times New Roman" panose="02020603050405020304" pitchFamily="18" charset="0"/>
                          <a:cs typeface="Times New Roman" panose="02020603050405020304" pitchFamily="18" charset="0"/>
                        </a:rPr>
                        <a:t>International Journal of Robust and Nonlinear Control</a:t>
                      </a:r>
                      <a:r>
                        <a:rPr lang="en-US" altLang="zh-CN" sz="1800" dirty="0">
                          <a:latin typeface="Times New Roman" panose="02020603050405020304" pitchFamily="18" charset="0"/>
                          <a:cs typeface="Times New Roman" panose="02020603050405020304" pitchFamily="18" charset="0"/>
                        </a:rPr>
                        <a:t>. 2024;1-19. doi:10.1002/rnc.7255 </a:t>
                      </a:r>
                    </a:p>
                  </a:txBody>
                  <a:tcPr anchor="ctr">
                    <a:solidFill>
                      <a:schemeClr val="tx2">
                        <a:lumMod val="20000"/>
                        <a:lumOff val="80000"/>
                      </a:schemeClr>
                    </a:solidFill>
                  </a:tcPr>
                </a:tc>
                <a:tc>
                  <a:txBody>
                    <a:bodyPr/>
                    <a:lstStyle/>
                    <a:p>
                      <a:pPr algn="ctr"/>
                      <a:r>
                        <a:rPr lang="en-US" altLang="zh-CN" sz="1800" dirty="0">
                          <a:latin typeface="Times New Roman" panose="02020603050405020304" pitchFamily="18" charset="0"/>
                          <a:cs typeface="Times New Roman" panose="02020603050405020304" pitchFamily="18" charset="0"/>
                        </a:rPr>
                        <a:t>JCR2</a:t>
                      </a:r>
                      <a:r>
                        <a:rPr lang="zh-CN" altLang="en-US" sz="1800" dirty="0">
                          <a:latin typeface="Times New Roman" panose="02020603050405020304" pitchFamily="18" charset="0"/>
                          <a:cs typeface="Times New Roman" panose="02020603050405020304" pitchFamily="18" charset="0"/>
                        </a:rPr>
                        <a:t>区</a:t>
                      </a: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718085497"/>
              </p:ext>
            </p:extLst>
          </p:nvPr>
        </p:nvGraphicFramePr>
        <p:xfrm>
          <a:off x="695400" y="3960674"/>
          <a:ext cx="10657184" cy="220463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发明专利</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800" b="0" dirty="0">
                          <a:latin typeface="Times New Roman" panose="02020603050405020304" pitchFamily="18" charset="0"/>
                          <a:cs typeface="Times New Roman" panose="02020603050405020304" pitchFamily="18" charset="0"/>
                        </a:rPr>
                        <a:t>沈英</a:t>
                      </a:r>
                      <a:r>
                        <a:rPr lang="en-US" altLang="zh-CN" sz="1800" b="0" dirty="0">
                          <a:latin typeface="Times New Roman" panose="02020603050405020304" pitchFamily="18" charset="0"/>
                          <a:cs typeface="Times New Roman" panose="02020603050405020304" pitchFamily="18" charset="0"/>
                        </a:rPr>
                        <a:t>, </a:t>
                      </a:r>
                      <a:r>
                        <a:rPr lang="zh-CN" altLang="en-US" sz="1800" b="1" dirty="0">
                          <a:solidFill>
                            <a:schemeClr val="tx1"/>
                          </a:solidFill>
                          <a:latin typeface="Times New Roman" panose="02020603050405020304" pitchFamily="18" charset="0"/>
                          <a:cs typeface="Times New Roman" panose="02020603050405020304" pitchFamily="18" charset="0"/>
                        </a:rPr>
                        <a:t>姚才康</a:t>
                      </a:r>
                      <a:r>
                        <a:rPr lang="en-US" altLang="zh-CN" sz="1800" b="0" dirty="0">
                          <a:latin typeface="Times New Roman" panose="02020603050405020304" pitchFamily="18" charset="0"/>
                          <a:cs typeface="Times New Roman" panose="02020603050405020304" pitchFamily="18" charset="0"/>
                        </a:rPr>
                        <a:t>, </a:t>
                      </a:r>
                      <a:r>
                        <a:rPr lang="zh-CN" altLang="en-US" sz="1800" b="0" dirty="0">
                          <a:latin typeface="Times New Roman" panose="02020603050405020304" pitchFamily="18" charset="0"/>
                          <a:cs typeface="Times New Roman" panose="02020603050405020304" pitchFamily="18" charset="0"/>
                        </a:rPr>
                        <a:t>倪洪杰</a:t>
                      </a:r>
                      <a:r>
                        <a:rPr lang="en-US" altLang="zh-CN" sz="1800" b="0" dirty="0">
                          <a:latin typeface="Times New Roman" panose="02020603050405020304" pitchFamily="18" charset="0"/>
                          <a:cs typeface="Times New Roman" panose="02020603050405020304" pitchFamily="18" charset="0"/>
                        </a:rPr>
                        <a:t>. </a:t>
                      </a:r>
                      <a:r>
                        <a:rPr lang="zh-CN" altLang="en-US" sz="18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800" b="0" dirty="0">
                          <a:latin typeface="Times New Roman" panose="02020603050405020304" pitchFamily="18" charset="0"/>
                          <a:cs typeface="Times New Roman" panose="02020603050405020304" pitchFamily="18" charset="0"/>
                        </a:rPr>
                        <a:t>, 202310824266.7, 2023</a:t>
                      </a:r>
                      <a:r>
                        <a:rPr lang="zh-CN" altLang="en-US" sz="1800" b="0" dirty="0">
                          <a:latin typeface="Times New Roman" panose="02020603050405020304" pitchFamily="18" charset="0"/>
                          <a:cs typeface="Times New Roman" panose="02020603050405020304" pitchFamily="18" charset="0"/>
                        </a:rPr>
                        <a:t>年</a:t>
                      </a:r>
                      <a:r>
                        <a:rPr lang="en-US" altLang="zh-CN" sz="1800" b="0" dirty="0">
                          <a:latin typeface="Times New Roman" panose="02020603050405020304" pitchFamily="18" charset="0"/>
                          <a:cs typeface="Times New Roman" panose="02020603050405020304" pitchFamily="18" charset="0"/>
                        </a:rPr>
                        <a:t>7</a:t>
                      </a:r>
                      <a:r>
                        <a:rPr lang="zh-CN" altLang="en-US" sz="1800" b="0" dirty="0">
                          <a:latin typeface="Times New Roman" panose="02020603050405020304" pitchFamily="18" charset="0"/>
                          <a:cs typeface="Times New Roman" panose="02020603050405020304" pitchFamily="18" charset="0"/>
                        </a:rPr>
                        <a:t>月</a:t>
                      </a:r>
                      <a:r>
                        <a:rPr lang="en-US" altLang="zh-CN" sz="1800" b="0" dirty="0">
                          <a:latin typeface="Times New Roman" panose="02020603050405020304" pitchFamily="18" charset="0"/>
                          <a:cs typeface="Times New Roman" panose="02020603050405020304" pitchFamily="18" charset="0"/>
                        </a:rPr>
                        <a:t>6</a:t>
                      </a:r>
                      <a:r>
                        <a:rPr lang="zh-CN" altLang="en-US" sz="1800" b="0" dirty="0">
                          <a:latin typeface="Times New Roman" panose="02020603050405020304" pitchFamily="18" charset="0"/>
                          <a:cs typeface="Times New Roman" panose="02020603050405020304" pitchFamily="18" charset="0"/>
                        </a:rPr>
                        <a:t>日</a:t>
                      </a:r>
                      <a:r>
                        <a:rPr lang="en-US" altLang="zh-CN" sz="1800" b="0" dirty="0">
                          <a:latin typeface="Times New Roman" panose="02020603050405020304" pitchFamily="18" charset="0"/>
                          <a:cs typeface="Times New Roman" panose="02020603050405020304" pitchFamily="18" charset="0"/>
                        </a:rPr>
                        <a:t>.</a:t>
                      </a:r>
                      <a:endParaRPr lang="zh-CN" altLang="en-US" sz="18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zh-CN" altLang="en-US" sz="1800" dirty="0">
                          <a:latin typeface="Times New Roman" panose="02020603050405020304" pitchFamily="18" charset="0"/>
                          <a:cs typeface="Times New Roman" panose="02020603050405020304" pitchFamily="18" charset="0"/>
                        </a:rPr>
                        <a:t>沈英</a:t>
                      </a:r>
                      <a:r>
                        <a:rPr lang="en-US" altLang="zh-CN" sz="1800" dirty="0">
                          <a:latin typeface="Times New Roman" panose="02020603050405020304" pitchFamily="18" charset="0"/>
                          <a:cs typeface="Times New Roman" panose="02020603050405020304" pitchFamily="18" charset="0"/>
                        </a:rPr>
                        <a:t>, </a:t>
                      </a:r>
                      <a:r>
                        <a:rPr lang="zh-CN" altLang="en-US" sz="1800" b="1" dirty="0">
                          <a:latin typeface="Times New Roman" panose="02020603050405020304" pitchFamily="18" charset="0"/>
                          <a:cs typeface="Times New Roman" panose="02020603050405020304" pitchFamily="18" charset="0"/>
                        </a:rPr>
                        <a:t>姚才康</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倪洪杰</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机械臂中信息不完全直流电机输出跟踪控制软件</a:t>
                      </a:r>
                      <a:r>
                        <a:rPr lang="en-US" altLang="zh-CN" sz="1800" dirty="0">
                          <a:latin typeface="Times New Roman" panose="02020603050405020304" pitchFamily="18" charset="0"/>
                          <a:cs typeface="Times New Roman" panose="02020603050405020304" pitchFamily="18" charset="0"/>
                        </a:rPr>
                        <a:t>V1.0, 2023SR1088457, 2023</a:t>
                      </a:r>
                      <a:r>
                        <a:rPr lang="zh-CN" altLang="en-US" sz="1800" dirty="0">
                          <a:latin typeface="Times New Roman" panose="02020603050405020304" pitchFamily="18" charset="0"/>
                          <a:cs typeface="Times New Roman" panose="02020603050405020304" pitchFamily="18" charset="0"/>
                        </a:rPr>
                        <a:t>年</a:t>
                      </a:r>
                      <a:r>
                        <a:rPr lang="en-US" altLang="zh-CN" sz="1800" dirty="0">
                          <a:latin typeface="Times New Roman" panose="02020603050405020304" pitchFamily="18" charset="0"/>
                          <a:cs typeface="Times New Roman" panose="02020603050405020304" pitchFamily="18" charset="0"/>
                        </a:rPr>
                        <a:t>9</a:t>
                      </a:r>
                      <a:r>
                        <a:rPr lang="zh-CN" altLang="en-US" sz="1800" dirty="0">
                          <a:latin typeface="Times New Roman" panose="02020603050405020304" pitchFamily="18" charset="0"/>
                          <a:cs typeface="Times New Roman" panose="02020603050405020304" pitchFamily="18" charset="0"/>
                        </a:rPr>
                        <a:t>月</a:t>
                      </a:r>
                      <a:r>
                        <a:rPr lang="en-US" altLang="zh-CN" sz="1800" dirty="0">
                          <a:latin typeface="Times New Roman" panose="02020603050405020304" pitchFamily="18" charset="0"/>
                          <a:cs typeface="Times New Roman" panose="02020603050405020304" pitchFamily="18" charset="0"/>
                        </a:rPr>
                        <a:t>18</a:t>
                      </a:r>
                      <a:r>
                        <a:rPr lang="zh-CN" altLang="en-US" sz="1800" dirty="0">
                          <a:latin typeface="Times New Roman" panose="02020603050405020304" pitchFamily="18" charset="0"/>
                          <a:cs typeface="Times New Roman" panose="02020603050405020304" pitchFamily="18" charset="0"/>
                        </a:rPr>
                        <a:t>日</a:t>
                      </a: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0" advTm="7767"/>
    </mc:Choice>
    <mc:Fallback>
      <p:transition advTm="776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200" advTm="8491">
        <p:fade/>
      </p:transition>
    </mc:Choice>
    <mc:Fallback>
      <p:transition advTm="849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176155" cy="379468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D72546F5-BE74-9DE7-1F8D-DF276B8D3CAB}"/>
              </a:ext>
            </a:extLst>
          </p:cNvPr>
          <p:cNvGrpSpPr/>
          <p:nvPr/>
        </p:nvGrpSpPr>
        <p:grpSpPr>
          <a:xfrm>
            <a:off x="5369446" y="2924971"/>
            <a:ext cx="6017282" cy="3794685"/>
            <a:chOff x="5369446" y="2924971"/>
            <a:chExt cx="6017282" cy="3794685"/>
          </a:xfrm>
        </p:grpSpPr>
        <p:graphicFrame>
          <p:nvGraphicFramePr>
            <p:cNvPr id="20" name="对象 19">
              <a:extLst>
                <a:ext uri="{FF2B5EF4-FFF2-40B4-BE49-F238E27FC236}">
                  <a16:creationId xmlns:a16="http://schemas.microsoft.com/office/drawing/2014/main" id="{9C51CC63-84D7-A7D8-8660-D0A98B1C4DCB}"/>
                </a:ext>
              </a:extLst>
            </p:cNvPr>
            <p:cNvGraphicFramePr>
              <a:graphicFrameLocks noChangeAspect="1"/>
            </p:cNvGraphicFramePr>
            <p:nvPr>
              <p:extLst>
                <p:ext uri="{D42A27DB-BD31-4B8C-83A1-F6EECF244321}">
                  <p14:modId xmlns:p14="http://schemas.microsoft.com/office/powerpoint/2010/main" val="782983010"/>
                </p:ext>
              </p:extLst>
            </p:nvPr>
          </p:nvGraphicFramePr>
          <p:xfrm>
            <a:off x="5574631" y="3140968"/>
            <a:ext cx="5606913" cy="3238475"/>
          </p:xfrm>
          <a:graphic>
            <a:graphicData uri="http://schemas.openxmlformats.org/presentationml/2006/ole">
              <mc:AlternateContent xmlns:mc="http://schemas.openxmlformats.org/markup-compatibility/2006">
                <mc:Choice xmlns:v="urn:schemas-microsoft-com:vml" Requires="v">
                  <p:oleObj name="Visio" r:id="rId4" imgW="3314341" imgH="1914339" progId="Visio.Drawing.15">
                    <p:embed/>
                  </p:oleObj>
                </mc:Choice>
                <mc:Fallback>
                  <p:oleObj name="Visio" r:id="rId4" imgW="3314341" imgH="191433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4631" y="3140968"/>
                          <a:ext cx="5606913" cy="3238475"/>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E7A00A3D-AFE0-1A50-5538-22B3C0C00048}"/>
                </a:ext>
              </a:extLst>
            </p:cNvPr>
            <p:cNvSpPr/>
            <p:nvPr/>
          </p:nvSpPr>
          <p:spPr bwMode="auto">
            <a:xfrm>
              <a:off x="5369446" y="2924971"/>
              <a:ext cx="6017282" cy="379468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grpSp>
      <p:sp>
        <p:nvSpPr>
          <p:cNvPr id="13" name="下箭头 43">
            <a:extLst>
              <a:ext uri="{FF2B5EF4-FFF2-40B4-BE49-F238E27FC236}">
                <a16:creationId xmlns:a16="http://schemas.microsoft.com/office/drawing/2014/main" id="{97AC00D7-19EB-4F50-AF21-B5AA15B0F511}"/>
              </a:ext>
            </a:extLst>
          </p:cNvPr>
          <p:cNvSpPr/>
          <p:nvPr/>
        </p:nvSpPr>
        <p:spPr>
          <a:xfrm rot="16200000">
            <a:off x="4850744" y="4426102"/>
            <a:ext cx="546297" cy="792089"/>
          </a:xfrm>
          <a:prstGeom prst="downArrow">
            <a:avLst/>
          </a:prstGeom>
          <a:solidFill>
            <a:srgbClr val="0070C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2060"/>
              </a:solidFill>
              <a:effectLst/>
              <a:uLnTx/>
              <a:uFillTx/>
            </a:endParaRPr>
          </a:p>
        </p:txBody>
      </p:sp>
      <p:grpSp>
        <p:nvGrpSpPr>
          <p:cNvPr id="32" name="组合 31">
            <a:extLst>
              <a:ext uri="{FF2B5EF4-FFF2-40B4-BE49-F238E27FC236}">
                <a16:creationId xmlns:a16="http://schemas.microsoft.com/office/drawing/2014/main" id="{15FCBFD3-43C8-4D4A-AC22-BBA894D72452}"/>
              </a:ext>
            </a:extLst>
          </p:cNvPr>
          <p:cNvGrpSpPr/>
          <p:nvPr/>
        </p:nvGrpSpPr>
        <p:grpSpPr>
          <a:xfrm>
            <a:off x="947274" y="3261634"/>
            <a:ext cx="3708566" cy="2424875"/>
            <a:chOff x="1055440" y="3342478"/>
            <a:chExt cx="3708566" cy="2424875"/>
          </a:xfrm>
        </p:grpSpPr>
        <p:sp>
          <p:nvSpPr>
            <p:cNvPr id="60" name="矩形 71"/>
            <p:cNvSpPr>
              <a:spLocks noChangeArrowheads="1"/>
            </p:cNvSpPr>
            <p:nvPr/>
          </p:nvSpPr>
          <p:spPr bwMode="auto">
            <a:xfrm>
              <a:off x="3533268" y="5428799"/>
              <a:ext cx="1014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功率切换</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grpSp>
          <p:nvGrpSpPr>
            <p:cNvPr id="30" name="组合 29">
              <a:extLst>
                <a:ext uri="{FF2B5EF4-FFF2-40B4-BE49-F238E27FC236}">
                  <a16:creationId xmlns:a16="http://schemas.microsoft.com/office/drawing/2014/main" id="{F4989BDA-0B3B-42A2-9787-57CF551DC308}"/>
                </a:ext>
              </a:extLst>
            </p:cNvPr>
            <p:cNvGrpSpPr/>
            <p:nvPr/>
          </p:nvGrpSpPr>
          <p:grpSpPr>
            <a:xfrm>
              <a:off x="1055440" y="3342478"/>
              <a:ext cx="3708566" cy="1249130"/>
              <a:chOff x="1055440" y="3342478"/>
              <a:chExt cx="3708566" cy="1249130"/>
            </a:xfrm>
          </p:grpSpPr>
          <p:sp>
            <p:nvSpPr>
              <p:cNvPr id="47" name="矩形 71"/>
              <p:cNvSpPr>
                <a:spLocks noChangeArrowheads="1"/>
              </p:cNvSpPr>
              <p:nvPr/>
            </p:nvSpPr>
            <p:spPr bwMode="auto">
              <a:xfrm>
                <a:off x="3533268" y="3797766"/>
                <a:ext cx="1230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元器件损坏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3F41DC4A-BAEE-47B0-94A5-83803C698223}"/>
                  </a:ext>
                </a:extLst>
              </p:cNvPr>
              <p:cNvPicPr>
                <a:picLocks noChangeAspect="1"/>
              </p:cNvPicPr>
              <p:nvPr/>
            </p:nvPicPr>
            <p:blipFill>
              <a:blip r:embed="rId6"/>
              <a:stretch>
                <a:fillRect/>
              </a:stretch>
            </p:blipFill>
            <p:spPr>
              <a:xfrm>
                <a:off x="1055440" y="3342478"/>
                <a:ext cx="2369970" cy="1249130"/>
              </a:xfrm>
              <a:prstGeom prst="rect">
                <a:avLst/>
              </a:prstGeom>
            </p:spPr>
          </p:pic>
        </p:grpSp>
      </p:grpSp>
      <p:sp>
        <p:nvSpPr>
          <p:cNvPr id="22" name="矩形 21">
            <a:extLst>
              <a:ext uri="{FF2B5EF4-FFF2-40B4-BE49-F238E27FC236}">
                <a16:creationId xmlns:a16="http://schemas.microsoft.com/office/drawing/2014/main" id="{6A03584E-B5C5-4803-9D43-9A4D717FE96A}"/>
              </a:ext>
            </a:extLst>
          </p:cNvPr>
          <p:cNvSpPr/>
          <p:nvPr/>
        </p:nvSpPr>
        <p:spPr bwMode="auto">
          <a:xfrm>
            <a:off x="848109" y="3068960"/>
            <a:ext cx="3879739" cy="1566956"/>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94DCDDB9-92C6-42EF-B9DE-72FAAAD815D8}"/>
              </a:ext>
            </a:extLst>
          </p:cNvPr>
          <p:cNvSpPr/>
          <p:nvPr/>
        </p:nvSpPr>
        <p:spPr bwMode="auto">
          <a:xfrm>
            <a:off x="848109" y="4703438"/>
            <a:ext cx="3879739" cy="1821906"/>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42645"/>
    </mc:Choice>
    <mc:Fallback>
      <p:transition advTm="426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solidFill>
                  <a:srgbClr val="002060"/>
                </a:solidFill>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MJS</a:t>
            </a:r>
            <a:r>
              <a:rPr lang="zh-CN" altLang="en-US" sz="2000" b="1" dirty="0">
                <a:solidFill>
                  <a:srgbClr val="002060"/>
                </a:solidFill>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solidFill>
                  <a:srgbClr val="002060"/>
                </a:solidFill>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solidFill>
                  <a:srgbClr val="002060"/>
                </a:solidFill>
                <a:latin typeface="微软雅黑" panose="020B0503020204020204" pitchFamily="34" charset="-122"/>
                <a:ea typeface="微软雅黑" panose="020B0503020204020204" pitchFamily="34" charset="-122"/>
              </a:rPr>
              <a:t>时，已有的控制算法将不再适用。</a:t>
            </a:r>
          </a:p>
        </p:txBody>
      </p:sp>
      <p:sp>
        <p:nvSpPr>
          <p:cNvPr id="17" name="矩形 16">
            <a:extLst>
              <a:ext uri="{FF2B5EF4-FFF2-40B4-BE49-F238E27FC236}">
                <a16:creationId xmlns:a16="http://schemas.microsoft.com/office/drawing/2014/main" id="{E215D130-880D-28BD-DFE0-0B33088983E7}"/>
              </a:ext>
            </a:extLst>
          </p:cNvPr>
          <p:cNvSpPr/>
          <p:nvPr/>
        </p:nvSpPr>
        <p:spPr bwMode="auto">
          <a:xfrm>
            <a:off x="711117" y="3601331"/>
            <a:ext cx="10691020"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7A0FEB6F-FF1D-4C67-BBA8-214BAD345990}"/>
              </a:ext>
            </a:extLst>
          </p:cNvPr>
          <p:cNvPicPr>
            <a:picLocks noChangeAspect="1"/>
          </p:cNvPicPr>
          <p:nvPr/>
        </p:nvPicPr>
        <p:blipFill>
          <a:blip r:embed="rId4"/>
          <a:stretch>
            <a:fillRect/>
          </a:stretch>
        </p:blipFill>
        <p:spPr>
          <a:xfrm>
            <a:off x="4943872" y="3976957"/>
            <a:ext cx="6264696" cy="2172761"/>
          </a:xfrm>
          <a:prstGeom prst="rect">
            <a:avLst/>
          </a:prstGeom>
        </p:spPr>
      </p:pic>
      <p:sp>
        <p:nvSpPr>
          <p:cNvPr id="14" name="文本框 13">
            <a:extLst>
              <a:ext uri="{FF2B5EF4-FFF2-40B4-BE49-F238E27FC236}">
                <a16:creationId xmlns:a16="http://schemas.microsoft.com/office/drawing/2014/main" id="{C76FF9B9-FD94-4C00-829E-F583B83A289B}"/>
              </a:ext>
            </a:extLst>
          </p:cNvPr>
          <p:cNvSpPr txBox="1"/>
          <p:nvPr/>
        </p:nvSpPr>
        <p:spPr>
          <a:xfrm>
            <a:off x="816961" y="3845151"/>
            <a:ext cx="3910887" cy="243637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电力系统故障：</a:t>
            </a:r>
            <a:r>
              <a:rPr lang="zh-CN" altLang="en-US" dirty="0">
                <a:latin typeface="微软雅黑" panose="020B0503020204020204" pitchFamily="34" charset="-122"/>
                <a:ea typeface="微软雅黑" panose="020B0503020204020204" pitchFamily="34" charset="-122"/>
              </a:rPr>
              <a:t>发电机故障、输电线路短路、变压器故障</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电网负荷变化：</a:t>
            </a:r>
            <a:r>
              <a:rPr lang="zh-CN" altLang="en-US" dirty="0">
                <a:latin typeface="微软雅黑" panose="020B0503020204020204" pitchFamily="34" charset="-122"/>
                <a:ea typeface="微软雅黑" panose="020B0503020204020204" pitchFamily="34" charset="-122"/>
              </a:rPr>
              <a:t>季节变化、昼夜变化、大型设备启动</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极端天气：</a:t>
            </a:r>
            <a:r>
              <a:rPr lang="zh-CN" altLang="en-US" dirty="0">
                <a:latin typeface="微软雅黑" panose="020B0503020204020204" pitchFamily="34" charset="-122"/>
                <a:ea typeface="微软雅黑" panose="020B0503020204020204" pitchFamily="34" charset="-122"/>
              </a:rPr>
              <a:t>雷电、风暴</a:t>
            </a:r>
            <a:endParaRPr lang="en-US" altLang="zh-CN" dirty="0">
              <a:latin typeface="微软雅黑" panose="020B0503020204020204" pitchFamily="34" charset="-122"/>
              <a:ea typeface="微软雅黑" panose="020B0503020204020204" pitchFamily="34" charset="-122"/>
            </a:endParaRPr>
          </a:p>
          <a:p>
            <a:pPr algn="ctr">
              <a:lnSpc>
                <a:spcPts val="600"/>
              </a:lnSpc>
            </a:pPr>
            <a:r>
              <a:rPr lang="en-US" altLang="zh-CN" b="1" dirty="0">
                <a:latin typeface="微软雅黑" panose="020B0503020204020204" pitchFamily="34" charset="-122"/>
                <a:ea typeface="微软雅黑" panose="020B0503020204020204" pitchFamily="34" charset="-122"/>
              </a:rPr>
              <a:t>.</a:t>
            </a:r>
          </a:p>
          <a:p>
            <a:pPr algn="ctr">
              <a:lnSpc>
                <a:spcPts val="600"/>
              </a:lnSpc>
            </a:pPr>
            <a:r>
              <a:rPr lang="en-US" altLang="zh-CN" b="1" dirty="0">
                <a:latin typeface="微软雅黑" panose="020B0503020204020204" pitchFamily="34" charset="-122"/>
                <a:ea typeface="微软雅黑" panose="020B0503020204020204" pitchFamily="34" charset="-122"/>
              </a:rPr>
              <a:t>.</a:t>
            </a:r>
          </a:p>
          <a:p>
            <a:pPr algn="ctr">
              <a:lnSpc>
                <a:spcPts val="600"/>
              </a:lnSpc>
            </a:pPr>
            <a:r>
              <a:rPr lang="en-US" altLang="zh-CN" b="1"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p14:dur="0" advTm="85203"/>
    </mc:Choice>
    <mc:Fallback>
      <p:transition advTm="852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mc:Choice xmlns:p14="http://schemas.microsoft.com/office/powerpoint/2010/main" Requires="p14">
      <p:transition p14:dur="200" advTm="1171">
        <p:fade/>
      </p:transition>
    </mc:Choice>
    <mc:Fallback>
      <p:transition advTm="117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2046870" y="5445224"/>
            <a:ext cx="8098261"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36" name="矩形 35"/>
          <p:cNvSpPr/>
          <p:nvPr/>
        </p:nvSpPr>
        <p:spPr bwMode="auto">
          <a:xfrm>
            <a:off x="673425"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跟踪不稳定系统</a:t>
            </a:r>
          </a:p>
        </p:txBody>
      </p:sp>
      <p:sp>
        <p:nvSpPr>
          <p:cNvPr id="61" name="文本框 60"/>
          <p:cNvSpPr txBox="1"/>
          <p:nvPr/>
        </p:nvSpPr>
        <p:spPr>
          <a:xfrm>
            <a:off x="7589556" y="1516722"/>
            <a:ext cx="2491018"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483732" y="3949581"/>
            <a:ext cx="2702666" cy="400110"/>
          </a:xfrm>
          <a:prstGeom prst="rect">
            <a:avLst/>
          </a:prstGeom>
          <a:noFill/>
        </p:spPr>
        <p:txBody>
          <a:bodyPr wrap="square" rtlCol="0">
            <a:spAutoFit/>
          </a:bodyPr>
          <a:lstStyle/>
          <a:p>
            <a:pPr algn="ctr"/>
            <a:r>
              <a:rPr kumimoji="1"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002060"/>
                </a:solidFill>
                <a:latin typeface="微软雅黑" panose="020B0503020204020204" pitchFamily="34" charset="-122"/>
                <a:ea typeface="微软雅黑" panose="020B0503020204020204" pitchFamily="34" charset="-122"/>
              </a:rPr>
              <a:t>方程无法求解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5"/>
          <a:stretch>
            <a:fillRect/>
          </a:stretch>
        </p:blipFill>
        <p:spPr>
          <a:xfrm>
            <a:off x="3695390" y="2419352"/>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6"/>
          <a:stretch>
            <a:fillRect/>
          </a:stretch>
        </p:blipFill>
        <p:spPr>
          <a:xfrm>
            <a:off x="824632" y="2390567"/>
            <a:ext cx="2175024" cy="1085279"/>
          </a:xfrm>
          <a:prstGeom prst="rect">
            <a:avLst/>
          </a:prstGeom>
        </p:spPr>
      </p:pic>
      <p:grpSp>
        <p:nvGrpSpPr>
          <p:cNvPr id="21" name="组合 20">
            <a:extLst>
              <a:ext uri="{FF2B5EF4-FFF2-40B4-BE49-F238E27FC236}">
                <a16:creationId xmlns:a16="http://schemas.microsoft.com/office/drawing/2014/main" id="{0B3EE2EC-69FD-3AF4-466B-D33BF56766CA}"/>
              </a:ext>
            </a:extLst>
          </p:cNvPr>
          <p:cNvGrpSpPr/>
          <p:nvPr/>
        </p:nvGrpSpPr>
        <p:grpSpPr>
          <a:xfrm>
            <a:off x="931148" y="3949581"/>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solidFill>
                    <a:srgbClr val="002060"/>
                  </a:solidFill>
                  <a:latin typeface="微软雅黑" panose="020B0503020204020204" pitchFamily="34" charset="-122"/>
                  <a:ea typeface="微软雅黑" panose="020B0503020204020204" pitchFamily="34" charset="-122"/>
                </a:rPr>
                <a:t>二次型性能指标            发散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1152835121"/>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7" imgW="685800" imgH="291960" progId="Equation.DSMT4">
                    <p:embed/>
                  </p:oleObj>
                </mc:Choice>
                <mc:Fallback>
                  <p:oleObj name="Equation" r:id="rId7" imgW="685800" imgH="291960" progId="Equation.DSMT4">
                    <p:embed/>
                    <p:pic>
                      <p:nvPicPr>
                        <p:cNvPr id="0" name=""/>
                        <p:cNvPicPr/>
                        <p:nvPr/>
                      </p:nvPicPr>
                      <p:blipFill>
                        <a:blip r:embed="rId8"/>
                        <a:stretch>
                          <a:fillRect/>
                        </a:stretch>
                      </p:blipFill>
                      <p:spPr>
                        <a:xfrm>
                          <a:off x="3265934" y="3960667"/>
                          <a:ext cx="813842" cy="345721"/>
                        </a:xfrm>
                        <a:prstGeom prst="rect">
                          <a:avLst/>
                        </a:prstGeom>
                      </p:spPr>
                    </p:pic>
                  </p:oleObj>
                </mc:Fallback>
              </mc:AlternateContent>
            </a:graphicData>
          </a:graphic>
        </p:graphicFrame>
      </p:grpSp>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8" name="箭头: 右 17">
            <a:extLst>
              <a:ext uri="{FF2B5EF4-FFF2-40B4-BE49-F238E27FC236}">
                <a16:creationId xmlns:a16="http://schemas.microsoft.com/office/drawing/2014/main" id="{58A0554C-B709-CC82-3802-14BBD82E5B81}"/>
              </a:ext>
            </a:extLst>
          </p:cNvPr>
          <p:cNvSpPr/>
          <p:nvPr/>
        </p:nvSpPr>
        <p:spPr bwMode="auto">
          <a:xfrm rot="5400000">
            <a:off x="8572492"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89735"/>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Tm="65068"/>
    </mc:Choice>
    <mc:Fallback>
      <p:transition advTm="650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731055"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695400" y="1785852"/>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马尔可夫跳变系统的线性二次型最优跟踪控制</a:t>
              </a:r>
              <a:endParaRPr kumimoji="0" lang="en-US" altLang="zh-CN"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问题</a:t>
              </a:r>
            </a:p>
          </p:txBody>
        </p:sp>
      </p:grpSp>
      <p:sp>
        <p:nvSpPr>
          <p:cNvPr id="8" name="文本框 7"/>
          <p:cNvSpPr txBox="1"/>
          <p:nvPr/>
        </p:nvSpPr>
        <p:spPr>
          <a:xfrm>
            <a:off x="4512170"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研究方法</a:t>
            </a:r>
          </a:p>
        </p:txBody>
      </p:sp>
      <p:sp>
        <p:nvSpPr>
          <p:cNvPr id="10" name="矩形 113"/>
          <p:cNvSpPr>
            <a:spLocks noChangeArrowheads="1"/>
          </p:cNvSpPr>
          <p:nvPr/>
        </p:nvSpPr>
        <p:spPr bwMode="auto">
          <a:xfrm>
            <a:off x="3695819" y="2273410"/>
            <a:ext cx="2968324"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695819" y="2437804"/>
            <a:ext cx="2968324"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线性二次型最优跟踪控制</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 </a:t>
            </a: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LMI </a:t>
            </a: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的控制方法</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模型预测控制</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695819" y="4118907"/>
            <a:ext cx="296832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i="1" dirty="0">
                <a:solidFill>
                  <a:srgbClr val="002060"/>
                </a:solidFill>
                <a:latin typeface="微软雅黑" panose="020B0503020204020204" pitchFamily="34" charset="-122"/>
                <a:ea typeface="微软雅黑" panose="020B0503020204020204" pitchFamily="34" charset="-122"/>
              </a:rPr>
              <a:t>H</a:t>
            </a:r>
            <a:r>
              <a:rPr lang="en-US" altLang="zh-CN" sz="1600" b="1" baseline="-25000" dirty="0">
                <a:solidFill>
                  <a:srgbClr val="002060"/>
                </a:solidFill>
                <a:latin typeface="微软雅黑" panose="020B0503020204020204" pitchFamily="34" charset="-122"/>
                <a:ea typeface="微软雅黑" panose="020B0503020204020204" pitchFamily="34" charset="-122"/>
              </a:rPr>
              <a:t>2 </a:t>
            </a:r>
            <a:r>
              <a:rPr lang="en-US" altLang="zh-CN" sz="1600" b="1" dirty="0">
                <a:solidFill>
                  <a:srgbClr val="002060"/>
                </a:solidFill>
                <a:latin typeface="微软雅黑" panose="020B0503020204020204" pitchFamily="34" charset="-122"/>
                <a:ea typeface="微软雅黑" panose="020B0503020204020204" pitchFamily="34" charset="-122"/>
              </a:rPr>
              <a:t>/</a:t>
            </a:r>
            <a:r>
              <a:rPr lang="en-US" altLang="zh-CN" sz="1600" b="1" i="1" dirty="0">
                <a:solidFill>
                  <a:srgbClr val="002060"/>
                </a:solidFill>
                <a:latin typeface="微软雅黑" panose="020B0503020204020204" pitchFamily="34" charset="-122"/>
                <a:ea typeface="微软雅黑" panose="020B0503020204020204" pitchFamily="34" charset="-122"/>
              </a:rPr>
              <a:t>H</a:t>
            </a:r>
            <a:r>
              <a:rPr lang="en-US" altLang="zh-CN" sz="1600" b="1" baseline="-25000"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solidFill>
                  <a:srgbClr val="002060"/>
                </a:solidFill>
                <a:latin typeface="微软雅黑" panose="020B0503020204020204" pitchFamily="34" charset="-122"/>
                <a:ea typeface="微软雅黑" panose="020B0503020204020204" pitchFamily="34" charset="-122"/>
              </a:rPr>
              <a:t>LQG </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3695820" y="3954513"/>
            <a:ext cx="2968323"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522447"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局限性</a:t>
            </a:r>
          </a:p>
        </p:txBody>
      </p:sp>
      <p:sp>
        <p:nvSpPr>
          <p:cNvPr id="11" name="矩形 113"/>
          <p:cNvSpPr>
            <a:spLocks noChangeArrowheads="1"/>
          </p:cNvSpPr>
          <p:nvPr/>
        </p:nvSpPr>
        <p:spPr bwMode="auto">
          <a:xfrm>
            <a:off x="6933236" y="2273410"/>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933235" y="2420888"/>
            <a:ext cx="451404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转移概率未知</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控制器</a:t>
            </a:r>
            <a:r>
              <a:rPr lang="zh-CN" altLang="en-US" sz="1600" b="1" dirty="0">
                <a:solidFill>
                  <a:srgbClr val="002060"/>
                </a:solidFill>
                <a:latin typeface="微软雅黑" panose="020B0503020204020204" pitchFamily="34" charset="-122"/>
                <a:ea typeface="微软雅黑" panose="020B0503020204020204" pitchFamily="34" charset="-122"/>
              </a:rPr>
              <a:t>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solidFill>
                  <a:srgbClr val="002060"/>
                </a:solidFill>
                <a:latin typeface="微软雅黑" panose="020B0503020204020204" pitchFamily="34" charset="-122"/>
                <a:ea typeface="微软雅黑" panose="020B0503020204020204" pitchFamily="34" charset="-122"/>
              </a:rPr>
              <a:t>难以保证</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计算量大。。。</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6933236" y="3969718"/>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33235" y="4134112"/>
            <a:ext cx="451404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求解转移概率未知系统的控制问题结果保守性较大</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噪声统计特性要求已知</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B2DC3BD4-C6AF-41D8-A413-A9CB4050D8AF}"/>
              </a:ext>
            </a:extLst>
          </p:cNvPr>
          <p:cNvSpPr txBox="1"/>
          <p:nvPr/>
        </p:nvSpPr>
        <p:spPr>
          <a:xfrm>
            <a:off x="6312024" y="6093296"/>
            <a:ext cx="1107996" cy="369332"/>
          </a:xfrm>
          <a:prstGeom prst="rect">
            <a:avLst/>
          </a:prstGeom>
          <a:noFill/>
        </p:spPr>
        <p:txBody>
          <a:bodyPr wrap="none" rtlCol="0">
            <a:spAutoFit/>
          </a:bodyPr>
          <a:lstStyle/>
          <a:p>
            <a:r>
              <a:rPr lang="zh-CN" altLang="en-US" dirty="0"/>
              <a:t>参考文献</a:t>
            </a:r>
          </a:p>
        </p:txBody>
      </p:sp>
    </p:spTree>
  </p:cSld>
  <p:clrMapOvr>
    <a:masterClrMapping/>
  </p:clrMapOvr>
  <mc:AlternateContent xmlns:mc="http://schemas.openxmlformats.org/markup-compatibility/2006">
    <mc:Choice xmlns:p14="http://schemas.microsoft.com/office/powerpoint/2010/main" Requires="p14">
      <p:transition p14:dur="0" advTm="110531"/>
    </mc:Choice>
    <mc:Fallback>
      <p:transition advTm="11053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mc:Choice xmlns:p14="http://schemas.microsoft.com/office/powerpoint/2010/main" Requires="p14">
      <p:transition p14:dur="200" advTm="5032">
        <p:fade/>
      </p:transition>
    </mc:Choice>
    <mc:Fallback>
      <p:transition advTm="503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648143" y="548059"/>
            <a:ext cx="107044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None/>
            </a:pPr>
            <a:r>
              <a:rPr lang="zh-CN" altLang="en-US" b="1" dirty="0">
                <a:solidFill>
                  <a:srgbClr val="C00000"/>
                </a:solidFill>
                <a:latin typeface="微软雅黑" panose="020B0503020204020204" pitchFamily="34" charset="-122"/>
                <a:ea typeface="微软雅黑" panose="020B0503020204020204" pitchFamily="34" charset="-122"/>
              </a:rPr>
              <a:t>论文组织架构</a:t>
            </a:r>
          </a:p>
        </p:txBody>
      </p:sp>
      <p:sp>
        <p:nvSpPr>
          <p:cNvPr id="23" name="矩形 22">
            <a:extLst>
              <a:ext uri="{FF2B5EF4-FFF2-40B4-BE49-F238E27FC236}">
                <a16:creationId xmlns:a16="http://schemas.microsoft.com/office/drawing/2014/main" id="{64A44DB6-6DB2-404C-9739-ACABB7D0ACDC}"/>
              </a:ext>
            </a:extLst>
          </p:cNvPr>
          <p:cNvSpPr/>
          <p:nvPr/>
        </p:nvSpPr>
        <p:spPr bwMode="auto">
          <a:xfrm>
            <a:off x="695709" y="1268760"/>
            <a:ext cx="10656875" cy="53222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4590293-7268-4364-BD7A-606FC9564EE1}"/>
              </a:ext>
            </a:extLst>
          </p:cNvPr>
          <p:cNvSpPr txBox="1"/>
          <p:nvPr/>
        </p:nvSpPr>
        <p:spPr>
          <a:xfrm>
            <a:off x="1580488" y="4437112"/>
            <a:ext cx="1356940" cy="40011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研究</a:t>
            </a:r>
            <a:r>
              <a:rPr lang="zh-CN" altLang="en-US" sz="2000" b="1" dirty="0">
                <a:solidFill>
                  <a:srgbClr val="C00000"/>
                </a:solidFill>
                <a:latin typeface="微软雅黑" panose="020B0503020204020204" pitchFamily="34" charset="-122"/>
                <a:ea typeface="微软雅黑" panose="020B0503020204020204" pitchFamily="34" charset="-122"/>
              </a:rPr>
              <a:t>内容</a:t>
            </a: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dirty="0"/>
          </a:p>
        </p:txBody>
      </p:sp>
      <p:sp>
        <p:nvSpPr>
          <p:cNvPr id="30" name="文本框 29">
            <a:extLst>
              <a:ext uri="{FF2B5EF4-FFF2-40B4-BE49-F238E27FC236}">
                <a16:creationId xmlns:a16="http://schemas.microsoft.com/office/drawing/2014/main" id="{788EA799-912A-4401-9654-8DD34BD622E9}"/>
              </a:ext>
            </a:extLst>
          </p:cNvPr>
          <p:cNvSpPr txBox="1"/>
          <p:nvPr/>
        </p:nvSpPr>
        <p:spPr>
          <a:xfrm>
            <a:off x="9264352" y="4437112"/>
            <a:ext cx="1356940" cy="400110"/>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研究</a:t>
            </a:r>
            <a:r>
              <a:rPr lang="zh-CN" altLang="en-US" sz="2000" b="1" dirty="0">
                <a:solidFill>
                  <a:srgbClr val="C00000"/>
                </a:solidFill>
                <a:latin typeface="微软雅黑" panose="020B0503020204020204" pitchFamily="34" charset="-122"/>
                <a:ea typeface="微软雅黑" panose="020B0503020204020204" pitchFamily="34" charset="-122"/>
              </a:rPr>
              <a:t>内容</a:t>
            </a:r>
            <a:r>
              <a:rPr lang="en-US" altLang="zh-CN" sz="2000" b="1" dirty="0">
                <a:solidFill>
                  <a:srgbClr val="C00000"/>
                </a:solidFill>
                <a:latin typeface="微软雅黑" panose="020B0503020204020204" pitchFamily="34" charset="-122"/>
                <a:ea typeface="微软雅黑" panose="020B0503020204020204" pitchFamily="34" charset="-122"/>
              </a:rPr>
              <a:t>2</a:t>
            </a:r>
            <a:endParaRPr lang="zh-CN" altLang="en-US" dirty="0"/>
          </a:p>
        </p:txBody>
      </p:sp>
      <p:pic>
        <p:nvPicPr>
          <p:cNvPr id="4" name="图片 3">
            <a:extLst>
              <a:ext uri="{FF2B5EF4-FFF2-40B4-BE49-F238E27FC236}">
                <a16:creationId xmlns:a16="http://schemas.microsoft.com/office/drawing/2014/main" id="{45A1743D-BB37-4D16-BAAB-E3568A742D72}"/>
              </a:ext>
            </a:extLst>
          </p:cNvPr>
          <p:cNvPicPr>
            <a:picLocks noChangeAspect="1"/>
          </p:cNvPicPr>
          <p:nvPr/>
        </p:nvPicPr>
        <p:blipFill>
          <a:blip r:embed="rId4"/>
          <a:stretch>
            <a:fillRect/>
          </a:stretch>
        </p:blipFill>
        <p:spPr>
          <a:xfrm>
            <a:off x="2351584" y="1434673"/>
            <a:ext cx="7056784" cy="5015776"/>
          </a:xfrm>
          <a:prstGeom prst="rect">
            <a:avLst/>
          </a:prstGeom>
        </p:spPr>
      </p:pic>
    </p:spTree>
    <p:extLst>
      <p:ext uri="{BB962C8B-B14F-4D97-AF65-F5344CB8AC3E}">
        <p14:creationId xmlns:p14="http://schemas.microsoft.com/office/powerpoint/2010/main" val="3883015161"/>
      </p:ext>
    </p:extLst>
  </p:cSld>
  <p:clrMapOvr>
    <a:masterClrMapping/>
  </p:clrMapOvr>
  <mc:AlternateContent xmlns:mc="http://schemas.openxmlformats.org/markup-compatibility/2006">
    <mc:Choice xmlns:p14="http://schemas.microsoft.com/office/powerpoint/2010/main" Requires="p14">
      <p:transition p14:dur="0" advTm="38038"/>
    </mc:Choice>
    <mc:Fallback>
      <p:transition advTm="3803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1834</Words>
  <Application>Microsoft Office PowerPoint</Application>
  <PresentationFormat>宽屏</PresentationFormat>
  <Paragraphs>213</Paragraphs>
  <Slides>29</Slides>
  <Notes>25</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3</vt:i4>
      </vt:variant>
      <vt:variant>
        <vt:lpstr>幻灯片标题</vt:lpstr>
      </vt:variant>
      <vt:variant>
        <vt:i4>29</vt:i4>
      </vt:variant>
    </vt:vector>
  </HeadingPairs>
  <TitlesOfParts>
    <vt:vector size="44"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Visio</vt:lpstr>
      <vt:lpstr>Equation</vt:lpstr>
      <vt:lpstr>MathType 7.0 Equation</vt:lpstr>
      <vt:lpstr>基于策略迭代的马尔可夫跳变系统 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  结</vt:lpstr>
      <vt:lpstr>展  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1920</cp:revision>
  <dcterms:created xsi:type="dcterms:W3CDTF">2016-09-08T14:29:00Z</dcterms:created>
  <dcterms:modified xsi:type="dcterms:W3CDTF">2024-05-10T09:48:37Z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