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 id="2147483664" r:id="rId2"/>
    <p:sldMasterId id="2147483680" r:id="rId3"/>
    <p:sldMasterId id="2147483694" r:id="rId4"/>
    <p:sldMasterId id="2147483708" r:id="rId5"/>
  </p:sldMasterIdLst>
  <p:notesMasterIdLst>
    <p:notesMasterId r:id="rId22"/>
  </p:notesMasterIdLst>
  <p:handoutMasterIdLst>
    <p:handoutMasterId r:id="rId23"/>
  </p:handoutMasterIdLst>
  <p:sldIdLst>
    <p:sldId id="493" r:id="rId6"/>
    <p:sldId id="8879" r:id="rId7"/>
    <p:sldId id="496" r:id="rId8"/>
    <p:sldId id="8882" r:id="rId9"/>
    <p:sldId id="8934" r:id="rId10"/>
    <p:sldId id="8883" r:id="rId11"/>
    <p:sldId id="8925" r:id="rId12"/>
    <p:sldId id="8908" r:id="rId13"/>
    <p:sldId id="8935" r:id="rId14"/>
    <p:sldId id="1302" r:id="rId15"/>
    <p:sldId id="1303" r:id="rId16"/>
    <p:sldId id="8911" r:id="rId17"/>
    <p:sldId id="8936" r:id="rId18"/>
    <p:sldId id="1043" r:id="rId19"/>
    <p:sldId id="8905" r:id="rId20"/>
    <p:sldId id="1023" r:id="rId21"/>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66CCFF"/>
    <a:srgbClr val="C00000"/>
    <a:srgbClr val="81D8FF"/>
    <a:srgbClr val="9CD8E4"/>
    <a:srgbClr val="C3E8EF"/>
    <a:srgbClr val="8FD3E1"/>
    <a:srgbClr val="D1E2F7"/>
    <a:srgbClr val="635BFD"/>
    <a:srgbClr val="FC10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3826" autoAdjust="0"/>
  </p:normalViewPr>
  <p:slideViewPr>
    <p:cSldViewPr showGuides="1">
      <p:cViewPr varScale="1">
        <p:scale>
          <a:sx n="110" d="100"/>
          <a:sy n="110" d="100"/>
        </p:scale>
        <p:origin x="786" y="10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54" d="100"/>
          <a:sy n="54" d="100"/>
        </p:scale>
        <p:origin x="-291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A88A1A-7F68-42E1-BBCD-7FB22F41615A}" type="datetimeFigureOut">
              <a:rPr lang="zh-CN" altLang="en-US" smtClean="0"/>
              <a:t>2024/4/19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D3CE86-1F16-405D-BE17-9D7BA7A4162D}"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0AA34F-5FB6-48CD-A351-7AE0CE2EF5EA}" type="datetimeFigureOut">
              <a:rPr lang="zh-CN" altLang="en-US" smtClean="0"/>
              <a:t>2024/4/19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1375B4-ECE0-4CD4-9D68-16BBC8134CE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FB6990-4F23-433F-87A0-101CE4001EFF}" type="slidenum">
              <a:rPr lang="zh-CN" altLang="en-US" smtClean="0">
                <a:solidFill>
                  <a:prstClr val="black"/>
                </a:solidFill>
                <a:latin typeface="宋体" panose="02010600030101010101" pitchFamily="2" charset="-122"/>
              </a:rPr>
              <a:t>1</a:t>
            </a:fld>
            <a:endParaRPr lang="en-US" altLang="zh-CN">
              <a:solidFill>
                <a:prstClr val="black"/>
              </a:solidFill>
              <a:latin typeface="宋体" panose="02010600030101010101" pitchFamily="2" charset="-122"/>
            </a:endParaRPr>
          </a:p>
        </p:txBody>
      </p:sp>
      <p:sp>
        <p:nvSpPr>
          <p:cNvPr id="7171" name="Rectangle 2"/>
          <p:cNvSpPr>
            <a:spLocks noGrp="1" noRot="1" noChangeAspect="1" noChangeArrowheads="1" noTextEdit="1"/>
          </p:cNvSpPr>
          <p:nvPr>
            <p:ph type="sldImg"/>
          </p:nvPr>
        </p:nvSpPr>
        <p:spPr>
          <a:xfrm>
            <a:off x="381000" y="685800"/>
            <a:ext cx="6096000" cy="3429000"/>
          </a:xfrm>
        </p:spPr>
      </p:sp>
      <p:sp>
        <p:nvSpPr>
          <p:cNvPr id="7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尊敬的各位评审老师大家好，我叫王如生，我的导师是俞立教授和陈博教授，我今天答辩的题目是资源约束下网络化多传感器系统的分布式非线性融合估计。</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14</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15</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2671763" y="509588"/>
            <a:ext cx="4530725" cy="2549525"/>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6343BE50-9156-4A53-9BCF-C73E8A71B3D9}" type="slidenum">
              <a:rPr kumimoji="0" lang="zh-CN" altLang="en-US" sz="1200" b="0" i="0" u="none" strike="noStrike" kern="120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cs typeface="+mn-cs"/>
              </a:rPr>
              <a:t>16</a:t>
            </a:fld>
            <a:endParaRPr kumimoji="0" lang="zh-CN" altLang="en-US" sz="12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随着传感器和计算机技术的快速发展，多传感器系统感知技术已广泛应用于军事指挥系统、导弹防御系统、无人集群系统、目标跟踪和导航定位等军事领域，也在自动驾驶、环境监测、智能电网、智能制造、工业物联网、智慧医疗等民用领域得到快速发展</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800"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3</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虽然集中式融合估计可获得全局最优性能，所有传感器数据</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都</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须</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由全局估计器处理</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，因而需要大量的通信与计算资源</a:t>
            </a:r>
            <a:r>
              <a:rPr lang="zh-CN" altLang="en-US" dirty="0"/>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相比之下，分布式融合结构的估计任务不仅仅集中在融合</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估计器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，还分布在多个传感器或</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局部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估计器上，</a:t>
            </a:r>
            <a:r>
              <a:rPr lang="zh-CN" altLang="en-US" dirty="0"/>
              <a:t>即使融合估计器失效，局部估计器仍然可以提供有效的状态估计信息。</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因此，本文聚焦于分布式融合估计问题。</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4</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虽然</a:t>
            </a:r>
            <a:r>
              <a:rPr lang="en-US" altLang="zh-CN" sz="1800" dirty="0">
                <a:effectLst/>
                <a:latin typeface="Times New Roman" panose="02020603050405020304" pitchFamily="18" charset="0"/>
                <a:ea typeface="宋体" panose="02010600030101010101" pitchFamily="2" charset="-122"/>
              </a:rPr>
              <a:t>NMSs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的融合估计极大提升了系统对物理对象的感知效率，</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但是</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网络的带宽通常是有限的，通信信道在单位时间内往往只能承载有限的信息，因而信息传输过程中</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存在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通信</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受限</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问题。特别地，无线传感器网络是一种由大量稀疏分布的传感器构成的自组织网络，而传感器节点通常具有能量和计算能力有限等特点，从而</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出现</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能量约束问题</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实际环境中大多数融合感知和目标信息处理系统都是非线性的，</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且现代感知技术的发展和感知范围的扩大使得感知信息多样性、交互性和复杂性更强，进而导致非线性问题更加突出</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6</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针对噪声统计特性未知下的分布式非线性融合估计问题，目前，</a:t>
            </a:r>
          </a:p>
          <a:p>
            <a:pPr eaLnBrk="1" hangingPunct="1"/>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7</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针对上述三个问题本文主要有四个研究内容：研究内容</a:t>
            </a:r>
            <a:r>
              <a:rPr lang="en-US" altLang="zh-CN" dirty="0"/>
              <a:t>1</a:t>
            </a:r>
            <a:r>
              <a:rPr lang="zh-CN" altLang="en-US" dirty="0"/>
              <a:t>：研究内容</a:t>
            </a:r>
            <a:r>
              <a:rPr lang="en-US" altLang="zh-CN" dirty="0"/>
              <a:t>2</a:t>
            </a:r>
            <a:r>
              <a:rPr lang="zh-CN" altLang="en-US" dirty="0"/>
              <a:t>在研究内容</a:t>
            </a:r>
            <a:r>
              <a:rPr lang="en-US" altLang="zh-CN" dirty="0"/>
              <a:t>1</a:t>
            </a:r>
            <a:r>
              <a:rPr lang="zh-CN" altLang="en-US" dirty="0"/>
              <a:t>的基础上研究</a:t>
            </a: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8</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10</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11</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12</a:t>
            </a:fld>
            <a:endParaRPr lang="zh-CN" altLang="en-US">
              <a:solidFill>
                <a:prstClr val="black"/>
              </a:solidFill>
              <a:latin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55"/>
          <p:cNvSpPr>
            <a:spLocks noChangeArrowheads="1"/>
          </p:cNvSpPr>
          <p:nvPr/>
        </p:nvSpPr>
        <p:spPr bwMode="gray">
          <a:xfrm>
            <a:off x="0" y="6477000"/>
            <a:ext cx="12192000" cy="381000"/>
          </a:xfrm>
          <a:prstGeom prst="rect">
            <a:avLst/>
          </a:prstGeom>
          <a:solidFill>
            <a:srgbClr val="969696">
              <a:alpha val="5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3" name="Rectangle 57"/>
          <p:cNvSpPr>
            <a:spLocks noChangeArrowheads="1"/>
          </p:cNvSpPr>
          <p:nvPr/>
        </p:nvSpPr>
        <p:spPr bwMode="gray">
          <a:xfrm>
            <a:off x="0" y="3124200"/>
            <a:ext cx="12192000" cy="762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4" name="矩形 3"/>
          <p:cNvSpPr/>
          <p:nvPr userDrawn="1"/>
        </p:nvSpPr>
        <p:spPr>
          <a:xfrm>
            <a:off x="2117" y="0"/>
            <a:ext cx="12189883"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endParaRPr>
          </a:p>
        </p:txBody>
      </p:sp>
      <p:pic>
        <p:nvPicPr>
          <p:cNvPr id="5" name="Picture 2"/>
          <p:cNvPicPr>
            <a:picLocks noChangeAspect="1" noChangeArrowheads="1"/>
          </p:cNvPicPr>
          <p:nvPr userDrawn="1"/>
        </p:nvPicPr>
        <p:blipFill>
          <a:blip r:embed="rId2"/>
          <a:srcRect/>
          <a:stretch>
            <a:fillRect/>
          </a:stretch>
        </p:blipFill>
        <p:spPr bwMode="auto">
          <a:xfrm>
            <a:off x="0" y="1071576"/>
            <a:ext cx="12192000" cy="2071687"/>
          </a:xfrm>
          <a:prstGeom prst="rect">
            <a:avLst/>
          </a:prstGeom>
          <a:noFill/>
          <a:ln w="9525">
            <a:noFill/>
            <a:miter lim="800000"/>
            <a:headEnd/>
            <a:tailEnd/>
          </a:ln>
          <a:effectLst>
            <a:prstShdw prst="shdw13" dist="53882" dir="13500000">
              <a:schemeClr val="accent1">
                <a:gamma/>
                <a:shade val="60000"/>
                <a:invGamma/>
                <a:alpha val="50000"/>
              </a:schemeClr>
            </a:prstShdw>
          </a:effectLst>
        </p:spPr>
      </p:pic>
      <p:sp>
        <p:nvSpPr>
          <p:cNvPr id="6" name="Rectangle 4"/>
          <p:cNvSpPr>
            <a:spLocks noGrp="1" noChangeArrowheads="1"/>
          </p:cNvSpPr>
          <p:nvPr>
            <p:ph type="dt" sz="half" idx="10"/>
          </p:nvPr>
        </p:nvSpPr>
        <p:spPr>
          <a:xfrm>
            <a:off x="609600" y="6477013"/>
            <a:ext cx="2844800" cy="244475"/>
          </a:xfrm>
        </p:spPr>
        <p:txBody>
          <a:bodyPr/>
          <a:lstStyle>
            <a:lvl1pPr>
              <a:defRPr sz="1200"/>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a:xfrm>
            <a:off x="4165600" y="6477013"/>
            <a:ext cx="3860800" cy="244475"/>
          </a:xfrm>
        </p:spPr>
        <p:txBody>
          <a:bodyPr/>
          <a:lstStyle>
            <a:lvl1pPr>
              <a:defRPr sz="1200"/>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a:xfrm>
            <a:off x="8737600" y="6477013"/>
            <a:ext cx="2844800" cy="244475"/>
          </a:xfrm>
        </p:spPr>
        <p:txBody>
          <a:bodyPr/>
          <a:lstStyle>
            <a:lvl1pPr>
              <a:defRPr sz="1200"/>
            </a:lvl1pPr>
          </a:lstStyle>
          <a:p>
            <a:pPr>
              <a:defRPr/>
            </a:pPr>
            <a:fld id="{011700D1-2168-4263-A3F5-45ADFFF22FD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571461" y="12144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竖排文字占位符 2"/>
          <p:cNvSpPr>
            <a:spLocks noGrp="1"/>
          </p:cNvSpPr>
          <p:nvPr>
            <p:ph type="body" orient="vert" idx="13"/>
          </p:nvPr>
        </p:nvSpPr>
        <p:spPr>
          <a:xfrm>
            <a:off x="774661" y="13668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4"/>
          </p:nvPr>
        </p:nvSpPr>
        <p:spPr/>
        <p:txBody>
          <a:bodyPr/>
          <a:lstStyle>
            <a:lvl1pPr>
              <a:defRPr/>
            </a:lvl1pPr>
          </a:lstStyle>
          <a:p>
            <a:pPr>
              <a:defRPr/>
            </a:pPr>
            <a:endParaRPr lang="en-US" altLang="zh-CN">
              <a:solidFill>
                <a:prstClr val="black"/>
              </a:solidFill>
            </a:endParaRPr>
          </a:p>
        </p:txBody>
      </p:sp>
      <p:sp>
        <p:nvSpPr>
          <p:cNvPr id="8" name="Rectangle 5"/>
          <p:cNvSpPr>
            <a:spLocks noGrp="1" noChangeArrowheads="1"/>
          </p:cNvSpPr>
          <p:nvPr>
            <p:ph type="ftr" sz="quarter" idx="15"/>
          </p:nvPr>
        </p:nvSpPr>
        <p:spPr/>
        <p:txBody>
          <a:bodyPr/>
          <a:lstStyle>
            <a:lvl1pPr>
              <a:defRPr/>
            </a:lvl1pPr>
          </a:lstStyle>
          <a:p>
            <a:pPr>
              <a:defRPr/>
            </a:pPr>
            <a:endParaRPr lang="en-US" altLang="zh-CN">
              <a:solidFill>
                <a:prstClr val="black"/>
              </a:solidFill>
            </a:endParaRPr>
          </a:p>
        </p:txBody>
      </p:sp>
      <p:sp>
        <p:nvSpPr>
          <p:cNvPr id="9" name="Rectangle 6"/>
          <p:cNvSpPr>
            <a:spLocks noGrp="1" noChangeArrowheads="1"/>
          </p:cNvSpPr>
          <p:nvPr>
            <p:ph type="sldNum" sz="quarter" idx="16"/>
          </p:nvPr>
        </p:nvSpPr>
        <p:spPr/>
        <p:txBody>
          <a:bodyPr/>
          <a:lstStyle>
            <a:lvl1pPr>
              <a:defRPr/>
            </a:lvl1pPr>
          </a:lstStyle>
          <a:p>
            <a:pPr>
              <a:defRPr/>
            </a:pPr>
            <a:fld id="{5A5A2573-7D15-475A-905A-88F8BF3A56D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8991600" y="457200"/>
            <a:ext cx="279400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178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4288B9-2EF7-4DBC-A138-6BB4DCFE0B02}"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457200"/>
            <a:ext cx="11176000" cy="4572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609600" y="1219200"/>
            <a:ext cx="10972800" cy="5105400"/>
          </a:xfrm>
        </p:spPr>
        <p:txBody>
          <a:bodyPr/>
          <a:lstStyle/>
          <a:p>
            <a:pPr lvl="0"/>
            <a:r>
              <a:rPr lang="zh-CN" altLang="en-US" noProof="0"/>
              <a:t>单击图标添加表格</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65EBC6A-20C9-4E05-A997-2839EBBE0818}"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10972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3938601"/>
            <a:ext cx="10972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EBD19C15-C156-45EA-BD20-6E40074A6CF1}"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half" idx="3"/>
          </p:nvPr>
        </p:nvSpPr>
        <p:spPr>
          <a:xfrm>
            <a:off x="6197600" y="1600206"/>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A1C04A8C-7B45-452B-AC20-19B1BF33B3BF}"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8" name="页脚占位符 7"/>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9" name="灯片编号占位符 8"/>
          <p:cNvSpPr>
            <a:spLocks noGrp="1"/>
          </p:cNvSpPr>
          <p:nvPr>
            <p:ph type="sldNum" sz="quarter" idx="12"/>
          </p:nvPr>
        </p:nvSpPr>
        <p:spPr>
          <a:xfrm>
            <a:off x="8737600" y="6245225"/>
            <a:ext cx="2844800" cy="476250"/>
          </a:xfrm>
        </p:spPr>
        <p:txBody>
          <a:bodyPr/>
          <a:lstStyle>
            <a:lvl1pPr>
              <a:defRPr/>
            </a:lvl1pPr>
          </a:lstStyle>
          <a:p>
            <a:pPr>
              <a:defRPr/>
            </a:pPr>
            <a:fld id="{42E635A1-CC68-43EE-A808-2AFD4370E347}"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55"/>
          <p:cNvSpPr>
            <a:spLocks noChangeArrowheads="1"/>
          </p:cNvSpPr>
          <p:nvPr/>
        </p:nvSpPr>
        <p:spPr bwMode="gray">
          <a:xfrm>
            <a:off x="0" y="6477000"/>
            <a:ext cx="12192000" cy="381000"/>
          </a:xfrm>
          <a:prstGeom prst="rect">
            <a:avLst/>
          </a:prstGeom>
          <a:solidFill>
            <a:srgbClr val="969696">
              <a:alpha val="56078"/>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3" name="Rectangle 57"/>
          <p:cNvSpPr>
            <a:spLocks noChangeArrowheads="1"/>
          </p:cNvSpPr>
          <p:nvPr/>
        </p:nvSpPr>
        <p:spPr bwMode="gray">
          <a:xfrm>
            <a:off x="0" y="3124200"/>
            <a:ext cx="12192000" cy="762000"/>
          </a:xfrm>
          <a:prstGeom prst="rect">
            <a:avLst/>
          </a:prstGeom>
          <a:solidFill>
            <a:schemeClr val="tx2"/>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4" name="矩形 3"/>
          <p:cNvSpPr/>
          <p:nvPr userDrawn="1"/>
        </p:nvSpPr>
        <p:spPr>
          <a:xfrm>
            <a:off x="2117" y="0"/>
            <a:ext cx="12189883"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endParaRPr>
          </a:p>
        </p:txBody>
      </p:sp>
      <p:pic>
        <p:nvPicPr>
          <p:cNvPr id="5" name="Picture 2"/>
          <p:cNvPicPr>
            <a:picLocks noChangeAspect="1" noChangeArrowheads="1"/>
          </p:cNvPicPr>
          <p:nvPr userDrawn="1"/>
        </p:nvPicPr>
        <p:blipFill>
          <a:blip r:embed="rId2"/>
          <a:srcRect/>
          <a:stretch>
            <a:fillRect/>
          </a:stretch>
        </p:blipFill>
        <p:spPr bwMode="auto">
          <a:xfrm>
            <a:off x="0" y="1071576"/>
            <a:ext cx="12192000" cy="2071687"/>
          </a:xfrm>
          <a:prstGeom prst="rect">
            <a:avLst/>
          </a:prstGeom>
          <a:noFill/>
          <a:ln w="9525">
            <a:noFill/>
            <a:miter lim="800000"/>
            <a:headEnd/>
            <a:tailEnd/>
          </a:ln>
          <a:effectLst>
            <a:prstShdw prst="shdw13" dist="53882" dir="13500000">
              <a:schemeClr val="accent1">
                <a:gamma/>
                <a:shade val="60000"/>
                <a:invGamma/>
                <a:alpha val="50000"/>
              </a:schemeClr>
            </a:prstShdw>
          </a:effectLst>
        </p:spPr>
      </p:pic>
      <p:sp>
        <p:nvSpPr>
          <p:cNvPr id="6" name="Rectangle 4"/>
          <p:cNvSpPr>
            <a:spLocks noGrp="1" noChangeArrowheads="1"/>
          </p:cNvSpPr>
          <p:nvPr>
            <p:ph type="dt" sz="half" idx="10"/>
          </p:nvPr>
        </p:nvSpPr>
        <p:spPr>
          <a:xfrm>
            <a:off x="609600" y="6477013"/>
            <a:ext cx="2844800" cy="244475"/>
          </a:xfrm>
        </p:spPr>
        <p:txBody>
          <a:bodyPr/>
          <a:lstStyle>
            <a:lvl1pPr>
              <a:defRPr sz="1200"/>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a:xfrm>
            <a:off x="4165600" y="6477013"/>
            <a:ext cx="3860800" cy="244475"/>
          </a:xfrm>
        </p:spPr>
        <p:txBody>
          <a:bodyPr/>
          <a:lstStyle>
            <a:lvl1pPr>
              <a:defRPr sz="1200"/>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a:xfrm>
            <a:off x="8737600" y="6477013"/>
            <a:ext cx="2844800" cy="244475"/>
          </a:xfrm>
        </p:spPr>
        <p:txBody>
          <a:bodyPr/>
          <a:lstStyle>
            <a:lvl1pPr>
              <a:defRPr sz="1200"/>
            </a:lvl1pPr>
          </a:lstStyle>
          <a:p>
            <a:pPr>
              <a:defRPr/>
            </a:pPr>
            <a:fld id="{A8801D45-7396-4892-B60B-6AB230029B2B}"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p:txBody>
          <a:bodyPr/>
          <a:lstStyle>
            <a:lvl1pPr>
              <a:defRPr smtClean="0">
                <a:ea typeface="宋体" panose="02010600030101010101" pitchFamily="2" charset="-122"/>
              </a:defRPr>
            </a:lvl1pPr>
          </a:lstStyle>
          <a:p>
            <a:r>
              <a:rPr lang="en-US" altLang="zh-CN">
                <a:solidFill>
                  <a:prstClr val="black"/>
                </a:solidFill>
              </a:rPr>
              <a:t>1</a:t>
            </a: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53FFC04-D425-4F30-A879-01FB69C561A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63084" y="440691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82C79DFF-FC84-4365-83DA-1A304F198AD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163AA57A-5392-4723-A3F7-20E1E897A6C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p:txBody>
          <a:bodyPr/>
          <a:lstStyle>
            <a:lvl1pPr>
              <a:defRPr smtClean="0">
                <a:ea typeface="宋体" panose="02010600030101010101" pitchFamily="2" charset="-122"/>
              </a:defRPr>
            </a:lvl1pPr>
          </a:lstStyle>
          <a:p>
            <a:pPr>
              <a:defRPr/>
            </a:pPr>
            <a:r>
              <a:rPr lang="en-US" altLang="zh-CN">
                <a:solidFill>
                  <a:prstClr val="black"/>
                </a:solidFill>
              </a:rPr>
              <a:t>1</a:t>
            </a: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ED9651C7-F44D-45F5-B0CA-D350BC2E700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10" name="Rectangle 6"/>
          <p:cNvSpPr>
            <a:spLocks noGrp="1" noChangeArrowheads="1"/>
          </p:cNvSpPr>
          <p:nvPr>
            <p:ph type="sldNum" sz="quarter" idx="12"/>
          </p:nvPr>
        </p:nvSpPr>
        <p:spPr/>
        <p:txBody>
          <a:bodyPr/>
          <a:lstStyle>
            <a:lvl1pPr>
              <a:defRPr/>
            </a:lvl1pPr>
          </a:lstStyle>
          <a:p>
            <a:pPr>
              <a:defRPr/>
            </a:pPr>
            <a:fld id="{901CCF21-9850-439C-B15B-EE399D3D6F3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F8499004-5CCE-467E-B6A1-67B3FAA84E9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4" name="Rectangle 6"/>
          <p:cNvSpPr>
            <a:spLocks noGrp="1" noChangeArrowheads="1"/>
          </p:cNvSpPr>
          <p:nvPr>
            <p:ph type="sldNum" sz="quarter" idx="12"/>
          </p:nvPr>
        </p:nvSpPr>
        <p:spPr/>
        <p:txBody>
          <a:bodyPr/>
          <a:lstStyle>
            <a:lvl1pPr>
              <a:defRPr/>
            </a:lvl1pPr>
          </a:lstStyle>
          <a:p>
            <a:pPr>
              <a:defRPr/>
            </a:pPr>
            <a:fld id="{7CEAC95E-A6C1-41C4-9DCF-DA38F4A0657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FD79F80F-3C3F-4483-AB78-1AA452955A5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A53AD06C-5F4B-4A69-93F8-0101022EB53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571461" y="12144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竖排文字占位符 2"/>
          <p:cNvSpPr>
            <a:spLocks noGrp="1"/>
          </p:cNvSpPr>
          <p:nvPr>
            <p:ph type="body" orient="vert" idx="13"/>
          </p:nvPr>
        </p:nvSpPr>
        <p:spPr>
          <a:xfrm>
            <a:off x="774661" y="13668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4"/>
          </p:nvPr>
        </p:nvSpPr>
        <p:spPr/>
        <p:txBody>
          <a:bodyPr/>
          <a:lstStyle>
            <a:lvl1pPr>
              <a:defRPr/>
            </a:lvl1pPr>
          </a:lstStyle>
          <a:p>
            <a:pPr>
              <a:defRPr/>
            </a:pPr>
            <a:endParaRPr lang="en-US" altLang="zh-CN">
              <a:solidFill>
                <a:prstClr val="black"/>
              </a:solidFill>
            </a:endParaRPr>
          </a:p>
        </p:txBody>
      </p:sp>
      <p:sp>
        <p:nvSpPr>
          <p:cNvPr id="8" name="Rectangle 5"/>
          <p:cNvSpPr>
            <a:spLocks noGrp="1" noChangeArrowheads="1"/>
          </p:cNvSpPr>
          <p:nvPr>
            <p:ph type="ftr" sz="quarter" idx="15"/>
          </p:nvPr>
        </p:nvSpPr>
        <p:spPr/>
        <p:txBody>
          <a:bodyPr/>
          <a:lstStyle>
            <a:lvl1pPr>
              <a:defRPr/>
            </a:lvl1pPr>
          </a:lstStyle>
          <a:p>
            <a:pPr>
              <a:defRPr/>
            </a:pPr>
            <a:endParaRPr lang="en-US" altLang="zh-CN">
              <a:solidFill>
                <a:prstClr val="black"/>
              </a:solidFill>
            </a:endParaRPr>
          </a:p>
        </p:txBody>
      </p:sp>
      <p:sp>
        <p:nvSpPr>
          <p:cNvPr id="9" name="Rectangle 6"/>
          <p:cNvSpPr>
            <a:spLocks noGrp="1" noChangeArrowheads="1"/>
          </p:cNvSpPr>
          <p:nvPr>
            <p:ph type="sldNum" sz="quarter" idx="16"/>
          </p:nvPr>
        </p:nvSpPr>
        <p:spPr/>
        <p:txBody>
          <a:bodyPr/>
          <a:lstStyle>
            <a:lvl1pPr>
              <a:defRPr/>
            </a:lvl1pPr>
          </a:lstStyle>
          <a:p>
            <a:pPr>
              <a:defRPr/>
            </a:pPr>
            <a:fld id="{E0F37F7D-565E-4C34-AB25-42031C926F7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8991600" y="457200"/>
            <a:ext cx="279400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178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1E67B96-C3A1-48B9-83A2-D48E8A484462}"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457200"/>
            <a:ext cx="11176000" cy="4572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609600" y="1219200"/>
            <a:ext cx="10972800" cy="5105400"/>
          </a:xfrm>
        </p:spPr>
        <p:txBody>
          <a:bodyPr/>
          <a:lstStyle/>
          <a:p>
            <a:pPr lvl="0"/>
            <a:r>
              <a:rPr lang="zh-CN" altLang="en-US" noProof="0"/>
              <a:t>单击图标添加表格</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43EE1E7-D2FF-4F87-9F61-03166864CC07}"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10972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3938601"/>
            <a:ext cx="10972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6874DA12-EDE0-458E-8A45-D7CA6410E463}"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AndObj" preserve="1">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half" idx="3"/>
          </p:nvPr>
        </p:nvSpPr>
        <p:spPr>
          <a:xfrm>
            <a:off x="6197600" y="1600206"/>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81401321-C275-46A2-943D-A6584E4A982B}"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63084" y="440691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454A81C7-E26E-4F43-986B-560B217625F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8" name="页脚占位符 7"/>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9" name="灯片编号占位符 8"/>
          <p:cNvSpPr>
            <a:spLocks noGrp="1"/>
          </p:cNvSpPr>
          <p:nvPr>
            <p:ph type="sldNum" sz="quarter" idx="12"/>
          </p:nvPr>
        </p:nvSpPr>
        <p:spPr>
          <a:xfrm>
            <a:off x="8737600" y="6245225"/>
            <a:ext cx="2844800" cy="476250"/>
          </a:xfrm>
        </p:spPr>
        <p:txBody>
          <a:bodyPr/>
          <a:lstStyle>
            <a:lvl1pPr>
              <a:defRPr/>
            </a:lvl1pPr>
          </a:lstStyle>
          <a:p>
            <a:pPr>
              <a:defRPr/>
            </a:pPr>
            <a:fld id="{1ED1EB7F-684C-4C48-80FA-F15981DAA5B9}"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65"/>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zh-CN" altLang="en-US" sz="1800">
              <a:solidFill>
                <a:srgbClr val="000000"/>
              </a:solidFill>
              <a:ea typeface="宋体" panose="02010600030101010101" pitchFamily="2" charset="-122"/>
            </a:endParaRPr>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1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702"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702"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9"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64"/>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9"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4B86BF88-502C-4B45-8D52-12179527935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9"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14"/>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6"/>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59"/>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zh-CN" altLang="en-US" sz="1800">
              <a:solidFill>
                <a:srgbClr val="000000"/>
              </a:solidFill>
              <a:ea typeface="宋体" panose="02010600030101010101" pitchFamily="2" charset="-122"/>
            </a:endParaRPr>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08"/>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698"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698"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10" name="Rectangle 6"/>
          <p:cNvSpPr>
            <a:spLocks noGrp="1" noChangeArrowheads="1"/>
          </p:cNvSpPr>
          <p:nvPr>
            <p:ph type="sldNum" sz="quarter" idx="12"/>
          </p:nvPr>
        </p:nvSpPr>
        <p:spPr/>
        <p:txBody>
          <a:bodyPr/>
          <a:lstStyle>
            <a:lvl1pPr>
              <a:defRPr/>
            </a:lvl1pPr>
          </a:lstStyle>
          <a:p>
            <a:pPr>
              <a:defRPr/>
            </a:pPr>
            <a:fld id="{EEFC1CC6-B3B3-45A9-AA2C-63C2EA90E3B3}"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5"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58"/>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5"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1"/>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08"/>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1"/>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6"/>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55"/>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zh-CN" altLang="en-US" sz="1800"/>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0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0CC98EE8-D469-476D-8B7E-B92E74B7276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4"/>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4"/>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695"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695"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54"/>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2"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2"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1" y="1600204"/>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04"/>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1" y="1600204"/>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4"/>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4" name="Rectangle 6"/>
          <p:cNvSpPr>
            <a:spLocks noGrp="1" noChangeArrowheads="1"/>
          </p:cNvSpPr>
          <p:nvPr>
            <p:ph type="sldNum" sz="quarter" idx="12"/>
          </p:nvPr>
        </p:nvSpPr>
        <p:spPr/>
        <p:txBody>
          <a:bodyPr/>
          <a:lstStyle>
            <a:lvl1pPr>
              <a:defRPr/>
            </a:lvl1pPr>
          </a:lstStyle>
          <a:p>
            <a:pPr>
              <a:defRPr/>
            </a:pPr>
            <a:fld id="{2D043A86-6EC7-4A36-83F2-375B388B96DA}"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08BFF37C-1B2C-4A09-9833-9A7C96BF501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E1DAF349-00DE-4DCA-8B93-C369864ACDD8}"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pn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9" name="Freeform 45"/>
          <p:cNvSpPr/>
          <p:nvPr/>
        </p:nvSpPr>
        <p:spPr bwMode="gray">
          <a:xfrm>
            <a:off x="9" y="0"/>
            <a:ext cx="11899900" cy="6858000"/>
          </a:xfrm>
          <a:custGeom>
            <a:avLst/>
            <a:gdLst/>
            <a:ahLst/>
            <a:cxnLst>
              <a:cxn ang="0">
                <a:pos x="0" y="0"/>
              </a:cxn>
              <a:cxn ang="0">
                <a:pos x="5622" y="0"/>
              </a:cxn>
              <a:cxn ang="0">
                <a:pos x="4457" y="4313"/>
              </a:cxn>
              <a:cxn ang="0">
                <a:pos x="0" y="4320"/>
              </a:cxn>
              <a:cxn ang="0">
                <a:pos x="0" y="0"/>
              </a:cxn>
            </a:cxnLst>
            <a:rect l="0" t="0" r="r" b="b"/>
            <a:pathLst>
              <a:path w="5622" h="4320">
                <a:moveTo>
                  <a:pt x="0" y="0"/>
                </a:moveTo>
                <a:lnTo>
                  <a:pt x="5622" y="0"/>
                </a:lnTo>
                <a:lnTo>
                  <a:pt x="4457" y="4313"/>
                </a:lnTo>
                <a:lnTo>
                  <a:pt x="0" y="4320"/>
                </a:lnTo>
                <a:lnTo>
                  <a:pt x="0" y="0"/>
                </a:lnTo>
                <a:close/>
              </a:path>
            </a:pathLst>
          </a:custGeom>
          <a:solidFill>
            <a:schemeClr val="accent5">
              <a:lumMod val="20000"/>
              <a:lumOff val="80000"/>
              <a:alpha val="13000"/>
            </a:schemeClr>
          </a:solidFill>
          <a:ln w="9525">
            <a:noFill/>
            <a:round/>
          </a:ln>
          <a:effectLst/>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7" name="Rectangle 46"/>
          <p:cNvSpPr>
            <a:spLocks noChangeArrowheads="1"/>
          </p:cNvSpPr>
          <p:nvPr/>
        </p:nvSpPr>
        <p:spPr bwMode="gray">
          <a:xfrm>
            <a:off x="0" y="6477000"/>
            <a:ext cx="12192000" cy="381000"/>
          </a:xfrm>
          <a:prstGeom prst="rect">
            <a:avLst/>
          </a:prstGeom>
          <a:solidFill>
            <a:srgbClr val="969696">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1028" name="Rectangle 47"/>
          <p:cNvSpPr>
            <a:spLocks noChangeArrowheads="1"/>
          </p:cNvSpPr>
          <p:nvPr/>
        </p:nvSpPr>
        <p:spPr bwMode="gray">
          <a:xfrm>
            <a:off x="0" y="333375"/>
            <a:ext cx="12192000" cy="609600"/>
          </a:xfrm>
          <a:prstGeom prst="rect">
            <a:avLst/>
          </a:prstGeom>
          <a:solidFill>
            <a:srgbClr val="002060">
              <a:alpha val="7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1029" name="Freeform 48"/>
          <p:cNvSpPr/>
          <p:nvPr/>
        </p:nvSpPr>
        <p:spPr bwMode="gray">
          <a:xfrm>
            <a:off x="11552767" y="333375"/>
            <a:ext cx="637117"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1800">
              <a:solidFill>
                <a:prstClr val="black"/>
              </a:solidFill>
              <a:ea typeface="宋体" panose="02010600030101010101" pitchFamily="2" charset="-122"/>
            </a:endParaRPr>
          </a:p>
        </p:txBody>
      </p:sp>
      <p:sp>
        <p:nvSpPr>
          <p:cNvPr id="1030" name="Rectangle 3"/>
          <p:cNvSpPr>
            <a:spLocks noGrp="1" noChangeArrowheads="1"/>
          </p:cNvSpPr>
          <p:nvPr>
            <p:ph type="body" idx="1"/>
          </p:nvPr>
        </p:nvSpPr>
        <p:spPr bwMode="auto">
          <a:xfrm>
            <a:off x="609600" y="1219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3" name="Rectangle 4"/>
          <p:cNvSpPr>
            <a:spLocks noGrp="1" noChangeArrowheads="1"/>
          </p:cNvSpPr>
          <p:nvPr>
            <p:ph type="dt" sz="half" idx="2"/>
          </p:nvPr>
        </p:nvSpPr>
        <p:spPr bwMode="auto">
          <a:xfrm>
            <a:off x="609600" y="6400813"/>
            <a:ext cx="2844800" cy="3206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4" name="Rectangle 5"/>
          <p:cNvSpPr>
            <a:spLocks noGrp="1" noChangeArrowheads="1"/>
          </p:cNvSpPr>
          <p:nvPr>
            <p:ph type="ftr" sz="quarter" idx="3"/>
          </p:nvPr>
        </p:nvSpPr>
        <p:spPr bwMode="auto">
          <a:xfrm>
            <a:off x="4165600" y="6400813"/>
            <a:ext cx="3860800" cy="3206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2" name="Rectangle 6"/>
          <p:cNvSpPr>
            <a:spLocks noGrp="1" noChangeArrowheads="1"/>
          </p:cNvSpPr>
          <p:nvPr>
            <p:ph type="sldNum" sz="quarter" idx="4"/>
          </p:nvPr>
        </p:nvSpPr>
        <p:spPr bwMode="auto">
          <a:xfrm>
            <a:off x="8737600" y="6400813"/>
            <a:ext cx="2844800" cy="3206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35B4DCB0-66DF-4C62-8F10-5639AC23A357}" type="slidenum">
              <a:rPr lang="en-US" altLang="zh-CN">
                <a:solidFill>
                  <a:prstClr val="black"/>
                </a:solidFill>
              </a:rPr>
              <a:t>‹#›</a:t>
            </a:fld>
            <a:endParaRPr lang="en-US" altLang="zh-CN">
              <a:solidFill>
                <a:prstClr val="black"/>
              </a:solidFill>
            </a:endParaRPr>
          </a:p>
        </p:txBody>
      </p:sp>
      <p:sp>
        <p:nvSpPr>
          <p:cNvPr id="1034" name="Rectangle 2"/>
          <p:cNvSpPr>
            <a:spLocks noGrp="1" noChangeArrowheads="1"/>
          </p:cNvSpPr>
          <p:nvPr>
            <p:ph type="title"/>
          </p:nvPr>
        </p:nvSpPr>
        <p:spPr bwMode="white">
          <a:xfrm>
            <a:off x="609600" y="457200"/>
            <a:ext cx="1117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pic>
        <p:nvPicPr>
          <p:cNvPr id="1035" name="Picture 8" descr="E:\学院\院办\国家骨干高职\IMG_3218副本.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03267" y="6461138"/>
            <a:ext cx="29887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pull dir="r"/>
  </p:transition>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defRPr>
      </a:lvl2pPr>
      <a:lvl3pPr algn="ctr" rtl="0" eaLnBrk="0" fontAlgn="base" hangingPunct="0">
        <a:spcBef>
          <a:spcPct val="0"/>
        </a:spcBef>
        <a:spcAft>
          <a:spcPct val="0"/>
        </a:spcAft>
        <a:defRPr sz="3200" b="1">
          <a:solidFill>
            <a:schemeClr val="bg1"/>
          </a:solidFill>
          <a:latin typeface="Arial" panose="020B0604020202020204" pitchFamily="34" charset="0"/>
        </a:defRPr>
      </a:lvl3pPr>
      <a:lvl4pPr algn="ctr" rtl="0" eaLnBrk="0" fontAlgn="base" hangingPunct="0">
        <a:spcBef>
          <a:spcPct val="0"/>
        </a:spcBef>
        <a:spcAft>
          <a:spcPct val="0"/>
        </a:spcAft>
        <a:defRPr sz="3200" b="1">
          <a:solidFill>
            <a:schemeClr val="bg1"/>
          </a:solidFill>
          <a:latin typeface="Arial" panose="020B0604020202020204" pitchFamily="34" charset="0"/>
        </a:defRPr>
      </a:lvl4pPr>
      <a:lvl5pPr algn="ctr" rtl="0" eaLnBrk="0" fontAlgn="base" hangingPunct="0">
        <a:spcBef>
          <a:spcPct val="0"/>
        </a:spcBef>
        <a:spcAft>
          <a:spcPct val="0"/>
        </a:spcAft>
        <a:defRPr sz="3200" b="1">
          <a:solidFill>
            <a:schemeClr val="bg1"/>
          </a:solidFill>
          <a:latin typeface="Arial" panose="020B0604020202020204" pitchFamily="34" charset="0"/>
        </a:defRPr>
      </a:lvl5pPr>
      <a:lvl6pPr marL="457200" algn="ctr" rtl="0" eaLnBrk="1" fontAlgn="base" hangingPunct="1">
        <a:spcBef>
          <a:spcPct val="0"/>
        </a:spcBef>
        <a:spcAft>
          <a:spcPct val="0"/>
        </a:spcAft>
        <a:defRPr sz="3200" b="1">
          <a:solidFill>
            <a:schemeClr val="bg1"/>
          </a:solidFill>
          <a:latin typeface="Arial" panose="020B0604020202020204" pitchFamily="34" charset="0"/>
        </a:defRPr>
      </a:lvl6pPr>
      <a:lvl7pPr marL="914400" algn="ctr" rtl="0" eaLnBrk="1" fontAlgn="base" hangingPunct="1">
        <a:spcBef>
          <a:spcPct val="0"/>
        </a:spcBef>
        <a:spcAft>
          <a:spcPct val="0"/>
        </a:spcAft>
        <a:defRPr sz="3200" b="1">
          <a:solidFill>
            <a:schemeClr val="bg1"/>
          </a:solidFill>
          <a:latin typeface="Arial" panose="020B0604020202020204" pitchFamily="34" charset="0"/>
        </a:defRPr>
      </a:lvl7pPr>
      <a:lvl8pPr marL="1371600" algn="ctr" rtl="0" eaLnBrk="1" fontAlgn="base" hangingPunct="1">
        <a:spcBef>
          <a:spcPct val="0"/>
        </a:spcBef>
        <a:spcAft>
          <a:spcPct val="0"/>
        </a:spcAft>
        <a:defRPr sz="3200" b="1">
          <a:solidFill>
            <a:schemeClr val="bg1"/>
          </a:solidFill>
          <a:latin typeface="Arial" panose="020B0604020202020204" pitchFamily="34" charset="0"/>
        </a:defRPr>
      </a:lvl8pPr>
      <a:lvl9pPr marL="1828800" algn="ctr" rtl="0" eaLnBrk="1" fontAlgn="base" hangingPunct="1">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9" name="Freeform 45"/>
          <p:cNvSpPr/>
          <p:nvPr/>
        </p:nvSpPr>
        <p:spPr bwMode="gray">
          <a:xfrm>
            <a:off x="9" y="0"/>
            <a:ext cx="11899900" cy="6858000"/>
          </a:xfrm>
          <a:custGeom>
            <a:avLst/>
            <a:gdLst/>
            <a:ahLst/>
            <a:cxnLst>
              <a:cxn ang="0">
                <a:pos x="0" y="0"/>
              </a:cxn>
              <a:cxn ang="0">
                <a:pos x="5622" y="0"/>
              </a:cxn>
              <a:cxn ang="0">
                <a:pos x="4457" y="4313"/>
              </a:cxn>
              <a:cxn ang="0">
                <a:pos x="0" y="4320"/>
              </a:cxn>
              <a:cxn ang="0">
                <a:pos x="0" y="0"/>
              </a:cxn>
            </a:cxnLst>
            <a:rect l="0" t="0" r="r" b="b"/>
            <a:pathLst>
              <a:path w="5622" h="4320">
                <a:moveTo>
                  <a:pt x="0" y="0"/>
                </a:moveTo>
                <a:lnTo>
                  <a:pt x="5622" y="0"/>
                </a:lnTo>
                <a:lnTo>
                  <a:pt x="4457" y="4313"/>
                </a:lnTo>
                <a:lnTo>
                  <a:pt x="0" y="4320"/>
                </a:lnTo>
                <a:lnTo>
                  <a:pt x="0" y="0"/>
                </a:lnTo>
                <a:close/>
              </a:path>
            </a:pathLst>
          </a:custGeom>
          <a:solidFill>
            <a:schemeClr val="accent5">
              <a:lumMod val="20000"/>
              <a:lumOff val="80000"/>
              <a:alpha val="13000"/>
            </a:schemeClr>
          </a:solidFill>
          <a:ln w="9525">
            <a:noFill/>
            <a:round/>
          </a:ln>
          <a:effectLst/>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7" name="Rectangle 46"/>
          <p:cNvSpPr>
            <a:spLocks noChangeArrowheads="1"/>
          </p:cNvSpPr>
          <p:nvPr/>
        </p:nvSpPr>
        <p:spPr bwMode="gray">
          <a:xfrm>
            <a:off x="0" y="6477000"/>
            <a:ext cx="12192000" cy="381000"/>
          </a:xfrm>
          <a:prstGeom prst="rect">
            <a:avLst/>
          </a:prstGeom>
          <a:solidFill>
            <a:srgbClr val="969696">
              <a:alpha val="39999"/>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8" name="Rectangle 47"/>
          <p:cNvSpPr>
            <a:spLocks noChangeArrowheads="1"/>
          </p:cNvSpPr>
          <p:nvPr/>
        </p:nvSpPr>
        <p:spPr bwMode="gray">
          <a:xfrm>
            <a:off x="0" y="333375"/>
            <a:ext cx="12192000" cy="609600"/>
          </a:xfrm>
          <a:prstGeom prst="rect">
            <a:avLst/>
          </a:prstGeom>
          <a:solidFill>
            <a:srgbClr val="002060">
              <a:alpha val="76862"/>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9" name="Freeform 48"/>
          <p:cNvSpPr/>
          <p:nvPr/>
        </p:nvSpPr>
        <p:spPr bwMode="gray">
          <a:xfrm>
            <a:off x="11552767" y="333375"/>
            <a:ext cx="637117"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rgbClr val="00B0F0"/>
          </a:solidFill>
          <a:ln w="9525">
            <a:noFill/>
            <a:round/>
          </a:ln>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9462" name="Rectangle 3"/>
          <p:cNvSpPr>
            <a:spLocks noGrp="1" noChangeArrowheads="1"/>
          </p:cNvSpPr>
          <p:nvPr>
            <p:ph type="body" idx="1"/>
          </p:nvPr>
        </p:nvSpPr>
        <p:spPr bwMode="auto">
          <a:xfrm>
            <a:off x="609600" y="1219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3" name="Rectangle 4"/>
          <p:cNvSpPr>
            <a:spLocks noGrp="1" noChangeArrowheads="1"/>
          </p:cNvSpPr>
          <p:nvPr>
            <p:ph type="dt" sz="half" idx="2"/>
          </p:nvPr>
        </p:nvSpPr>
        <p:spPr bwMode="auto">
          <a:xfrm>
            <a:off x="609600" y="6400813"/>
            <a:ext cx="2844800" cy="3206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4" name="Rectangle 5"/>
          <p:cNvSpPr>
            <a:spLocks noGrp="1" noChangeArrowheads="1"/>
          </p:cNvSpPr>
          <p:nvPr>
            <p:ph type="ftr" sz="quarter" idx="3"/>
          </p:nvPr>
        </p:nvSpPr>
        <p:spPr bwMode="auto">
          <a:xfrm>
            <a:off x="4165600" y="6400813"/>
            <a:ext cx="3860800" cy="3206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2" name="Rectangle 6"/>
          <p:cNvSpPr>
            <a:spLocks noGrp="1" noChangeArrowheads="1"/>
          </p:cNvSpPr>
          <p:nvPr>
            <p:ph type="sldNum" sz="quarter" idx="4"/>
          </p:nvPr>
        </p:nvSpPr>
        <p:spPr bwMode="auto">
          <a:xfrm>
            <a:off x="8737600" y="6400813"/>
            <a:ext cx="2844800" cy="3206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CD335ED9-EC11-448C-83C3-AD3C80365108}" type="slidenum">
              <a:rPr lang="en-US" altLang="zh-CN">
                <a:solidFill>
                  <a:prstClr val="black"/>
                </a:solidFill>
              </a:rPr>
              <a:t>‹#›</a:t>
            </a:fld>
            <a:endParaRPr lang="en-US" altLang="zh-CN">
              <a:solidFill>
                <a:prstClr val="black"/>
              </a:solidFill>
            </a:endParaRPr>
          </a:p>
        </p:txBody>
      </p:sp>
      <p:sp>
        <p:nvSpPr>
          <p:cNvPr id="19466" name="Rectangle 2"/>
          <p:cNvSpPr>
            <a:spLocks noGrp="1" noChangeArrowheads="1"/>
          </p:cNvSpPr>
          <p:nvPr>
            <p:ph type="title"/>
          </p:nvPr>
        </p:nvSpPr>
        <p:spPr bwMode="white">
          <a:xfrm>
            <a:off x="609600" y="457200"/>
            <a:ext cx="1117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pic>
        <p:nvPicPr>
          <p:cNvPr id="19467" name="Picture 8" descr="E:\学院\院办\国家骨干高职\IMG_3218副本.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03267" y="6461138"/>
            <a:ext cx="29887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transition>
    <p:pull dir="r"/>
  </p:transition>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defRPr>
      </a:lvl2pPr>
      <a:lvl3pPr algn="ctr" rtl="0" eaLnBrk="0" fontAlgn="base" hangingPunct="0">
        <a:spcBef>
          <a:spcPct val="0"/>
        </a:spcBef>
        <a:spcAft>
          <a:spcPct val="0"/>
        </a:spcAft>
        <a:defRPr sz="3200" b="1">
          <a:solidFill>
            <a:schemeClr val="bg1"/>
          </a:solidFill>
          <a:latin typeface="Arial" panose="020B0604020202020204" pitchFamily="34" charset="0"/>
        </a:defRPr>
      </a:lvl3pPr>
      <a:lvl4pPr algn="ctr" rtl="0" eaLnBrk="0" fontAlgn="base" hangingPunct="0">
        <a:spcBef>
          <a:spcPct val="0"/>
        </a:spcBef>
        <a:spcAft>
          <a:spcPct val="0"/>
        </a:spcAft>
        <a:defRPr sz="3200" b="1">
          <a:solidFill>
            <a:schemeClr val="bg1"/>
          </a:solidFill>
          <a:latin typeface="Arial" panose="020B0604020202020204" pitchFamily="34" charset="0"/>
        </a:defRPr>
      </a:lvl4pPr>
      <a:lvl5pPr algn="ctr" rtl="0" eaLnBrk="0" fontAlgn="base" hangingPunct="0">
        <a:spcBef>
          <a:spcPct val="0"/>
        </a:spcBef>
        <a:spcAft>
          <a:spcPct val="0"/>
        </a:spcAft>
        <a:defRPr sz="3200" b="1">
          <a:solidFill>
            <a:schemeClr val="bg1"/>
          </a:solidFill>
          <a:latin typeface="Arial" panose="020B0604020202020204" pitchFamily="34" charset="0"/>
        </a:defRPr>
      </a:lvl5pPr>
      <a:lvl6pPr marL="457200" algn="ctr" rtl="0" eaLnBrk="1" fontAlgn="base" hangingPunct="1">
        <a:spcBef>
          <a:spcPct val="0"/>
        </a:spcBef>
        <a:spcAft>
          <a:spcPct val="0"/>
        </a:spcAft>
        <a:defRPr sz="3200" b="1">
          <a:solidFill>
            <a:schemeClr val="bg1"/>
          </a:solidFill>
          <a:latin typeface="Arial" panose="020B0604020202020204" pitchFamily="34" charset="0"/>
        </a:defRPr>
      </a:lvl6pPr>
      <a:lvl7pPr marL="914400" algn="ctr" rtl="0" eaLnBrk="1" fontAlgn="base" hangingPunct="1">
        <a:spcBef>
          <a:spcPct val="0"/>
        </a:spcBef>
        <a:spcAft>
          <a:spcPct val="0"/>
        </a:spcAft>
        <a:defRPr sz="3200" b="1">
          <a:solidFill>
            <a:schemeClr val="bg1"/>
          </a:solidFill>
          <a:latin typeface="Arial" panose="020B0604020202020204" pitchFamily="34" charset="0"/>
        </a:defRPr>
      </a:lvl7pPr>
      <a:lvl8pPr marL="1371600" algn="ctr" rtl="0" eaLnBrk="1" fontAlgn="base" hangingPunct="1">
        <a:spcBef>
          <a:spcPct val="0"/>
        </a:spcBef>
        <a:spcAft>
          <a:spcPct val="0"/>
        </a:spcAft>
        <a:defRPr sz="3200" b="1">
          <a:solidFill>
            <a:schemeClr val="bg1"/>
          </a:solidFill>
          <a:latin typeface="Arial" panose="020B0604020202020204" pitchFamily="34" charset="0"/>
        </a:defRPr>
      </a:lvl8pPr>
      <a:lvl9pPr marL="1828800" algn="ctr" rtl="0" eaLnBrk="1" fontAlgn="base" hangingPunct="1">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fontAlgn="base">
              <a:spcBef>
                <a:spcPct val="0"/>
              </a:spcBef>
              <a:spcAft>
                <a:spcPct val="0"/>
              </a:spcAft>
              <a:defRPr/>
            </a:pPr>
            <a:fld id="{81B525D2-73BE-4112-8108-972E74473949}" type="slidenum">
              <a:rPr lang="zh-CN" altLang="en-US">
                <a:solidFill>
                  <a:srgbClr val="000000"/>
                </a:solidFill>
                <a:ea typeface="宋体" panose="02010600030101010101" pitchFamily="2" charset="-122"/>
              </a:rPr>
              <a:t>‹#›</a:t>
            </a:fld>
            <a:endParaRPr lang="en-US" altLang="zh-CN">
              <a:solidFill>
                <a:srgbClr val="000000"/>
              </a:solidFill>
              <a:ea typeface="宋体" panose="02010600030101010101" pitchFamily="2" charset="-122"/>
            </a:endParaRPr>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800">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fontAlgn="base">
              <a:spcBef>
                <a:spcPct val="0"/>
              </a:spcBef>
              <a:spcAft>
                <a:spcPct val="0"/>
              </a:spcAft>
              <a:defRPr/>
            </a:pPr>
            <a:fld id="{81B525D2-73BE-4112-8108-972E74473949}" type="slidenum">
              <a:rPr lang="zh-CN" altLang="en-US">
                <a:solidFill>
                  <a:srgbClr val="000000"/>
                </a:solidFill>
                <a:ea typeface="宋体" panose="02010600030101010101" pitchFamily="2" charset="-122"/>
              </a:rPr>
              <a:t>‹#›</a:t>
            </a:fld>
            <a:endParaRPr lang="en-US" altLang="zh-CN">
              <a:solidFill>
                <a:srgbClr val="000000"/>
              </a:solidFill>
              <a:ea typeface="宋体" panose="02010600030101010101" pitchFamily="2" charset="-122"/>
            </a:endParaRPr>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800">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a:defRPr/>
            </a:pPr>
            <a:endParaRPr lang="en-US" altLang="zh-CN"/>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a:defRPr/>
            </a:pPr>
            <a:endParaRPr lang="en-US" altLang="zh-CN"/>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a:defRPr/>
            </a:pPr>
            <a:fld id="{81B525D2-73BE-4112-8108-972E74473949}" type="slidenum">
              <a:rPr lang="zh-CN" altLang="en-US"/>
              <a:t>‹#›</a:t>
            </a:fld>
            <a:endParaRPr lang="en-US" altLang="zh-CN"/>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endParaRPr lang="zh-CN" altLang="en-US" sz="180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5.jpe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32.xml"/><Relationship Id="rId6" Type="http://schemas.openxmlformats.org/officeDocument/2006/relationships/image" Target="../media/image19.png"/><Relationship Id="rId5" Type="http://schemas.openxmlformats.org/officeDocument/2006/relationships/image" Target="../media/image18.jpe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5.jpe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3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3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38.jpeg"/><Relationship Id="rId2" Type="http://schemas.openxmlformats.org/officeDocument/2006/relationships/notesSlide" Target="../notesSlides/notesSlide10.xml"/><Relationship Id="rId1" Type="http://schemas.openxmlformats.org/officeDocument/2006/relationships/slideLayout" Target="../slideLayouts/slideLayout3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5.jpeg"/><Relationship Id="rId7" Type="http://schemas.openxmlformats.org/officeDocument/2006/relationships/package" Target="../embeddings/Microsoft_Visio_Drawing.vsdx"/><Relationship Id="rId2" Type="http://schemas.openxmlformats.org/officeDocument/2006/relationships/notesSlide" Target="../notesSlides/notesSlide2.xml"/><Relationship Id="rId1" Type="http://schemas.openxmlformats.org/officeDocument/2006/relationships/slideLayout" Target="../slideLayouts/slideLayout3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tags" Target="../tags/tag4.xml"/><Relationship Id="rId7" Type="http://schemas.openxmlformats.org/officeDocument/2006/relationships/image" Target="../media/image5.jpe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4.xml"/><Relationship Id="rId11" Type="http://schemas.openxmlformats.org/officeDocument/2006/relationships/image" Target="../media/image16.emf"/><Relationship Id="rId5" Type="http://schemas.openxmlformats.org/officeDocument/2006/relationships/slideLayout" Target="../slideLayouts/slideLayout32.xml"/><Relationship Id="rId10" Type="http://schemas.openxmlformats.org/officeDocument/2006/relationships/image" Target="../media/image15.emf"/><Relationship Id="rId4" Type="http://schemas.openxmlformats.org/officeDocument/2006/relationships/tags" Target="../tags/tag5.xml"/><Relationship Id="rId9" Type="http://schemas.openxmlformats.org/officeDocument/2006/relationships/image" Target="../media/image14.e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6.png"/><Relationship Id="rId5" Type="http://schemas.openxmlformats.org/officeDocument/2006/relationships/image" Target="../media/image5.jpeg"/><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452208" y="1412777"/>
            <a:ext cx="11287584" cy="1574633"/>
          </a:xfrm>
        </p:spPr>
        <p:txBody>
          <a:bodyPr/>
          <a:lstStyle/>
          <a:p>
            <a:pPr eaLnBrk="1" hangingPunct="1"/>
            <a:r>
              <a:rPr lang="zh-CN" altLang="en-US" sz="4800" b="1" dirty="0">
                <a:solidFill>
                  <a:srgbClr val="C00000"/>
                </a:solidFill>
                <a:latin typeface="微软雅黑" panose="020B0503020204020204" pitchFamily="34" charset="-122"/>
                <a:ea typeface="微软雅黑" panose="020B0503020204020204" pitchFamily="34" charset="-122"/>
              </a:rPr>
              <a:t>基于策略迭代的马尔可夫跳变系统的最优跟踪控制</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8368" y="55648"/>
            <a:ext cx="2690664" cy="565040"/>
          </a:xfrm>
          <a:prstGeom prst="rect">
            <a:avLst/>
          </a:prstGeom>
        </p:spPr>
      </p:pic>
      <p:sp>
        <p:nvSpPr>
          <p:cNvPr id="3" name="文本框 2"/>
          <p:cNvSpPr txBox="1"/>
          <p:nvPr/>
        </p:nvSpPr>
        <p:spPr>
          <a:xfrm>
            <a:off x="4223792" y="3284984"/>
            <a:ext cx="4561840" cy="2422010"/>
          </a:xfrm>
          <a:prstGeom prst="rect">
            <a:avLst/>
          </a:prstGeom>
          <a:noFill/>
        </p:spPr>
        <p:txBody>
          <a:bodyPr wrap="square">
            <a:spAutoFit/>
          </a:bodyPr>
          <a:lstStyle/>
          <a:p>
            <a:pPr algn="just">
              <a:lnSpc>
                <a:spcPct val="150000"/>
              </a:lnSpc>
            </a:pPr>
            <a:r>
              <a:rPr lang="zh-CN" altLang="en-US" sz="2600" b="1" dirty="0">
                <a:solidFill>
                  <a:schemeClr val="bg1"/>
                </a:solidFill>
                <a:latin typeface="微软雅黑" panose="020B0503020204020204" pitchFamily="34" charset="-122"/>
                <a:ea typeface="微软雅黑" panose="020B0503020204020204" pitchFamily="34" charset="-122"/>
                <a:cs typeface="+mn-ea"/>
                <a:sym typeface="+mn-lt"/>
              </a:rPr>
              <a:t>答</a:t>
            </a: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答辩人：姚才康</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指导教师：沈英 副研究员</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学科专业：控制科学与工程</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答辩日期：</a:t>
            </a:r>
            <a:r>
              <a:rPr lang="en-US" altLang="zh-CN" sz="2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sym typeface="+mn-lt"/>
              </a:rPr>
              <a:t>2024.04.21</a:t>
            </a:r>
            <a:endParaRPr lang="zh-CN" altLang="en-US" sz="2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Tree>
  </p:cSld>
  <p:clrMapOvr>
    <a:masterClrMapping/>
  </p:clrMapOvr>
  <mc:AlternateContent xmlns:mc="http://schemas.openxmlformats.org/markup-compatibility/2006" xmlns:p14="http://schemas.microsoft.com/office/powerpoint/2010/main">
    <mc:Choice Requires="p14">
      <p:transition p14:dur="0" advTm="21641"/>
    </mc:Choice>
    <mc:Fallback xmlns="">
      <p:transition advTm="2164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箭头: 下 76"/>
          <p:cNvSpPr/>
          <p:nvPr/>
        </p:nvSpPr>
        <p:spPr bwMode="auto">
          <a:xfrm>
            <a:off x="5948673" y="4896896"/>
            <a:ext cx="720080" cy="225317"/>
          </a:xfrm>
          <a:prstGeom prst="downArrow">
            <a:avLst/>
          </a:prstGeom>
          <a:solidFill>
            <a:srgbClr val="00359E"/>
          </a:solidFill>
          <a:ln w="9525" cap="flat" cmpd="sng" algn="ctr">
            <a:solidFill>
              <a:srgbClr val="00206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10" name="组合 9"/>
          <p:cNvGrpSpPr/>
          <p:nvPr/>
        </p:nvGrpSpPr>
        <p:grpSpPr>
          <a:xfrm>
            <a:off x="667371" y="5837542"/>
            <a:ext cx="10685214" cy="853390"/>
            <a:chOff x="667371" y="5718442"/>
            <a:chExt cx="10685214" cy="853390"/>
          </a:xfrm>
        </p:grpSpPr>
        <p:sp>
          <p:nvSpPr>
            <p:cNvPr id="79" name="矩形 78"/>
            <p:cNvSpPr/>
            <p:nvPr/>
          </p:nvSpPr>
          <p:spPr bwMode="auto">
            <a:xfrm>
              <a:off x="667371" y="5718442"/>
              <a:ext cx="10685214" cy="853390"/>
            </a:xfrm>
            <a:prstGeom prst="rect">
              <a:avLst/>
            </a:prstGeom>
            <a:solidFill>
              <a:schemeClr val="bg1">
                <a:lumMod val="95000"/>
              </a:schemeClr>
            </a:solidFill>
            <a:ln w="19050" cap="flat" cmpd="sng" algn="ctr">
              <a:solidFill>
                <a:srgbClr val="00359E"/>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84" name="矩形 15"/>
            <p:cNvSpPr>
              <a:spLocks noChangeArrowheads="1"/>
            </p:cNvSpPr>
            <p:nvPr/>
          </p:nvSpPr>
          <p:spPr bwMode="auto">
            <a:xfrm>
              <a:off x="1708746" y="5763056"/>
              <a:ext cx="938257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1175" indent="-3429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ts val="1200"/>
                </a:spcBef>
                <a:buClr>
                  <a:srgbClr val="002060"/>
                </a:buClr>
                <a:buSzPct val="90000"/>
                <a:buFont typeface="Times New Roman" panose="02020603050405020304" pitchFamily="18" charset="0"/>
                <a:buAutoNum type="arabicPeriod"/>
              </a:pPr>
              <a:r>
                <a:rPr lang="zh-CN" altLang="en-US" sz="1800" b="1" dirty="0">
                  <a:solidFill>
                    <a:srgbClr val="002060"/>
                  </a:solidFill>
                  <a:latin typeface="微软雅黑" panose="020B0503020204020204" pitchFamily="34" charset="-122"/>
                  <a:ea typeface="微软雅黑" panose="020B0503020204020204" pitchFamily="34" charset="-122"/>
                </a:rPr>
                <a:t>非线性量化误差转化为</a:t>
              </a:r>
              <a:r>
                <a:rPr lang="zh-CN" altLang="en-US" sz="1800" b="1" dirty="0">
                  <a:solidFill>
                    <a:srgbClr val="C00000"/>
                  </a:solidFill>
                  <a:latin typeface="微软雅黑" panose="020B0503020204020204" pitchFamily="34" charset="-122"/>
                  <a:ea typeface="微软雅黑" panose="020B0503020204020204" pitchFamily="34" charset="-122"/>
                </a:rPr>
                <a:t>参数不确定性</a:t>
              </a:r>
              <a:endParaRPr lang="en-US" altLang="zh-CN" sz="1800" b="1" dirty="0">
                <a:solidFill>
                  <a:srgbClr val="C00000"/>
                </a:solidFill>
                <a:latin typeface="微软雅黑" panose="020B0503020204020204" pitchFamily="34" charset="-122"/>
                <a:ea typeface="微软雅黑" panose="020B0503020204020204" pitchFamily="34" charset="-122"/>
              </a:endParaRPr>
            </a:p>
            <a:p>
              <a:pPr>
                <a:spcBef>
                  <a:spcPts val="1200"/>
                </a:spcBef>
                <a:buClr>
                  <a:srgbClr val="002060"/>
                </a:buClr>
                <a:buSzPct val="90000"/>
                <a:buFont typeface="Times New Roman" panose="02020603050405020304" pitchFamily="18" charset="0"/>
                <a:buAutoNum type="arabicPeriod"/>
              </a:pPr>
              <a:r>
                <a:rPr lang="zh-CN" altLang="en-US" sz="1800" b="1" dirty="0">
                  <a:solidFill>
                    <a:srgbClr val="002060"/>
                  </a:solidFill>
                  <a:latin typeface="微软雅黑" panose="020B0503020204020204" pitchFamily="34" charset="-122"/>
                  <a:ea typeface="微软雅黑" panose="020B0503020204020204" pitchFamily="34" charset="-122"/>
                </a:rPr>
                <a:t>通过</a:t>
              </a:r>
              <a:r>
                <a:rPr lang="zh-CN" altLang="en-US" sz="1800" b="1" dirty="0">
                  <a:solidFill>
                    <a:srgbClr val="C00000"/>
                  </a:solidFill>
                  <a:latin typeface="微软雅黑" panose="020B0503020204020204" pitchFamily="34" charset="-122"/>
                  <a:ea typeface="微软雅黑" panose="020B0503020204020204" pitchFamily="34" charset="-122"/>
                </a:rPr>
                <a:t>构造估计误差上界递推不等式</a:t>
              </a:r>
              <a:r>
                <a:rPr lang="zh-CN" altLang="en-US" sz="1800" b="1" dirty="0">
                  <a:solidFill>
                    <a:srgbClr val="002060"/>
                  </a:solidFill>
                  <a:latin typeface="微软雅黑" panose="020B0503020204020204" pitchFamily="34" charset="-122"/>
                  <a:ea typeface="微软雅黑" panose="020B0503020204020204" pitchFamily="34" charset="-122"/>
                </a:rPr>
                <a:t>以转化为凸优化问题求解估计器增益</a:t>
              </a: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87" name="矩形 18"/>
            <p:cNvSpPr>
              <a:spLocks noChangeArrowheads="1"/>
            </p:cNvSpPr>
            <p:nvPr/>
          </p:nvSpPr>
          <p:spPr bwMode="auto">
            <a:xfrm>
              <a:off x="995302" y="5811948"/>
              <a:ext cx="78358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Pct val="90000"/>
                <a:buFontTx/>
                <a:buNone/>
              </a:pPr>
              <a:r>
                <a:rPr lang="zh-CN" altLang="en-US" sz="2000" b="1" dirty="0">
                  <a:solidFill>
                    <a:srgbClr val="C00000"/>
                  </a:solidFill>
                  <a:latin typeface="微软雅黑" panose="020B0503020204020204" pitchFamily="34" charset="-122"/>
                  <a:ea typeface="微软雅黑" panose="020B0503020204020204" pitchFamily="34" charset="-122"/>
                </a:rPr>
                <a:t>解决思路</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grpSp>
      <p:sp>
        <p:nvSpPr>
          <p:cNvPr id="71" name="矩形 70"/>
          <p:cNvSpPr/>
          <p:nvPr/>
        </p:nvSpPr>
        <p:spPr bwMode="auto">
          <a:xfrm>
            <a:off x="667371" y="4178782"/>
            <a:ext cx="10685214" cy="641764"/>
          </a:xfrm>
          <a:prstGeom prst="rect">
            <a:avLst/>
          </a:prstGeom>
          <a:noFill/>
          <a:ln w="9525" cap="flat" cmpd="sng" algn="ctr">
            <a:solidFill>
              <a:srgbClr val="00206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72" name="文本框 71"/>
          <p:cNvSpPr txBox="1"/>
          <p:nvPr/>
        </p:nvSpPr>
        <p:spPr>
          <a:xfrm>
            <a:off x="1606621" y="4323490"/>
            <a:ext cx="2365668" cy="369332"/>
          </a:xfrm>
          <a:prstGeom prst="rect">
            <a:avLst/>
          </a:prstGeom>
          <a:solidFill>
            <a:schemeClr val="bg1">
              <a:lumMod val="85000"/>
            </a:schemeClr>
          </a:solidFill>
        </p:spPr>
        <p:txBody>
          <a:bodyPr wrap="square">
            <a:spAutoFit/>
          </a:bodyPr>
          <a:lstStyle/>
          <a:p>
            <a:pPr algn="ctr">
              <a:spcAft>
                <a:spcPts val="600"/>
              </a:spcAft>
            </a:pPr>
            <a:r>
              <a:rPr lang="zh-CN" altLang="en-US" b="1" dirty="0">
                <a:solidFill>
                  <a:srgbClr val="002060"/>
                </a:solidFill>
                <a:latin typeface="Times New Roman" panose="02020603050405020304" pitchFamily="18" charset="0"/>
                <a:ea typeface="微软雅黑" panose="020B0503020204020204" pitchFamily="34" charset="-122"/>
              </a:rPr>
              <a:t>噪声</a:t>
            </a:r>
            <a:r>
              <a:rPr lang="zh-CN" altLang="en-US" b="1" dirty="0">
                <a:solidFill>
                  <a:srgbClr val="C00000"/>
                </a:solidFill>
                <a:latin typeface="Times New Roman" panose="02020603050405020304" pitchFamily="18" charset="0"/>
                <a:ea typeface="微软雅黑" panose="020B0503020204020204" pitchFamily="34" charset="-122"/>
              </a:rPr>
              <a:t>统计特性未知</a:t>
            </a:r>
            <a:endParaRPr lang="en-US" altLang="zh-CN" b="1" dirty="0">
              <a:solidFill>
                <a:srgbClr val="C00000"/>
              </a:solidFill>
              <a:latin typeface="Times New Roman" panose="02020603050405020304" pitchFamily="18" charset="0"/>
              <a:ea typeface="微软雅黑" panose="020B0503020204020204" pitchFamily="34" charset="-122"/>
            </a:endParaRPr>
          </a:p>
        </p:txBody>
      </p:sp>
      <p:sp>
        <p:nvSpPr>
          <p:cNvPr id="73" name="文本框 72"/>
          <p:cNvSpPr txBox="1"/>
          <p:nvPr/>
        </p:nvSpPr>
        <p:spPr>
          <a:xfrm>
            <a:off x="8538379" y="4323490"/>
            <a:ext cx="2398712" cy="369332"/>
          </a:xfrm>
          <a:prstGeom prst="rect">
            <a:avLst/>
          </a:prstGeom>
          <a:solidFill>
            <a:schemeClr val="bg1">
              <a:lumMod val="85000"/>
            </a:schemeClr>
          </a:solidFill>
        </p:spPr>
        <p:txBody>
          <a:bodyPr wrap="square">
            <a:spAutoFit/>
          </a:bodyPr>
          <a:lstStyle/>
          <a:p>
            <a:pPr algn="ctr">
              <a:spcAft>
                <a:spcPts val="600"/>
              </a:spcAft>
            </a:pPr>
            <a:r>
              <a:rPr lang="zh-CN" altLang="en-US" b="1" dirty="0">
                <a:solidFill>
                  <a:srgbClr val="002060"/>
                </a:solidFill>
                <a:latin typeface="Times New Roman" panose="02020603050405020304" pitchFamily="18" charset="0"/>
                <a:ea typeface="微软雅黑" panose="020B0503020204020204" pitchFamily="34" charset="-122"/>
              </a:rPr>
              <a:t>非线性滤波</a:t>
            </a:r>
            <a:r>
              <a:rPr lang="zh-CN" altLang="en-US" b="1" dirty="0">
                <a:solidFill>
                  <a:srgbClr val="C00000"/>
                </a:solidFill>
                <a:latin typeface="Times New Roman" panose="02020603050405020304" pitchFamily="18" charset="0"/>
                <a:ea typeface="微软雅黑" panose="020B0503020204020204" pitchFamily="34" charset="-122"/>
              </a:rPr>
              <a:t>稳定性</a:t>
            </a:r>
            <a:endParaRPr lang="en-US" altLang="zh-CN" b="1" baseline="30000" dirty="0">
              <a:solidFill>
                <a:srgbClr val="C00000"/>
              </a:solidFill>
              <a:latin typeface="Times New Roman" panose="02020603050405020304" pitchFamily="18" charset="0"/>
              <a:ea typeface="微软雅黑" panose="020B0503020204020204" pitchFamily="34" charset="-122"/>
            </a:endParaRPr>
          </a:p>
        </p:txBody>
      </p:sp>
      <p:sp>
        <p:nvSpPr>
          <p:cNvPr id="74" name="文本框 73"/>
          <p:cNvSpPr txBox="1"/>
          <p:nvPr/>
        </p:nvSpPr>
        <p:spPr>
          <a:xfrm>
            <a:off x="879071" y="4170569"/>
            <a:ext cx="387300"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难</a:t>
            </a:r>
            <a:endParaRPr lang="en-US" altLang="zh-CN" b="1" dirty="0">
              <a:solidFill>
                <a:srgbClr val="C00000"/>
              </a:solidFill>
              <a:latin typeface="微软雅黑" panose="020B0503020204020204" pitchFamily="34" charset="-122"/>
              <a:ea typeface="微软雅黑" panose="020B0503020204020204" pitchFamily="34" charset="-122"/>
            </a:endParaRPr>
          </a:p>
          <a:p>
            <a:r>
              <a:rPr lang="zh-CN" altLang="en-US" b="1" dirty="0">
                <a:solidFill>
                  <a:srgbClr val="C00000"/>
                </a:solidFill>
                <a:latin typeface="微软雅黑" panose="020B0503020204020204" pitchFamily="34" charset="-122"/>
                <a:ea typeface="微软雅黑" panose="020B0503020204020204" pitchFamily="34" charset="-122"/>
              </a:rPr>
              <a:t>点</a:t>
            </a:r>
          </a:p>
        </p:txBody>
      </p:sp>
      <p:sp>
        <p:nvSpPr>
          <p:cNvPr id="75" name="文本框 74"/>
          <p:cNvSpPr txBox="1"/>
          <p:nvPr/>
        </p:nvSpPr>
        <p:spPr>
          <a:xfrm>
            <a:off x="4924123" y="4323490"/>
            <a:ext cx="2687960" cy="369332"/>
          </a:xfrm>
          <a:prstGeom prst="rect">
            <a:avLst/>
          </a:prstGeom>
          <a:solidFill>
            <a:schemeClr val="bg1">
              <a:lumMod val="85000"/>
            </a:schemeClr>
          </a:solidFill>
        </p:spPr>
        <p:txBody>
          <a:bodyPr wrap="square">
            <a:spAutoFit/>
          </a:bodyPr>
          <a:lstStyle/>
          <a:p>
            <a:pPr algn="ctr">
              <a:spcAft>
                <a:spcPts val="600"/>
              </a:spcAft>
            </a:pPr>
            <a:r>
              <a:rPr lang="zh-CN" altLang="en-US" b="1" dirty="0">
                <a:solidFill>
                  <a:srgbClr val="002060"/>
                </a:solidFill>
                <a:latin typeface="Times New Roman" panose="02020603050405020304" pitchFamily="18" charset="0"/>
                <a:ea typeface="微软雅黑" panose="020B0503020204020204" pitchFamily="34" charset="-122"/>
              </a:rPr>
              <a:t>线性化误差</a:t>
            </a:r>
            <a:r>
              <a:rPr lang="zh-CN" altLang="en-US" b="1" dirty="0">
                <a:solidFill>
                  <a:srgbClr val="C00000"/>
                </a:solidFill>
                <a:latin typeface="Times New Roman" panose="02020603050405020304" pitchFamily="18" charset="0"/>
                <a:ea typeface="微软雅黑" panose="020B0503020204020204" pitchFamily="34" charset="-122"/>
              </a:rPr>
              <a:t>不确定性</a:t>
            </a:r>
            <a:endParaRPr lang="en-US" altLang="zh-CN" b="1" baseline="30000" dirty="0">
              <a:solidFill>
                <a:srgbClr val="C00000"/>
              </a:solidFill>
              <a:latin typeface="Times New Roman" panose="02020603050405020304" pitchFamily="18" charset="0"/>
              <a:ea typeface="微软雅黑" panose="020B0503020204020204" pitchFamily="34" charset="-122"/>
            </a:endParaRPr>
          </a:p>
        </p:txBody>
      </p:sp>
      <p:sp>
        <p:nvSpPr>
          <p:cNvPr id="95" name="左大括号 94"/>
          <p:cNvSpPr/>
          <p:nvPr/>
        </p:nvSpPr>
        <p:spPr bwMode="auto">
          <a:xfrm rot="5400000">
            <a:off x="5966189" y="623898"/>
            <a:ext cx="307779" cy="6782080"/>
          </a:xfrm>
          <a:prstGeom prst="leftBrace">
            <a:avLst>
              <a:gd name="adj1" fmla="val 16211"/>
              <a:gd name="adj2" fmla="val 47615"/>
            </a:avLst>
          </a:prstGeom>
          <a:noFill/>
          <a:ln w="28575"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2" name="组合 1"/>
          <p:cNvGrpSpPr/>
          <p:nvPr/>
        </p:nvGrpSpPr>
        <p:grpSpPr>
          <a:xfrm>
            <a:off x="695400" y="1268760"/>
            <a:ext cx="10641800" cy="2654780"/>
            <a:chOff x="731409" y="1559401"/>
            <a:chExt cx="10641800" cy="2654780"/>
          </a:xfrm>
        </p:grpSpPr>
        <p:sp>
          <p:nvSpPr>
            <p:cNvPr id="92" name="矩形 91"/>
            <p:cNvSpPr/>
            <p:nvPr/>
          </p:nvSpPr>
          <p:spPr bwMode="auto">
            <a:xfrm>
              <a:off x="4489925" y="1559401"/>
              <a:ext cx="3837664" cy="2250199"/>
            </a:xfrm>
            <a:prstGeom prst="rect">
              <a:avLst/>
            </a:prstGeom>
            <a:solidFill>
              <a:schemeClr val="accent3">
                <a:lumMod val="9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pic>
          <p:nvPicPr>
            <p:cNvPr id="59" name="图片 58"/>
            <p:cNvPicPr>
              <a:picLocks noChangeAspect="1"/>
            </p:cNvPicPr>
            <p:nvPr/>
          </p:nvPicPr>
          <p:blipFill>
            <a:blip r:embed="rId4"/>
            <a:stretch>
              <a:fillRect/>
            </a:stretch>
          </p:blipFill>
          <p:spPr>
            <a:xfrm>
              <a:off x="9294153" y="1582554"/>
              <a:ext cx="2079056" cy="2306454"/>
            </a:xfrm>
            <a:prstGeom prst="rect">
              <a:avLst/>
            </a:prstGeom>
          </p:spPr>
        </p:pic>
        <p:sp>
          <p:nvSpPr>
            <p:cNvPr id="85" name="TextBox 68"/>
            <p:cNvSpPr txBox="1">
              <a:spLocks noChangeArrowheads="1"/>
            </p:cNvSpPr>
            <p:nvPr/>
          </p:nvSpPr>
          <p:spPr bwMode="auto">
            <a:xfrm>
              <a:off x="4663576" y="1683780"/>
              <a:ext cx="3664672" cy="943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spcAft>
                  <a:spcPts val="800"/>
                </a:spcAft>
                <a:buSzTx/>
                <a:buFont typeface="Wingdings" panose="05000000000000000000" pitchFamily="2" charset="2"/>
                <a:buChar char="u"/>
              </a:pPr>
              <a:r>
                <a:rPr lang="zh-CN" altLang="en-US" sz="1400" b="1" dirty="0">
                  <a:solidFill>
                    <a:srgbClr val="002060"/>
                  </a:solidFill>
                  <a:latin typeface="微软雅黑" panose="020B0503020204020204" pitchFamily="34" charset="-122"/>
                  <a:ea typeface="微软雅黑" panose="020B0503020204020204" pitchFamily="34" charset="-122"/>
                </a:rPr>
                <a:t>目标动态和传感器量测的</a:t>
              </a:r>
              <a:r>
                <a:rPr lang="zh-CN" altLang="en-US" sz="1400" b="1" dirty="0">
                  <a:solidFill>
                    <a:srgbClr val="C00000"/>
                  </a:solidFill>
                  <a:latin typeface="微软雅黑" panose="020B0503020204020204" pitchFamily="34" charset="-122"/>
                  <a:ea typeface="微软雅黑" panose="020B0503020204020204" pitchFamily="34" charset="-122"/>
                </a:rPr>
                <a:t>非线性</a:t>
              </a:r>
              <a:endParaRPr lang="en-US" altLang="zh-CN" sz="1400" b="1" dirty="0">
                <a:solidFill>
                  <a:srgbClr val="C00000"/>
                </a:solidFill>
                <a:latin typeface="微软雅黑" panose="020B0503020204020204" pitchFamily="34" charset="-122"/>
                <a:ea typeface="微软雅黑" panose="020B0503020204020204" pitchFamily="34" charset="-122"/>
              </a:endParaRPr>
            </a:p>
            <a:p>
              <a:pPr>
                <a:spcBef>
                  <a:spcPct val="0"/>
                </a:spcBef>
                <a:spcAft>
                  <a:spcPts val="800"/>
                </a:spcAft>
                <a:buSzTx/>
                <a:buFont typeface="Wingdings" panose="05000000000000000000" pitchFamily="2" charset="2"/>
                <a:buChar char="u"/>
              </a:pPr>
              <a:r>
                <a:rPr lang="zh-CN" altLang="en-US" sz="1400" b="1" dirty="0">
                  <a:solidFill>
                    <a:srgbClr val="002060"/>
                  </a:solidFill>
                  <a:latin typeface="微软雅黑" panose="020B0503020204020204" pitchFamily="34" charset="-122"/>
                  <a:ea typeface="微软雅黑" panose="020B0503020204020204" pitchFamily="34" charset="-122"/>
                </a:rPr>
                <a:t>运动过程和传感器量测噪声的</a:t>
              </a:r>
              <a:r>
                <a:rPr lang="zh-CN" altLang="en-US" sz="1400" b="1" dirty="0">
                  <a:solidFill>
                    <a:srgbClr val="C00000"/>
                  </a:solidFill>
                  <a:latin typeface="微软雅黑" panose="020B0503020204020204" pitchFamily="34" charset="-122"/>
                  <a:ea typeface="微软雅黑" panose="020B0503020204020204" pitchFamily="34" charset="-122"/>
                </a:rPr>
                <a:t>非高斯性</a:t>
              </a:r>
              <a:endParaRPr lang="en-US" altLang="zh-CN" sz="1400" b="1" dirty="0">
                <a:solidFill>
                  <a:srgbClr val="C00000"/>
                </a:solidFill>
                <a:latin typeface="微软雅黑" panose="020B0503020204020204" pitchFamily="34" charset="-122"/>
                <a:ea typeface="微软雅黑" panose="020B0503020204020204" pitchFamily="34" charset="-122"/>
              </a:endParaRPr>
            </a:p>
            <a:p>
              <a:pPr>
                <a:spcBef>
                  <a:spcPct val="0"/>
                </a:spcBef>
                <a:spcAft>
                  <a:spcPts val="800"/>
                </a:spcAft>
                <a:buSzTx/>
                <a:buFont typeface="Wingdings" panose="05000000000000000000" pitchFamily="2" charset="2"/>
                <a:buChar char="u"/>
              </a:pPr>
              <a:r>
                <a:rPr lang="zh-CN" altLang="en-US" sz="1400" b="1" dirty="0">
                  <a:solidFill>
                    <a:srgbClr val="002060"/>
                  </a:solidFill>
                  <a:latin typeface="微软雅黑" panose="020B0503020204020204" pitchFamily="34" charset="-122"/>
                  <a:ea typeface="微软雅黑" panose="020B0503020204020204" pitchFamily="34" charset="-122"/>
                </a:rPr>
                <a:t>噪声</a:t>
              </a:r>
              <a:r>
                <a:rPr lang="zh-CN" altLang="en-US" sz="1400" b="1" dirty="0">
                  <a:solidFill>
                    <a:srgbClr val="C00000"/>
                  </a:solidFill>
                  <a:latin typeface="微软雅黑" panose="020B0503020204020204" pitchFamily="34" charset="-122"/>
                  <a:ea typeface="微软雅黑" panose="020B0503020204020204" pitchFamily="34" charset="-122"/>
                </a:rPr>
                <a:t>不服从</a:t>
              </a:r>
              <a:r>
                <a:rPr lang="zh-CN" altLang="en-US" sz="1400" b="1" dirty="0">
                  <a:solidFill>
                    <a:srgbClr val="002060"/>
                  </a:solidFill>
                  <a:latin typeface="微软雅黑" panose="020B0503020204020204" pitchFamily="34" charset="-122"/>
                  <a:ea typeface="微软雅黑" panose="020B0503020204020204" pitchFamily="34" charset="-122"/>
                </a:rPr>
                <a:t>任何随机分布</a:t>
              </a:r>
              <a:endParaRPr lang="en-US" altLang="zh-CN" sz="1400" b="1" dirty="0">
                <a:solidFill>
                  <a:srgbClr val="002060"/>
                </a:solidFill>
                <a:latin typeface="微软雅黑" panose="020B0503020204020204" pitchFamily="34" charset="-122"/>
                <a:ea typeface="微软雅黑" panose="020B0503020204020204" pitchFamily="34" charset="-122"/>
              </a:endParaRPr>
            </a:p>
          </p:txBody>
        </p:sp>
        <p:sp>
          <p:nvSpPr>
            <p:cNvPr id="86" name="矩形 69"/>
            <p:cNvSpPr>
              <a:spLocks noChangeArrowheads="1"/>
            </p:cNvSpPr>
            <p:nvPr/>
          </p:nvSpPr>
          <p:spPr bwMode="auto">
            <a:xfrm>
              <a:off x="4651300" y="1671455"/>
              <a:ext cx="3532932" cy="1020437"/>
            </a:xfrm>
            <a:prstGeom prst="rect">
              <a:avLst/>
            </a:prstGeom>
            <a:noFill/>
            <a:ln w="12700" algn="ctr">
              <a:solidFill>
                <a:schemeClr val="tx1"/>
              </a:solidFill>
              <a:prstDash val="sysDot"/>
              <a:rou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zh-CN" altLang="en-US" sz="1800"/>
            </a:p>
          </p:txBody>
        </p:sp>
        <p:sp>
          <p:nvSpPr>
            <p:cNvPr id="36" name="文本框 35"/>
            <p:cNvSpPr txBox="1"/>
            <p:nvPr/>
          </p:nvSpPr>
          <p:spPr>
            <a:xfrm>
              <a:off x="1479808" y="3906404"/>
              <a:ext cx="961104" cy="307777"/>
            </a:xfrm>
            <a:prstGeom prst="rect">
              <a:avLst/>
            </a:prstGeom>
            <a:noFill/>
          </p:spPr>
          <p:txBody>
            <a:bodyPr wrap="square" rtlCol="0">
              <a:spAutoFit/>
            </a:bodyPr>
            <a:lstStyle/>
            <a:p>
              <a:r>
                <a:rPr lang="zh-CN" altLang="en-US" sz="1400" b="1" dirty="0">
                  <a:solidFill>
                    <a:srgbClr val="002060"/>
                  </a:solidFill>
                  <a:latin typeface="微软雅黑" panose="020B0503020204020204" pitchFamily="34" charset="-122"/>
                  <a:ea typeface="微软雅黑" panose="020B0503020204020204" pitchFamily="34" charset="-122"/>
                </a:rPr>
                <a:t>监测目标</a:t>
              </a:r>
            </a:p>
          </p:txBody>
        </p:sp>
        <p:grpSp>
          <p:nvGrpSpPr>
            <p:cNvPr id="61" name="组合 60"/>
            <p:cNvGrpSpPr/>
            <p:nvPr/>
          </p:nvGrpSpPr>
          <p:grpSpPr>
            <a:xfrm>
              <a:off x="731409" y="1559401"/>
              <a:ext cx="2592714" cy="2250199"/>
              <a:chOff x="4871864" y="1241419"/>
              <a:chExt cx="2592714" cy="2250199"/>
            </a:xfrm>
          </p:grpSpPr>
          <p:sp>
            <p:nvSpPr>
              <p:cNvPr id="22" name="矩形 21"/>
              <p:cNvSpPr/>
              <p:nvPr/>
            </p:nvSpPr>
            <p:spPr bwMode="auto">
              <a:xfrm>
                <a:off x="4871864" y="1241419"/>
                <a:ext cx="2592714" cy="2250199"/>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nvGrpSpPr>
              <p:cNvPr id="23" name="组合 22"/>
              <p:cNvGrpSpPr/>
              <p:nvPr/>
            </p:nvGrpSpPr>
            <p:grpSpPr>
              <a:xfrm>
                <a:off x="5437428" y="1654924"/>
                <a:ext cx="612979" cy="518389"/>
                <a:chOff x="5418841" y="1261225"/>
                <a:chExt cx="699999" cy="858399"/>
              </a:xfrm>
            </p:grpSpPr>
            <p:pic>
              <p:nvPicPr>
                <p:cNvPr id="48" name="Picture 4"/>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18841" y="1261225"/>
                  <a:ext cx="695325" cy="66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8"/>
                <p:cNvSpPr txBox="1"/>
                <p:nvPr/>
              </p:nvSpPr>
              <p:spPr>
                <a:xfrm>
                  <a:off x="5437454" y="1813836"/>
                  <a:ext cx="681386" cy="305788"/>
                </a:xfrm>
                <a:prstGeom prst="rect">
                  <a:avLst/>
                </a:prstGeom>
                <a:noFill/>
              </p:spPr>
              <p:txBody>
                <a:bodyPr wrap="square" rtlCol="0">
                  <a:spAutoFit/>
                </a:bodyPr>
                <a:lstStyle/>
                <a:p>
                  <a:pPr algn="ctr"/>
                  <a:r>
                    <a:rPr lang="zh-CN" altLang="en-US" sz="600" b="1" dirty="0">
                      <a:solidFill>
                        <a:srgbClr val="002060"/>
                      </a:solidFill>
                      <a:latin typeface="微软雅黑" panose="020B0503020204020204" pitchFamily="34" charset="-122"/>
                      <a:ea typeface="微软雅黑" panose="020B0503020204020204" pitchFamily="34" charset="-122"/>
                    </a:rPr>
                    <a:t>超声传感器</a:t>
                  </a:r>
                </a:p>
              </p:txBody>
            </p:sp>
          </p:grpSp>
          <p:grpSp>
            <p:nvGrpSpPr>
              <p:cNvPr id="24" name="组合 23"/>
              <p:cNvGrpSpPr/>
              <p:nvPr/>
            </p:nvGrpSpPr>
            <p:grpSpPr>
              <a:xfrm>
                <a:off x="5785460" y="2552312"/>
                <a:ext cx="743163" cy="547181"/>
                <a:chOff x="4655191" y="2090237"/>
                <a:chExt cx="693274" cy="529577"/>
              </a:xfrm>
            </p:grpSpPr>
            <p:sp>
              <p:nvSpPr>
                <p:cNvPr id="46" name="文本框 45"/>
                <p:cNvSpPr txBox="1"/>
                <p:nvPr/>
              </p:nvSpPr>
              <p:spPr>
                <a:xfrm>
                  <a:off x="4844409" y="2441089"/>
                  <a:ext cx="504056" cy="178725"/>
                </a:xfrm>
                <a:prstGeom prst="rect">
                  <a:avLst/>
                </a:prstGeom>
                <a:noFill/>
              </p:spPr>
              <p:txBody>
                <a:bodyPr wrap="square" rtlCol="0">
                  <a:spAutoFit/>
                </a:bodyPr>
                <a:lstStyle/>
                <a:p>
                  <a:r>
                    <a:rPr lang="zh-CN" altLang="en-US" sz="600" b="1" dirty="0">
                      <a:solidFill>
                        <a:srgbClr val="002060"/>
                      </a:solidFill>
                      <a:latin typeface="微软雅黑" panose="020B0503020204020204" pitchFamily="34" charset="-122"/>
                      <a:ea typeface="微软雅黑" panose="020B0503020204020204" pitchFamily="34" charset="-122"/>
                    </a:rPr>
                    <a:t>雷达</a:t>
                  </a:r>
                </a:p>
              </p:txBody>
            </p:sp>
            <p:pic>
              <p:nvPicPr>
                <p:cNvPr id="47" name="图片 45"/>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55191" y="2090237"/>
                  <a:ext cx="667691" cy="43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 name="文本框 34"/>
              <p:cNvSpPr txBox="1"/>
              <p:nvPr/>
            </p:nvSpPr>
            <p:spPr>
              <a:xfrm>
                <a:off x="5641943" y="2057585"/>
                <a:ext cx="626811" cy="461665"/>
              </a:xfrm>
              <a:prstGeom prst="rect">
                <a:avLst/>
              </a:prstGeom>
              <a:noFill/>
            </p:spPr>
            <p:txBody>
              <a:bodyPr wrap="square">
                <a:spAutoFit/>
              </a:bodyPr>
              <a:lstStyle/>
              <a:p>
                <a:pPr marL="254000">
                  <a:spcAft>
                    <a:spcPts val="600"/>
                  </a:spcAft>
                </a:pPr>
                <a:r>
                  <a:rPr lang="en-US" altLang="zh-CN" sz="2400" b="1" dirty="0">
                    <a:solidFill>
                      <a:srgbClr val="002060"/>
                    </a:solidFill>
                    <a:latin typeface="微软雅黑" panose="020B0503020204020204" pitchFamily="34" charset="-122"/>
                    <a:ea typeface="微软雅黑" panose="020B0503020204020204" pitchFamily="34" charset="-122"/>
                  </a:rPr>
                  <a:t>…</a:t>
                </a:r>
              </a:p>
            </p:txBody>
          </p:sp>
          <p:sp>
            <p:nvSpPr>
              <p:cNvPr id="39" name="弧形 38"/>
              <p:cNvSpPr/>
              <p:nvPr/>
            </p:nvSpPr>
            <p:spPr bwMode="auto">
              <a:xfrm rot="8653678">
                <a:off x="5098780" y="1322336"/>
                <a:ext cx="2083422" cy="2063698"/>
              </a:xfrm>
              <a:prstGeom prst="arc">
                <a:avLst>
                  <a:gd name="adj1" fmla="val 2152722"/>
                  <a:gd name="adj2" fmla="val 21536450"/>
                </a:avLst>
              </a:prstGeom>
              <a:noFill/>
              <a:ln w="152400" cap="flat" cmpd="sng" algn="ctr">
                <a:solidFill>
                  <a:schemeClr val="accent4">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42" name="组合 41"/>
              <p:cNvGrpSpPr/>
              <p:nvPr/>
            </p:nvGrpSpPr>
            <p:grpSpPr>
              <a:xfrm>
                <a:off x="6222452" y="1601429"/>
                <a:ext cx="603133" cy="588932"/>
                <a:chOff x="2584886" y="1366205"/>
                <a:chExt cx="603133" cy="588932"/>
              </a:xfrm>
            </p:grpSpPr>
            <p:sp>
              <p:nvSpPr>
                <p:cNvPr id="44" name="文本框 43"/>
                <p:cNvSpPr txBox="1"/>
                <p:nvPr/>
              </p:nvSpPr>
              <p:spPr>
                <a:xfrm>
                  <a:off x="2584886" y="1770471"/>
                  <a:ext cx="603133" cy="184666"/>
                </a:xfrm>
                <a:prstGeom prst="rect">
                  <a:avLst/>
                </a:prstGeom>
                <a:noFill/>
              </p:spPr>
              <p:txBody>
                <a:bodyPr wrap="square" rtlCol="0">
                  <a:spAutoFit/>
                </a:bodyPr>
                <a:lstStyle/>
                <a:p>
                  <a:pPr algn="ctr"/>
                  <a:r>
                    <a:rPr lang="zh-CN" altLang="en-US" sz="600" b="1" dirty="0">
                      <a:solidFill>
                        <a:srgbClr val="002060"/>
                      </a:solidFill>
                      <a:latin typeface="微软雅黑" panose="020B0503020204020204" pitchFamily="34" charset="-122"/>
                      <a:ea typeface="微软雅黑" panose="020B0503020204020204" pitchFamily="34" charset="-122"/>
                    </a:rPr>
                    <a:t>角度传感器</a:t>
                  </a:r>
                </a:p>
              </p:txBody>
            </p:sp>
            <p:pic>
              <p:nvPicPr>
                <p:cNvPr id="45" name="Picture 4"/>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643920" y="1366205"/>
                  <a:ext cx="473926" cy="473926"/>
                </a:xfrm>
                <a:prstGeom prst="rect">
                  <a:avLst/>
                </a:prstGeom>
                <a:noFill/>
                <a:extLst>
                  <a:ext uri="{909E8E84-426E-40DD-AFC4-6F175D3DCCD1}">
                    <a14:hiddenFill xmlns:a14="http://schemas.microsoft.com/office/drawing/2010/main">
                      <a:solidFill>
                        <a:srgbClr val="FFFFFF"/>
                      </a:solidFill>
                    </a14:hiddenFill>
                  </a:ext>
                </a:extLst>
              </p:spPr>
            </p:pic>
          </p:grpSp>
          <p:sp>
            <p:nvSpPr>
              <p:cNvPr id="58" name="弧形 57"/>
              <p:cNvSpPr/>
              <p:nvPr/>
            </p:nvSpPr>
            <p:spPr bwMode="auto">
              <a:xfrm rot="8653678">
                <a:off x="5098780" y="1330357"/>
                <a:ext cx="2083422" cy="2063698"/>
              </a:xfrm>
              <a:prstGeom prst="arc">
                <a:avLst>
                  <a:gd name="adj1" fmla="val 2152722"/>
                  <a:gd name="adj2" fmla="val 21536450"/>
                </a:avLst>
              </a:prstGeom>
              <a:noFill/>
              <a:ln w="25400" cap="flat" cmpd="sng" algn="ctr">
                <a:solidFill>
                  <a:srgbClr val="FFFFFF"/>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pic>
            <p:nvPicPr>
              <p:cNvPr id="51" name="图片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6375299">
                <a:off x="6921024" y="2289035"/>
                <a:ext cx="413314" cy="413314"/>
              </a:xfrm>
              <a:prstGeom prst="rect">
                <a:avLst/>
              </a:prstGeom>
            </p:spPr>
          </p:pic>
          <p:pic>
            <p:nvPicPr>
              <p:cNvPr id="50" name="图片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308350">
                <a:off x="5097920" y="2734226"/>
                <a:ext cx="413314" cy="413314"/>
              </a:xfrm>
              <a:prstGeom prst="rect">
                <a:avLst/>
              </a:prstGeom>
            </p:spPr>
          </p:pic>
        </p:grpSp>
        <p:sp>
          <p:nvSpPr>
            <p:cNvPr id="64" name="文本框 63"/>
            <p:cNvSpPr txBox="1"/>
            <p:nvPr/>
          </p:nvSpPr>
          <p:spPr>
            <a:xfrm>
              <a:off x="3331518" y="1845615"/>
              <a:ext cx="1199684" cy="246221"/>
            </a:xfrm>
            <a:prstGeom prst="rect">
              <a:avLst/>
            </a:prstGeom>
            <a:noFill/>
          </p:spPr>
          <p:txBody>
            <a:bodyPr wrap="square" rtlCol="0">
              <a:spAutoFit/>
            </a:bodyPr>
            <a:lstStyle/>
            <a:p>
              <a:pPr algn="ctr"/>
              <a:r>
                <a:rPr lang="zh-CN" altLang="en-US" sz="1000" b="1" dirty="0">
                  <a:solidFill>
                    <a:srgbClr val="C00000"/>
                  </a:solidFill>
                  <a:latin typeface="微软雅黑" panose="020B0503020204020204" pitchFamily="34" charset="-122"/>
                  <a:ea typeface="微软雅黑" panose="020B0503020204020204" pitchFamily="34" charset="-122"/>
                </a:rPr>
                <a:t>实际突出问题</a:t>
              </a:r>
            </a:p>
          </p:txBody>
        </p:sp>
        <p:pic>
          <p:nvPicPr>
            <p:cNvPr id="67" name="图片 66"/>
            <p:cNvPicPr>
              <a:picLocks noChangeAspect="1"/>
            </p:cNvPicPr>
            <p:nvPr/>
          </p:nvPicPr>
          <p:blipFill>
            <a:blip r:embed="rId10"/>
            <a:stretch>
              <a:fillRect/>
            </a:stretch>
          </p:blipFill>
          <p:spPr>
            <a:xfrm>
              <a:off x="4933022" y="2813674"/>
              <a:ext cx="2896742" cy="860877"/>
            </a:xfrm>
            <a:prstGeom prst="rect">
              <a:avLst/>
            </a:prstGeom>
            <a:ln w="19050">
              <a:noFill/>
            </a:ln>
          </p:spPr>
        </p:pic>
        <p:sp>
          <p:nvSpPr>
            <p:cNvPr id="88" name="箭头: 右 87"/>
            <p:cNvSpPr/>
            <p:nvPr/>
          </p:nvSpPr>
          <p:spPr bwMode="auto">
            <a:xfrm>
              <a:off x="3315481" y="2086636"/>
              <a:ext cx="1328280" cy="134405"/>
            </a:xfrm>
            <a:prstGeom prst="rightArrow">
              <a:avLst/>
            </a:prstGeom>
            <a:solidFill>
              <a:srgbClr val="B9F2FF"/>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89" name="箭头: 右 88"/>
            <p:cNvSpPr/>
            <p:nvPr/>
          </p:nvSpPr>
          <p:spPr bwMode="auto">
            <a:xfrm>
              <a:off x="3324123" y="3266186"/>
              <a:ext cx="1327177" cy="134404"/>
            </a:xfrm>
            <a:prstGeom prst="rightArrow">
              <a:avLst/>
            </a:prstGeom>
            <a:solidFill>
              <a:srgbClr val="B9F2FF"/>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90" name="文本框 89"/>
            <p:cNvSpPr txBox="1"/>
            <p:nvPr/>
          </p:nvSpPr>
          <p:spPr>
            <a:xfrm>
              <a:off x="3323372" y="3035269"/>
              <a:ext cx="1199684" cy="246221"/>
            </a:xfrm>
            <a:prstGeom prst="rect">
              <a:avLst/>
            </a:prstGeom>
            <a:noFill/>
          </p:spPr>
          <p:txBody>
            <a:bodyPr wrap="square" rtlCol="0">
              <a:spAutoFit/>
            </a:bodyPr>
            <a:lstStyle/>
            <a:p>
              <a:pPr algn="ctr"/>
              <a:r>
                <a:rPr lang="zh-CN" altLang="en-US" sz="1000" b="1" dirty="0">
                  <a:solidFill>
                    <a:srgbClr val="C00000"/>
                  </a:solidFill>
                  <a:latin typeface="微软雅黑" panose="020B0503020204020204" pitchFamily="34" charset="-122"/>
                  <a:ea typeface="微软雅黑" panose="020B0503020204020204" pitchFamily="34" charset="-122"/>
                </a:rPr>
                <a:t>局部估计</a:t>
              </a:r>
            </a:p>
          </p:txBody>
        </p:sp>
        <p:sp>
          <p:nvSpPr>
            <p:cNvPr id="91" name="箭头: 右 90"/>
            <p:cNvSpPr/>
            <p:nvPr/>
          </p:nvSpPr>
          <p:spPr bwMode="auto">
            <a:xfrm>
              <a:off x="8407131" y="2475498"/>
              <a:ext cx="865539" cy="409380"/>
            </a:xfrm>
            <a:prstGeom prst="rightArrow">
              <a:avLst/>
            </a:prstGeom>
            <a:solidFill>
              <a:srgbClr val="B9F2FF"/>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93" name="矩形 69"/>
            <p:cNvSpPr>
              <a:spLocks noChangeArrowheads="1"/>
            </p:cNvSpPr>
            <p:nvPr/>
          </p:nvSpPr>
          <p:spPr bwMode="auto">
            <a:xfrm>
              <a:off x="4659711" y="2737614"/>
              <a:ext cx="3532932" cy="1020437"/>
            </a:xfrm>
            <a:prstGeom prst="rect">
              <a:avLst/>
            </a:prstGeom>
            <a:noFill/>
            <a:ln w="12700" algn="ctr">
              <a:solidFill>
                <a:schemeClr val="tx1"/>
              </a:solidFill>
              <a:prstDash val="sysDot"/>
              <a:rou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zh-CN" altLang="en-US" sz="1800"/>
            </a:p>
          </p:txBody>
        </p:sp>
        <p:sp>
          <p:nvSpPr>
            <p:cNvPr id="96" name="文本框 95"/>
            <p:cNvSpPr txBox="1"/>
            <p:nvPr/>
          </p:nvSpPr>
          <p:spPr>
            <a:xfrm>
              <a:off x="5715774" y="3829727"/>
              <a:ext cx="1420805" cy="307777"/>
            </a:xfrm>
            <a:prstGeom prst="rect">
              <a:avLst/>
            </a:prstGeom>
            <a:noFill/>
          </p:spPr>
          <p:txBody>
            <a:bodyPr wrap="square" rtlCol="0">
              <a:spAutoFit/>
            </a:bodyPr>
            <a:lstStyle/>
            <a:p>
              <a:r>
                <a:rPr lang="zh-CN" altLang="en-US" sz="1400" b="1" dirty="0">
                  <a:solidFill>
                    <a:srgbClr val="002060"/>
                  </a:solidFill>
                  <a:latin typeface="微软雅黑" panose="020B0503020204020204" pitchFamily="34" charset="-122"/>
                  <a:ea typeface="微软雅黑" panose="020B0503020204020204" pitchFamily="34" charset="-122"/>
                </a:rPr>
                <a:t>信息融合中心</a:t>
              </a:r>
            </a:p>
          </p:txBody>
        </p:sp>
        <p:sp>
          <p:nvSpPr>
            <p:cNvPr id="97" name="文本框 96"/>
            <p:cNvSpPr txBox="1"/>
            <p:nvPr/>
          </p:nvSpPr>
          <p:spPr>
            <a:xfrm>
              <a:off x="9773744" y="3827102"/>
              <a:ext cx="1420805" cy="307777"/>
            </a:xfrm>
            <a:prstGeom prst="rect">
              <a:avLst/>
            </a:prstGeom>
            <a:noFill/>
          </p:spPr>
          <p:txBody>
            <a:bodyPr wrap="square" rtlCol="0">
              <a:spAutoFit/>
            </a:bodyPr>
            <a:lstStyle/>
            <a:p>
              <a:pPr algn="ctr"/>
              <a:r>
                <a:rPr lang="zh-CN" altLang="en-US" sz="1400" b="1" dirty="0">
                  <a:solidFill>
                    <a:srgbClr val="002060"/>
                  </a:solidFill>
                  <a:latin typeface="微软雅黑" panose="020B0503020204020204" pitchFamily="34" charset="-122"/>
                  <a:ea typeface="微软雅黑" panose="020B0503020204020204" pitchFamily="34" charset="-122"/>
                </a:rPr>
                <a:t>融合估计</a:t>
              </a:r>
            </a:p>
          </p:txBody>
        </p:sp>
        <p:sp>
          <p:nvSpPr>
            <p:cNvPr id="98" name="文本框 97"/>
            <p:cNvSpPr txBox="1"/>
            <p:nvPr/>
          </p:nvSpPr>
          <p:spPr>
            <a:xfrm>
              <a:off x="8290059" y="2784375"/>
              <a:ext cx="897845" cy="246221"/>
            </a:xfrm>
            <a:prstGeom prst="rect">
              <a:avLst/>
            </a:prstGeom>
            <a:noFill/>
          </p:spPr>
          <p:txBody>
            <a:bodyPr wrap="square" rtlCol="0">
              <a:spAutoFit/>
            </a:bodyPr>
            <a:lstStyle/>
            <a:p>
              <a:pPr algn="ctr"/>
              <a:r>
                <a:rPr lang="zh-CN" altLang="en-US" sz="1000" b="1" dirty="0">
                  <a:solidFill>
                    <a:srgbClr val="C00000"/>
                  </a:solidFill>
                  <a:latin typeface="微软雅黑" panose="020B0503020204020204" pitchFamily="34" charset="-122"/>
                  <a:ea typeface="微软雅黑" panose="020B0503020204020204" pitchFamily="34" charset="-122"/>
                </a:rPr>
                <a:t>融合准则</a:t>
              </a:r>
            </a:p>
          </p:txBody>
        </p:sp>
      </p:grpSp>
      <p:sp>
        <p:nvSpPr>
          <p:cNvPr id="10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：无限时域下</a:t>
            </a:r>
            <a:r>
              <a:rPr lang="en-US" altLang="zh-CN" b="1" dirty="0">
                <a:solidFill>
                  <a:srgbClr val="C00000"/>
                </a:solidFill>
                <a:latin typeface="微软雅黑" panose="020B0503020204020204" pitchFamily="34" charset="-122"/>
                <a:ea typeface="微软雅黑" panose="020B0503020204020204" pitchFamily="34" charset="-122"/>
              </a:rPr>
              <a:t>MJS</a:t>
            </a:r>
            <a:r>
              <a:rPr lang="zh-CN" altLang="en-US" b="1" dirty="0">
                <a:solidFill>
                  <a:srgbClr val="C00000"/>
                </a:solidFill>
                <a:latin typeface="微软雅黑" panose="020B0503020204020204" pitchFamily="34" charset="-122"/>
                <a:ea typeface="微软雅黑" panose="020B0503020204020204" pitchFamily="34" charset="-122"/>
              </a:rPr>
              <a:t>的线性二次型最优跟踪控制</a:t>
            </a:r>
          </a:p>
        </p:txBody>
      </p:sp>
      <p:grpSp>
        <p:nvGrpSpPr>
          <p:cNvPr id="11" name="组合 10"/>
          <p:cNvGrpSpPr/>
          <p:nvPr/>
        </p:nvGrpSpPr>
        <p:grpSpPr>
          <a:xfrm>
            <a:off x="667370" y="5155090"/>
            <a:ext cx="10685213" cy="590083"/>
            <a:chOff x="667371" y="5155090"/>
            <a:chExt cx="10624760" cy="590083"/>
          </a:xfrm>
        </p:grpSpPr>
        <p:sp>
          <p:nvSpPr>
            <p:cNvPr id="8" name="矩形 7"/>
            <p:cNvSpPr/>
            <p:nvPr/>
          </p:nvSpPr>
          <p:spPr bwMode="auto">
            <a:xfrm>
              <a:off x="667371" y="5155090"/>
              <a:ext cx="10624760" cy="590083"/>
            </a:xfrm>
            <a:prstGeom prst="rect">
              <a:avLst/>
            </a:prstGeom>
            <a:solidFill>
              <a:schemeClr val="accent1">
                <a:lumMod val="20000"/>
                <a:lumOff val="80000"/>
              </a:schemeClr>
            </a:solidFill>
            <a:ln w="9525" cap="flat" cmpd="sng" algn="ctr">
              <a:solidFill>
                <a:schemeClr val="accent2">
                  <a:lumMod val="40000"/>
                  <a:lumOff val="60000"/>
                </a:schemeClr>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9" name="矩形 8"/>
            <p:cNvSpPr/>
            <p:nvPr/>
          </p:nvSpPr>
          <p:spPr>
            <a:xfrm>
              <a:off x="1799930" y="5269400"/>
              <a:ext cx="8341095" cy="370164"/>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b="1" dirty="0">
                  <a:solidFill>
                    <a:srgbClr val="002060"/>
                  </a:solidFill>
                  <a:latin typeface="微软雅黑" panose="020B0503020204020204" pitchFamily="34" charset="-122"/>
                  <a:ea typeface="微软雅黑" panose="020B0503020204020204" pitchFamily="34" charset="-122"/>
                </a:rPr>
                <a:t>关键问题：只掌握噪声</a:t>
              </a:r>
              <a:r>
                <a:rPr lang="zh-CN" altLang="en-US" b="1" dirty="0">
                  <a:solidFill>
                    <a:srgbClr val="C00000"/>
                  </a:solidFill>
                  <a:latin typeface="微软雅黑" panose="020B0503020204020204" pitchFamily="34" charset="-122"/>
                  <a:ea typeface="微软雅黑" panose="020B0503020204020204" pitchFamily="34" charset="-122"/>
                </a:rPr>
                <a:t>有界特性</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 如何设计鲁棒分布式融合估计方法</a:t>
              </a:r>
              <a:endParaRPr lang="en-US" altLang="zh-CN" b="1" dirty="0">
                <a:solidFill>
                  <a:srgbClr val="002060"/>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p14:dur="0" advTm="39632"/>
    </mc:Choice>
    <mc:Fallback xmlns="">
      <p:transition advTm="3963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文本框 68"/>
          <p:cNvSpPr txBox="1"/>
          <p:nvPr/>
        </p:nvSpPr>
        <p:spPr>
          <a:xfrm>
            <a:off x="583914" y="1209746"/>
            <a:ext cx="4056550" cy="400110"/>
          </a:xfrm>
          <a:prstGeom prst="rect">
            <a:avLst/>
          </a:prstGeom>
          <a:noFill/>
        </p:spPr>
        <p:txBody>
          <a:bodyPr wrap="square" rtlCol="0">
            <a:spAutoFit/>
          </a:bodyPr>
          <a:lstStyle/>
          <a:p>
            <a:r>
              <a:rPr lang="zh-CN" altLang="en-US" sz="2000" b="1" dirty="0">
                <a:solidFill>
                  <a:srgbClr val="002060"/>
                </a:solidFill>
                <a:latin typeface="微软雅黑" panose="020B0503020204020204" pitchFamily="34" charset="-122"/>
                <a:ea typeface="微软雅黑" panose="020B0503020204020204" pitchFamily="34" charset="-122"/>
              </a:rPr>
              <a:t>考虑一个非线性多传感器系统：</a:t>
            </a:r>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3" name="图片 12"/>
          <p:cNvPicPr>
            <a:picLocks noChangeAspect="1"/>
          </p:cNvPicPr>
          <p:nvPr/>
        </p:nvPicPr>
        <p:blipFill>
          <a:blip r:embed="rId4"/>
          <a:stretch>
            <a:fillRect/>
          </a:stretch>
        </p:blipFill>
        <p:spPr>
          <a:xfrm>
            <a:off x="1952503" y="1842145"/>
            <a:ext cx="3467100" cy="866775"/>
          </a:xfrm>
          <a:prstGeom prst="rect">
            <a:avLst/>
          </a:prstGeom>
        </p:spPr>
      </p:pic>
      <p:sp>
        <p:nvSpPr>
          <p:cNvPr id="28" name="文本框 27"/>
          <p:cNvSpPr txBox="1"/>
          <p:nvPr/>
        </p:nvSpPr>
        <p:spPr>
          <a:xfrm>
            <a:off x="6916641" y="3360137"/>
            <a:ext cx="1737387"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b="1" dirty="0">
                <a:solidFill>
                  <a:srgbClr val="002060"/>
                </a:solidFill>
                <a:latin typeface="微软雅黑" panose="020B0503020204020204" pitchFamily="34" charset="-122"/>
                <a:ea typeface="微软雅黑" panose="020B0503020204020204" pitchFamily="34" charset="-122"/>
              </a:rPr>
              <a:t>融合估计器：</a:t>
            </a:r>
          </a:p>
        </p:txBody>
      </p:sp>
      <p:sp>
        <p:nvSpPr>
          <p:cNvPr id="33" name="矩形 32"/>
          <p:cNvSpPr/>
          <p:nvPr/>
        </p:nvSpPr>
        <p:spPr bwMode="auto">
          <a:xfrm>
            <a:off x="697754" y="3013215"/>
            <a:ext cx="10653582" cy="991847"/>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5" name="文本框 34"/>
          <p:cNvSpPr txBox="1"/>
          <p:nvPr/>
        </p:nvSpPr>
        <p:spPr>
          <a:xfrm>
            <a:off x="849413" y="3320356"/>
            <a:ext cx="1770271"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b="1" dirty="0">
                <a:solidFill>
                  <a:srgbClr val="002060"/>
                </a:solidFill>
                <a:latin typeface="微软雅黑" panose="020B0503020204020204" pitchFamily="34" charset="-122"/>
                <a:ea typeface="微软雅黑" panose="020B0503020204020204" pitchFamily="34" charset="-122"/>
              </a:rPr>
              <a:t>局部估计器：</a:t>
            </a:r>
          </a:p>
        </p:txBody>
      </p:sp>
      <p:grpSp>
        <p:nvGrpSpPr>
          <p:cNvPr id="3" name="组合 2"/>
          <p:cNvGrpSpPr/>
          <p:nvPr/>
        </p:nvGrpSpPr>
        <p:grpSpPr>
          <a:xfrm>
            <a:off x="2543766" y="3104327"/>
            <a:ext cx="3952875" cy="809625"/>
            <a:chOff x="2295030" y="3051423"/>
            <a:chExt cx="3952875" cy="809625"/>
          </a:xfrm>
        </p:grpSpPr>
        <p:pic>
          <p:nvPicPr>
            <p:cNvPr id="38" name="图片 37"/>
            <p:cNvPicPr>
              <a:picLocks noChangeAspect="1"/>
            </p:cNvPicPr>
            <p:nvPr/>
          </p:nvPicPr>
          <p:blipFill>
            <a:blip r:embed="rId5"/>
            <a:stretch>
              <a:fillRect/>
            </a:stretch>
          </p:blipFill>
          <p:spPr>
            <a:xfrm>
              <a:off x="2295030" y="3051423"/>
              <a:ext cx="3952875" cy="809625"/>
            </a:xfrm>
            <a:prstGeom prst="rect">
              <a:avLst/>
            </a:prstGeom>
          </p:spPr>
        </p:pic>
        <p:sp>
          <p:nvSpPr>
            <p:cNvPr id="43" name="矩形 42"/>
            <p:cNvSpPr/>
            <p:nvPr/>
          </p:nvSpPr>
          <p:spPr bwMode="auto">
            <a:xfrm>
              <a:off x="3915525" y="3479786"/>
              <a:ext cx="570415" cy="313997"/>
            </a:xfrm>
            <a:prstGeom prst="rect">
              <a:avLst/>
            </a:prstGeom>
            <a:noFill/>
            <a:ln w="19050" cap="flat" cmpd="sng" algn="ctr">
              <a:solidFill>
                <a:srgbClr val="C00000"/>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4" name="组合 3"/>
          <p:cNvGrpSpPr/>
          <p:nvPr/>
        </p:nvGrpSpPr>
        <p:grpSpPr>
          <a:xfrm>
            <a:off x="8535077" y="3213669"/>
            <a:ext cx="2181225" cy="695325"/>
            <a:chOff x="8535077" y="3141661"/>
            <a:chExt cx="2181225" cy="695325"/>
          </a:xfrm>
        </p:grpSpPr>
        <p:pic>
          <p:nvPicPr>
            <p:cNvPr id="42" name="图片 41"/>
            <p:cNvPicPr>
              <a:picLocks noChangeAspect="1"/>
            </p:cNvPicPr>
            <p:nvPr/>
          </p:nvPicPr>
          <p:blipFill>
            <a:blip r:embed="rId6"/>
            <a:stretch>
              <a:fillRect/>
            </a:stretch>
          </p:blipFill>
          <p:spPr>
            <a:xfrm>
              <a:off x="8535077" y="3141661"/>
              <a:ext cx="2181225" cy="695325"/>
            </a:xfrm>
            <a:prstGeom prst="rect">
              <a:avLst/>
            </a:prstGeom>
          </p:spPr>
        </p:pic>
        <p:sp>
          <p:nvSpPr>
            <p:cNvPr id="44" name="矩形 43"/>
            <p:cNvSpPr/>
            <p:nvPr/>
          </p:nvSpPr>
          <p:spPr bwMode="auto">
            <a:xfrm>
              <a:off x="9597900" y="3320047"/>
              <a:ext cx="602556" cy="338554"/>
            </a:xfrm>
            <a:prstGeom prst="rect">
              <a:avLst/>
            </a:prstGeom>
            <a:noFill/>
            <a:ln w="19050" cap="flat" cmpd="sng" algn="ctr">
              <a:solidFill>
                <a:srgbClr val="C00000"/>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：噪声统计信息未知下的分布式非线性融合估计</a:t>
            </a:r>
          </a:p>
        </p:txBody>
      </p:sp>
      <p:grpSp>
        <p:nvGrpSpPr>
          <p:cNvPr id="2" name="组合 1"/>
          <p:cNvGrpSpPr/>
          <p:nvPr/>
        </p:nvGrpSpPr>
        <p:grpSpPr>
          <a:xfrm>
            <a:off x="5879976" y="1916832"/>
            <a:ext cx="4874574" cy="631944"/>
            <a:chOff x="5973954" y="1844824"/>
            <a:chExt cx="4874574" cy="631944"/>
          </a:xfrm>
        </p:grpSpPr>
        <p:pic>
          <p:nvPicPr>
            <p:cNvPr id="15" name="图片 14"/>
            <p:cNvPicPr>
              <a:picLocks noChangeAspect="1"/>
            </p:cNvPicPr>
            <p:nvPr/>
          </p:nvPicPr>
          <p:blipFill>
            <a:blip r:embed="rId7"/>
            <a:stretch>
              <a:fillRect/>
            </a:stretch>
          </p:blipFill>
          <p:spPr>
            <a:xfrm>
              <a:off x="6339228" y="1914899"/>
              <a:ext cx="1524000" cy="409575"/>
            </a:xfrm>
            <a:prstGeom prst="rect">
              <a:avLst/>
            </a:prstGeom>
          </p:spPr>
        </p:pic>
        <p:pic>
          <p:nvPicPr>
            <p:cNvPr id="19" name="图片 18"/>
            <p:cNvPicPr>
              <a:picLocks noChangeAspect="1"/>
            </p:cNvPicPr>
            <p:nvPr/>
          </p:nvPicPr>
          <p:blipFill>
            <a:blip r:embed="rId8"/>
            <a:stretch>
              <a:fillRect/>
            </a:stretch>
          </p:blipFill>
          <p:spPr>
            <a:xfrm>
              <a:off x="8654028" y="1989974"/>
              <a:ext cx="1457325" cy="381000"/>
            </a:xfrm>
            <a:prstGeom prst="rect">
              <a:avLst/>
            </a:prstGeom>
          </p:spPr>
        </p:pic>
        <p:sp>
          <p:nvSpPr>
            <p:cNvPr id="21" name="椭圆 20"/>
            <p:cNvSpPr/>
            <p:nvPr/>
          </p:nvSpPr>
          <p:spPr bwMode="auto">
            <a:xfrm>
              <a:off x="7508516" y="1970476"/>
              <a:ext cx="354712" cy="419996"/>
            </a:xfrm>
            <a:prstGeom prst="ellipse">
              <a:avLst/>
            </a:prstGeom>
            <a:noFill/>
            <a:ln w="1905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22" name="椭圆 21"/>
            <p:cNvSpPr/>
            <p:nvPr/>
          </p:nvSpPr>
          <p:spPr bwMode="auto">
            <a:xfrm>
              <a:off x="9781652" y="1970476"/>
              <a:ext cx="354712" cy="419996"/>
            </a:xfrm>
            <a:prstGeom prst="ellipse">
              <a:avLst/>
            </a:prstGeom>
            <a:noFill/>
            <a:ln w="1905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76" name="矩形 75"/>
            <p:cNvSpPr/>
            <p:nvPr/>
          </p:nvSpPr>
          <p:spPr bwMode="auto">
            <a:xfrm>
              <a:off x="5973954" y="1844824"/>
              <a:ext cx="4874574" cy="631944"/>
            </a:xfrm>
            <a:prstGeom prst="rect">
              <a:avLst/>
            </a:pr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sp>
        <p:nvSpPr>
          <p:cNvPr id="7" name="文本框 6"/>
          <p:cNvSpPr txBox="1"/>
          <p:nvPr/>
        </p:nvSpPr>
        <p:spPr>
          <a:xfrm>
            <a:off x="7706211" y="1472813"/>
            <a:ext cx="1582501"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上下界未知</a:t>
            </a:r>
          </a:p>
        </p:txBody>
      </p:sp>
      <p:pic>
        <p:nvPicPr>
          <p:cNvPr id="8" name="图片 7"/>
          <p:cNvPicPr>
            <a:picLocks noChangeAspect="1"/>
          </p:cNvPicPr>
          <p:nvPr/>
        </p:nvPicPr>
        <p:blipFill>
          <a:blip r:embed="rId9"/>
          <a:stretch>
            <a:fillRect/>
          </a:stretch>
        </p:blipFill>
        <p:spPr>
          <a:xfrm>
            <a:off x="746424" y="5066286"/>
            <a:ext cx="5478828" cy="715313"/>
          </a:xfrm>
          <a:prstGeom prst="rect">
            <a:avLst/>
          </a:prstGeom>
        </p:spPr>
      </p:pic>
      <p:sp>
        <p:nvSpPr>
          <p:cNvPr id="9" name="矩形 8"/>
          <p:cNvSpPr/>
          <p:nvPr/>
        </p:nvSpPr>
        <p:spPr bwMode="auto">
          <a:xfrm>
            <a:off x="5078194" y="5128166"/>
            <a:ext cx="1147057" cy="334556"/>
          </a:xfrm>
          <a:prstGeom prst="rect">
            <a:avLst/>
          </a:prstGeom>
          <a:noFill/>
          <a:ln w="1905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1" name="矩形 10"/>
          <p:cNvSpPr/>
          <p:nvPr/>
        </p:nvSpPr>
        <p:spPr bwMode="auto">
          <a:xfrm>
            <a:off x="2891589" y="5456517"/>
            <a:ext cx="1147057" cy="325081"/>
          </a:xfrm>
          <a:prstGeom prst="rect">
            <a:avLst/>
          </a:prstGeom>
          <a:noFill/>
          <a:ln w="1905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pic>
        <p:nvPicPr>
          <p:cNvPr id="12" name="图片 11"/>
          <p:cNvPicPr>
            <a:picLocks noChangeAspect="1"/>
          </p:cNvPicPr>
          <p:nvPr/>
        </p:nvPicPr>
        <p:blipFill>
          <a:blip r:embed="rId10"/>
          <a:stretch>
            <a:fillRect/>
          </a:stretch>
        </p:blipFill>
        <p:spPr>
          <a:xfrm>
            <a:off x="7792269" y="5229200"/>
            <a:ext cx="3016283" cy="317955"/>
          </a:xfrm>
          <a:prstGeom prst="rect">
            <a:avLst/>
          </a:prstGeom>
        </p:spPr>
      </p:pic>
      <p:pic>
        <p:nvPicPr>
          <p:cNvPr id="14" name="图片 13"/>
          <p:cNvPicPr>
            <a:picLocks noChangeAspect="1"/>
          </p:cNvPicPr>
          <p:nvPr/>
        </p:nvPicPr>
        <p:blipFill>
          <a:blip r:embed="rId11"/>
          <a:stretch>
            <a:fillRect/>
          </a:stretch>
        </p:blipFill>
        <p:spPr>
          <a:xfrm>
            <a:off x="5015880" y="5876283"/>
            <a:ext cx="2649357" cy="333253"/>
          </a:xfrm>
          <a:prstGeom prst="rect">
            <a:avLst/>
          </a:prstGeom>
        </p:spPr>
      </p:pic>
      <p:cxnSp>
        <p:nvCxnSpPr>
          <p:cNvPr id="16" name="连接符: 曲线 15"/>
          <p:cNvCxnSpPr>
            <a:endCxn id="12" idx="1"/>
          </p:cNvCxnSpPr>
          <p:nvPr/>
        </p:nvCxnSpPr>
        <p:spPr bwMode="auto">
          <a:xfrm>
            <a:off x="6225251" y="5128166"/>
            <a:ext cx="1567018" cy="260012"/>
          </a:xfrm>
          <a:prstGeom prst="curvedConnector3">
            <a:avLst>
              <a:gd name="adj1" fmla="val 50000"/>
            </a:avLst>
          </a:prstGeom>
          <a:solidFill>
            <a:schemeClr val="accent1"/>
          </a:solidFill>
          <a:ln w="19050" cap="flat" cmpd="sng" algn="ctr">
            <a:solidFill>
              <a:srgbClr val="C00000"/>
            </a:solidFill>
            <a:prstDash val="solid"/>
            <a:round/>
            <a:headEnd type="none" w="med" len="med"/>
            <a:tailEnd type="triangle"/>
          </a:ln>
          <a:effectLst/>
        </p:spPr>
      </p:cxnSp>
      <p:cxnSp>
        <p:nvCxnSpPr>
          <p:cNvPr id="17" name="连接符: 曲线 16"/>
          <p:cNvCxnSpPr>
            <a:stCxn id="11" idx="3"/>
            <a:endCxn id="14" idx="1"/>
          </p:cNvCxnSpPr>
          <p:nvPr/>
        </p:nvCxnSpPr>
        <p:spPr bwMode="auto">
          <a:xfrm>
            <a:off x="4038646" y="5619058"/>
            <a:ext cx="977234" cy="423852"/>
          </a:xfrm>
          <a:prstGeom prst="curvedConnector3">
            <a:avLst>
              <a:gd name="adj1" fmla="val 50000"/>
            </a:avLst>
          </a:prstGeom>
          <a:solidFill>
            <a:schemeClr val="accent1"/>
          </a:solidFill>
          <a:ln w="19050" cap="flat" cmpd="sng" algn="ctr">
            <a:solidFill>
              <a:srgbClr val="C00000"/>
            </a:solidFill>
            <a:prstDash val="solid"/>
            <a:round/>
            <a:headEnd type="none" w="med" len="med"/>
            <a:tailEnd type="triangle"/>
          </a:ln>
          <a:effectLst/>
        </p:spPr>
      </p:cxnSp>
      <p:sp>
        <p:nvSpPr>
          <p:cNvPr id="18" name="文本框 17"/>
          <p:cNvSpPr txBox="1"/>
          <p:nvPr/>
        </p:nvSpPr>
        <p:spPr>
          <a:xfrm>
            <a:off x="583915" y="4349232"/>
            <a:ext cx="2703774" cy="400110"/>
          </a:xfrm>
          <a:prstGeom prst="rect">
            <a:avLst/>
          </a:prstGeom>
          <a:noFill/>
        </p:spPr>
        <p:txBody>
          <a:bodyPr wrap="square" rtlCol="0">
            <a:spAutoFit/>
          </a:bodyPr>
          <a:lstStyle/>
          <a:p>
            <a:pPr marL="342900" indent="-342900">
              <a:buFont typeface="Wingdings" panose="05000000000000000000" pitchFamily="2" charset="2"/>
              <a:buChar char="p"/>
            </a:pPr>
            <a:r>
              <a:rPr lang="zh-CN" altLang="en-US" sz="2000" b="1" dirty="0">
                <a:solidFill>
                  <a:srgbClr val="002060"/>
                </a:solidFill>
                <a:latin typeface="微软雅黑" panose="020B0503020204020204" pitchFamily="34" charset="-122"/>
                <a:ea typeface="微软雅黑" panose="020B0503020204020204" pitchFamily="34" charset="-122"/>
              </a:rPr>
              <a:t>建立局部估计误差：</a:t>
            </a:r>
          </a:p>
        </p:txBody>
      </p:sp>
      <p:sp>
        <p:nvSpPr>
          <p:cNvPr id="20" name="文本框 19"/>
          <p:cNvSpPr txBox="1"/>
          <p:nvPr/>
        </p:nvSpPr>
        <p:spPr>
          <a:xfrm>
            <a:off x="7975731" y="5576250"/>
            <a:ext cx="2649357" cy="584775"/>
          </a:xfrm>
          <a:prstGeom prst="rect">
            <a:avLst/>
          </a:prstGeom>
          <a:noFill/>
        </p:spPr>
        <p:txBody>
          <a:bodyPr wrap="square" rtlCol="0">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将线性化误差建模为</a:t>
            </a:r>
            <a:r>
              <a:rPr lang="zh-CN" altLang="en-US" sz="1600" b="1" dirty="0">
                <a:solidFill>
                  <a:srgbClr val="C00000"/>
                </a:solidFill>
                <a:latin typeface="微软雅黑" panose="020B0503020204020204" pitchFamily="34" charset="-122"/>
                <a:ea typeface="微软雅黑" panose="020B0503020204020204" pitchFamily="34" charset="-122"/>
              </a:rPr>
              <a:t>带有不确定参数的状态相关项</a:t>
            </a:r>
          </a:p>
        </p:txBody>
      </p:sp>
      <p:sp>
        <p:nvSpPr>
          <p:cNvPr id="23" name="矩形 22"/>
          <p:cNvSpPr/>
          <p:nvPr/>
        </p:nvSpPr>
        <p:spPr bwMode="auto">
          <a:xfrm>
            <a:off x="699002" y="4907717"/>
            <a:ext cx="10653582" cy="142418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200" advTm="44018">
        <p:fade/>
      </p:transition>
    </mc:Choice>
    <mc:Fallback xmlns="">
      <p:transition advTm="44018">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文本框 1"/>
          <p:cNvSpPr txBox="1"/>
          <p:nvPr/>
        </p:nvSpPr>
        <p:spPr>
          <a:xfrm>
            <a:off x="608942" y="1152486"/>
            <a:ext cx="2476810" cy="400110"/>
          </a:xfrm>
          <a:prstGeom prst="rect">
            <a:avLst/>
          </a:prstGeom>
          <a:noFill/>
        </p:spPr>
        <p:txBody>
          <a:bodyPr wrap="square" rtlCol="0">
            <a:spAutoFit/>
          </a:bodyPr>
          <a:lstStyle/>
          <a:p>
            <a:pPr marL="342900" indent="-342900">
              <a:buFont typeface="Wingdings" panose="05000000000000000000" pitchFamily="2" charset="2"/>
              <a:buChar char="p"/>
            </a:pPr>
            <a:r>
              <a:rPr lang="zh-CN" altLang="en-US" sz="2000" b="1" dirty="0">
                <a:solidFill>
                  <a:srgbClr val="002060"/>
                </a:solidFill>
                <a:latin typeface="微软雅黑" panose="020B0503020204020204" pitchFamily="34" charset="-122"/>
                <a:ea typeface="微软雅黑" panose="020B0503020204020204" pitchFamily="34" charset="-122"/>
              </a:rPr>
              <a:t>仿真验证</a:t>
            </a:r>
          </a:p>
        </p:txBody>
      </p:sp>
      <p:sp>
        <p:nvSpPr>
          <p:cNvPr id="2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：噪声统计信息未知下的分布式非线性融合估计</a:t>
            </a:r>
          </a:p>
        </p:txBody>
      </p:sp>
      <p:grpSp>
        <p:nvGrpSpPr>
          <p:cNvPr id="16" name="组合 15"/>
          <p:cNvGrpSpPr/>
          <p:nvPr/>
        </p:nvGrpSpPr>
        <p:grpSpPr>
          <a:xfrm>
            <a:off x="844403" y="2774435"/>
            <a:ext cx="5346279" cy="657225"/>
            <a:chOff x="779418" y="2936959"/>
            <a:chExt cx="5346279" cy="657225"/>
          </a:xfrm>
        </p:grpSpPr>
        <p:pic>
          <p:nvPicPr>
            <p:cNvPr id="3" name="图片 2"/>
            <p:cNvPicPr>
              <a:picLocks noChangeAspect="1"/>
            </p:cNvPicPr>
            <p:nvPr/>
          </p:nvPicPr>
          <p:blipFill>
            <a:blip r:embed="rId4"/>
            <a:stretch>
              <a:fillRect/>
            </a:stretch>
          </p:blipFill>
          <p:spPr>
            <a:xfrm>
              <a:off x="2239497" y="2936959"/>
              <a:ext cx="3886200" cy="657225"/>
            </a:xfrm>
            <a:prstGeom prst="rect">
              <a:avLst/>
            </a:prstGeom>
          </p:spPr>
        </p:pic>
        <p:sp>
          <p:nvSpPr>
            <p:cNvPr id="15" name="文本框 14"/>
            <p:cNvSpPr txBox="1"/>
            <p:nvPr/>
          </p:nvSpPr>
          <p:spPr>
            <a:xfrm>
              <a:off x="779418" y="3080964"/>
              <a:ext cx="1728192" cy="338554"/>
            </a:xfrm>
            <a:prstGeom prst="rect">
              <a:avLst/>
            </a:prstGeom>
            <a:noFill/>
          </p:spPr>
          <p:txBody>
            <a:bodyPr wrap="square" rtlCol="0">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系统状态方程：</a:t>
              </a:r>
            </a:p>
          </p:txBody>
        </p:sp>
      </p:grpSp>
      <p:grpSp>
        <p:nvGrpSpPr>
          <p:cNvPr id="17" name="组合 16"/>
          <p:cNvGrpSpPr/>
          <p:nvPr/>
        </p:nvGrpSpPr>
        <p:grpSpPr>
          <a:xfrm>
            <a:off x="1226856" y="3501008"/>
            <a:ext cx="3582353" cy="1285875"/>
            <a:chOff x="2063552" y="3573008"/>
            <a:chExt cx="3582353" cy="1285875"/>
          </a:xfrm>
        </p:grpSpPr>
        <p:pic>
          <p:nvPicPr>
            <p:cNvPr id="4" name="图片 3"/>
            <p:cNvPicPr>
              <a:picLocks noChangeAspect="1"/>
            </p:cNvPicPr>
            <p:nvPr/>
          </p:nvPicPr>
          <p:blipFill>
            <a:blip r:embed="rId5"/>
            <a:stretch>
              <a:fillRect/>
            </a:stretch>
          </p:blipFill>
          <p:spPr>
            <a:xfrm>
              <a:off x="3150355" y="3573008"/>
              <a:ext cx="2495550" cy="1285875"/>
            </a:xfrm>
            <a:prstGeom prst="rect">
              <a:avLst/>
            </a:prstGeom>
          </p:spPr>
        </p:pic>
        <p:sp>
          <p:nvSpPr>
            <p:cNvPr id="19" name="文本框 18"/>
            <p:cNvSpPr txBox="1"/>
            <p:nvPr/>
          </p:nvSpPr>
          <p:spPr>
            <a:xfrm>
              <a:off x="2063552" y="4062253"/>
              <a:ext cx="1728192" cy="338554"/>
            </a:xfrm>
            <a:prstGeom prst="rect">
              <a:avLst/>
            </a:prstGeom>
            <a:noFill/>
          </p:spPr>
          <p:txBody>
            <a:bodyPr wrap="square" rtlCol="0">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量测方程：</a:t>
              </a:r>
            </a:p>
          </p:txBody>
        </p:sp>
      </p:grpSp>
      <p:sp>
        <p:nvSpPr>
          <p:cNvPr id="9" name="文本框 8"/>
          <p:cNvSpPr txBox="1"/>
          <p:nvPr/>
        </p:nvSpPr>
        <p:spPr>
          <a:xfrm>
            <a:off x="695401" y="1679364"/>
            <a:ext cx="5495281" cy="987578"/>
          </a:xfrm>
          <a:prstGeom prst="rect">
            <a:avLst/>
          </a:prstGeom>
          <a:noFill/>
        </p:spPr>
        <p:txBody>
          <a:bodyPr wrap="square" rtlCol="0">
            <a:spAutoFit/>
          </a:bodyPr>
          <a:lstStyle/>
          <a:p>
            <a:pPr indent="360045" algn="just">
              <a:lnSpc>
                <a:spcPct val="125000"/>
              </a:lnSpc>
            </a:pPr>
            <a:r>
              <a:rPr lang="zh-CN" altLang="en-US" sz="1600" b="1" dirty="0">
                <a:solidFill>
                  <a:srgbClr val="002060"/>
                </a:solidFill>
                <a:latin typeface="微软雅黑" panose="020B0503020204020204" pitchFamily="34" charset="-122"/>
                <a:ea typeface="微软雅黑" panose="020B0503020204020204" pitchFamily="34" charset="-122"/>
              </a:rPr>
              <a:t>以一个非线性标量系统为例，基于两组量测信号，采用本章所提的</a:t>
            </a:r>
            <a:r>
              <a:rPr lang="zh-CN" altLang="en-US" sz="1600" b="1" dirty="0">
                <a:solidFill>
                  <a:srgbClr val="C00000"/>
                </a:solidFill>
                <a:latin typeface="微软雅黑" panose="020B0503020204020204" pitchFamily="34" charset="-122"/>
                <a:ea typeface="微软雅黑" panose="020B0503020204020204" pitchFamily="34" charset="-122"/>
              </a:rPr>
              <a:t>鲁棒递归优化融合估计方法</a:t>
            </a:r>
            <a:r>
              <a:rPr lang="zh-CN" altLang="en-US" sz="1600" b="1" dirty="0">
                <a:solidFill>
                  <a:srgbClr val="002060"/>
                </a:solidFill>
                <a:latin typeface="微软雅黑" panose="020B0503020204020204" pitchFamily="34" charset="-122"/>
                <a:ea typeface="微软雅黑" panose="020B0503020204020204" pitchFamily="34" charset="-122"/>
              </a:rPr>
              <a:t>验证在有界噪声情形下的估计性能。</a:t>
            </a:r>
          </a:p>
        </p:txBody>
      </p:sp>
      <p:sp>
        <p:nvSpPr>
          <p:cNvPr id="23" name="文本框 22"/>
          <p:cNvSpPr txBox="1"/>
          <p:nvPr/>
        </p:nvSpPr>
        <p:spPr>
          <a:xfrm>
            <a:off x="844403" y="5247618"/>
            <a:ext cx="1541092" cy="338554"/>
          </a:xfrm>
          <a:prstGeom prst="rect">
            <a:avLst/>
          </a:prstGeom>
          <a:noFill/>
        </p:spPr>
        <p:txBody>
          <a:bodyPr wrap="square" rtlCol="0">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未知有界噪声：</a:t>
            </a:r>
          </a:p>
        </p:txBody>
      </p:sp>
      <p:pic>
        <p:nvPicPr>
          <p:cNvPr id="12" name="图片 11"/>
          <p:cNvPicPr>
            <a:picLocks noChangeAspect="1"/>
          </p:cNvPicPr>
          <p:nvPr/>
        </p:nvPicPr>
        <p:blipFill>
          <a:blip r:embed="rId6"/>
          <a:stretch>
            <a:fillRect/>
          </a:stretch>
        </p:blipFill>
        <p:spPr>
          <a:xfrm>
            <a:off x="2279576" y="4943249"/>
            <a:ext cx="2275153" cy="1103309"/>
          </a:xfrm>
          <a:prstGeom prst="rect">
            <a:avLst/>
          </a:prstGeom>
        </p:spPr>
      </p:pic>
      <p:sp>
        <p:nvSpPr>
          <p:cNvPr id="13" name="矩形 113"/>
          <p:cNvSpPr>
            <a:spLocks noChangeArrowheads="1"/>
          </p:cNvSpPr>
          <p:nvPr/>
        </p:nvSpPr>
        <p:spPr bwMode="auto">
          <a:xfrm>
            <a:off x="695401" y="1610382"/>
            <a:ext cx="5560673" cy="4699559"/>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7"/>
          <a:stretch>
            <a:fillRect/>
          </a:stretch>
        </p:blipFill>
        <p:spPr>
          <a:xfrm>
            <a:off x="6528048" y="1637022"/>
            <a:ext cx="4853272" cy="4137215"/>
          </a:xfrm>
          <a:prstGeom prst="rect">
            <a:avLst/>
          </a:prstGeom>
        </p:spPr>
      </p:pic>
      <p:sp>
        <p:nvSpPr>
          <p:cNvPr id="24" name="文本框 23"/>
          <p:cNvSpPr txBox="1"/>
          <p:nvPr/>
        </p:nvSpPr>
        <p:spPr>
          <a:xfrm>
            <a:off x="7271632" y="1230597"/>
            <a:ext cx="3477576" cy="307777"/>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sz="1400" dirty="0">
                <a:latin typeface="+mj-lt"/>
                <a:ea typeface="微软雅黑" panose="020B0503020204020204" pitchFamily="34" charset="-122"/>
              </a:rPr>
              <a:t>图 </a:t>
            </a:r>
            <a:r>
              <a:rPr lang="en-US" altLang="zh-CN" sz="1400" dirty="0">
                <a:latin typeface="+mj-lt"/>
                <a:ea typeface="微软雅黑" panose="020B0503020204020204" pitchFamily="34" charset="-122"/>
              </a:rPr>
              <a:t> </a:t>
            </a:r>
            <a:r>
              <a:rPr lang="zh-CN" altLang="en-US" sz="1400" dirty="0">
                <a:solidFill>
                  <a:srgbClr val="C00000"/>
                </a:solidFill>
                <a:latin typeface="+mj-lt"/>
                <a:ea typeface="微软雅黑" panose="020B0503020204020204" pitchFamily="34" charset="-122"/>
              </a:rPr>
              <a:t>有界噪声</a:t>
            </a:r>
            <a:r>
              <a:rPr lang="zh-CN" altLang="en-US" sz="1400" dirty="0">
                <a:latin typeface="+mj-lt"/>
                <a:ea typeface="微软雅黑" panose="020B0503020204020204" pitchFamily="34" charset="-122"/>
              </a:rPr>
              <a:t>下不同估计方法性能比较</a:t>
            </a:r>
          </a:p>
        </p:txBody>
      </p:sp>
      <p:sp>
        <p:nvSpPr>
          <p:cNvPr id="26" name="文本框 25"/>
          <p:cNvSpPr txBox="1"/>
          <p:nvPr/>
        </p:nvSpPr>
        <p:spPr>
          <a:xfrm>
            <a:off x="6563183" y="5774237"/>
            <a:ext cx="4933416" cy="679801"/>
          </a:xfrm>
          <a:prstGeom prst="rect">
            <a:avLst/>
          </a:prstGeom>
          <a:noFill/>
        </p:spPr>
        <p:txBody>
          <a:bodyPr wrap="square" rtlCol="0">
            <a:spAutoFit/>
          </a:bodyPr>
          <a:lstStyle/>
          <a:p>
            <a:pPr>
              <a:lnSpc>
                <a:spcPct val="125000"/>
              </a:lnSpc>
            </a:pPr>
            <a:r>
              <a:rPr lang="zh-CN" altLang="en-US" sz="1600" b="1" dirty="0">
                <a:solidFill>
                  <a:srgbClr val="002060"/>
                </a:solidFill>
                <a:latin typeface="微软雅黑" panose="020B0503020204020204" pitchFamily="34" charset="-122"/>
                <a:ea typeface="微软雅黑" panose="020B0503020204020204" pitchFamily="34" charset="-122"/>
              </a:rPr>
              <a:t>所设计非线性估计器的估计精度比</a:t>
            </a:r>
            <a:r>
              <a:rPr lang="en-US" altLang="zh-CN" sz="1600" b="1" dirty="0">
                <a:solidFill>
                  <a:srgbClr val="002060"/>
                </a:solidFill>
                <a:latin typeface="微软雅黑" panose="020B0503020204020204" pitchFamily="34" charset="-122"/>
                <a:ea typeface="微软雅黑" panose="020B0503020204020204" pitchFamily="34" charset="-122"/>
              </a:rPr>
              <a:t>EKF</a:t>
            </a:r>
            <a:r>
              <a:rPr lang="zh-CN" altLang="en-US" sz="1600" b="1" dirty="0">
                <a:solidFill>
                  <a:srgbClr val="002060"/>
                </a:solidFill>
                <a:latin typeface="微软雅黑" panose="020B0503020204020204" pitchFamily="34" charset="-122"/>
                <a:ea typeface="微软雅黑" panose="020B0503020204020204" pitchFamily="34" charset="-122"/>
              </a:rPr>
              <a:t>、</a:t>
            </a:r>
            <a:r>
              <a:rPr lang="en-US" altLang="zh-CN" sz="1600" b="1" dirty="0">
                <a:solidFill>
                  <a:srgbClr val="002060"/>
                </a:solidFill>
                <a:latin typeface="微软雅黑" panose="020B0503020204020204" pitchFamily="34" charset="-122"/>
                <a:ea typeface="微软雅黑" panose="020B0503020204020204" pitchFamily="34" charset="-122"/>
              </a:rPr>
              <a:t>UKF</a:t>
            </a:r>
            <a:r>
              <a:rPr lang="zh-CN" altLang="en-US" sz="1600" b="1" dirty="0">
                <a:solidFill>
                  <a:srgbClr val="002060"/>
                </a:solidFill>
                <a:latin typeface="微软雅黑" panose="020B0503020204020204" pitchFamily="34" charset="-122"/>
                <a:ea typeface="微软雅黑" panose="020B0503020204020204" pitchFamily="34" charset="-122"/>
              </a:rPr>
              <a:t>和</a:t>
            </a:r>
            <a:r>
              <a:rPr lang="en-US" altLang="zh-CN" sz="1600" b="1" dirty="0">
                <a:solidFill>
                  <a:srgbClr val="002060"/>
                </a:solidFill>
                <a:latin typeface="微软雅黑" panose="020B0503020204020204" pitchFamily="34" charset="-122"/>
                <a:ea typeface="微软雅黑" panose="020B0503020204020204" pitchFamily="34" charset="-122"/>
              </a:rPr>
              <a:t>CKF</a:t>
            </a:r>
            <a:r>
              <a:rPr lang="zh-CN" altLang="en-US" sz="1600" b="1" dirty="0">
                <a:solidFill>
                  <a:srgbClr val="C00000"/>
                </a:solidFill>
                <a:latin typeface="微软雅黑" panose="020B0503020204020204" pitchFamily="34" charset="-122"/>
                <a:ea typeface="微软雅黑" panose="020B0503020204020204" pitchFamily="34" charset="-122"/>
              </a:rPr>
              <a:t>好</a:t>
            </a:r>
            <a:r>
              <a:rPr lang="zh-CN" altLang="en-US" sz="1600" b="1" dirty="0">
                <a:solidFill>
                  <a:srgbClr val="002060"/>
                </a:solidFill>
                <a:latin typeface="微软雅黑" panose="020B0503020204020204" pitchFamily="34" charset="-122"/>
                <a:ea typeface="微软雅黑" panose="020B0503020204020204" pitchFamily="34" charset="-122"/>
              </a:rPr>
              <a:t>，验证了本章所提算法可</a:t>
            </a:r>
            <a:r>
              <a:rPr lang="zh-CN" altLang="en-US" sz="1600" b="1" dirty="0">
                <a:solidFill>
                  <a:srgbClr val="C00000"/>
                </a:solidFill>
                <a:latin typeface="微软雅黑" panose="020B0503020204020204" pitchFamily="34" charset="-122"/>
                <a:ea typeface="微软雅黑" panose="020B0503020204020204" pitchFamily="34" charset="-122"/>
              </a:rPr>
              <a:t>独立于噪声统计信息。</a:t>
            </a:r>
          </a:p>
        </p:txBody>
      </p:sp>
    </p:spTree>
  </p:cSld>
  <p:clrMapOvr>
    <a:masterClrMapping/>
  </p:clrMapOvr>
  <mc:AlternateContent xmlns:mc="http://schemas.openxmlformats.org/markup-compatibility/2006" xmlns:p14="http://schemas.microsoft.com/office/powerpoint/2010/main">
    <mc:Choice Requires="p14">
      <p:transition p14:dur="200" advTm="28859">
        <p:fade/>
      </p:transition>
    </mc:Choice>
    <mc:Fallback xmlns="">
      <p:transition advTm="28859">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四、总结与展望</a:t>
            </a:r>
            <a:endParaRPr lang="zh-CN" altLang="en-US" b="1" dirty="0">
              <a:solidFill>
                <a:srgbClr val="00206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1231921"/>
      </p:ext>
    </p:extLst>
  </p:cSld>
  <p:clrMapOvr>
    <a:masterClrMapping/>
  </p:clrMapOvr>
  <mc:AlternateContent xmlns:mc="http://schemas.openxmlformats.org/markup-compatibility/2006" xmlns:p14="http://schemas.microsoft.com/office/powerpoint/2010/main">
    <mc:Choice Requires="p14">
      <p:transition p14:dur="200" advTm="8637">
        <p:fade/>
      </p:transition>
    </mc:Choice>
    <mc:Fallback xmlns="">
      <p:transition advTm="8637">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4" name="Rectangle 2"/>
          <p:cNvSpPr>
            <a:spLocks noGrp="1" noChangeArrowheads="1"/>
          </p:cNvSpPr>
          <p:nvPr>
            <p:ph type="title"/>
          </p:nvPr>
        </p:nvSpPr>
        <p:spPr>
          <a:xfrm>
            <a:off x="1848296"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总结</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矩形 70"/>
          <p:cNvSpPr/>
          <p:nvPr/>
        </p:nvSpPr>
        <p:spPr bwMode="auto">
          <a:xfrm>
            <a:off x="895185" y="2000296"/>
            <a:ext cx="10097359" cy="1338147"/>
          </a:xfrm>
          <a:prstGeom prst="rect">
            <a:avLst/>
          </a:prstGeom>
          <a:no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72" name="矩形 71"/>
          <p:cNvSpPr/>
          <p:nvPr/>
        </p:nvSpPr>
        <p:spPr>
          <a:xfrm>
            <a:off x="950134" y="2420251"/>
            <a:ext cx="883823" cy="400110"/>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2000" b="1" dirty="0">
                <a:latin typeface="微软雅黑" panose="020B0503020204020204" pitchFamily="34" charset="-122"/>
                <a:ea typeface="微软雅黑" panose="020B0503020204020204" pitchFamily="34" charset="-122"/>
              </a:rPr>
              <a:t>成果</a:t>
            </a:r>
            <a:r>
              <a:rPr lang="en-US" altLang="zh-CN" sz="2000" b="1" dirty="0">
                <a:latin typeface="微软雅黑" panose="020B0503020204020204" pitchFamily="34" charset="-122"/>
                <a:ea typeface="微软雅黑" panose="020B0503020204020204" pitchFamily="34" charset="-122"/>
              </a:rPr>
              <a:t>1</a:t>
            </a:r>
          </a:p>
        </p:txBody>
      </p:sp>
      <p:sp>
        <p:nvSpPr>
          <p:cNvPr id="73" name="矩形: 圆角 72"/>
          <p:cNvSpPr/>
          <p:nvPr/>
        </p:nvSpPr>
        <p:spPr bwMode="auto">
          <a:xfrm>
            <a:off x="8491044" y="2099993"/>
            <a:ext cx="2293753" cy="1156465"/>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22" name="组合 21"/>
          <p:cNvGrpSpPr/>
          <p:nvPr/>
        </p:nvGrpSpPr>
        <p:grpSpPr>
          <a:xfrm>
            <a:off x="1879262" y="2037089"/>
            <a:ext cx="1566582" cy="1233175"/>
            <a:chOff x="1656318" y="1220125"/>
            <a:chExt cx="1566582" cy="1233175"/>
          </a:xfrm>
        </p:grpSpPr>
        <p:pic>
          <p:nvPicPr>
            <p:cNvPr id="74" name="图片 73"/>
            <p:cNvPicPr>
              <a:picLocks noChangeAspect="1"/>
            </p:cNvPicPr>
            <p:nvPr/>
          </p:nvPicPr>
          <p:blipFill>
            <a:blip r:embed="rId4"/>
            <a:stretch>
              <a:fillRect/>
            </a:stretch>
          </p:blipFill>
          <p:spPr>
            <a:xfrm>
              <a:off x="1675368" y="1220125"/>
              <a:ext cx="1547532" cy="617311"/>
            </a:xfrm>
            <a:prstGeom prst="rect">
              <a:avLst/>
            </a:prstGeom>
          </p:spPr>
        </p:pic>
        <p:pic>
          <p:nvPicPr>
            <p:cNvPr id="75" name="图片 74"/>
            <p:cNvPicPr>
              <a:picLocks noChangeAspect="1"/>
            </p:cNvPicPr>
            <p:nvPr/>
          </p:nvPicPr>
          <p:blipFill>
            <a:blip r:embed="rId5"/>
            <a:stretch>
              <a:fillRect/>
            </a:stretch>
          </p:blipFill>
          <p:spPr>
            <a:xfrm>
              <a:off x="1656318" y="1835989"/>
              <a:ext cx="1566582" cy="617311"/>
            </a:xfrm>
            <a:prstGeom prst="rect">
              <a:avLst/>
            </a:prstGeom>
          </p:spPr>
        </p:pic>
      </p:grpSp>
      <p:sp>
        <p:nvSpPr>
          <p:cNvPr id="77" name="矩形 76"/>
          <p:cNvSpPr/>
          <p:nvPr/>
        </p:nvSpPr>
        <p:spPr bwMode="auto">
          <a:xfrm>
            <a:off x="895181" y="3822153"/>
            <a:ext cx="10097359" cy="1335039"/>
          </a:xfrm>
          <a:prstGeom prst="rect">
            <a:avLst/>
          </a:prstGeom>
          <a:no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79" name="文本框 78"/>
          <p:cNvSpPr txBox="1"/>
          <p:nvPr/>
        </p:nvSpPr>
        <p:spPr>
          <a:xfrm>
            <a:off x="8632080" y="2249104"/>
            <a:ext cx="2011680" cy="923330"/>
          </a:xfrm>
          <a:prstGeom prst="rect">
            <a:avLst/>
          </a:prstGeom>
          <a:noFill/>
        </p:spPr>
        <p:txBody>
          <a:bodyPr wrap="square" rtlCol="0">
            <a:spAutoFit/>
          </a:bodyPr>
          <a:lstStyle/>
          <a:p>
            <a:pPr algn="ctr"/>
            <a:r>
              <a:rPr lang="zh-CN" altLang="en-US" b="1" dirty="0">
                <a:solidFill>
                  <a:srgbClr val="002060"/>
                </a:solidFill>
                <a:latin typeface="微软雅黑" panose="020B0503020204020204" pitchFamily="34" charset="-122"/>
                <a:ea typeface="微软雅黑" panose="020B0503020204020204" pitchFamily="34" charset="-122"/>
              </a:rPr>
              <a:t>鲁棒递归优化分布式非线性融合估计方法</a:t>
            </a:r>
          </a:p>
        </p:txBody>
      </p:sp>
      <p:sp>
        <p:nvSpPr>
          <p:cNvPr id="82" name="箭头: 右 81"/>
          <p:cNvSpPr/>
          <p:nvPr/>
        </p:nvSpPr>
        <p:spPr bwMode="auto">
          <a:xfrm>
            <a:off x="7994940" y="2451488"/>
            <a:ext cx="340228" cy="432770"/>
          </a:xfrm>
          <a:prstGeom prst="rightArrow">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nvGrpSpPr>
          <p:cNvPr id="21" name="组合 20"/>
          <p:cNvGrpSpPr/>
          <p:nvPr/>
        </p:nvGrpSpPr>
        <p:grpSpPr>
          <a:xfrm>
            <a:off x="1899475" y="3850648"/>
            <a:ext cx="1566583" cy="1273136"/>
            <a:chOff x="1676531" y="2632705"/>
            <a:chExt cx="1566583" cy="1273136"/>
          </a:xfrm>
        </p:grpSpPr>
        <p:pic>
          <p:nvPicPr>
            <p:cNvPr id="83" name="图片 82"/>
            <p:cNvPicPr>
              <a:picLocks noChangeAspect="1"/>
            </p:cNvPicPr>
            <p:nvPr/>
          </p:nvPicPr>
          <p:blipFill>
            <a:blip r:embed="rId6"/>
            <a:stretch>
              <a:fillRect/>
            </a:stretch>
          </p:blipFill>
          <p:spPr>
            <a:xfrm>
              <a:off x="1676531" y="2638024"/>
              <a:ext cx="792929" cy="633229"/>
            </a:xfrm>
            <a:prstGeom prst="rect">
              <a:avLst/>
            </a:prstGeom>
          </p:spPr>
        </p:pic>
        <p:pic>
          <p:nvPicPr>
            <p:cNvPr id="8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69465" y="2632705"/>
              <a:ext cx="773649" cy="638364"/>
            </a:xfrm>
            <a:prstGeom prst="rect">
              <a:avLst/>
            </a:prstGeom>
            <a:noFill/>
            <a:extLst>
              <a:ext uri="{909E8E84-426E-40DD-AFC4-6F175D3DCCD1}">
                <a14:hiddenFill xmlns:a14="http://schemas.microsoft.com/office/drawing/2010/main">
                  <a:solidFill>
                    <a:srgbClr val="FFFFFF"/>
                  </a:solidFill>
                </a14:hiddenFill>
              </a:ext>
            </a:extLst>
          </p:spPr>
        </p:pic>
        <p:pic>
          <p:nvPicPr>
            <p:cNvPr id="87" name="图片 86"/>
            <p:cNvPicPr>
              <a:picLocks noChangeAspect="1"/>
            </p:cNvPicPr>
            <p:nvPr/>
          </p:nvPicPr>
          <p:blipFill>
            <a:blip r:embed="rId4"/>
            <a:stretch>
              <a:fillRect/>
            </a:stretch>
          </p:blipFill>
          <p:spPr>
            <a:xfrm>
              <a:off x="1676531" y="3267477"/>
              <a:ext cx="792929" cy="638364"/>
            </a:xfrm>
            <a:prstGeom prst="rect">
              <a:avLst/>
            </a:prstGeom>
          </p:spPr>
        </p:pic>
        <p:pic>
          <p:nvPicPr>
            <p:cNvPr id="88" name="图片 87"/>
            <p:cNvPicPr>
              <a:picLocks noChangeAspect="1"/>
            </p:cNvPicPr>
            <p:nvPr/>
          </p:nvPicPr>
          <p:blipFill>
            <a:blip r:embed="rId5"/>
            <a:stretch>
              <a:fillRect/>
            </a:stretch>
          </p:blipFill>
          <p:spPr>
            <a:xfrm>
              <a:off x="2469460" y="3269204"/>
              <a:ext cx="769892" cy="633229"/>
            </a:xfrm>
            <a:prstGeom prst="rect">
              <a:avLst/>
            </a:prstGeom>
          </p:spPr>
        </p:pic>
      </p:grpSp>
      <p:sp>
        <p:nvSpPr>
          <p:cNvPr id="95" name="文本框 94"/>
          <p:cNvSpPr txBox="1"/>
          <p:nvPr/>
        </p:nvSpPr>
        <p:spPr>
          <a:xfrm>
            <a:off x="3558602" y="2061637"/>
            <a:ext cx="4363854" cy="1295355"/>
          </a:xfrm>
          <a:prstGeom prst="rect">
            <a:avLst/>
          </a:prstGeom>
          <a:noFill/>
        </p:spPr>
        <p:txBody>
          <a:bodyPr wrap="square" rtlCol="0">
            <a:spAutoFit/>
          </a:bodyPr>
          <a:lstStyle/>
          <a:p>
            <a:pPr marL="285750" indent="-285750" algn="just">
              <a:lnSpc>
                <a:spcPct val="125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将线性化误差建模为</a:t>
            </a:r>
            <a:r>
              <a:rPr lang="zh-CN" altLang="en-US" sz="1600" b="1" dirty="0">
                <a:solidFill>
                  <a:srgbClr val="C00000"/>
                </a:solidFill>
                <a:latin typeface="微软雅黑" panose="020B0503020204020204" pitchFamily="34" charset="-122"/>
                <a:ea typeface="微软雅黑" panose="020B0503020204020204" pitchFamily="34" charset="-122"/>
              </a:rPr>
              <a:t>不确定性参数</a:t>
            </a:r>
            <a:r>
              <a:rPr lang="zh-CN" altLang="en-US" sz="1600" b="1" dirty="0">
                <a:latin typeface="微软雅黑" panose="020B0503020204020204" pitchFamily="34" charset="-122"/>
                <a:ea typeface="微软雅黑" panose="020B0503020204020204" pitchFamily="34" charset="-122"/>
              </a:rPr>
              <a:t>和</a:t>
            </a:r>
            <a:r>
              <a:rPr lang="zh-CN" altLang="en-US" sz="1600" b="1" dirty="0">
                <a:solidFill>
                  <a:srgbClr val="C00000"/>
                </a:solidFill>
                <a:latin typeface="微软雅黑" panose="020B0503020204020204" pitchFamily="34" charset="-122"/>
                <a:ea typeface="微软雅黑" panose="020B0503020204020204" pitchFamily="34" charset="-122"/>
              </a:rPr>
              <a:t>状态相关矩阵</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marL="285750" indent="-285750" algn="just">
              <a:lnSpc>
                <a:spcPct val="125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采用</a:t>
            </a:r>
            <a:r>
              <a:rPr lang="zh-CN" altLang="en-US" sz="1600" b="1" dirty="0">
                <a:solidFill>
                  <a:srgbClr val="C00000"/>
                </a:solidFill>
                <a:latin typeface="微软雅黑" panose="020B0503020204020204" pitchFamily="34" charset="-122"/>
                <a:ea typeface="微软雅黑" panose="020B0503020204020204" pitchFamily="34" charset="-122"/>
              </a:rPr>
              <a:t>有界递归优化</a:t>
            </a:r>
            <a:r>
              <a:rPr lang="zh-CN" altLang="en-US" sz="1600" b="1" dirty="0">
                <a:latin typeface="微软雅黑" panose="020B0503020204020204" pitchFamily="34" charset="-122"/>
                <a:ea typeface="微软雅黑" panose="020B0503020204020204" pitchFamily="34" charset="-122"/>
              </a:rPr>
              <a:t>思想和线性矩阵不等式技术将估计器增益问题转化为</a:t>
            </a:r>
            <a:r>
              <a:rPr lang="zh-CN" altLang="en-US" sz="1600" b="1" dirty="0">
                <a:solidFill>
                  <a:srgbClr val="C00000"/>
                </a:solidFill>
                <a:latin typeface="微软雅黑" panose="020B0503020204020204" pitchFamily="34" charset="-122"/>
                <a:ea typeface="微软雅黑" panose="020B0503020204020204" pitchFamily="34" charset="-122"/>
              </a:rPr>
              <a:t>凸优化问题</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96" name="矩形 95"/>
          <p:cNvSpPr/>
          <p:nvPr/>
        </p:nvSpPr>
        <p:spPr>
          <a:xfrm>
            <a:off x="921154" y="4287092"/>
            <a:ext cx="883823" cy="400110"/>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2000" b="1" dirty="0">
                <a:latin typeface="微软雅黑" panose="020B0503020204020204" pitchFamily="34" charset="-122"/>
                <a:ea typeface="微软雅黑" panose="020B0503020204020204" pitchFamily="34" charset="-122"/>
              </a:rPr>
              <a:t>成果</a:t>
            </a:r>
            <a:r>
              <a:rPr lang="en-US" altLang="zh-CN" sz="2000" b="1" dirty="0">
                <a:latin typeface="微软雅黑" panose="020B0503020204020204" pitchFamily="34" charset="-122"/>
                <a:ea typeface="微软雅黑" panose="020B0503020204020204" pitchFamily="34" charset="-122"/>
              </a:rPr>
              <a:t>2</a:t>
            </a:r>
          </a:p>
        </p:txBody>
      </p:sp>
      <p:sp>
        <p:nvSpPr>
          <p:cNvPr id="100" name="矩形: 圆角 99"/>
          <p:cNvSpPr/>
          <p:nvPr/>
        </p:nvSpPr>
        <p:spPr bwMode="auto">
          <a:xfrm>
            <a:off x="8491044" y="3920138"/>
            <a:ext cx="2293753" cy="1156465"/>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01" name="文本框 100"/>
          <p:cNvSpPr txBox="1"/>
          <p:nvPr/>
        </p:nvSpPr>
        <p:spPr>
          <a:xfrm>
            <a:off x="8602771" y="4060707"/>
            <a:ext cx="2091417" cy="923330"/>
          </a:xfrm>
          <a:prstGeom prst="rect">
            <a:avLst/>
          </a:prstGeom>
          <a:noFill/>
        </p:spPr>
        <p:txBody>
          <a:bodyPr wrap="square" rtlCol="0">
            <a:spAutoFit/>
          </a:bodyPr>
          <a:lstStyle/>
          <a:p>
            <a:pPr algn="ctr"/>
            <a:r>
              <a:rPr lang="zh-CN" altLang="en-US" b="1" dirty="0">
                <a:solidFill>
                  <a:srgbClr val="002060"/>
                </a:solidFill>
                <a:latin typeface="微软雅黑" panose="020B0503020204020204" pitchFamily="34" charset="-122"/>
                <a:ea typeface="微软雅黑" panose="020B0503020204020204" pitchFamily="34" charset="-122"/>
              </a:rPr>
              <a:t>资源约束下鲁棒的分布式非线性融合估计方法</a:t>
            </a:r>
          </a:p>
        </p:txBody>
      </p:sp>
      <p:sp>
        <p:nvSpPr>
          <p:cNvPr id="105" name="文本框 104"/>
          <p:cNvSpPr txBox="1"/>
          <p:nvPr/>
        </p:nvSpPr>
        <p:spPr>
          <a:xfrm>
            <a:off x="3562152" y="3902713"/>
            <a:ext cx="4405116" cy="1193917"/>
          </a:xfrm>
          <a:prstGeom prst="rect">
            <a:avLst/>
          </a:prstGeom>
          <a:noFill/>
        </p:spPr>
        <p:txBody>
          <a:bodyPr wrap="square" rtlCol="0">
            <a:spAutoFit/>
          </a:bodyPr>
          <a:lstStyle/>
          <a:p>
            <a:pPr marL="285750" indent="-285750">
              <a:lnSpc>
                <a:spcPct val="114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设计基于</a:t>
            </a:r>
            <a:r>
              <a:rPr lang="zh-CN" altLang="en-US" sz="1600" b="1" dirty="0">
                <a:solidFill>
                  <a:srgbClr val="C00000"/>
                </a:solidFill>
                <a:latin typeface="微软雅黑" panose="020B0503020204020204" pitchFamily="34" charset="-122"/>
                <a:ea typeface="微软雅黑" panose="020B0503020204020204" pitchFamily="34" charset="-122"/>
              </a:rPr>
              <a:t>事件触发</a:t>
            </a:r>
            <a:r>
              <a:rPr lang="zh-CN" altLang="en-US" sz="1600" b="1" dirty="0">
                <a:latin typeface="微软雅黑" panose="020B0503020204020204" pitchFamily="34" charset="-122"/>
                <a:ea typeface="微软雅黑" panose="020B0503020204020204" pitchFamily="34" charset="-122"/>
              </a:rPr>
              <a:t>和</a:t>
            </a:r>
            <a:r>
              <a:rPr lang="zh-CN" altLang="en-US" sz="1600" b="1" dirty="0">
                <a:solidFill>
                  <a:srgbClr val="C00000"/>
                </a:solidFill>
                <a:latin typeface="微软雅黑" panose="020B0503020204020204" pitchFamily="34" charset="-122"/>
                <a:ea typeface="微软雅黑" panose="020B0503020204020204" pitchFamily="34" charset="-122"/>
              </a:rPr>
              <a:t>信号降维</a:t>
            </a:r>
            <a:r>
              <a:rPr lang="zh-CN" altLang="en-US" sz="1600" b="1" dirty="0">
                <a:latin typeface="微软雅黑" panose="020B0503020204020204" pitchFamily="34" charset="-122"/>
                <a:ea typeface="微软雅黑" panose="020B0503020204020204" pitchFamily="34" charset="-122"/>
              </a:rPr>
              <a:t>的</a:t>
            </a:r>
            <a:r>
              <a:rPr lang="zh-CN" altLang="en-US" sz="1600" b="1" dirty="0">
                <a:solidFill>
                  <a:srgbClr val="C00000"/>
                </a:solidFill>
                <a:latin typeface="微软雅黑" panose="020B0503020204020204" pitchFamily="34" charset="-122"/>
                <a:ea typeface="微软雅黑" panose="020B0503020204020204" pitchFamily="34" charset="-122"/>
              </a:rPr>
              <a:t>双重信息压缩</a:t>
            </a:r>
            <a:r>
              <a:rPr lang="zh-CN" altLang="en-US" sz="1600" b="1" dirty="0">
                <a:latin typeface="微软雅黑" panose="020B0503020204020204" pitchFamily="34" charset="-122"/>
                <a:ea typeface="微软雅黑" panose="020B0503020204020204" pitchFamily="34" charset="-122"/>
              </a:rPr>
              <a:t>策略；</a:t>
            </a:r>
            <a:endParaRPr lang="en-US" altLang="zh-CN" sz="1600" b="1" dirty="0">
              <a:latin typeface="微软雅黑" panose="020B0503020204020204" pitchFamily="34" charset="-122"/>
              <a:ea typeface="微软雅黑" panose="020B0503020204020204" pitchFamily="34" charset="-122"/>
            </a:endParaRPr>
          </a:p>
          <a:p>
            <a:pPr marL="285750" indent="-285750">
              <a:lnSpc>
                <a:spcPct val="114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设计</a:t>
            </a:r>
            <a:r>
              <a:rPr lang="zh-CN" altLang="en-US" sz="1600" b="1" dirty="0">
                <a:solidFill>
                  <a:srgbClr val="C00000"/>
                </a:solidFill>
                <a:latin typeface="微软雅黑" panose="020B0503020204020204" pitchFamily="34" charset="-122"/>
                <a:ea typeface="微软雅黑" panose="020B0503020204020204" pitchFamily="34" charset="-122"/>
              </a:rPr>
              <a:t>统一的信息补偿</a:t>
            </a:r>
            <a:r>
              <a:rPr lang="zh-CN" altLang="en-US" sz="1600" b="1" dirty="0">
                <a:latin typeface="微软雅黑" panose="020B0503020204020204" pitchFamily="34" charset="-122"/>
                <a:ea typeface="微软雅黑" panose="020B0503020204020204" pitchFamily="34" charset="-122"/>
              </a:rPr>
              <a:t>策略；</a:t>
            </a:r>
            <a:endParaRPr lang="en-US" altLang="zh-CN" sz="1600" b="1" dirty="0">
              <a:latin typeface="微软雅黑" panose="020B0503020204020204" pitchFamily="34" charset="-122"/>
              <a:ea typeface="微软雅黑" panose="020B0503020204020204" pitchFamily="34" charset="-122"/>
            </a:endParaRPr>
          </a:p>
          <a:p>
            <a:pPr marL="285750" indent="-285750">
              <a:lnSpc>
                <a:spcPct val="114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建立反映压缩算子与补偿策略的</a:t>
            </a:r>
            <a:r>
              <a:rPr lang="zh-CN" altLang="en-US" sz="1600" b="1" dirty="0">
                <a:solidFill>
                  <a:srgbClr val="C00000"/>
                </a:solidFill>
                <a:latin typeface="微软雅黑" panose="020B0503020204020204" pitchFamily="34" charset="-122"/>
                <a:ea typeface="微软雅黑" panose="020B0503020204020204" pitchFamily="34" charset="-122"/>
              </a:rPr>
              <a:t>估计模型</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108" name="箭头: 右 107"/>
          <p:cNvSpPr/>
          <p:nvPr/>
        </p:nvSpPr>
        <p:spPr bwMode="auto">
          <a:xfrm>
            <a:off x="7975128" y="4306113"/>
            <a:ext cx="340228" cy="432770"/>
          </a:xfrm>
          <a:prstGeom prst="rightArrow">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Tm="80670"/>
    </mc:Choice>
    <mc:Fallback xmlns="">
      <p:transition advTm="8067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4" name="Rectangle 2"/>
          <p:cNvSpPr>
            <a:spLocks noGrp="1" noChangeArrowheads="1"/>
          </p:cNvSpPr>
          <p:nvPr>
            <p:ph type="title"/>
          </p:nvPr>
        </p:nvSpPr>
        <p:spPr>
          <a:xfrm>
            <a:off x="1848296"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展望</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bwMode="auto">
          <a:xfrm>
            <a:off x="1199456" y="1871350"/>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21" name="文本框 20"/>
          <p:cNvSpPr txBox="1"/>
          <p:nvPr/>
        </p:nvSpPr>
        <p:spPr>
          <a:xfrm>
            <a:off x="516148" y="1206555"/>
            <a:ext cx="2664296" cy="461665"/>
          </a:xfrm>
          <a:prstGeom prst="rect">
            <a:avLst/>
          </a:prstGeom>
          <a:noFill/>
        </p:spPr>
        <p:txBody>
          <a:bodyPr wrap="square" rtlCol="0">
            <a:spAutoFit/>
          </a:bodyPr>
          <a:lstStyle/>
          <a:p>
            <a:pPr marL="342900" indent="-342900" algn="ctr">
              <a:buFont typeface="Wingdings" panose="05000000000000000000" pitchFamily="2" charset="2"/>
              <a:buChar char="p"/>
            </a:pPr>
            <a:r>
              <a:rPr lang="zh-CN" altLang="en-US" sz="2400" b="1" dirty="0">
                <a:latin typeface="微软雅黑" panose="020B0503020204020204" pitchFamily="34" charset="-122"/>
                <a:ea typeface="微软雅黑" panose="020B0503020204020204" pitchFamily="34" charset="-122"/>
              </a:rPr>
              <a:t>未来研究方向</a:t>
            </a:r>
          </a:p>
        </p:txBody>
      </p:sp>
      <p:sp>
        <p:nvSpPr>
          <p:cNvPr id="39" name="文本框 38"/>
          <p:cNvSpPr txBox="1"/>
          <p:nvPr/>
        </p:nvSpPr>
        <p:spPr>
          <a:xfrm>
            <a:off x="1343472" y="2103289"/>
            <a:ext cx="8712199"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研究非线性的融合估计准则</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矩形 1"/>
          <p:cNvSpPr/>
          <p:nvPr/>
        </p:nvSpPr>
        <p:spPr bwMode="auto">
          <a:xfrm>
            <a:off x="1199456" y="3084875"/>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6" name="文本框 5"/>
          <p:cNvSpPr txBox="1"/>
          <p:nvPr/>
        </p:nvSpPr>
        <p:spPr>
          <a:xfrm>
            <a:off x="1328926" y="3283083"/>
            <a:ext cx="9145016"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研究多速率系统中传感器非整数倍或任意采样下的融合估计方法</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1199456" y="4332347"/>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0" name="文本框 9"/>
          <p:cNvSpPr txBox="1"/>
          <p:nvPr/>
        </p:nvSpPr>
        <p:spPr>
          <a:xfrm>
            <a:off x="1343472" y="4564286"/>
            <a:ext cx="9001000"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研究基于数据驱动策略异步多速率传感器系统的融合估计方法</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1199456" y="5545872"/>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5" name="文本框 14"/>
          <p:cNvSpPr txBox="1"/>
          <p:nvPr/>
        </p:nvSpPr>
        <p:spPr>
          <a:xfrm>
            <a:off x="1343472" y="5777811"/>
            <a:ext cx="9001000"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研究“机理</a:t>
            </a:r>
            <a:r>
              <a:rPr lang="en-US" altLang="zh-CN" sz="2400" b="1" dirty="0">
                <a:solidFill>
                  <a:srgbClr val="002060"/>
                </a:solidFill>
                <a:latin typeface="微软雅黑" panose="020B0503020204020204" pitchFamily="34" charset="-122"/>
                <a:ea typeface="微软雅黑" panose="020B0503020204020204" pitchFamily="34" charset="-122"/>
              </a:rPr>
              <a:t>+</a:t>
            </a:r>
            <a:r>
              <a:rPr lang="zh-CN" altLang="en-US" sz="2400" b="1" dirty="0">
                <a:solidFill>
                  <a:srgbClr val="002060"/>
                </a:solidFill>
                <a:latin typeface="微软雅黑" panose="020B0503020204020204" pitchFamily="34" charset="-122"/>
                <a:ea typeface="微软雅黑" panose="020B0503020204020204" pitchFamily="34" charset="-122"/>
              </a:rPr>
              <a:t>数据”分布式融合估计理论与方法</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Tm="21144"/>
    </mc:Choice>
    <mc:Fallback xmlns="">
      <p:transition advTm="2114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noChangeArrowheads="1"/>
          </p:cNvSpPr>
          <p:nvPr>
            <p:ph idx="1"/>
          </p:nvPr>
        </p:nvSpPr>
        <p:spPr>
          <a:xfrm>
            <a:off x="750371" y="2564904"/>
            <a:ext cx="10691258" cy="1152128"/>
          </a:xfrm>
        </p:spPr>
        <p:txBody>
          <a:bodyPr/>
          <a:lstStyle/>
          <a:p>
            <a:pPr marL="457200" indent="-457200" algn="ctr" eaLnBrk="1" hangingPunct="1">
              <a:lnSpc>
                <a:spcPct val="120000"/>
              </a:lnSpc>
              <a:spcBef>
                <a:spcPct val="0"/>
              </a:spcBef>
              <a:spcAft>
                <a:spcPts val="1200"/>
              </a:spcAft>
              <a:buSzPct val="75000"/>
              <a:buFont typeface="Wingdings" panose="05000000000000000000" pitchFamily="2" charset="2"/>
              <a:buNone/>
            </a:pPr>
            <a:r>
              <a:rPr lang="zh-CN" altLang="en-US" sz="6000" b="1" dirty="0">
                <a:solidFill>
                  <a:srgbClr val="C00000"/>
                </a:solidFill>
                <a:latin typeface="微软雅黑" panose="020B0503020204020204" pitchFamily="34" charset="-122"/>
                <a:ea typeface="微软雅黑" panose="020B0503020204020204" pitchFamily="34" charset="-122"/>
              </a:rPr>
              <a:t>感谢各位老师批评与指正</a:t>
            </a:r>
            <a:r>
              <a:rPr lang="en-US" altLang="zh-CN" sz="6000" b="1" dirty="0">
                <a:solidFill>
                  <a:srgbClr val="C00000"/>
                </a:solidFill>
                <a:latin typeface="微软雅黑" panose="020B0503020204020204" pitchFamily="34" charset="-122"/>
                <a:ea typeface="微软雅黑" panose="020B0503020204020204" pitchFamily="34" charset="-122"/>
              </a:rPr>
              <a:t>!</a:t>
            </a:r>
          </a:p>
        </p:txBody>
      </p:sp>
      <p:pic>
        <p:nvPicPr>
          <p:cNvPr id="8"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00" advTm="20685">
        <p:fade/>
      </p:transition>
    </mc:Choice>
    <mc:Fallback xmlns="">
      <p:transition advTm="20685">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一、研究背景</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00" advTm="8637">
        <p:fade/>
      </p:transition>
    </mc:Choice>
    <mc:Fallback xmlns="">
      <p:transition advTm="8637">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52">
            <a:extLst>
              <a:ext uri="{FF2B5EF4-FFF2-40B4-BE49-F238E27FC236}">
                <a16:creationId xmlns:a16="http://schemas.microsoft.com/office/drawing/2014/main" id="{B424697D-19F5-09AD-EC00-910EDA0A8B2A}"/>
              </a:ext>
            </a:extLst>
          </p:cNvPr>
          <p:cNvSpPr/>
          <p:nvPr/>
        </p:nvSpPr>
        <p:spPr bwMode="auto">
          <a:xfrm>
            <a:off x="695709" y="1301998"/>
            <a:ext cx="10691019" cy="1542890"/>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43684" y="510395"/>
            <a:ext cx="107765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研究背景</a:t>
            </a: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7"/>
          <p:cNvSpPr txBox="1">
            <a:spLocks noChangeArrowheads="1"/>
          </p:cNvSpPr>
          <p:nvPr/>
        </p:nvSpPr>
        <p:spPr bwMode="auto">
          <a:xfrm>
            <a:off x="772091" y="1340768"/>
            <a:ext cx="10538254" cy="142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just">
              <a:lnSpc>
                <a:spcPct val="150000"/>
              </a:lnSpc>
              <a:spcBef>
                <a:spcPct val="0"/>
              </a:spcBef>
              <a:buClrTx/>
              <a:buSzTx/>
              <a:buFontTx/>
              <a:buNone/>
            </a:pPr>
            <a:r>
              <a:rPr lang="zh-CN" altLang="en-US" sz="2000" b="1" dirty="0">
                <a:solidFill>
                  <a:srgbClr val="C00000"/>
                </a:solidFill>
                <a:latin typeface="微软雅黑" panose="020B0503020204020204" pitchFamily="34" charset="-122"/>
                <a:ea typeface="微软雅黑" panose="020B0503020204020204" pitchFamily="34" charset="-122"/>
              </a:rPr>
              <a:t>马尔可夫跳变系统</a:t>
            </a:r>
            <a:r>
              <a:rPr lang="en-US" altLang="zh-CN" sz="2000" b="1" dirty="0">
                <a:solidFill>
                  <a:srgbClr val="C00000"/>
                </a:solidFill>
                <a:latin typeface="微软雅黑" panose="020B0503020204020204" pitchFamily="34" charset="-122"/>
                <a:ea typeface="微软雅黑" panose="020B0503020204020204" pitchFamily="34" charset="-122"/>
              </a:rPr>
              <a:t>(Markov Jump System, MJS)</a:t>
            </a:r>
            <a:r>
              <a:rPr lang="zh-CN" altLang="en-US" sz="2000" b="1" dirty="0">
                <a:solidFill>
                  <a:srgbClr val="002060"/>
                </a:solidFill>
                <a:latin typeface="微软雅黑" panose="020B0503020204020204" pitchFamily="34" charset="-122"/>
                <a:ea typeface="微软雅黑" panose="020B0503020204020204" pitchFamily="34" charset="-122"/>
              </a:rPr>
              <a:t>同时具备</a:t>
            </a:r>
            <a:r>
              <a:rPr lang="zh-CN" altLang="en-US" sz="2000" b="1" dirty="0">
                <a:solidFill>
                  <a:srgbClr val="C00000"/>
                </a:solidFill>
                <a:latin typeface="微软雅黑" panose="020B0503020204020204" pitchFamily="34" charset="-122"/>
                <a:ea typeface="微软雅黑" panose="020B0503020204020204" pitchFamily="34" charset="-122"/>
              </a:rPr>
              <a:t>马尔可夫过程</a:t>
            </a:r>
            <a:r>
              <a:rPr lang="zh-CN" altLang="en-US" sz="2000" b="1" dirty="0">
                <a:solidFill>
                  <a:srgbClr val="002060"/>
                </a:solidFill>
                <a:latin typeface="微软雅黑" panose="020B0503020204020204" pitchFamily="34" charset="-122"/>
                <a:ea typeface="微软雅黑" panose="020B0503020204020204" pitchFamily="34" charset="-122"/>
              </a:rPr>
              <a:t>和</a:t>
            </a:r>
            <a:r>
              <a:rPr lang="zh-CN" altLang="en-US" sz="2000" b="1" dirty="0">
                <a:solidFill>
                  <a:srgbClr val="C00000"/>
                </a:solidFill>
                <a:latin typeface="微软雅黑" panose="020B0503020204020204" pitchFamily="34" charset="-122"/>
                <a:ea typeface="微软雅黑" panose="020B0503020204020204" pitchFamily="34" charset="-122"/>
              </a:rPr>
              <a:t>切换系统</a:t>
            </a:r>
            <a:r>
              <a:rPr lang="zh-CN" altLang="en-US" sz="2000" b="1" dirty="0">
                <a:solidFill>
                  <a:srgbClr val="002060"/>
                </a:solidFill>
                <a:latin typeface="微软雅黑" panose="020B0503020204020204" pitchFamily="34" charset="-122"/>
                <a:ea typeface="微软雅黑" panose="020B0503020204020204" pitchFamily="34" charset="-122"/>
              </a:rPr>
              <a:t>的特征，其模态切换服从于马尔可夫过程，在刻画具有元器件损坏、网络传输延迟、功率切换等结构或参数突变的随机系统时具有突出优势。</a:t>
            </a:r>
          </a:p>
        </p:txBody>
      </p:sp>
      <p:sp>
        <p:nvSpPr>
          <p:cNvPr id="19" name="Rectangle 2">
            <a:extLst>
              <a:ext uri="{FF2B5EF4-FFF2-40B4-BE49-F238E27FC236}">
                <a16:creationId xmlns:a16="http://schemas.microsoft.com/office/drawing/2014/main" id="{A4586A36-7762-B8C1-3D42-B527562C77E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2" name="组合 11">
            <a:extLst>
              <a:ext uri="{FF2B5EF4-FFF2-40B4-BE49-F238E27FC236}">
                <a16:creationId xmlns:a16="http://schemas.microsoft.com/office/drawing/2014/main" id="{ABAA3428-4411-CE36-3825-F87652DDC595}"/>
              </a:ext>
            </a:extLst>
          </p:cNvPr>
          <p:cNvGrpSpPr/>
          <p:nvPr/>
        </p:nvGrpSpPr>
        <p:grpSpPr>
          <a:xfrm>
            <a:off x="660563" y="2996952"/>
            <a:ext cx="4211301" cy="3794685"/>
            <a:chOff x="660563" y="2996952"/>
            <a:chExt cx="4211301" cy="3794685"/>
          </a:xfrm>
        </p:grpSpPr>
        <p:grpSp>
          <p:nvGrpSpPr>
            <p:cNvPr id="11" name="组合 10">
              <a:extLst>
                <a:ext uri="{FF2B5EF4-FFF2-40B4-BE49-F238E27FC236}">
                  <a16:creationId xmlns:a16="http://schemas.microsoft.com/office/drawing/2014/main" id="{415A1966-8025-856A-7C7D-F4FF4B27AA81}"/>
                </a:ext>
              </a:extLst>
            </p:cNvPr>
            <p:cNvGrpSpPr/>
            <p:nvPr/>
          </p:nvGrpSpPr>
          <p:grpSpPr>
            <a:xfrm>
              <a:off x="945067" y="3059216"/>
              <a:ext cx="3642293" cy="3669879"/>
              <a:chOff x="1596213" y="3059216"/>
              <a:chExt cx="3642293" cy="3669879"/>
            </a:xfrm>
          </p:grpSpPr>
          <p:grpSp>
            <p:nvGrpSpPr>
              <p:cNvPr id="7" name="组合 6">
                <a:extLst>
                  <a:ext uri="{FF2B5EF4-FFF2-40B4-BE49-F238E27FC236}">
                    <a16:creationId xmlns:a16="http://schemas.microsoft.com/office/drawing/2014/main" id="{D24AD040-68DA-1012-D0AD-4AC9CDA8ABE8}"/>
                  </a:ext>
                </a:extLst>
              </p:cNvPr>
              <p:cNvGrpSpPr/>
              <p:nvPr/>
            </p:nvGrpSpPr>
            <p:grpSpPr>
              <a:xfrm>
                <a:off x="1596213" y="3059216"/>
                <a:ext cx="3426269" cy="1079003"/>
                <a:chOff x="1596213" y="3059216"/>
                <a:chExt cx="3426269" cy="1079003"/>
              </a:xfrm>
            </p:grpSpPr>
            <p:sp>
              <p:nvSpPr>
                <p:cNvPr id="47" name="矩形 71"/>
                <p:cNvSpPr>
                  <a:spLocks noChangeArrowheads="1"/>
                </p:cNvSpPr>
                <p:nvPr/>
              </p:nvSpPr>
              <p:spPr bwMode="auto">
                <a:xfrm>
                  <a:off x="3791744" y="3429440"/>
                  <a:ext cx="12307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zh-CN" altLang="en-US" sz="1600" b="1" dirty="0">
                      <a:solidFill>
                        <a:srgbClr val="002060"/>
                      </a:solidFill>
                      <a:latin typeface="微软雅黑" panose="020B0503020204020204" pitchFamily="34" charset="-122"/>
                      <a:ea typeface="微软雅黑" panose="020B0503020204020204" pitchFamily="34" charset="-122"/>
                    </a:rPr>
                    <a:t>元器件损坏</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pic>
              <p:nvPicPr>
                <p:cNvPr id="1026" name="Picture 2" descr="热失控保护 - 品慧电子网">
                  <a:extLst>
                    <a:ext uri="{FF2B5EF4-FFF2-40B4-BE49-F238E27FC236}">
                      <a16:creationId xmlns:a16="http://schemas.microsoft.com/office/drawing/2014/main" id="{46816D0A-A38E-8906-8E62-E61E20EA88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96213" y="3059216"/>
                  <a:ext cx="2039402" cy="10790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组合 8">
                <a:extLst>
                  <a:ext uri="{FF2B5EF4-FFF2-40B4-BE49-F238E27FC236}">
                    <a16:creationId xmlns:a16="http://schemas.microsoft.com/office/drawing/2014/main" id="{1E5B8AC0-46BF-D3DB-C552-EF57372F7947}"/>
                  </a:ext>
                </a:extLst>
              </p:cNvPr>
              <p:cNvGrpSpPr/>
              <p:nvPr/>
            </p:nvGrpSpPr>
            <p:grpSpPr>
              <a:xfrm>
                <a:off x="1596213" y="5650092"/>
                <a:ext cx="3210245" cy="1079003"/>
                <a:chOff x="1596213" y="5650092"/>
                <a:chExt cx="3210245" cy="1079003"/>
              </a:xfrm>
            </p:grpSpPr>
            <p:sp>
              <p:nvSpPr>
                <p:cNvPr id="60" name="矩形 71"/>
                <p:cNvSpPr>
                  <a:spLocks noChangeArrowheads="1"/>
                </p:cNvSpPr>
                <p:nvPr/>
              </p:nvSpPr>
              <p:spPr bwMode="auto">
                <a:xfrm>
                  <a:off x="3791744" y="6020316"/>
                  <a:ext cx="10147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zh-CN" altLang="en-US" sz="1600" b="1" dirty="0">
                      <a:solidFill>
                        <a:srgbClr val="002060"/>
                      </a:solidFill>
                      <a:latin typeface="微软雅黑" panose="020B0503020204020204" pitchFamily="34" charset="-122"/>
                      <a:ea typeface="微软雅黑" panose="020B0503020204020204" pitchFamily="34" charset="-122"/>
                    </a:rPr>
                    <a:t>功率切换</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pic>
              <p:nvPicPr>
                <p:cNvPr id="1028" name="Picture 4" descr="东莞太阳能光伏发电系统的工作原理_">
                  <a:extLst>
                    <a:ext uri="{FF2B5EF4-FFF2-40B4-BE49-F238E27FC236}">
                      <a16:creationId xmlns:a16="http://schemas.microsoft.com/office/drawing/2014/main" id="{AD32F374-0A54-03BB-7CF5-17A2982619ED}"/>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6483" b="12974"/>
                <a:stretch/>
              </p:blipFill>
              <p:spPr bwMode="auto">
                <a:xfrm>
                  <a:off x="1596213" y="5650092"/>
                  <a:ext cx="2039402" cy="10790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组合 7">
                <a:extLst>
                  <a:ext uri="{FF2B5EF4-FFF2-40B4-BE49-F238E27FC236}">
                    <a16:creationId xmlns:a16="http://schemas.microsoft.com/office/drawing/2014/main" id="{BF2C7FE0-929B-21CF-8C17-464FF525C8D7}"/>
                  </a:ext>
                </a:extLst>
              </p:cNvPr>
              <p:cNvGrpSpPr/>
              <p:nvPr/>
            </p:nvGrpSpPr>
            <p:grpSpPr>
              <a:xfrm>
                <a:off x="1596213" y="4352548"/>
                <a:ext cx="3642293" cy="1083215"/>
                <a:chOff x="1596213" y="4352548"/>
                <a:chExt cx="3642293" cy="1083215"/>
              </a:xfrm>
            </p:grpSpPr>
            <p:sp>
              <p:nvSpPr>
                <p:cNvPr id="3" name="矩形 71"/>
                <p:cNvSpPr>
                  <a:spLocks noChangeArrowheads="1"/>
                </p:cNvSpPr>
                <p:nvPr/>
              </p:nvSpPr>
              <p:spPr bwMode="auto">
                <a:xfrm>
                  <a:off x="3791744" y="4724878"/>
                  <a:ext cx="1446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zh-CN" altLang="en-US" sz="1600" b="1" dirty="0">
                      <a:solidFill>
                        <a:srgbClr val="002060"/>
                      </a:solidFill>
                      <a:latin typeface="微软雅黑" panose="020B0503020204020204" pitchFamily="34" charset="-122"/>
                      <a:ea typeface="微软雅黑" panose="020B0503020204020204" pitchFamily="34" charset="-122"/>
                    </a:rPr>
                    <a:t>网络传输延迟</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pic>
              <p:nvPicPr>
                <p:cNvPr id="1030" name="Picture 6" descr="计算机网络中的时延有哪几部分,计算机网络中的四种延迟分别是什么？-CSDN博客">
                  <a:extLst>
                    <a:ext uri="{FF2B5EF4-FFF2-40B4-BE49-F238E27FC236}">
                      <a16:creationId xmlns:a16="http://schemas.microsoft.com/office/drawing/2014/main" id="{922B0EBE-BF82-0D01-4F37-8B2CB56239DA}"/>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5583" t="7603" b="6268"/>
                <a:stretch/>
              </p:blipFill>
              <p:spPr bwMode="auto">
                <a:xfrm>
                  <a:off x="1596213" y="4352548"/>
                  <a:ext cx="2039403" cy="108321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 name="矩形 1">
              <a:extLst>
                <a:ext uri="{FF2B5EF4-FFF2-40B4-BE49-F238E27FC236}">
                  <a16:creationId xmlns:a16="http://schemas.microsoft.com/office/drawing/2014/main" id="{7F501DC3-8C5F-2472-FA11-D25DA8E39DDA}"/>
                </a:ext>
              </a:extLst>
            </p:cNvPr>
            <p:cNvSpPr/>
            <p:nvPr/>
          </p:nvSpPr>
          <p:spPr bwMode="auto">
            <a:xfrm>
              <a:off x="660563" y="2996952"/>
              <a:ext cx="4211301" cy="3794685"/>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grpSp>
      <p:grpSp>
        <p:nvGrpSpPr>
          <p:cNvPr id="6" name="组合 5">
            <a:extLst>
              <a:ext uri="{FF2B5EF4-FFF2-40B4-BE49-F238E27FC236}">
                <a16:creationId xmlns:a16="http://schemas.microsoft.com/office/drawing/2014/main" id="{234F71AA-7E7F-D9DA-1EEC-6F66F7732385}"/>
              </a:ext>
            </a:extLst>
          </p:cNvPr>
          <p:cNvGrpSpPr/>
          <p:nvPr/>
        </p:nvGrpSpPr>
        <p:grpSpPr>
          <a:xfrm>
            <a:off x="5369446" y="2996979"/>
            <a:ext cx="6050802" cy="3794685"/>
            <a:chOff x="5369446" y="2996979"/>
            <a:chExt cx="6050802" cy="3794685"/>
          </a:xfrm>
        </p:grpSpPr>
        <p:graphicFrame>
          <p:nvGraphicFramePr>
            <p:cNvPr id="20" name="对象 19">
              <a:extLst>
                <a:ext uri="{FF2B5EF4-FFF2-40B4-BE49-F238E27FC236}">
                  <a16:creationId xmlns:a16="http://schemas.microsoft.com/office/drawing/2014/main" id="{9C51CC63-84D7-A7D8-8660-D0A98B1C4DCB}"/>
                </a:ext>
              </a:extLst>
            </p:cNvPr>
            <p:cNvGraphicFramePr>
              <a:graphicFrameLocks noChangeAspect="1"/>
            </p:cNvGraphicFramePr>
            <p:nvPr>
              <p:extLst>
                <p:ext uri="{D42A27DB-BD31-4B8C-83A1-F6EECF244321}">
                  <p14:modId xmlns:p14="http://schemas.microsoft.com/office/powerpoint/2010/main" val="1493639344"/>
                </p:ext>
              </p:extLst>
            </p:nvPr>
          </p:nvGraphicFramePr>
          <p:xfrm>
            <a:off x="5591391" y="3212976"/>
            <a:ext cx="5606913" cy="3238475"/>
          </p:xfrm>
          <a:graphic>
            <a:graphicData uri="http://schemas.openxmlformats.org/presentationml/2006/ole">
              <mc:AlternateContent xmlns:mc="http://schemas.openxmlformats.org/markup-compatibility/2006">
                <mc:Choice xmlns:v="urn:schemas-microsoft-com:vml" Requires="v">
                  <p:oleObj name="Visio" r:id="rId7" imgW="3314341" imgH="1914339" progId="Visio.Drawing.15">
                    <p:embed/>
                  </p:oleObj>
                </mc:Choice>
                <mc:Fallback>
                  <p:oleObj name="Visio" r:id="rId7" imgW="3314341" imgH="1914339" progId="Visio.Drawing.15">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91391" y="3212976"/>
                          <a:ext cx="5606913" cy="3238475"/>
                        </a:xfrm>
                        <a:prstGeom prst="rect">
                          <a:avLst/>
                        </a:prstGeom>
                        <a:noFill/>
                      </p:spPr>
                    </p:pic>
                  </p:oleObj>
                </mc:Fallback>
              </mc:AlternateContent>
            </a:graphicData>
          </a:graphic>
        </p:graphicFrame>
        <p:sp>
          <p:nvSpPr>
            <p:cNvPr id="4" name="矩形 3">
              <a:extLst>
                <a:ext uri="{FF2B5EF4-FFF2-40B4-BE49-F238E27FC236}">
                  <a16:creationId xmlns:a16="http://schemas.microsoft.com/office/drawing/2014/main" id="{E7A00A3D-AFE0-1A50-5538-22B3C0C00048}"/>
                </a:ext>
              </a:extLst>
            </p:cNvPr>
            <p:cNvSpPr/>
            <p:nvPr/>
          </p:nvSpPr>
          <p:spPr bwMode="auto">
            <a:xfrm>
              <a:off x="5369446" y="2996979"/>
              <a:ext cx="6050802" cy="3794685"/>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grpSp>
      <p:sp>
        <p:nvSpPr>
          <p:cNvPr id="13" name="下箭头 43">
            <a:extLst>
              <a:ext uri="{FF2B5EF4-FFF2-40B4-BE49-F238E27FC236}">
                <a16:creationId xmlns:a16="http://schemas.microsoft.com/office/drawing/2014/main" id="{97AC00D7-19EB-4F50-AF21-B5AA15B0F511}"/>
              </a:ext>
            </a:extLst>
          </p:cNvPr>
          <p:cNvSpPr/>
          <p:nvPr/>
        </p:nvSpPr>
        <p:spPr>
          <a:xfrm rot="16200000">
            <a:off x="4850744" y="4498110"/>
            <a:ext cx="546297" cy="792089"/>
          </a:xfrm>
          <a:prstGeom prst="downArrow">
            <a:avLst/>
          </a:prstGeom>
          <a:solidFill>
            <a:srgbClr val="0066FF"/>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dirty="0">
              <a:ln>
                <a:noFill/>
              </a:ln>
              <a:solidFill>
                <a:srgbClr val="000000"/>
              </a:solidFill>
              <a:effectLst/>
              <a:uLnTx/>
              <a:uFillTx/>
            </a:endParaRPr>
          </a:p>
        </p:txBody>
      </p:sp>
    </p:spTree>
  </p:cSld>
  <p:clrMapOvr>
    <a:masterClrMapping/>
  </p:clrMapOvr>
  <mc:AlternateContent xmlns:mc="http://schemas.openxmlformats.org/markup-compatibility/2006" xmlns:p14="http://schemas.microsoft.com/office/powerpoint/2010/main">
    <mc:Choice Requires="p14">
      <p:transition p14:dur="0" advTm="48855"/>
    </mc:Choice>
    <mc:Fallback xmlns="">
      <p:transition advTm="4885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32373" y="518459"/>
            <a:ext cx="107697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研究背景</a:t>
            </a: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圆角矩形 52"/>
          <p:cNvSpPr/>
          <p:nvPr/>
        </p:nvSpPr>
        <p:spPr bwMode="auto">
          <a:xfrm>
            <a:off x="695709" y="1301997"/>
            <a:ext cx="10691019" cy="2100571"/>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p:sp>
        <p:nvSpPr>
          <p:cNvPr id="49" name="文本框 47"/>
          <p:cNvSpPr txBox="1">
            <a:spLocks noChangeArrowheads="1"/>
          </p:cNvSpPr>
          <p:nvPr/>
        </p:nvSpPr>
        <p:spPr bwMode="auto">
          <a:xfrm>
            <a:off x="695709" y="1409973"/>
            <a:ext cx="10612273" cy="1884618"/>
          </a:xfrm>
          <a:prstGeom prst="rect">
            <a:avLst/>
          </a:prstGeom>
          <a:noFill/>
          <a:ln>
            <a:noFill/>
          </a:ln>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342900" indent="-342900" algn="just">
              <a:lnSpc>
                <a:spcPct val="150000"/>
              </a:lnSpc>
              <a:spcBef>
                <a:spcPct val="0"/>
              </a:spcBef>
              <a:buClrTx/>
              <a:buSzTx/>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最优跟踪控制通过设计</a:t>
            </a:r>
            <a:r>
              <a:rPr lang="zh-CN" altLang="en-US" sz="2000" b="1" dirty="0">
                <a:solidFill>
                  <a:srgbClr val="FF0000"/>
                </a:solidFill>
                <a:latin typeface="微软雅黑" panose="020B0503020204020204" pitchFamily="34" charset="-122"/>
                <a:ea typeface="微软雅黑" panose="020B0503020204020204" pitchFamily="34" charset="-122"/>
              </a:rPr>
              <a:t>给定性能指标</a:t>
            </a:r>
            <a:r>
              <a:rPr lang="zh-CN" altLang="en-US" sz="2000" b="1" dirty="0">
                <a:solidFill>
                  <a:srgbClr val="002060"/>
                </a:solidFill>
                <a:latin typeface="微软雅黑" panose="020B0503020204020204" pitchFamily="34" charset="-122"/>
                <a:ea typeface="微软雅黑" panose="020B0503020204020204" pitchFamily="34" charset="-122"/>
              </a:rPr>
              <a:t>下的最优跟踪控制器，可实现系统状态或输出与目标信号的一致性，被广泛应用于无人机编队、雷达追踪等领域。</a:t>
            </a:r>
            <a:endParaRPr lang="en-US" altLang="zh-CN" sz="2000" b="1" dirty="0">
              <a:solidFill>
                <a:srgbClr val="002060"/>
              </a:solidFill>
              <a:latin typeface="微软雅黑" panose="020B0503020204020204" pitchFamily="34" charset="-122"/>
              <a:ea typeface="微软雅黑" panose="020B0503020204020204" pitchFamily="34" charset="-122"/>
            </a:endParaRPr>
          </a:p>
          <a:p>
            <a:pPr marL="342900" indent="-342900" algn="just">
              <a:lnSpc>
                <a:spcPct val="150000"/>
              </a:lnSpc>
              <a:spcBef>
                <a:spcPct val="0"/>
              </a:spcBef>
              <a:buClrTx/>
              <a:buSzTx/>
              <a:buFont typeface="Wingdings" panose="05000000000000000000" pitchFamily="2" charset="2"/>
              <a:buChar char="n"/>
            </a:pPr>
            <a:r>
              <a:rPr lang="en-US" altLang="zh-CN" sz="2000" b="1" dirty="0">
                <a:solidFill>
                  <a:srgbClr val="002060"/>
                </a:solidFill>
                <a:latin typeface="微软雅黑" panose="020B0503020204020204" pitchFamily="34" charset="-122"/>
                <a:ea typeface="微软雅黑" panose="020B0503020204020204" pitchFamily="34" charset="-122"/>
              </a:rPr>
              <a:t>MJS</a:t>
            </a:r>
            <a:r>
              <a:rPr lang="zh-CN" altLang="en-US" sz="2000" b="1" dirty="0">
                <a:solidFill>
                  <a:srgbClr val="002060"/>
                </a:solidFill>
                <a:latin typeface="微软雅黑" panose="020B0503020204020204" pitchFamily="34" charset="-122"/>
                <a:ea typeface="微软雅黑" panose="020B0503020204020204" pitchFamily="34" charset="-122"/>
              </a:rPr>
              <a:t>的控制或滤波问题需要考虑</a:t>
            </a:r>
            <a:r>
              <a:rPr lang="zh-CN" altLang="en-US" sz="2000" b="1" dirty="0">
                <a:solidFill>
                  <a:srgbClr val="FF0000"/>
                </a:solidFill>
                <a:latin typeface="微软雅黑" panose="020B0503020204020204" pitchFamily="34" charset="-122"/>
                <a:ea typeface="微软雅黑" panose="020B0503020204020204" pitchFamily="34" charset="-122"/>
              </a:rPr>
              <a:t>系统模态</a:t>
            </a:r>
            <a:r>
              <a:rPr lang="zh-CN" altLang="en-US" sz="2000" b="1" dirty="0">
                <a:solidFill>
                  <a:srgbClr val="002060"/>
                </a:solidFill>
                <a:latin typeface="微软雅黑" panose="020B0503020204020204" pitchFamily="34" charset="-122"/>
                <a:ea typeface="微软雅黑" panose="020B0503020204020204" pitchFamily="34" charset="-122"/>
              </a:rPr>
              <a:t>并处理模态之间的转移关系，特别是当</a:t>
            </a:r>
            <a:r>
              <a:rPr lang="zh-CN" altLang="en-US" sz="2000" b="1" dirty="0">
                <a:solidFill>
                  <a:srgbClr val="FF0000"/>
                </a:solidFill>
                <a:latin typeface="微软雅黑" panose="020B0503020204020204" pitchFamily="34" charset="-122"/>
                <a:ea typeface="微软雅黑" panose="020B0503020204020204" pitchFamily="34" charset="-122"/>
              </a:rPr>
              <a:t>模态转移概率等模型信息未知</a:t>
            </a:r>
            <a:r>
              <a:rPr lang="zh-CN" altLang="en-US" sz="2000" b="1" dirty="0">
                <a:solidFill>
                  <a:srgbClr val="002060"/>
                </a:solidFill>
                <a:latin typeface="微软雅黑" panose="020B0503020204020204" pitchFamily="34" charset="-122"/>
                <a:ea typeface="微软雅黑" panose="020B0503020204020204" pitchFamily="34" charset="-122"/>
              </a:rPr>
              <a:t>时，已有的控制算法将不再适用。</a:t>
            </a:r>
          </a:p>
        </p:txBody>
      </p:sp>
      <p:grpSp>
        <p:nvGrpSpPr>
          <p:cNvPr id="11" name="组合 10">
            <a:extLst>
              <a:ext uri="{FF2B5EF4-FFF2-40B4-BE49-F238E27FC236}">
                <a16:creationId xmlns:a16="http://schemas.microsoft.com/office/drawing/2014/main" id="{BE1775AC-6605-6CE3-C686-9832C02BF5AC}"/>
              </a:ext>
            </a:extLst>
          </p:cNvPr>
          <p:cNvGrpSpPr/>
          <p:nvPr/>
        </p:nvGrpSpPr>
        <p:grpSpPr>
          <a:xfrm>
            <a:off x="263352" y="3717032"/>
            <a:ext cx="11531996" cy="2700000"/>
            <a:chOff x="263352" y="2711259"/>
            <a:chExt cx="11531996" cy="2700000"/>
          </a:xfrm>
        </p:grpSpPr>
        <p:pic>
          <p:nvPicPr>
            <p:cNvPr id="6" name="图片 5">
              <a:extLst>
                <a:ext uri="{FF2B5EF4-FFF2-40B4-BE49-F238E27FC236}">
                  <a16:creationId xmlns:a16="http://schemas.microsoft.com/office/drawing/2014/main" id="{0CA85A6E-A111-8377-BC59-437817C0A28A}"/>
                </a:ext>
              </a:extLst>
            </p:cNvPr>
            <p:cNvPicPr>
              <a:picLocks noChangeAspect="1"/>
            </p:cNvPicPr>
            <p:nvPr/>
          </p:nvPicPr>
          <p:blipFill rotWithShape="1">
            <a:blip r:embed="rId4"/>
            <a:srcRect l="8736" r="13774"/>
            <a:stretch/>
          </p:blipFill>
          <p:spPr>
            <a:xfrm>
              <a:off x="263352" y="2711259"/>
              <a:ext cx="3492000" cy="2700000"/>
            </a:xfrm>
            <a:prstGeom prst="rect">
              <a:avLst/>
            </a:prstGeom>
          </p:spPr>
        </p:pic>
        <p:pic>
          <p:nvPicPr>
            <p:cNvPr id="7" name="图片 6">
              <a:extLst>
                <a:ext uri="{FF2B5EF4-FFF2-40B4-BE49-F238E27FC236}">
                  <a16:creationId xmlns:a16="http://schemas.microsoft.com/office/drawing/2014/main" id="{11380533-9EFD-929C-5956-108F8A9BC381}"/>
                </a:ext>
              </a:extLst>
            </p:cNvPr>
            <p:cNvPicPr>
              <a:picLocks noChangeAspect="1"/>
            </p:cNvPicPr>
            <p:nvPr/>
          </p:nvPicPr>
          <p:blipFill rotWithShape="1">
            <a:blip r:embed="rId5"/>
            <a:srcRect r="13863"/>
            <a:stretch/>
          </p:blipFill>
          <p:spPr>
            <a:xfrm>
              <a:off x="4283350" y="2711259"/>
              <a:ext cx="3492000" cy="2700000"/>
            </a:xfrm>
            <a:prstGeom prst="rect">
              <a:avLst/>
            </a:prstGeom>
          </p:spPr>
        </p:pic>
        <p:pic>
          <p:nvPicPr>
            <p:cNvPr id="10" name="Picture 2" descr="VideoRay 水下机器人为世界最繁忙的港口及水道保驾护航 - 模拟/电源 - -EETOP-创芯网">
              <a:extLst>
                <a:ext uri="{FF2B5EF4-FFF2-40B4-BE49-F238E27FC236}">
                  <a16:creationId xmlns:a16="http://schemas.microsoft.com/office/drawing/2014/main" id="{CE7AD89E-101D-5151-FCFC-32AA2766478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7209" r="10865"/>
            <a:stretch/>
          </p:blipFill>
          <p:spPr bwMode="auto">
            <a:xfrm>
              <a:off x="8303348" y="2711259"/>
              <a:ext cx="3492000" cy="2686978"/>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矩形 16">
            <a:extLst>
              <a:ext uri="{FF2B5EF4-FFF2-40B4-BE49-F238E27FC236}">
                <a16:creationId xmlns:a16="http://schemas.microsoft.com/office/drawing/2014/main" id="{E215D130-880D-28BD-DFE0-0B33088983E7}"/>
              </a:ext>
            </a:extLst>
          </p:cNvPr>
          <p:cNvSpPr/>
          <p:nvPr/>
        </p:nvSpPr>
        <p:spPr bwMode="auto">
          <a:xfrm>
            <a:off x="119336" y="3601331"/>
            <a:ext cx="11795390" cy="2924013"/>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Tm="108245"/>
    </mc:Choice>
    <mc:Fallback xmlns="">
      <p:transition advTm="10824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二、关键问题</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1331522"/>
      </p:ext>
    </p:extLst>
  </p:cSld>
  <p:clrMapOvr>
    <a:masterClrMapping/>
  </p:clrMapOvr>
  <mc:AlternateContent xmlns:mc="http://schemas.openxmlformats.org/markup-compatibility/2006" xmlns:p14="http://schemas.microsoft.com/office/powerpoint/2010/main">
    <mc:Choice Requires="p14">
      <p:transition p14:dur="200" advTm="8637">
        <p:fade/>
      </p:transition>
    </mc:Choice>
    <mc:Fallback xmlns="">
      <p:transition advTm="8637">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72242" y="509655"/>
            <a:ext cx="107298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关键问题</a:t>
            </a:r>
          </a:p>
        </p:txBody>
      </p:sp>
      <p:pic>
        <p:nvPicPr>
          <p:cNvPr id="31" name="图片 3"/>
          <p:cNvPicPr>
            <a:picLocks noChangeAspect="1"/>
          </p:cNvPicPr>
          <p:nvPr/>
        </p:nvPicPr>
        <p:blipFill>
          <a:blip r:embed="rId7">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圆角矩形 55"/>
          <p:cNvSpPr/>
          <p:nvPr>
            <p:custDataLst>
              <p:tags r:id="rId1"/>
            </p:custDataLst>
          </p:nvPr>
        </p:nvSpPr>
        <p:spPr>
          <a:xfrm>
            <a:off x="644059" y="5157192"/>
            <a:ext cx="10729889" cy="423545"/>
          </a:xfrm>
          <a:prstGeom prst="roundRect">
            <a:avLst/>
          </a:prstGeom>
          <a:solidFill>
            <a:srgbClr val="4874CB">
              <a:lumMod val="60000"/>
              <a:lumOff val="40000"/>
            </a:srgbClr>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关键问题</a:t>
            </a:r>
          </a:p>
        </p:txBody>
      </p:sp>
      <p:sp>
        <p:nvSpPr>
          <p:cNvPr id="122" name="圆角矩形 48"/>
          <p:cNvSpPr/>
          <p:nvPr>
            <p:custDataLst>
              <p:tags r:id="rId2"/>
            </p:custDataLst>
          </p:nvPr>
        </p:nvSpPr>
        <p:spPr>
          <a:xfrm>
            <a:off x="6240016" y="5733256"/>
            <a:ext cx="3229560" cy="781194"/>
          </a:xfrm>
          <a:prstGeom prst="roundRect">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最优控制问题难以求解</a:t>
            </a:r>
            <a:endParaRPr kumimoji="0" lang="en-US" altLang="zh-CN"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23" name="圆角矩形 45"/>
          <p:cNvSpPr/>
          <p:nvPr>
            <p:custDataLst>
              <p:tags r:id="rId3"/>
            </p:custDataLst>
          </p:nvPr>
        </p:nvSpPr>
        <p:spPr>
          <a:xfrm>
            <a:off x="644059" y="5138562"/>
            <a:ext cx="10729890" cy="1564849"/>
          </a:xfrm>
          <a:prstGeom prst="roundRect">
            <a:avLst>
              <a:gd name="adj" fmla="val 3394"/>
            </a:avLst>
          </a:prstGeom>
          <a:noFill/>
          <a:ln w="25400" cap="flat" cmpd="sng" algn="ctr">
            <a:solidFill>
              <a:srgbClr val="4874CB">
                <a:lumMod val="50000"/>
              </a:srgbClr>
            </a:solidFill>
            <a:prstDash val="solid"/>
            <a:round/>
            <a:headEnd type="none" w="med" len="med"/>
            <a:tailEnd type="none" w="med" len="med"/>
          </a:ln>
        </p:spPr>
        <p:txBody>
          <a:bodyPr vert="horz" wrap="square" lIns="91440" tIns="45720" rIns="91440" bIns="45720" numCol="1" anchor="t" anchorCtr="0" compatLnSpc="1"/>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dirty="0">
              <a:ln>
                <a:noFill/>
              </a:ln>
              <a:solidFill>
                <a:srgbClr val="000000"/>
              </a:solidFill>
              <a:effectLst/>
              <a:uLnTx/>
              <a:uFillTx/>
            </a:endParaRPr>
          </a:p>
        </p:txBody>
      </p:sp>
      <p:sp>
        <p:nvSpPr>
          <p:cNvPr id="193" name="下箭头 43"/>
          <p:cNvSpPr/>
          <p:nvPr/>
        </p:nvSpPr>
        <p:spPr>
          <a:xfrm>
            <a:off x="3302571" y="4897309"/>
            <a:ext cx="546297" cy="560643"/>
          </a:xfrm>
          <a:prstGeom prst="downArrow">
            <a:avLst/>
          </a:prstGeom>
          <a:solidFill>
            <a:srgbClr val="4874CB">
              <a:lumMod val="50000"/>
            </a:srgbClr>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dirty="0">
              <a:ln>
                <a:noFill/>
              </a:ln>
              <a:solidFill>
                <a:srgbClr val="000000"/>
              </a:solidFill>
              <a:effectLst/>
              <a:uLnTx/>
              <a:uFillTx/>
            </a:endParaRPr>
          </a:p>
        </p:txBody>
      </p:sp>
      <p:sp>
        <p:nvSpPr>
          <p:cNvPr id="194" name="圆角矩形 48"/>
          <p:cNvSpPr/>
          <p:nvPr>
            <p:custDataLst>
              <p:tags r:id="rId4"/>
            </p:custDataLst>
          </p:nvPr>
        </p:nvSpPr>
        <p:spPr>
          <a:xfrm>
            <a:off x="2135560" y="5733256"/>
            <a:ext cx="3229560" cy="781194"/>
          </a:xfrm>
          <a:prstGeom prst="roundRect">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最优控制问题无解</a:t>
            </a:r>
          </a:p>
        </p:txBody>
      </p:sp>
      <p:sp>
        <p:nvSpPr>
          <p:cNvPr id="36" name="矩形 35"/>
          <p:cNvSpPr/>
          <p:nvPr/>
        </p:nvSpPr>
        <p:spPr bwMode="auto">
          <a:xfrm>
            <a:off x="673425" y="1320481"/>
            <a:ext cx="5062535" cy="2468559"/>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60" name="文本框 59"/>
          <p:cNvSpPr txBox="1"/>
          <p:nvPr/>
        </p:nvSpPr>
        <p:spPr>
          <a:xfrm>
            <a:off x="2249415" y="3182337"/>
            <a:ext cx="1814984" cy="369332"/>
          </a:xfrm>
          <a:prstGeom prst="rect">
            <a:avLst/>
          </a:prstGeom>
          <a:noFill/>
        </p:spPr>
        <p:txBody>
          <a:bodyPr wrap="square" rtlCol="0">
            <a:spAutoFit/>
          </a:bodyPr>
          <a:lstStyle/>
          <a:p>
            <a:pPr algn="ctr"/>
            <a:r>
              <a:rPr kumimoji="1" lang="zh-CN" altLang="en-US" b="1" dirty="0">
                <a:solidFill>
                  <a:srgbClr val="002060"/>
                </a:solidFill>
                <a:latin typeface="微软雅黑" panose="020B0503020204020204" pitchFamily="34" charset="-122"/>
                <a:ea typeface="微软雅黑" panose="020B0503020204020204" pitchFamily="34" charset="-122"/>
              </a:rPr>
              <a:t>不稳定系统</a:t>
            </a:r>
            <a:endParaRPr kumimoji="1" lang="zh-CN" altLang="en-US" b="1" dirty="0">
              <a:solidFill>
                <a:srgbClr val="C00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7995536" y="3217880"/>
            <a:ext cx="1875533" cy="369332"/>
          </a:xfrm>
          <a:prstGeom prst="rect">
            <a:avLst/>
          </a:prstGeom>
          <a:noFill/>
        </p:spPr>
        <p:txBody>
          <a:bodyPr wrap="square" rtlCol="0">
            <a:spAutoFit/>
          </a:bodyPr>
          <a:lstStyle/>
          <a:p>
            <a:pPr algn="ctr"/>
            <a:r>
              <a:rPr kumimoji="1" lang="zh-CN" altLang="en-US" b="1" dirty="0">
                <a:solidFill>
                  <a:srgbClr val="002060"/>
                </a:solidFill>
                <a:latin typeface="微软雅黑" panose="020B0503020204020204" pitchFamily="34" charset="-122"/>
                <a:ea typeface="微软雅黑" panose="020B0503020204020204" pitchFamily="34" charset="-122"/>
              </a:rPr>
              <a:t>转移概率未知</a:t>
            </a:r>
            <a:endParaRPr kumimoji="1" lang="zh-CN" altLang="en-US" b="1" dirty="0">
              <a:solidFill>
                <a:srgbClr val="C00000"/>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45257C56-6949-95FD-BC7D-D2676405AF0A}"/>
              </a:ext>
            </a:extLst>
          </p:cNvPr>
          <p:cNvSpPr/>
          <p:nvPr/>
        </p:nvSpPr>
        <p:spPr bwMode="auto">
          <a:xfrm>
            <a:off x="6303798" y="1320481"/>
            <a:ext cx="5062535" cy="2468559"/>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下箭头 43">
            <a:extLst>
              <a:ext uri="{FF2B5EF4-FFF2-40B4-BE49-F238E27FC236}">
                <a16:creationId xmlns:a16="http://schemas.microsoft.com/office/drawing/2014/main" id="{5CC387F1-B06A-D24E-1F8D-49CA228BCA2C}"/>
              </a:ext>
            </a:extLst>
          </p:cNvPr>
          <p:cNvSpPr/>
          <p:nvPr/>
        </p:nvSpPr>
        <p:spPr>
          <a:xfrm>
            <a:off x="8352614" y="4858240"/>
            <a:ext cx="546297" cy="560643"/>
          </a:xfrm>
          <a:prstGeom prst="downArrow">
            <a:avLst/>
          </a:prstGeom>
          <a:solidFill>
            <a:srgbClr val="4874CB">
              <a:lumMod val="50000"/>
            </a:srgbClr>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dirty="0">
              <a:ln>
                <a:noFill/>
              </a:ln>
              <a:solidFill>
                <a:srgbClr val="000000"/>
              </a:solidFill>
              <a:effectLst/>
              <a:uLnTx/>
              <a:uFillTx/>
            </a:endParaRPr>
          </a:p>
        </p:txBody>
      </p:sp>
      <p:sp>
        <p:nvSpPr>
          <p:cNvPr id="2" name="文本框 1">
            <a:extLst>
              <a:ext uri="{FF2B5EF4-FFF2-40B4-BE49-F238E27FC236}">
                <a16:creationId xmlns:a16="http://schemas.microsoft.com/office/drawing/2014/main" id="{43AA8253-52C9-A923-B069-944AE5C9F9C6}"/>
              </a:ext>
            </a:extLst>
          </p:cNvPr>
          <p:cNvSpPr txBox="1"/>
          <p:nvPr/>
        </p:nvSpPr>
        <p:spPr>
          <a:xfrm>
            <a:off x="2279576" y="4341960"/>
            <a:ext cx="2715430" cy="369332"/>
          </a:xfrm>
          <a:prstGeom prst="rect">
            <a:avLst/>
          </a:prstGeom>
          <a:noFill/>
        </p:spPr>
        <p:txBody>
          <a:bodyPr wrap="square" rtlCol="0">
            <a:spAutoFit/>
          </a:bodyPr>
          <a:lstStyle/>
          <a:p>
            <a:pPr algn="ctr"/>
            <a:r>
              <a:rPr kumimoji="1" lang="zh-CN" altLang="en-US" b="1" dirty="0">
                <a:solidFill>
                  <a:srgbClr val="002060"/>
                </a:solidFill>
                <a:latin typeface="微软雅黑" panose="020B0503020204020204" pitchFamily="34" charset="-122"/>
                <a:ea typeface="微软雅黑" panose="020B0503020204020204" pitchFamily="34" charset="-122"/>
              </a:rPr>
              <a:t>二次型性能指标无法收敛</a:t>
            </a:r>
            <a:endParaRPr kumimoji="1" lang="zh-CN" altLang="en-US" b="1" dirty="0">
              <a:solidFill>
                <a:srgbClr val="C00000"/>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90137F7E-A7F1-FBB0-2E97-402FCC717A45}"/>
              </a:ext>
            </a:extLst>
          </p:cNvPr>
          <p:cNvSpPr txBox="1"/>
          <p:nvPr/>
        </p:nvSpPr>
        <p:spPr>
          <a:xfrm>
            <a:off x="7367169" y="4269660"/>
            <a:ext cx="2702666" cy="369332"/>
          </a:xfrm>
          <a:prstGeom prst="rect">
            <a:avLst/>
          </a:prstGeom>
          <a:noFill/>
        </p:spPr>
        <p:txBody>
          <a:bodyPr wrap="square" rtlCol="0">
            <a:spAutoFit/>
          </a:bodyPr>
          <a:lstStyle/>
          <a:p>
            <a:pPr algn="ctr"/>
            <a:r>
              <a:rPr kumimoji="1" lang="en-US" altLang="zh-CN" b="1" dirty="0" err="1">
                <a:solidFill>
                  <a:srgbClr val="002060"/>
                </a:solidFill>
                <a:latin typeface="微软雅黑" panose="020B0503020204020204" pitchFamily="34" charset="-122"/>
                <a:ea typeface="微软雅黑" panose="020B0503020204020204" pitchFamily="34" charset="-122"/>
              </a:rPr>
              <a:t>Riccati</a:t>
            </a:r>
            <a:r>
              <a:rPr kumimoji="1" lang="zh-CN" altLang="en-US" b="1" dirty="0">
                <a:solidFill>
                  <a:srgbClr val="002060"/>
                </a:solidFill>
                <a:latin typeface="微软雅黑" panose="020B0503020204020204" pitchFamily="34" charset="-122"/>
                <a:ea typeface="微软雅黑" panose="020B0503020204020204" pitchFamily="34" charset="-122"/>
              </a:rPr>
              <a:t>方程无法求解</a:t>
            </a:r>
            <a:endParaRPr kumimoji="1" lang="zh-CN" altLang="en-US" b="1" dirty="0">
              <a:solidFill>
                <a:srgbClr val="C00000"/>
              </a:solidFill>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1E6C64BA-BE99-79A9-4990-63BC0D032A2B}"/>
              </a:ext>
            </a:extLst>
          </p:cNvPr>
          <p:cNvPicPr>
            <a:picLocks noChangeAspect="1"/>
          </p:cNvPicPr>
          <p:nvPr/>
        </p:nvPicPr>
        <p:blipFill>
          <a:blip r:embed="rId8"/>
          <a:stretch>
            <a:fillRect/>
          </a:stretch>
        </p:blipFill>
        <p:spPr>
          <a:xfrm>
            <a:off x="3575720" y="1541980"/>
            <a:ext cx="1896554" cy="1009648"/>
          </a:xfrm>
          <a:prstGeom prst="rect">
            <a:avLst/>
          </a:prstGeom>
        </p:spPr>
      </p:pic>
      <p:pic>
        <p:nvPicPr>
          <p:cNvPr id="19" name="图片 18">
            <a:extLst>
              <a:ext uri="{FF2B5EF4-FFF2-40B4-BE49-F238E27FC236}">
                <a16:creationId xmlns:a16="http://schemas.microsoft.com/office/drawing/2014/main" id="{909CD451-C3F2-2C08-3C30-B22B0C29C843}"/>
              </a:ext>
            </a:extLst>
          </p:cNvPr>
          <p:cNvPicPr>
            <a:picLocks noChangeAspect="1"/>
          </p:cNvPicPr>
          <p:nvPr/>
        </p:nvPicPr>
        <p:blipFill>
          <a:blip r:embed="rId9"/>
          <a:stretch>
            <a:fillRect/>
          </a:stretch>
        </p:blipFill>
        <p:spPr>
          <a:xfrm>
            <a:off x="911424" y="1544138"/>
            <a:ext cx="2175024" cy="1085279"/>
          </a:xfrm>
          <a:prstGeom prst="rect">
            <a:avLst/>
          </a:prstGeom>
        </p:spPr>
      </p:pic>
      <p:pic>
        <p:nvPicPr>
          <p:cNvPr id="22" name="图片 21">
            <a:extLst>
              <a:ext uri="{FF2B5EF4-FFF2-40B4-BE49-F238E27FC236}">
                <a16:creationId xmlns:a16="http://schemas.microsoft.com/office/drawing/2014/main" id="{FA3343C9-2A50-3ED9-9F9F-5E6D17CE464A}"/>
              </a:ext>
            </a:extLst>
          </p:cNvPr>
          <p:cNvPicPr>
            <a:picLocks noChangeAspect="1"/>
          </p:cNvPicPr>
          <p:nvPr/>
        </p:nvPicPr>
        <p:blipFill>
          <a:blip r:embed="rId10"/>
          <a:stretch>
            <a:fillRect/>
          </a:stretch>
        </p:blipFill>
        <p:spPr>
          <a:xfrm>
            <a:off x="6384045" y="1374752"/>
            <a:ext cx="2334457" cy="1683701"/>
          </a:xfrm>
          <a:prstGeom prst="rect">
            <a:avLst/>
          </a:prstGeom>
        </p:spPr>
      </p:pic>
      <p:grpSp>
        <p:nvGrpSpPr>
          <p:cNvPr id="34" name="组合 33">
            <a:extLst>
              <a:ext uri="{FF2B5EF4-FFF2-40B4-BE49-F238E27FC236}">
                <a16:creationId xmlns:a16="http://schemas.microsoft.com/office/drawing/2014/main" id="{6A0C8801-086D-4717-CCD9-5846205E4BF8}"/>
              </a:ext>
            </a:extLst>
          </p:cNvPr>
          <p:cNvGrpSpPr/>
          <p:nvPr/>
        </p:nvGrpSpPr>
        <p:grpSpPr>
          <a:xfrm>
            <a:off x="8926872" y="1682172"/>
            <a:ext cx="2353704" cy="1042067"/>
            <a:chOff x="8835065" y="1682172"/>
            <a:chExt cx="2353704" cy="1042067"/>
          </a:xfrm>
        </p:grpSpPr>
        <p:pic>
          <p:nvPicPr>
            <p:cNvPr id="32" name="图片 31">
              <a:extLst>
                <a:ext uri="{FF2B5EF4-FFF2-40B4-BE49-F238E27FC236}">
                  <a16:creationId xmlns:a16="http://schemas.microsoft.com/office/drawing/2014/main" id="{2003FC12-86C7-AEB1-DCFC-FCFD301614B6}"/>
                </a:ext>
              </a:extLst>
            </p:cNvPr>
            <p:cNvPicPr>
              <a:picLocks noChangeAspect="1"/>
            </p:cNvPicPr>
            <p:nvPr/>
          </p:nvPicPr>
          <p:blipFill>
            <a:blip r:embed="rId11"/>
            <a:stretch>
              <a:fillRect/>
            </a:stretch>
          </p:blipFill>
          <p:spPr>
            <a:xfrm>
              <a:off x="8835065" y="2086777"/>
              <a:ext cx="2353704" cy="637462"/>
            </a:xfrm>
            <a:prstGeom prst="rect">
              <a:avLst/>
            </a:prstGeom>
          </p:spPr>
        </p:pic>
        <p:sp>
          <p:nvSpPr>
            <p:cNvPr id="33" name="文本框 32">
              <a:extLst>
                <a:ext uri="{FF2B5EF4-FFF2-40B4-BE49-F238E27FC236}">
                  <a16:creationId xmlns:a16="http://schemas.microsoft.com/office/drawing/2014/main" id="{E905BC56-AAAB-B771-D751-915155AEA5C2}"/>
                </a:ext>
              </a:extLst>
            </p:cNvPr>
            <p:cNvSpPr txBox="1"/>
            <p:nvPr/>
          </p:nvSpPr>
          <p:spPr>
            <a:xfrm>
              <a:off x="9778520" y="1682172"/>
              <a:ext cx="466794" cy="646331"/>
            </a:xfrm>
            <a:prstGeom prst="rect">
              <a:avLst/>
            </a:prstGeom>
            <a:noFill/>
          </p:spPr>
          <p:txBody>
            <a:bodyPr wrap="none" rtlCol="0">
              <a:spAutoFit/>
            </a:bodyPr>
            <a:lstStyle/>
            <a:p>
              <a:r>
                <a:rPr lang="en-US" altLang="zh-CN" sz="3600" b="1" dirty="0">
                  <a:solidFill>
                    <a:srgbClr val="FF0000"/>
                  </a:solidFill>
                  <a:latin typeface="+mj-ea"/>
                  <a:ea typeface="+mj-ea"/>
                </a:rPr>
                <a:t>?</a:t>
              </a:r>
              <a:endParaRPr lang="zh-CN" altLang="en-US" sz="3600" b="1" dirty="0">
                <a:solidFill>
                  <a:srgbClr val="FF0000"/>
                </a:solidFill>
                <a:latin typeface="+mj-ea"/>
                <a:ea typeface="+mj-ea"/>
              </a:endParaRPr>
            </a:p>
          </p:txBody>
        </p:sp>
      </p:grpSp>
    </p:spTree>
  </p:cSld>
  <p:clrMapOvr>
    <a:masterClrMapping/>
  </p:clrMapOvr>
  <mc:AlternateContent xmlns:mc="http://schemas.openxmlformats.org/markup-compatibility/2006" xmlns:p14="http://schemas.microsoft.com/office/powerpoint/2010/main">
    <mc:Choice Requires="p14">
      <p:transition p14:dur="0" advTm="80591"/>
    </mc:Choice>
    <mc:Fallback xmlns="">
      <p:transition advTm="8059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72242" y="509655"/>
            <a:ext cx="107298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研究现状</a:t>
            </a:r>
          </a:p>
        </p:txBody>
      </p:sp>
      <p:pic>
        <p:nvPicPr>
          <p:cNvPr id="31" name="图片 3"/>
          <p:cNvPicPr>
            <a:picLocks noChangeAspect="1"/>
          </p:cNvPicPr>
          <p:nvPr/>
        </p:nvPicPr>
        <p:blipFill>
          <a:blip r:embed="rId5">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圆角矩形 48"/>
          <p:cNvSpPr/>
          <p:nvPr>
            <p:custDataLst>
              <p:tags r:id="rId1"/>
            </p:custDataLst>
          </p:nvPr>
        </p:nvSpPr>
        <p:spPr>
          <a:xfrm>
            <a:off x="695400" y="2417427"/>
            <a:ext cx="1872208" cy="1485641"/>
          </a:xfrm>
          <a:prstGeom prst="roundRect">
            <a:avLst>
              <a:gd name="adj" fmla="val 12904"/>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最优控制问题无解</a:t>
            </a:r>
          </a:p>
        </p:txBody>
      </p:sp>
      <p:sp>
        <p:nvSpPr>
          <p:cNvPr id="3" name="圆角矩形 48"/>
          <p:cNvSpPr/>
          <p:nvPr>
            <p:custDataLst>
              <p:tags r:id="rId2"/>
            </p:custDataLst>
          </p:nvPr>
        </p:nvSpPr>
        <p:spPr>
          <a:xfrm>
            <a:off x="695400" y="4094293"/>
            <a:ext cx="1872208" cy="1485642"/>
          </a:xfrm>
          <a:prstGeom prst="roundRect">
            <a:avLst>
              <a:gd name="adj" fmla="val 8400"/>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最优控制问题难以求解</a:t>
            </a:r>
          </a:p>
        </p:txBody>
      </p:sp>
      <p:sp>
        <p:nvSpPr>
          <p:cNvPr id="6" name="文本框 5"/>
          <p:cNvSpPr txBox="1"/>
          <p:nvPr/>
        </p:nvSpPr>
        <p:spPr>
          <a:xfrm>
            <a:off x="948569" y="1929868"/>
            <a:ext cx="1335622" cy="400110"/>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问题</a:t>
            </a:r>
          </a:p>
        </p:txBody>
      </p:sp>
      <p:sp>
        <p:nvSpPr>
          <p:cNvPr id="8" name="文本框 7"/>
          <p:cNvSpPr txBox="1"/>
          <p:nvPr/>
        </p:nvSpPr>
        <p:spPr>
          <a:xfrm>
            <a:off x="3984286" y="1927372"/>
            <a:ext cx="1335622" cy="400110"/>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研究方法</a:t>
            </a:r>
          </a:p>
        </p:txBody>
      </p:sp>
      <p:sp>
        <p:nvSpPr>
          <p:cNvPr id="9" name="文本框 8"/>
          <p:cNvSpPr txBox="1"/>
          <p:nvPr/>
        </p:nvSpPr>
        <p:spPr>
          <a:xfrm>
            <a:off x="8476585" y="1927372"/>
            <a:ext cx="1335622" cy="400110"/>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局限性</a:t>
            </a:r>
          </a:p>
        </p:txBody>
      </p:sp>
      <p:sp>
        <p:nvSpPr>
          <p:cNvPr id="10" name="矩形 113"/>
          <p:cNvSpPr>
            <a:spLocks noChangeArrowheads="1"/>
          </p:cNvSpPr>
          <p:nvPr/>
        </p:nvSpPr>
        <p:spPr bwMode="auto">
          <a:xfrm>
            <a:off x="2783632" y="2417426"/>
            <a:ext cx="4065486"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11" name="矩形 113"/>
          <p:cNvSpPr>
            <a:spLocks noChangeArrowheads="1"/>
          </p:cNvSpPr>
          <p:nvPr/>
        </p:nvSpPr>
        <p:spPr bwMode="auto">
          <a:xfrm>
            <a:off x="7101227" y="2417426"/>
            <a:ext cx="4251357"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2819717" y="2581818"/>
            <a:ext cx="2477623"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扩展卡尔曼滤波</a:t>
            </a:r>
            <a:r>
              <a:rPr lang="en-US" altLang="zh-CN" sz="1600" b="1" dirty="0">
                <a:solidFill>
                  <a:srgbClr val="002060"/>
                </a:solidFill>
                <a:latin typeface="微软雅黑" panose="020B0503020204020204" pitchFamily="34" charset="-122"/>
                <a:ea typeface="微软雅黑" panose="020B0503020204020204" pitchFamily="34" charset="-122"/>
              </a:rPr>
              <a:t>(EKF)</a:t>
            </a:r>
          </a:p>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无迹卡尔曼滤波</a:t>
            </a:r>
            <a:r>
              <a:rPr lang="en-US" altLang="zh-CN" sz="1600" b="1" dirty="0">
                <a:solidFill>
                  <a:srgbClr val="002060"/>
                </a:solidFill>
                <a:latin typeface="微软雅黑" panose="020B0503020204020204" pitchFamily="34" charset="-122"/>
                <a:ea typeface="微软雅黑" panose="020B0503020204020204" pitchFamily="34" charset="-122"/>
              </a:rPr>
              <a:t>(UKF)</a:t>
            </a:r>
          </a:p>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容积卡尔曼滤波</a:t>
            </a:r>
            <a:r>
              <a:rPr lang="en-US" altLang="zh-CN" sz="1600" b="1" dirty="0">
                <a:solidFill>
                  <a:srgbClr val="002060"/>
                </a:solidFill>
                <a:latin typeface="微软雅黑" panose="020B0503020204020204" pitchFamily="34" charset="-122"/>
                <a:ea typeface="微软雅黑" panose="020B0503020204020204" pitchFamily="34" charset="-122"/>
              </a:rPr>
              <a:t>(CKF)</a:t>
            </a:r>
          </a:p>
        </p:txBody>
      </p:sp>
      <mc:AlternateContent xmlns:mc="http://schemas.openxmlformats.org/markup-compatibility/2006" xmlns:a14="http://schemas.microsoft.com/office/drawing/2010/main">
        <mc:Choice Requires="a14">
          <p:sp>
            <p:nvSpPr>
              <p:cNvPr id="13" name="文本框 12"/>
              <p:cNvSpPr txBox="1"/>
              <p:nvPr/>
            </p:nvSpPr>
            <p:spPr>
              <a:xfrm>
                <a:off x="5411924" y="2563479"/>
                <a:ext cx="1368152" cy="119353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14:m>
                  <m:oMath xmlns:m="http://schemas.openxmlformats.org/officeDocument/2006/math">
                    <m:sSub>
                      <m:sSubPr>
                        <m:ctrlPr>
                          <a:rPr lang="en-US" altLang="zh-CN" b="1" i="1" smtClean="0">
                            <a:solidFill>
                              <a:srgbClr val="002060"/>
                            </a:solidFill>
                            <a:latin typeface="Cambria Math" panose="02040503050406030204" pitchFamily="18" charset="0"/>
                            <a:ea typeface="微软雅黑" panose="020B0503020204020204" pitchFamily="34" charset="-122"/>
                          </a:rPr>
                        </m:ctrlPr>
                      </m:sSubPr>
                      <m:e>
                        <m:r>
                          <a:rPr lang="en-US" altLang="zh-CN" b="1" i="0" smtClean="0">
                            <a:solidFill>
                              <a:srgbClr val="002060"/>
                            </a:solidFill>
                            <a:latin typeface="Cambria Math" panose="02040503050406030204" pitchFamily="18" charset="0"/>
                            <a:ea typeface="微软雅黑" panose="020B0503020204020204" pitchFamily="34" charset="-122"/>
                          </a:rPr>
                          <m:t>𝐇</m:t>
                        </m:r>
                      </m:e>
                      <m:sub>
                        <m:r>
                          <a:rPr lang="en-US" altLang="zh-CN" b="1" i="0" smtClean="0">
                            <a:solidFill>
                              <a:srgbClr val="002060"/>
                            </a:solidFill>
                            <a:latin typeface="Cambria Math" panose="02040503050406030204" pitchFamily="18" charset="0"/>
                            <a:ea typeface="微软雅黑" panose="020B0503020204020204" pitchFamily="34" charset="-122"/>
                          </a:rPr>
                          <m:t>∞</m:t>
                        </m:r>
                      </m:sub>
                    </m:sSub>
                  </m:oMath>
                </a14:m>
                <a:r>
                  <a:rPr lang="zh-CN" altLang="en-US" sz="1600" b="1" dirty="0">
                    <a:solidFill>
                      <a:srgbClr val="002060"/>
                    </a:solidFill>
                    <a:latin typeface="微软雅黑" panose="020B0503020204020204" pitchFamily="34" charset="-122"/>
                    <a:ea typeface="微软雅黑" panose="020B0503020204020204" pitchFamily="34" charset="-122"/>
                  </a:rPr>
                  <a:t>滤波</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集员滤波</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600" b="1" dirty="0">
                    <a:solidFill>
                      <a:srgbClr val="002060"/>
                    </a:solidFill>
                    <a:latin typeface="微软雅黑" panose="020B0503020204020204" pitchFamily="34" charset="-122"/>
                    <a:ea typeface="微软雅黑" panose="020B0503020204020204" pitchFamily="34" charset="-122"/>
                  </a:rPr>
                  <a:t>……</a:t>
                </a:r>
              </a:p>
            </p:txBody>
          </p:sp>
        </mc:Choice>
        <mc:Fallback xmlns="">
          <p:sp>
            <p:nvSpPr>
              <p:cNvPr id="13" name="文本框 12"/>
              <p:cNvSpPr txBox="1">
                <a:spLocks noRot="1" noChangeAspect="1" noMove="1" noResize="1" noEditPoints="1" noAdjustHandles="1" noChangeArrowheads="1" noChangeShapeType="1" noTextEdit="1"/>
              </p:cNvSpPr>
              <p:nvPr/>
            </p:nvSpPr>
            <p:spPr>
              <a:xfrm>
                <a:off x="5411924" y="2563479"/>
                <a:ext cx="1368152" cy="1193532"/>
              </a:xfrm>
              <a:prstGeom prst="rect">
                <a:avLst/>
              </a:prstGeom>
              <a:blipFill>
                <a:blip r:embed="rId6"/>
                <a:stretch>
                  <a:fillRect l="-3125" b="-6154"/>
                </a:stretch>
              </a:blipFill>
            </p:spPr>
            <p:txBody>
              <a:bodyPr/>
              <a:lstStyle/>
              <a:p>
                <a:r>
                  <a:rPr lang="zh-CN" altLang="en-US">
                    <a:noFill/>
                  </a:rPr>
                  <a:t> </a:t>
                </a:r>
              </a:p>
            </p:txBody>
          </p:sp>
        </mc:Fallback>
      </mc:AlternateContent>
      <p:sp>
        <p:nvSpPr>
          <p:cNvPr id="16" name="文本框 15"/>
          <p:cNvSpPr txBox="1"/>
          <p:nvPr/>
        </p:nvSpPr>
        <p:spPr>
          <a:xfrm>
            <a:off x="7198370" y="2581819"/>
            <a:ext cx="4093226"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en-US" altLang="zh-CN" sz="1600" b="1" dirty="0">
                <a:solidFill>
                  <a:srgbClr val="002060"/>
                </a:solidFill>
                <a:latin typeface="微软雅黑" panose="020B0503020204020204" pitchFamily="34" charset="-122"/>
                <a:ea typeface="微软雅黑" panose="020B0503020204020204" pitchFamily="34" charset="-122"/>
              </a:rPr>
              <a:t>EKF</a:t>
            </a:r>
            <a:r>
              <a:rPr lang="zh-CN" altLang="en-US" sz="1600" b="1" dirty="0">
                <a:solidFill>
                  <a:srgbClr val="002060"/>
                </a:solidFill>
                <a:latin typeface="微软雅黑" panose="020B0503020204020204" pitchFamily="34" charset="-122"/>
                <a:ea typeface="微软雅黑" panose="020B0503020204020204" pitchFamily="34" charset="-122"/>
              </a:rPr>
              <a:t>、</a:t>
            </a:r>
            <a:r>
              <a:rPr lang="en-US" altLang="zh-CN" sz="1600" b="1" dirty="0">
                <a:solidFill>
                  <a:srgbClr val="002060"/>
                </a:solidFill>
                <a:latin typeface="微软雅黑" panose="020B0503020204020204" pitchFamily="34" charset="-122"/>
                <a:ea typeface="微软雅黑" panose="020B0503020204020204" pitchFamily="34" charset="-122"/>
              </a:rPr>
              <a:t>UKF</a:t>
            </a:r>
            <a:r>
              <a:rPr lang="zh-CN" altLang="en-US" sz="1600" b="1" dirty="0">
                <a:solidFill>
                  <a:srgbClr val="002060"/>
                </a:solidFill>
                <a:latin typeface="微软雅黑" panose="020B0503020204020204" pitchFamily="34" charset="-122"/>
                <a:ea typeface="微软雅黑" panose="020B0503020204020204" pitchFamily="34" charset="-122"/>
              </a:rPr>
              <a:t>、</a:t>
            </a:r>
            <a:r>
              <a:rPr lang="en-US" altLang="zh-CN" sz="1600" b="1" dirty="0">
                <a:solidFill>
                  <a:srgbClr val="002060"/>
                </a:solidFill>
                <a:latin typeface="微软雅黑" panose="020B0503020204020204" pitchFamily="34" charset="-122"/>
                <a:ea typeface="微软雅黑" panose="020B0503020204020204" pitchFamily="34" charset="-122"/>
              </a:rPr>
              <a:t>CKF</a:t>
            </a:r>
            <a:r>
              <a:rPr lang="zh-CN" altLang="en-US" sz="1600" b="1" dirty="0">
                <a:solidFill>
                  <a:srgbClr val="002060"/>
                </a:solidFill>
                <a:latin typeface="微软雅黑" panose="020B0503020204020204" pitchFamily="34" charset="-122"/>
                <a:ea typeface="微软雅黑" panose="020B0503020204020204" pitchFamily="34" charset="-122"/>
              </a:rPr>
              <a:t>等难以处理</a:t>
            </a:r>
            <a:r>
              <a:rPr lang="zh-CN" altLang="en-US" sz="1600" b="1" dirty="0">
                <a:solidFill>
                  <a:srgbClr val="C00000"/>
                </a:solidFill>
                <a:latin typeface="微软雅黑" panose="020B0503020204020204" pitchFamily="34" charset="-122"/>
                <a:ea typeface="微软雅黑" panose="020B0503020204020204" pitchFamily="34" charset="-122"/>
              </a:rPr>
              <a:t>非高斯噪声</a:t>
            </a:r>
            <a:endParaRPr lang="en-US" altLang="zh-CN" sz="1600" b="1" dirty="0">
              <a:solidFill>
                <a:srgbClr val="C00000"/>
              </a:solidFill>
              <a:latin typeface="微软雅黑" panose="020B0503020204020204" pitchFamily="34" charset="-122"/>
              <a:ea typeface="微软雅黑" panose="020B0503020204020204" pitchFamily="34" charset="-122"/>
            </a:endParaRPr>
          </a:p>
          <a:p>
            <a:pPr marL="285750" indent="-285750">
              <a:lnSpc>
                <a:spcPct val="150000"/>
              </a:lnSpc>
              <a:buClr>
                <a:srgbClr val="002060"/>
              </a:buClr>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能量有界</a:t>
            </a:r>
            <a:r>
              <a:rPr lang="zh-CN" altLang="en-US" sz="1600" b="1" dirty="0">
                <a:solidFill>
                  <a:srgbClr val="002060"/>
                </a:solidFill>
                <a:latin typeface="微软雅黑" panose="020B0503020204020204" pitchFamily="34" charset="-122"/>
                <a:ea typeface="微软雅黑" panose="020B0503020204020204" pitchFamily="34" charset="-122"/>
              </a:rPr>
              <a:t>噪声会随时间推移而</a:t>
            </a:r>
            <a:r>
              <a:rPr lang="zh-CN" altLang="en-US" sz="1600" b="1" dirty="0">
                <a:solidFill>
                  <a:srgbClr val="C00000"/>
                </a:solidFill>
                <a:latin typeface="微软雅黑" panose="020B0503020204020204" pitchFamily="34" charset="-122"/>
                <a:ea typeface="微软雅黑" panose="020B0503020204020204" pitchFamily="34" charset="-122"/>
              </a:rPr>
              <a:t>衰减</a:t>
            </a:r>
            <a:endParaRPr lang="en-US" altLang="zh-CN" sz="1600" b="1" dirty="0">
              <a:solidFill>
                <a:srgbClr val="C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集员滤波依赖</a:t>
            </a:r>
            <a:r>
              <a:rPr lang="zh-CN" altLang="en-US" sz="1600" b="1" dirty="0">
                <a:solidFill>
                  <a:srgbClr val="C00000"/>
                </a:solidFill>
                <a:latin typeface="微软雅黑" panose="020B0503020204020204" pitchFamily="34" charset="-122"/>
                <a:ea typeface="微软雅黑" panose="020B0503020204020204" pitchFamily="34" charset="-122"/>
              </a:rPr>
              <a:t>已知椭圆界</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2848889" y="4255720"/>
            <a:ext cx="1677999"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逻辑量化</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对数量化</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信号降维</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
        <p:nvSpPr>
          <p:cNvPr id="18" name="矩形 113"/>
          <p:cNvSpPr>
            <a:spLocks noChangeArrowheads="1"/>
          </p:cNvSpPr>
          <p:nvPr/>
        </p:nvSpPr>
        <p:spPr bwMode="auto">
          <a:xfrm>
            <a:off x="2783631" y="4103598"/>
            <a:ext cx="4065485"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526888" y="4267991"/>
            <a:ext cx="1957691"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600" b="1" dirty="0" err="1">
                <a:solidFill>
                  <a:srgbClr val="002060"/>
                </a:solidFill>
                <a:latin typeface="微软雅黑" panose="020B0503020204020204" pitchFamily="34" charset="-122"/>
                <a:ea typeface="微软雅黑" panose="020B0503020204020204" pitchFamily="34" charset="-122"/>
              </a:rPr>
              <a:t>SoD</a:t>
            </a:r>
            <a:r>
              <a:rPr lang="zh-CN" altLang="en-US" sz="1600" b="1" dirty="0">
                <a:solidFill>
                  <a:srgbClr val="002060"/>
                </a:solidFill>
                <a:latin typeface="微软雅黑" panose="020B0503020204020204" pitchFamily="34" charset="-122"/>
                <a:ea typeface="微软雅黑" panose="020B0503020204020204" pitchFamily="34" charset="-122"/>
              </a:rPr>
              <a:t>触发</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基于新息的触发</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随机触发</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
        <p:nvSpPr>
          <p:cNvPr id="23" name="矩形 113"/>
          <p:cNvSpPr>
            <a:spLocks noChangeArrowheads="1"/>
          </p:cNvSpPr>
          <p:nvPr/>
        </p:nvSpPr>
        <p:spPr bwMode="auto">
          <a:xfrm>
            <a:off x="7101227" y="4103598"/>
            <a:ext cx="4251357"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7198370" y="4255721"/>
            <a:ext cx="3892053"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量化难以处理</a:t>
            </a:r>
            <a:r>
              <a:rPr lang="zh-CN" altLang="en-US" sz="1600" b="1" dirty="0">
                <a:solidFill>
                  <a:srgbClr val="C00000"/>
                </a:solidFill>
                <a:latin typeface="微软雅黑" panose="020B0503020204020204" pitchFamily="34" charset="-122"/>
                <a:ea typeface="微软雅黑" panose="020B0503020204020204" pitchFamily="34" charset="-122"/>
              </a:rPr>
              <a:t>高维信号</a:t>
            </a:r>
            <a:endParaRPr lang="en-US" altLang="zh-CN" sz="1600" b="1" dirty="0">
              <a:solidFill>
                <a:srgbClr val="C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依赖于</a:t>
            </a:r>
            <a:r>
              <a:rPr lang="zh-CN" altLang="en-US" sz="1600" b="1" dirty="0">
                <a:solidFill>
                  <a:srgbClr val="C00000"/>
                </a:solidFill>
                <a:latin typeface="微软雅黑" panose="020B0503020204020204" pitchFamily="34" charset="-122"/>
                <a:ea typeface="微软雅黑" panose="020B0503020204020204" pitchFamily="34" charset="-122"/>
              </a:rPr>
              <a:t>全局信息</a:t>
            </a:r>
            <a:r>
              <a:rPr lang="zh-CN" altLang="en-US" sz="1600" b="1" dirty="0">
                <a:solidFill>
                  <a:srgbClr val="002060"/>
                </a:solidFill>
                <a:latin typeface="微软雅黑" panose="020B0503020204020204" pitchFamily="34" charset="-122"/>
                <a:ea typeface="微软雅黑" panose="020B0503020204020204" pitchFamily="34" charset="-122"/>
              </a:rPr>
              <a:t>的压缩算子难以求解</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随机触发需估计器的</a:t>
            </a:r>
            <a:r>
              <a:rPr lang="zh-CN" altLang="en-US" sz="1600" b="1" dirty="0">
                <a:solidFill>
                  <a:srgbClr val="C00000"/>
                </a:solidFill>
                <a:latin typeface="微软雅黑" panose="020B0503020204020204" pitchFamily="34" charset="-122"/>
                <a:ea typeface="微软雅黑" panose="020B0503020204020204" pitchFamily="34" charset="-122"/>
              </a:rPr>
              <a:t>信息反馈</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Tm="104158"/>
    </mc:Choice>
    <mc:Fallback xmlns="">
      <p:transition advTm="10415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bwMode="auto">
          <a:xfrm>
            <a:off x="785421" y="3420642"/>
            <a:ext cx="10621159" cy="3248718"/>
          </a:xfrm>
          <a:prstGeom prst="rect">
            <a:avLst/>
          </a:prstGeom>
          <a:solidFill>
            <a:srgbClr val="D1E2F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72242" y="509655"/>
            <a:ext cx="107298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研究思路</a:t>
            </a: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bwMode="auto">
          <a:xfrm>
            <a:off x="755829" y="1268759"/>
            <a:ext cx="10680342" cy="1898579"/>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 name="矩形 2"/>
          <p:cNvSpPr/>
          <p:nvPr/>
        </p:nvSpPr>
        <p:spPr>
          <a:xfrm>
            <a:off x="2546863" y="1307634"/>
            <a:ext cx="6912768" cy="746358"/>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2000" b="1" dirty="0">
                <a:solidFill>
                  <a:srgbClr val="C00000"/>
                </a:solidFill>
                <a:latin typeface="微软雅黑" panose="020B0503020204020204" pitchFamily="34" charset="-122"/>
                <a:ea typeface="微软雅黑" panose="020B0503020204020204" pitchFamily="34" charset="-122"/>
              </a:rPr>
              <a:t>研究内容</a:t>
            </a:r>
            <a:r>
              <a:rPr lang="en-US" altLang="zh-CN" sz="2000" b="1" dirty="0">
                <a:solidFill>
                  <a:srgbClr val="C00000"/>
                </a:solidFill>
                <a:latin typeface="微软雅黑" panose="020B0503020204020204" pitchFamily="34" charset="-122"/>
                <a:ea typeface="微软雅黑" panose="020B0503020204020204" pitchFamily="34" charset="-122"/>
              </a:rPr>
              <a:t>1</a:t>
            </a:r>
          </a:p>
          <a:p>
            <a:pPr algn="ctr">
              <a:spcBef>
                <a:spcPts val="300"/>
              </a:spcBef>
            </a:pPr>
            <a:r>
              <a:rPr lang="zh-CN" altLang="en-US" sz="2000" b="1" dirty="0">
                <a:solidFill>
                  <a:srgbClr val="002060"/>
                </a:solidFill>
                <a:latin typeface="微软雅黑" panose="020B0503020204020204" pitchFamily="34" charset="-122"/>
                <a:ea typeface="微软雅黑" panose="020B0503020204020204" pitchFamily="34" charset="-122"/>
              </a:rPr>
              <a:t>噪声统计信息未知下的分布式非线性融合估计</a:t>
            </a:r>
          </a:p>
        </p:txBody>
      </p:sp>
      <p:sp>
        <p:nvSpPr>
          <p:cNvPr id="35" name="矩形 34"/>
          <p:cNvSpPr/>
          <p:nvPr/>
        </p:nvSpPr>
        <p:spPr>
          <a:xfrm>
            <a:off x="3719736" y="3420642"/>
            <a:ext cx="4633100" cy="707886"/>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rgbClr val="C00000"/>
                </a:solidFill>
                <a:latin typeface="微软雅黑" panose="020B0503020204020204" pitchFamily="34" charset="-122"/>
                <a:ea typeface="微软雅黑" panose="020B0503020204020204" pitchFamily="34" charset="-122"/>
              </a:rPr>
              <a:t>研究内容</a:t>
            </a:r>
            <a:r>
              <a:rPr lang="en-US" altLang="zh-CN" sz="2000" b="1" dirty="0">
                <a:solidFill>
                  <a:srgbClr val="C00000"/>
                </a:solidFill>
                <a:latin typeface="微软雅黑" panose="020B0503020204020204" pitchFamily="34" charset="-122"/>
                <a:ea typeface="微软雅黑" panose="020B0503020204020204" pitchFamily="34" charset="-122"/>
              </a:rPr>
              <a:t>2</a:t>
            </a:r>
          </a:p>
          <a:p>
            <a:pPr algn="ctr"/>
            <a:r>
              <a:rPr lang="zh-CN" altLang="en-US" sz="2000" b="1" dirty="0">
                <a:solidFill>
                  <a:srgbClr val="002060"/>
                </a:solidFill>
                <a:latin typeface="微软雅黑" panose="020B0503020204020204" pitchFamily="34" charset="-122"/>
                <a:ea typeface="微软雅黑" panose="020B0503020204020204" pitchFamily="34" charset="-122"/>
              </a:rPr>
              <a:t>资源约束下的分布式非线性融合估计</a:t>
            </a:r>
            <a:endParaRPr lang="en-US" altLang="zh-CN" sz="2000" b="1" dirty="0">
              <a:solidFill>
                <a:srgbClr val="002060"/>
              </a:solidFill>
              <a:latin typeface="微软雅黑" panose="020B0503020204020204" pitchFamily="34" charset="-122"/>
              <a:ea typeface="微软雅黑" panose="020B0503020204020204" pitchFamily="34" charset="-122"/>
            </a:endParaRPr>
          </a:p>
        </p:txBody>
      </p:sp>
      <p:grpSp>
        <p:nvGrpSpPr>
          <p:cNvPr id="99" name="组合 98"/>
          <p:cNvGrpSpPr/>
          <p:nvPr/>
        </p:nvGrpSpPr>
        <p:grpSpPr>
          <a:xfrm>
            <a:off x="898599" y="2572257"/>
            <a:ext cx="955793" cy="1432807"/>
            <a:chOff x="899790" y="1969600"/>
            <a:chExt cx="955793" cy="1432807"/>
          </a:xfrm>
        </p:grpSpPr>
        <p:sp>
          <p:nvSpPr>
            <p:cNvPr id="38" name="箭头: 燕尾形 37"/>
            <p:cNvSpPr/>
            <p:nvPr/>
          </p:nvSpPr>
          <p:spPr bwMode="auto">
            <a:xfrm rot="5400000">
              <a:off x="661283" y="2208107"/>
              <a:ext cx="1432807" cy="955793"/>
            </a:xfrm>
            <a:prstGeom prst="notchedRightArrow">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9" name="矩形 8"/>
            <p:cNvSpPr/>
            <p:nvPr/>
          </p:nvSpPr>
          <p:spPr>
            <a:xfrm>
              <a:off x="1001299" y="2249785"/>
              <a:ext cx="763507" cy="815608"/>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1400" b="1" dirty="0">
                  <a:solidFill>
                    <a:srgbClr val="C00000"/>
                  </a:solidFill>
                  <a:latin typeface="微软雅黑" panose="020B0503020204020204" pitchFamily="34" charset="-122"/>
                  <a:ea typeface="微软雅黑" panose="020B0503020204020204" pitchFamily="34" charset="-122"/>
                </a:rPr>
                <a:t>未知</a:t>
              </a:r>
              <a:endParaRPr lang="en-US" altLang="zh-CN" sz="1400" b="1" dirty="0">
                <a:solidFill>
                  <a:srgbClr val="C00000"/>
                </a:solidFill>
                <a:latin typeface="微软雅黑" panose="020B0503020204020204" pitchFamily="34" charset="-122"/>
                <a:ea typeface="微软雅黑" panose="020B0503020204020204" pitchFamily="34" charset="-122"/>
              </a:endParaRPr>
            </a:p>
            <a:p>
              <a:pPr algn="ctr">
                <a:spcBef>
                  <a:spcPts val="300"/>
                </a:spcBef>
              </a:pPr>
              <a:r>
                <a:rPr lang="zh-CN" altLang="en-US" sz="1400" b="1" dirty="0">
                  <a:solidFill>
                    <a:srgbClr val="C00000"/>
                  </a:solidFill>
                  <a:latin typeface="微软雅黑" panose="020B0503020204020204" pitchFamily="34" charset="-122"/>
                  <a:ea typeface="微软雅黑" panose="020B0503020204020204" pitchFamily="34" charset="-122"/>
                </a:rPr>
                <a:t>有界</a:t>
              </a:r>
              <a:endParaRPr lang="en-US" altLang="zh-CN" sz="1400" b="1" dirty="0">
                <a:solidFill>
                  <a:srgbClr val="C00000"/>
                </a:solidFill>
                <a:latin typeface="微软雅黑" panose="020B0503020204020204" pitchFamily="34" charset="-122"/>
                <a:ea typeface="微软雅黑" panose="020B0503020204020204" pitchFamily="34" charset="-122"/>
              </a:endParaRPr>
            </a:p>
            <a:p>
              <a:pPr algn="ctr">
                <a:spcBef>
                  <a:spcPts val="300"/>
                </a:spcBef>
              </a:pPr>
              <a:r>
                <a:rPr lang="zh-CN" altLang="en-US" sz="1400" b="1" dirty="0">
                  <a:solidFill>
                    <a:srgbClr val="C00000"/>
                  </a:solidFill>
                  <a:latin typeface="微软雅黑" panose="020B0503020204020204" pitchFamily="34" charset="-122"/>
                  <a:ea typeface="微软雅黑" panose="020B0503020204020204" pitchFamily="34" charset="-122"/>
                </a:rPr>
                <a:t>噪声</a:t>
              </a:r>
            </a:p>
          </p:txBody>
        </p:sp>
      </p:grpSp>
      <p:grpSp>
        <p:nvGrpSpPr>
          <p:cNvPr id="49" name="组合 48"/>
          <p:cNvGrpSpPr/>
          <p:nvPr/>
        </p:nvGrpSpPr>
        <p:grpSpPr>
          <a:xfrm>
            <a:off x="3158755" y="2161203"/>
            <a:ext cx="2635554" cy="400110"/>
            <a:chOff x="2320404" y="1772816"/>
            <a:chExt cx="2635554" cy="400110"/>
          </a:xfrm>
        </p:grpSpPr>
        <p:sp>
          <p:nvSpPr>
            <p:cNvPr id="7" name="矩形: 圆角 6"/>
            <p:cNvSpPr/>
            <p:nvPr/>
          </p:nvSpPr>
          <p:spPr bwMode="auto">
            <a:xfrm>
              <a:off x="2320404" y="1772816"/>
              <a:ext cx="2635554" cy="40011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3" name="矩形 22"/>
            <p:cNvSpPr/>
            <p:nvPr/>
          </p:nvSpPr>
          <p:spPr>
            <a:xfrm>
              <a:off x="2345253" y="1803594"/>
              <a:ext cx="2585856" cy="338554"/>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1600" b="1" dirty="0">
                  <a:latin typeface="微软雅黑" panose="020B0503020204020204" pitchFamily="34" charset="-122"/>
                  <a:ea typeface="微软雅黑" panose="020B0503020204020204" pitchFamily="34" charset="-122"/>
                </a:rPr>
                <a:t>采用线性矩阵不等式技术</a:t>
              </a:r>
            </a:p>
          </p:txBody>
        </p:sp>
      </p:grpSp>
      <p:grpSp>
        <p:nvGrpSpPr>
          <p:cNvPr id="48" name="组合 47"/>
          <p:cNvGrpSpPr/>
          <p:nvPr/>
        </p:nvGrpSpPr>
        <p:grpSpPr>
          <a:xfrm>
            <a:off x="6232813" y="2165396"/>
            <a:ext cx="2635554" cy="400110"/>
            <a:chOff x="7416002" y="1768049"/>
            <a:chExt cx="2635554" cy="400110"/>
          </a:xfrm>
        </p:grpSpPr>
        <p:sp>
          <p:nvSpPr>
            <p:cNvPr id="44" name="矩形: 圆角 43"/>
            <p:cNvSpPr/>
            <p:nvPr/>
          </p:nvSpPr>
          <p:spPr bwMode="auto">
            <a:xfrm>
              <a:off x="7416002" y="1768049"/>
              <a:ext cx="2635554" cy="40011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5" name="矩形 44"/>
            <p:cNvSpPr/>
            <p:nvPr/>
          </p:nvSpPr>
          <p:spPr>
            <a:xfrm>
              <a:off x="7440851" y="1794634"/>
              <a:ext cx="2585856" cy="338554"/>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1600" b="1" dirty="0">
                  <a:latin typeface="微软雅黑" panose="020B0503020204020204" pitchFamily="34" charset="-122"/>
                  <a:ea typeface="微软雅黑" panose="020B0503020204020204" pitchFamily="34" charset="-122"/>
                </a:rPr>
                <a:t>基于有界递归优化思想</a:t>
              </a:r>
            </a:p>
          </p:txBody>
        </p:sp>
      </p:grpSp>
      <p:grpSp>
        <p:nvGrpSpPr>
          <p:cNvPr id="58" name="组合 57"/>
          <p:cNvGrpSpPr/>
          <p:nvPr/>
        </p:nvGrpSpPr>
        <p:grpSpPr>
          <a:xfrm>
            <a:off x="4956241" y="4181496"/>
            <a:ext cx="2160089" cy="664540"/>
            <a:chOff x="983583" y="4089773"/>
            <a:chExt cx="2160089" cy="664540"/>
          </a:xfrm>
        </p:grpSpPr>
        <p:sp>
          <p:nvSpPr>
            <p:cNvPr id="53" name="矩形: 圆角 52"/>
            <p:cNvSpPr/>
            <p:nvPr/>
          </p:nvSpPr>
          <p:spPr bwMode="auto">
            <a:xfrm>
              <a:off x="983583" y="4089773"/>
              <a:ext cx="2160089" cy="664540"/>
            </a:xfrm>
            <a:prstGeom prst="roundRect">
              <a:avLst>
                <a:gd name="adj" fmla="val 0"/>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54" name="矩形 53"/>
            <p:cNvSpPr/>
            <p:nvPr/>
          </p:nvSpPr>
          <p:spPr>
            <a:xfrm>
              <a:off x="1134870" y="4140369"/>
              <a:ext cx="1857513" cy="584775"/>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1600" b="1" dirty="0">
                  <a:solidFill>
                    <a:srgbClr val="002060"/>
                  </a:solidFill>
                  <a:latin typeface="微软雅黑" panose="020B0503020204020204" pitchFamily="34" charset="-122"/>
                  <a:ea typeface="微软雅黑" panose="020B0503020204020204" pitchFamily="34" charset="-122"/>
                </a:rPr>
                <a:t>传感器至远端估计器信道受限</a:t>
              </a:r>
            </a:p>
          </p:txBody>
        </p:sp>
      </p:grpSp>
      <p:sp>
        <p:nvSpPr>
          <p:cNvPr id="63" name="矩形: 圆角 62"/>
          <p:cNvSpPr/>
          <p:nvPr/>
        </p:nvSpPr>
        <p:spPr bwMode="auto">
          <a:xfrm>
            <a:off x="4233553" y="5157192"/>
            <a:ext cx="1658580" cy="66454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64" name="矩形 63"/>
          <p:cNvSpPr/>
          <p:nvPr/>
        </p:nvSpPr>
        <p:spPr>
          <a:xfrm>
            <a:off x="4215738" y="5207788"/>
            <a:ext cx="1658580" cy="584775"/>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1600" b="1" dirty="0">
                <a:latin typeface="微软雅黑" panose="020B0503020204020204" pitchFamily="34" charset="-122"/>
                <a:ea typeface="微软雅黑" panose="020B0503020204020204" pitchFamily="34" charset="-122"/>
              </a:rPr>
              <a:t>采用事件触发与降维双重压缩</a:t>
            </a:r>
          </a:p>
        </p:txBody>
      </p:sp>
      <p:sp>
        <p:nvSpPr>
          <p:cNvPr id="75" name="矩形: 圆角 74"/>
          <p:cNvSpPr/>
          <p:nvPr/>
        </p:nvSpPr>
        <p:spPr bwMode="auto">
          <a:xfrm>
            <a:off x="5076908" y="5880696"/>
            <a:ext cx="1658580" cy="66454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76" name="矩形 75"/>
          <p:cNvSpPr/>
          <p:nvPr/>
        </p:nvSpPr>
        <p:spPr>
          <a:xfrm>
            <a:off x="5059093" y="5931292"/>
            <a:ext cx="1658580" cy="584775"/>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1600" b="1" dirty="0">
                <a:latin typeface="微软雅黑" panose="020B0503020204020204" pitchFamily="34" charset="-122"/>
                <a:ea typeface="微软雅黑" panose="020B0503020204020204" pitchFamily="34" charset="-122"/>
              </a:rPr>
              <a:t>基于鲁棒递归优化方法</a:t>
            </a:r>
          </a:p>
        </p:txBody>
      </p:sp>
      <p:grpSp>
        <p:nvGrpSpPr>
          <p:cNvPr id="100" name="组合 99"/>
          <p:cNvGrpSpPr/>
          <p:nvPr/>
        </p:nvGrpSpPr>
        <p:grpSpPr>
          <a:xfrm>
            <a:off x="10172729" y="2563297"/>
            <a:ext cx="955793" cy="1432807"/>
            <a:chOff x="899790" y="1969600"/>
            <a:chExt cx="955793" cy="1432807"/>
          </a:xfrm>
        </p:grpSpPr>
        <p:sp>
          <p:nvSpPr>
            <p:cNvPr id="101" name="箭头: 燕尾形 100"/>
            <p:cNvSpPr/>
            <p:nvPr/>
          </p:nvSpPr>
          <p:spPr bwMode="auto">
            <a:xfrm rot="5400000">
              <a:off x="661283" y="2208107"/>
              <a:ext cx="1432807" cy="955793"/>
            </a:xfrm>
            <a:prstGeom prst="notchedRightArrow">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02" name="矩形 101"/>
            <p:cNvSpPr/>
            <p:nvPr/>
          </p:nvSpPr>
          <p:spPr>
            <a:xfrm>
              <a:off x="1001299" y="2249785"/>
              <a:ext cx="763507" cy="815608"/>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1400" b="1" dirty="0">
                  <a:solidFill>
                    <a:srgbClr val="C00000"/>
                  </a:solidFill>
                  <a:latin typeface="微软雅黑" panose="020B0503020204020204" pitchFamily="34" charset="-122"/>
                  <a:ea typeface="微软雅黑" panose="020B0503020204020204" pitchFamily="34" charset="-122"/>
                </a:rPr>
                <a:t>未知</a:t>
              </a:r>
              <a:endParaRPr lang="en-US" altLang="zh-CN" sz="1400" b="1" dirty="0">
                <a:solidFill>
                  <a:srgbClr val="C00000"/>
                </a:solidFill>
                <a:latin typeface="微软雅黑" panose="020B0503020204020204" pitchFamily="34" charset="-122"/>
                <a:ea typeface="微软雅黑" panose="020B0503020204020204" pitchFamily="34" charset="-122"/>
              </a:endParaRPr>
            </a:p>
            <a:p>
              <a:pPr algn="ctr">
                <a:spcBef>
                  <a:spcPts val="300"/>
                </a:spcBef>
              </a:pPr>
              <a:r>
                <a:rPr lang="zh-CN" altLang="en-US" sz="1400" b="1" dirty="0">
                  <a:solidFill>
                    <a:srgbClr val="C00000"/>
                  </a:solidFill>
                  <a:latin typeface="微软雅黑" panose="020B0503020204020204" pitchFamily="34" charset="-122"/>
                  <a:ea typeface="微软雅黑" panose="020B0503020204020204" pitchFamily="34" charset="-122"/>
                </a:rPr>
                <a:t>有界</a:t>
              </a:r>
              <a:endParaRPr lang="en-US" altLang="zh-CN" sz="1400" b="1" dirty="0">
                <a:solidFill>
                  <a:srgbClr val="C00000"/>
                </a:solidFill>
                <a:latin typeface="微软雅黑" panose="020B0503020204020204" pitchFamily="34" charset="-122"/>
                <a:ea typeface="微软雅黑" panose="020B0503020204020204" pitchFamily="34" charset="-122"/>
              </a:endParaRPr>
            </a:p>
            <a:p>
              <a:pPr algn="ctr">
                <a:spcBef>
                  <a:spcPts val="300"/>
                </a:spcBef>
              </a:pPr>
              <a:r>
                <a:rPr lang="zh-CN" altLang="en-US" sz="1400" b="1" dirty="0">
                  <a:solidFill>
                    <a:srgbClr val="C00000"/>
                  </a:solidFill>
                  <a:latin typeface="微软雅黑" panose="020B0503020204020204" pitchFamily="34" charset="-122"/>
                  <a:ea typeface="微软雅黑" panose="020B0503020204020204" pitchFamily="34" charset="-122"/>
                </a:rPr>
                <a:t>噪声</a:t>
              </a:r>
            </a:p>
          </p:txBody>
        </p:sp>
      </p:grpSp>
    </p:spTree>
  </p:cSld>
  <p:clrMapOvr>
    <a:masterClrMapping/>
  </p:clrMapOvr>
  <mc:AlternateContent xmlns:mc="http://schemas.openxmlformats.org/markup-compatibility/2006" xmlns:p14="http://schemas.microsoft.com/office/powerpoint/2010/main">
    <mc:Choice Requires="p14">
      <p:transition p14:dur="0" advTm="98631"/>
    </mc:Choice>
    <mc:Fallback xmlns="">
      <p:transition advTm="9863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三、研究内容</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097327"/>
      </p:ext>
    </p:extLst>
  </p:cSld>
  <p:clrMapOvr>
    <a:masterClrMapping/>
  </p:clrMapOvr>
  <mc:AlternateContent xmlns:mc="http://schemas.openxmlformats.org/markup-compatibility/2006" xmlns:p14="http://schemas.microsoft.com/office/powerpoint/2010/main">
    <mc:Choice Requires="p14">
      <p:transition p14:dur="200" advTm="8637">
        <p:fade/>
      </p:transition>
    </mc:Choice>
    <mc:Fallback xmlns="">
      <p:transition advTm="8637">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UxODJkNDQ3ZjY0ZWRhNjcwNDcwZDNlMDA1OWM0Yzc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2_176TGp_global_light_v2">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754E3B"/>
        </a:dk2>
        <a:lt2>
          <a:srgbClr val="C0C0C0"/>
        </a:lt2>
        <a:accent1>
          <a:srgbClr val="E6B67C"/>
        </a:accent1>
        <a:accent2>
          <a:srgbClr val="7595E5"/>
        </a:accent2>
        <a:accent3>
          <a:srgbClr val="FFFFFF"/>
        </a:accent3>
        <a:accent4>
          <a:srgbClr val="000000"/>
        </a:accent4>
        <a:accent5>
          <a:srgbClr val="F0D7BF"/>
        </a:accent5>
        <a:accent6>
          <a:srgbClr val="6987CF"/>
        </a:accent6>
        <a:hlink>
          <a:srgbClr val="85C456"/>
        </a:hlink>
        <a:folHlink>
          <a:srgbClr val="BFA131"/>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204A9E"/>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515F7B"/>
        </a:dk2>
        <a:lt2>
          <a:srgbClr val="C0C0C0"/>
        </a:lt2>
        <a:accent1>
          <a:srgbClr val="64C47B"/>
        </a:accent1>
        <a:accent2>
          <a:srgbClr val="8FA9F1"/>
        </a:accent2>
        <a:accent3>
          <a:srgbClr val="FFFFFF"/>
        </a:accent3>
        <a:accent4>
          <a:srgbClr val="000000"/>
        </a:accent4>
        <a:accent5>
          <a:srgbClr val="B8DEBF"/>
        </a:accent5>
        <a:accent6>
          <a:srgbClr val="8199DA"/>
        </a:accent6>
        <a:hlink>
          <a:srgbClr val="78BDD8"/>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176TGp_global_light_v2">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754E3B"/>
        </a:dk2>
        <a:lt2>
          <a:srgbClr val="C0C0C0"/>
        </a:lt2>
        <a:accent1>
          <a:srgbClr val="E6B67C"/>
        </a:accent1>
        <a:accent2>
          <a:srgbClr val="7595E5"/>
        </a:accent2>
        <a:accent3>
          <a:srgbClr val="FFFFFF"/>
        </a:accent3>
        <a:accent4>
          <a:srgbClr val="000000"/>
        </a:accent4>
        <a:accent5>
          <a:srgbClr val="F0D7BF"/>
        </a:accent5>
        <a:accent6>
          <a:srgbClr val="6987CF"/>
        </a:accent6>
        <a:hlink>
          <a:srgbClr val="85C456"/>
        </a:hlink>
        <a:folHlink>
          <a:srgbClr val="BFA131"/>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204A9E"/>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515F7B"/>
        </a:dk2>
        <a:lt2>
          <a:srgbClr val="C0C0C0"/>
        </a:lt2>
        <a:accent1>
          <a:srgbClr val="64C47B"/>
        </a:accent1>
        <a:accent2>
          <a:srgbClr val="8FA9F1"/>
        </a:accent2>
        <a:accent3>
          <a:srgbClr val="FFFFFF"/>
        </a:accent3>
        <a:accent4>
          <a:srgbClr val="000000"/>
        </a:accent4>
        <a:accent5>
          <a:srgbClr val="B8DEBF"/>
        </a:accent5>
        <a:accent6>
          <a:srgbClr val="8199DA"/>
        </a:accent6>
        <a:hlink>
          <a:srgbClr val="78BDD8"/>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1200</Words>
  <Application>Microsoft Office PowerPoint</Application>
  <PresentationFormat>宽屏</PresentationFormat>
  <Paragraphs>165</Paragraphs>
  <Slides>16</Slides>
  <Notes>12</Notes>
  <HiddenSlides>0</HiddenSlides>
  <MMClips>0</MMClips>
  <ScaleCrop>false</ScaleCrop>
  <HeadingPairs>
    <vt:vector size="8" baseType="variant">
      <vt:variant>
        <vt:lpstr>已用的字体</vt:lpstr>
      </vt:variant>
      <vt:variant>
        <vt:i4>7</vt:i4>
      </vt:variant>
      <vt:variant>
        <vt:lpstr>主题</vt:lpstr>
      </vt:variant>
      <vt:variant>
        <vt:i4>5</vt:i4>
      </vt:variant>
      <vt:variant>
        <vt:lpstr>嵌入 OLE 服务器</vt:lpstr>
      </vt:variant>
      <vt:variant>
        <vt:i4>1</vt:i4>
      </vt:variant>
      <vt:variant>
        <vt:lpstr>幻灯片标题</vt:lpstr>
      </vt:variant>
      <vt:variant>
        <vt:i4>16</vt:i4>
      </vt:variant>
    </vt:vector>
  </HeadingPairs>
  <TitlesOfParts>
    <vt:vector size="29" baseType="lpstr">
      <vt:lpstr>宋体</vt:lpstr>
      <vt:lpstr>微软雅黑</vt:lpstr>
      <vt:lpstr>Arial</vt:lpstr>
      <vt:lpstr>Calibri</vt:lpstr>
      <vt:lpstr>Cambria Math</vt:lpstr>
      <vt:lpstr>Times New Roman</vt:lpstr>
      <vt:lpstr>Wingdings</vt:lpstr>
      <vt:lpstr>2_176TGp_global_light_v2</vt:lpstr>
      <vt:lpstr>11_176TGp_global_light_v2</vt:lpstr>
      <vt:lpstr>Presentation</vt:lpstr>
      <vt:lpstr>3_Presentation</vt:lpstr>
      <vt:lpstr>1_Presentation</vt:lpstr>
      <vt:lpstr>Visio</vt:lpstr>
      <vt:lpstr>基于策略迭代的马尔可夫跳变系统的最优跟踪控制</vt:lpstr>
      <vt:lpstr>主要内容</vt:lpstr>
      <vt:lpstr>PowerPoint 演示文稿</vt:lpstr>
      <vt:lpstr>PowerPoint 演示文稿</vt:lpstr>
      <vt:lpstr>主要内容</vt:lpstr>
      <vt:lpstr>PowerPoint 演示文稿</vt:lpstr>
      <vt:lpstr>PowerPoint 演示文稿</vt:lpstr>
      <vt:lpstr>PowerPoint 演示文稿</vt:lpstr>
      <vt:lpstr>主要内容</vt:lpstr>
      <vt:lpstr>PowerPoint 演示文稿</vt:lpstr>
      <vt:lpstr>PowerPoint 演示文稿</vt:lpstr>
      <vt:lpstr>PowerPoint 演示文稿</vt:lpstr>
      <vt:lpstr>主要内容</vt:lpstr>
      <vt:lpstr>总结</vt:lpstr>
      <vt:lpstr>展望</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张Wen-An</dc:creator>
  <cp:lastModifiedBy>才康 姚</cp:lastModifiedBy>
  <cp:revision>1750</cp:revision>
  <dcterms:created xsi:type="dcterms:W3CDTF">2016-09-08T14:29:00Z</dcterms:created>
  <dcterms:modified xsi:type="dcterms:W3CDTF">2024-04-19T13:01:32Z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B4E21F1204CC4B44AB4DF2C7D130BFBE_12</vt:lpwstr>
  </property>
  <property fmtid="{D5CDD505-2E9C-101B-9397-08002B2CF9AE}" pid="3" name="KSOProductBuildVer">
    <vt:lpwstr>2052-12.1.0.16399</vt:lpwstr>
  </property>
</Properties>
</file>