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 id="2147483664" r:id="rId2"/>
    <p:sldMasterId id="2147483680" r:id="rId3"/>
    <p:sldMasterId id="2147483694" r:id="rId4"/>
    <p:sldMasterId id="2147483708" r:id="rId5"/>
  </p:sldMasterIdLst>
  <p:notesMasterIdLst>
    <p:notesMasterId r:id="rId36"/>
  </p:notesMasterIdLst>
  <p:handoutMasterIdLst>
    <p:handoutMasterId r:id="rId37"/>
  </p:handoutMasterIdLst>
  <p:sldIdLst>
    <p:sldId id="493" r:id="rId6"/>
    <p:sldId id="8879" r:id="rId7"/>
    <p:sldId id="496" r:id="rId8"/>
    <p:sldId id="8882" r:id="rId9"/>
    <p:sldId id="8934" r:id="rId10"/>
    <p:sldId id="8883" r:id="rId11"/>
    <p:sldId id="8925" r:id="rId12"/>
    <p:sldId id="8935" r:id="rId13"/>
    <p:sldId id="8960" r:id="rId14"/>
    <p:sldId id="1302" r:id="rId15"/>
    <p:sldId id="1303" r:id="rId16"/>
    <p:sldId id="8937" r:id="rId17"/>
    <p:sldId id="8956" r:id="rId18"/>
    <p:sldId id="8957" r:id="rId19"/>
    <p:sldId id="8961" r:id="rId20"/>
    <p:sldId id="8911" r:id="rId21"/>
    <p:sldId id="8944" r:id="rId22"/>
    <p:sldId id="8945" r:id="rId23"/>
    <p:sldId id="8955" r:id="rId24"/>
    <p:sldId id="8947" r:id="rId25"/>
    <p:sldId id="8954" r:id="rId26"/>
    <p:sldId id="8958" r:id="rId27"/>
    <p:sldId id="8959" r:id="rId28"/>
    <p:sldId id="8963" r:id="rId29"/>
    <p:sldId id="8949" r:id="rId30"/>
    <p:sldId id="8936" r:id="rId31"/>
    <p:sldId id="1043" r:id="rId32"/>
    <p:sldId id="8905" r:id="rId33"/>
    <p:sldId id="8906" r:id="rId34"/>
    <p:sldId id="1023" r:id="rId35"/>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2060"/>
    <a:srgbClr val="0070C0"/>
    <a:srgbClr val="0066FF"/>
    <a:srgbClr val="66CCFF"/>
    <a:srgbClr val="81D8FF"/>
    <a:srgbClr val="9CD8E4"/>
    <a:srgbClr val="C3E8EF"/>
    <a:srgbClr val="8FD3E1"/>
    <a:srgbClr val="D1E2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85089" autoAdjust="0"/>
  </p:normalViewPr>
  <p:slideViewPr>
    <p:cSldViewPr showGuides="1">
      <p:cViewPr varScale="1">
        <p:scale>
          <a:sx n="77" d="100"/>
          <a:sy n="77" d="100"/>
        </p:scale>
        <p:origin x="678" y="5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A88A1A-7F68-42E1-BBCD-7FB22F41615A}" type="datetimeFigureOut">
              <a:rPr lang="zh-CN" altLang="en-US" smtClean="0"/>
              <a:t>2024/5/13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D3CE86-1F16-405D-BE17-9D7BA7A4162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AA34F-5FB6-48CD-A351-7AE0CE2EF5EA}" type="datetimeFigureOut">
              <a:rPr lang="zh-CN" altLang="en-US" smtClean="0"/>
              <a:t>2024/5/13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1375B4-ECE0-4CD4-9D68-16BBC8134CE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FB6990-4F23-433F-87A0-101CE4001EFF}" type="slidenum">
              <a:rPr lang="zh-CN" altLang="en-US" smtClean="0">
                <a:solidFill>
                  <a:prstClr val="black"/>
                </a:solidFill>
                <a:latin typeface="宋体" panose="02010600030101010101" pitchFamily="2" charset="-122"/>
              </a:rPr>
              <a:t>1</a:t>
            </a:fld>
            <a:endParaRPr lang="en-US" altLang="zh-CN">
              <a:solidFill>
                <a:prstClr val="black"/>
              </a:solidFill>
              <a:latin typeface="宋体" panose="02010600030101010101" pitchFamily="2" charset="-122"/>
            </a:endParaRPr>
          </a:p>
        </p:txBody>
      </p:sp>
      <p:sp>
        <p:nvSpPr>
          <p:cNvPr id="7171" name="Rectangle 2"/>
          <p:cNvSpPr>
            <a:spLocks noGrp="1" noRot="1" noChangeAspect="1" noChangeArrowheads="1" noTextEdit="1"/>
          </p:cNvSpPr>
          <p:nvPr>
            <p:ph type="sldImg"/>
          </p:nvPr>
        </p:nvSpPr>
        <p:spPr>
          <a:xfrm>
            <a:off x="381000" y="685800"/>
            <a:ext cx="6096000" cy="3429000"/>
          </a:xfrm>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各位评审老师好，我是来自信息工程学院，控制科学与工程专业的姚才康，我的导师是沈英老师，我答辩的题目是基于策略迭代的马尔可夫跳变系统最优跟踪控制</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这里给出我的一些结论，定理</a:t>
            </a:r>
            <a:r>
              <a:rPr lang="en-US" altLang="zh-CN" dirty="0"/>
              <a:t>3.1</a:t>
            </a:r>
            <a:r>
              <a:rPr lang="zh-CN" altLang="en-US" dirty="0"/>
              <a:t>指出：极小化问题对应的解为 </a:t>
            </a:r>
            <a:r>
              <a:rPr lang="en-US" altLang="zh-CN" dirty="0"/>
              <a:t>u=</a:t>
            </a:r>
            <a:r>
              <a:rPr lang="en-US" altLang="zh-CN" dirty="0" err="1"/>
              <a:t>sx</a:t>
            </a:r>
            <a:r>
              <a:rPr lang="zh-CN" altLang="en-US" dirty="0"/>
              <a:t>，其中</a:t>
            </a:r>
            <a:r>
              <a:rPr lang="en-US" altLang="zh-CN" dirty="0"/>
              <a:t>s</a:t>
            </a:r>
            <a:r>
              <a:rPr lang="zh-CN" altLang="en-US" dirty="0"/>
              <a:t>为</a:t>
            </a:r>
            <a:r>
              <a:rPr lang="en-US" altLang="zh-CN" dirty="0"/>
              <a:t>LQT</a:t>
            </a:r>
            <a:r>
              <a:rPr lang="zh-CN" altLang="en-US" dirty="0"/>
              <a:t>增益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此外，</a:t>
            </a:r>
            <a:r>
              <a:rPr lang="en-US" altLang="zh-CN" dirty="0"/>
              <a:t>P</a:t>
            </a:r>
            <a:r>
              <a:rPr lang="zh-CN" altLang="en-US" dirty="0"/>
              <a:t>为耦合代数 </a:t>
            </a:r>
            <a:r>
              <a:rPr lang="en-US" altLang="zh-CN" dirty="0" err="1"/>
              <a:t>Riccati</a:t>
            </a:r>
            <a:r>
              <a:rPr lang="en-US" altLang="zh-CN" dirty="0"/>
              <a:t> </a:t>
            </a:r>
            <a:r>
              <a:rPr lang="zh-CN" altLang="en-US" dirty="0"/>
              <a:t>方程的唯一镇定解</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注意到，耦合代数 </a:t>
            </a:r>
            <a:r>
              <a:rPr lang="en-US" altLang="zh-CN" dirty="0" err="1"/>
              <a:t>Riccati</a:t>
            </a:r>
            <a:r>
              <a:rPr lang="en-US" altLang="zh-CN" dirty="0"/>
              <a:t> </a:t>
            </a:r>
            <a:r>
              <a:rPr lang="zh-CN" altLang="en-US" dirty="0"/>
              <a:t>方程的唯一镇定解存在的充要条件是能镇定性与可探测性被满足；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定理</a:t>
            </a:r>
            <a:r>
              <a:rPr lang="en-US" altLang="zh-CN" dirty="0"/>
              <a:t>3.2 </a:t>
            </a:r>
            <a:r>
              <a:rPr lang="zh-CN" altLang="en-US" dirty="0"/>
              <a:t>指出耦合代数 </a:t>
            </a:r>
            <a:r>
              <a:rPr lang="en-US" altLang="zh-CN" dirty="0" err="1"/>
              <a:t>Riccati</a:t>
            </a:r>
            <a:r>
              <a:rPr lang="en-US" altLang="zh-CN" dirty="0"/>
              <a:t> </a:t>
            </a:r>
            <a:r>
              <a:rPr lang="zh-CN" altLang="en-US" dirty="0"/>
              <a:t>方程若存在唯一镇定解，则在唯一镇定解对应的控制律作用下，衰减误差系统是随机稳定的。</a:t>
            </a: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97653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本文分别在转移概率已知以及未知时设计迭代求解算法。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转移概率已知时，基于策略迭代的框架，选取镇定控制器用于策略评估，而后利用策略评估得到的解矩阵进行策略提升并进行下一次策略评估。本文证明了，在这样的策略迭代框架下，选取镇定控制器进行初始迭代可以保证解矩阵收敛到耦合代数</a:t>
            </a:r>
            <a:r>
              <a:rPr lang="en-US" altLang="zh-CN" dirty="0" err="1"/>
              <a:t>Riccati</a:t>
            </a:r>
            <a:r>
              <a:rPr lang="zh-CN" altLang="en-US" dirty="0"/>
              <a:t>方程的唯一镇定解</a:t>
            </a: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13</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215046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14</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848791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15</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280881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17</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598598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18</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315141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19</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910833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20</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847406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21</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347964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我将从以下四个方面进行我的汇报，分别是我的研究背景、关键问题、研究内容以及对研究的总结与展望</a:t>
            </a:r>
          </a:p>
        </p:txBody>
      </p:sp>
      <p:sp>
        <p:nvSpPr>
          <p:cNvPr id="4" name="灯片编号占位符 3"/>
          <p:cNvSpPr>
            <a:spLocks noGrp="1"/>
          </p:cNvSpPr>
          <p:nvPr>
            <p:ph type="sldNum" sz="quarter" idx="5"/>
          </p:nvPr>
        </p:nvSpPr>
        <p:spPr/>
        <p:txBody>
          <a:bodyPr/>
          <a:lstStyle/>
          <a:p>
            <a:fld id="{B61375B4-ECE0-4CD4-9D68-16BBC8134CEB}" type="slidenum">
              <a:rPr lang="zh-CN" altLang="en-US" smtClean="0"/>
              <a:t>2</a:t>
            </a:fld>
            <a:endParaRPr lang="zh-CN" altLang="en-US"/>
          </a:p>
        </p:txBody>
      </p:sp>
    </p:spTree>
    <p:extLst>
      <p:ext uri="{BB962C8B-B14F-4D97-AF65-F5344CB8AC3E}">
        <p14:creationId xmlns:p14="http://schemas.microsoft.com/office/powerpoint/2010/main" val="1673117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770460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23</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826951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24</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972920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25</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868832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28</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29</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2671763" y="509588"/>
            <a:ext cx="4530725" cy="2549525"/>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343BE50-9156-4A53-9BCF-C73E8A71B3D9}" type="slidenum">
              <a:rPr kumimoji="0" lang="zh-CN" altLang="en-US" sz="1200" b="0"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30</a:t>
            </a:fld>
            <a:endParaRPr kumimoji="0" lang="zh-CN" altLang="en-US"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800" dirty="0"/>
              <a:t>我的研究对象是马尔可夫跳变系统。</a:t>
            </a:r>
            <a:endParaRPr lang="en-US" altLang="zh-CN" sz="8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800" dirty="0"/>
              <a:t>马尔可夫跳变系统同时具备马尔可夫过程和切换系统的特征，其模态切换服从于马尔可夫过程，在刻画具有元器件损坏、功率切换等结构或参数突变的随机系统时具有突出优势。</a:t>
            </a:r>
            <a:endParaRPr lang="en-US" altLang="zh-CN" sz="8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800" dirty="0"/>
              <a:t>以供电线路为例，电网中可能出现电力系统故障、电网负荷变化、极端天气等不可预测的随机突变，这样的系统可以被建模为马尔可夫跳变系统。</a:t>
            </a: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3</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800" dirty="0">
                <a:effectLst/>
                <a:latin typeface="宋体" panose="02010600030101010101" pitchFamily="2" charset="-122"/>
                <a:ea typeface="宋体" panose="02010600030101010101" pitchFamily="2" charset="-122"/>
                <a:cs typeface="宋体" panose="02010600030101010101" pitchFamily="2" charset="-122"/>
              </a:rPr>
              <a:t>我主要研究的问题是马尔可夫跳变系统的最优跟踪控制问题。</a:t>
            </a:r>
            <a:endParaRPr lang="en-US" altLang="zh-CN" sz="1800" dirty="0">
              <a:effectLst/>
              <a:latin typeface="宋体" panose="02010600030101010101" pitchFamily="2" charset="-122"/>
              <a:ea typeface="宋体" panose="02010600030101010101" pitchFamily="2" charset="-122"/>
              <a:cs typeface="宋体" panose="02010600030101010101" pitchFamily="2" charset="-122"/>
            </a:endParaRPr>
          </a:p>
          <a:p>
            <a:r>
              <a:rPr lang="zh-CN" altLang="en-US" sz="1800" dirty="0">
                <a:effectLst/>
                <a:latin typeface="宋体" panose="02010600030101010101" pitchFamily="2" charset="-122"/>
                <a:ea typeface="宋体" panose="02010600030101010101" pitchFamily="2" charset="-122"/>
                <a:cs typeface="宋体" panose="02010600030101010101" pitchFamily="2" charset="-122"/>
              </a:rPr>
              <a:t>最优跟踪控制通过设计给定性能指标下的最优跟踪控制器，可实现系统状态或输出与目标信号的一致性，被广泛应用于无人机编队、雷达追踪等领域。</a:t>
            </a:r>
          </a:p>
          <a:p>
            <a:r>
              <a:rPr lang="zh-CN" altLang="en-US" sz="1800" dirty="0">
                <a:effectLst/>
                <a:latin typeface="宋体" panose="02010600030101010101" pitchFamily="2" charset="-122"/>
                <a:ea typeface="宋体" panose="02010600030101010101" pitchFamily="2" charset="-122"/>
                <a:cs typeface="宋体" panose="02010600030101010101" pitchFamily="2" charset="-122"/>
              </a:rPr>
              <a:t>特别的，马尔可夫跳变系统的控制或滤波问题需要考虑系统模态并处理模态之间的转移关系，特别是当模态转移概率等模型信息未知时，已有的控制算法将不再适用。</a:t>
            </a:r>
            <a:endParaRPr lang="en-US" altLang="zh-CN" sz="1800" dirty="0">
              <a:effectLst/>
              <a:latin typeface="宋体" panose="02010600030101010101" pitchFamily="2" charset="-122"/>
              <a:ea typeface="宋体" panose="02010600030101010101" pitchFamily="2" charset="-122"/>
              <a:cs typeface="宋体" panose="02010600030101010101" pitchFamily="2" charset="-122"/>
            </a:endParaRPr>
          </a:p>
          <a:p>
            <a:r>
              <a:rPr lang="zh-CN" altLang="en-US" sz="1800" dirty="0">
                <a:effectLst/>
                <a:latin typeface="宋体" panose="02010600030101010101" pitchFamily="2" charset="-122"/>
                <a:ea typeface="宋体" panose="02010600030101010101" pitchFamily="2" charset="-122"/>
                <a:cs typeface="宋体" panose="02010600030101010101" pitchFamily="2" charset="-122"/>
              </a:rPr>
              <a:t>已有学者将前面提到的供电系统建模为具有低功率、中等功率、高功率三个模态的马尔可夫跳变系统，然而这样一个复杂系统，其转移概率是难以获得的，已有的控制算法将不再适用。</a:t>
            </a:r>
          </a:p>
          <a:p>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在我的研究中，主要有两个关键问题</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一是如何跟踪不稳定系统。一般的跟踪控制对象都为稳定系统，其本质上是一个镇定控制问题。然而，一旦参考系统不稳定，将导致最优跟踪控制问题的二次型性能指标发散。</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二是前面提到的如何在转移概率未知时进行 </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Riccati</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方程的求解。</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这两个关键问题将导致最优跟踪控制问题难以求解。</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对于马尔可夫跳变系统的线性二次型最优跟踪控制问题，研究方法有线性二次型最优跟踪控制，但其跟踪对象一般为稳定系统，且要求转移概率已知；</a:t>
            </a:r>
            <a:endParaRPr lang="en-US" altLang="zh-CN" dirty="0"/>
          </a:p>
          <a:p>
            <a:pPr eaLnBrk="1" hangingPunct="1"/>
            <a:r>
              <a:rPr lang="zh-CN" altLang="en-US" dirty="0"/>
              <a:t>还有基于</a:t>
            </a:r>
            <a:r>
              <a:rPr lang="en-US" altLang="zh-CN" dirty="0"/>
              <a:t>LMI</a:t>
            </a:r>
            <a:r>
              <a:rPr lang="zh-CN" altLang="en-US" dirty="0"/>
              <a:t>的控制方法，但</a:t>
            </a:r>
            <a:r>
              <a:rPr lang="en-US" altLang="zh-CN" dirty="0"/>
              <a:t>LMI</a:t>
            </a:r>
            <a:r>
              <a:rPr lang="zh-CN" altLang="en-US" dirty="0"/>
              <a:t>的控制器存在性难以保证；</a:t>
            </a:r>
            <a:endParaRPr lang="en-US" altLang="zh-CN" dirty="0"/>
          </a:p>
          <a:p>
            <a:pPr eaLnBrk="1" hangingPunct="1"/>
            <a:r>
              <a:rPr lang="zh-CN" altLang="en-US" dirty="0"/>
              <a:t>也可以使用模型预测控制进行控制器设计，但模型预测控制依赖于精准模型信息；</a:t>
            </a:r>
            <a:endParaRPr lang="en-US" altLang="zh-CN" dirty="0"/>
          </a:p>
          <a:p>
            <a:pPr eaLnBrk="1" hangingPunct="1"/>
            <a:r>
              <a:rPr lang="zh-CN" altLang="en-US" dirty="0"/>
              <a:t>对于受扰马尔可夫跳变系统的 </a:t>
            </a:r>
            <a:r>
              <a:rPr lang="en-US" altLang="zh-CN" dirty="0"/>
              <a:t>H∞ </a:t>
            </a:r>
            <a:r>
              <a:rPr lang="zh-CN" altLang="en-US" dirty="0"/>
              <a:t>最优跟踪控制问题，研究方法有 </a:t>
            </a:r>
            <a:r>
              <a:rPr lang="en-US" altLang="zh-CN" dirty="0"/>
              <a:t>H2 /H∞ </a:t>
            </a:r>
            <a:r>
              <a:rPr lang="zh-CN" altLang="en-US" dirty="0"/>
              <a:t>控制，但此类方法求解转移概率未知系统的控制问题结果保守性较大</a:t>
            </a:r>
          </a:p>
          <a:p>
            <a:pPr eaLnBrk="1" hangingPunct="1"/>
            <a:r>
              <a:rPr lang="zh-CN" altLang="en-US" dirty="0"/>
              <a:t>；</a:t>
            </a:r>
            <a:endParaRPr lang="en-US" altLang="zh-CN" dirty="0"/>
          </a:p>
          <a:p>
            <a:pPr eaLnBrk="1" hangingPunct="1"/>
            <a:r>
              <a:rPr lang="zh-CN" altLang="en-US" dirty="0"/>
              <a:t>也可以通过</a:t>
            </a:r>
            <a:r>
              <a:rPr lang="en-US" altLang="zh-CN" dirty="0"/>
              <a:t>LQG</a:t>
            </a:r>
            <a:r>
              <a:rPr lang="zh-CN" altLang="en-US" dirty="0"/>
              <a:t>控制求解控制器，但</a:t>
            </a:r>
            <a:r>
              <a:rPr lang="en-US" altLang="zh-CN" dirty="0"/>
              <a:t>LQG</a:t>
            </a:r>
            <a:r>
              <a:rPr lang="zh-CN" altLang="en-US" dirty="0"/>
              <a:t>控制要求噪声统计特性已知；</a:t>
            </a:r>
          </a:p>
          <a:p>
            <a:pPr eaLnBrk="1" hangingPunct="1"/>
            <a:endParaRPr lang="zh-CN" altLang="en-US" dirty="0"/>
          </a:p>
          <a:p>
            <a:pPr eaLnBrk="1" hangingPunct="1"/>
            <a:endParaRPr lang="en-US" altLang="zh-CN" dirty="0"/>
          </a:p>
          <a:p>
            <a:pPr eaLnBrk="1" hangingPunct="1"/>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9</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4015035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我的研究内容</a:t>
            </a:r>
            <a:r>
              <a:rPr lang="en-US" altLang="zh-CN" dirty="0"/>
              <a:t>1</a:t>
            </a:r>
            <a:r>
              <a:rPr lang="zh-CN" altLang="en-US" dirty="0"/>
              <a:t>是马尔可夫跳变系统的线性二次型最优跟踪控制，这里给出了我的跟踪控制框图；</a:t>
            </a:r>
            <a:endParaRPr lang="en-US" altLang="zh-CN" dirty="0"/>
          </a:p>
          <a:p>
            <a:pPr eaLnBrk="1" hangingPunct="1"/>
            <a:r>
              <a:rPr lang="zh-CN" altLang="en-US" dirty="0"/>
              <a:t>主要流程是根据被控系统与参考系统构造跟踪误差系统，针对跟踪误差系统设计二次型性能指标，通过动态规划求解性能指标得到耦合代数 </a:t>
            </a:r>
            <a:r>
              <a:rPr lang="en-US" altLang="zh-CN" dirty="0" err="1"/>
              <a:t>Riccati</a:t>
            </a:r>
            <a:r>
              <a:rPr lang="en-US" altLang="zh-CN" dirty="0"/>
              <a:t> </a:t>
            </a:r>
            <a:r>
              <a:rPr lang="zh-CN" altLang="en-US" dirty="0"/>
              <a:t>方程，分别在转移概率已知与未知时设计迭代求解算法求解线性二次型最优跟踪控制器。使用线性二次型最优跟踪控制器进行状态反馈，实现跟踪控制。</a:t>
            </a:r>
            <a:endParaRPr lang="en-US" altLang="zh-CN" dirty="0"/>
          </a:p>
          <a:p>
            <a:pPr eaLnBrk="1" hangingPunct="1"/>
            <a:r>
              <a:rPr lang="zh-CN" altLang="en-US" dirty="0"/>
              <a:t>这里主要有两个难点，一是参考系统可能不稳定导致二次型性能指标发散，解决方法是在二次型性能指标中引入衰减因子；</a:t>
            </a:r>
            <a:endParaRPr lang="en-US" altLang="zh-CN" dirty="0"/>
          </a:p>
          <a:p>
            <a:pPr eaLnBrk="1" hangingPunct="1"/>
            <a:r>
              <a:rPr lang="zh-CN" altLang="en-US" dirty="0"/>
              <a:t>二是，转移概率可能未知，解决方法是利用模态序列求解 </a:t>
            </a:r>
            <a:r>
              <a:rPr lang="en-US" altLang="zh-CN" dirty="0" err="1"/>
              <a:t>Riccati</a:t>
            </a:r>
            <a:r>
              <a:rPr lang="en-US" altLang="zh-CN" dirty="0"/>
              <a:t> </a:t>
            </a:r>
            <a:r>
              <a:rPr lang="zh-CN" altLang="en-US" dirty="0"/>
              <a:t>方程</a:t>
            </a:r>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10</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与跟踪控制框图相对应，本文提出了马尔可夫跳变系统线性二次型最优跟踪控制的二次型性能指标以及对应的极小化问题；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此处还构造了衰减跟踪误差系统用于闭环系统的稳定性证明；</a:t>
            </a: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11</a:t>
            </a:fld>
            <a:endParaRPr lang="zh-CN" altLang="en-US">
              <a:solidFill>
                <a:prstClr val="black"/>
              </a:solidFill>
              <a:latin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011700D1-2168-4263-A3F5-45ADFFF22FD1}"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5A5A2573-7D15-475A-905A-88F8BF3A56DF}"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4288B9-2EF7-4DBC-A138-6BB4DCFE0B02}"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65EBC6A-20C9-4E05-A997-2839EBBE0818}"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EBD19C15-C156-45EA-BD20-6E40074A6CF1}" type="slidenum">
              <a:rPr lang="zh-CN" altLang="zh-CN">
                <a:solidFill>
                  <a:prstClr val="black"/>
                </a:solidFill>
              </a:rPr>
              <a:t>‹#›</a:t>
            </a:fld>
            <a:endParaRPr lang="zh-CN" altLang="zh-CN">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A1C04A8C-7B45-452B-AC20-19B1BF33B3BF}" type="slidenum">
              <a:rPr lang="zh-CN" altLang="zh-CN">
                <a:solidFill>
                  <a:prstClr val="black"/>
                </a:solidFill>
              </a:rPr>
              <a:t>‹#›</a:t>
            </a:fld>
            <a:endParaRPr lang="zh-CN" altLang="zh-CN">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42E635A1-CC68-43EE-A808-2AFD4370E347}" type="slidenum">
              <a:rPr lang="zh-CN" altLang="zh-CN">
                <a:solidFill>
                  <a:prstClr val="black"/>
                </a:solidFill>
              </a:rPr>
              <a:t>‹#›</a:t>
            </a:fld>
            <a:endParaRPr lang="zh-CN" altLang="zh-CN">
              <a:solidFill>
                <a:prstClr val="black"/>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A8801D45-7396-4892-B60B-6AB230029B2B}"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53FFC04-D425-4F30-A879-01FB69C561AE}"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2C79DFF-FC84-4365-83DA-1A304F198AD1}"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163AA57A-5392-4723-A3F7-20E1E897A6CF}"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pPr>
              <a:defRPr/>
            </a:pPr>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D9651C7-F44D-45F5-B0CA-D350BC2E7001}"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901CCF21-9850-439C-B15B-EE399D3D6F3E}"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F8499004-5CCE-467E-B6A1-67B3FAA84E9E}"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7CEAC95E-A6C1-41C4-9DCF-DA38F4A06570}"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FD79F80F-3C3F-4483-AB78-1AA452955A5F}"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A53AD06C-5F4B-4A69-93F8-0101022EB53E}"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E0F37F7D-565E-4C34-AB25-42031C926F70}"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1E67B96-C3A1-48B9-83A2-D48E8A484462}"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43EE1E7-D2FF-4F87-9F61-03166864CC07}"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6874DA12-EDE0-458E-8A45-D7CA6410E463}" type="slidenum">
              <a:rPr lang="zh-CN" altLang="zh-CN">
                <a:solidFill>
                  <a:prstClr val="black"/>
                </a:solidFill>
              </a:rPr>
              <a:t>‹#›</a:t>
            </a:fld>
            <a:endParaRPr lang="zh-CN" altLang="zh-CN">
              <a:solidFill>
                <a:prstClr val="black"/>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81401321-C275-46A2-943D-A6584E4A982B}" type="slidenum">
              <a:rPr lang="zh-CN" altLang="zh-CN">
                <a:solidFill>
                  <a:prstClr val="black"/>
                </a:solidFill>
              </a:rPr>
              <a:t>‹#›</a:t>
            </a:fld>
            <a:endParaRPr lang="zh-CN" altLang="zh-CN">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54A81C7-E26E-4F43-986B-560B217625F9}"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1ED1EB7F-684C-4C48-80FA-F15981DAA5B9}" type="slidenum">
              <a:rPr lang="zh-CN" altLang="zh-CN">
                <a:solidFill>
                  <a:prstClr val="black"/>
                </a:solidFill>
              </a:rPr>
              <a:t>‹#›</a:t>
            </a:fld>
            <a:endParaRPr lang="zh-CN" altLang="zh-CN">
              <a:solidFill>
                <a:prstClr val="black"/>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6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1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702"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702"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9"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6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9"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4B86BF88-502C-4B45-8D52-121795279350}"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9"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1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9"/>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8"/>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8"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8"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EEFC1CC6-B3B3-45A9-AA2C-63C2EA90E3B3}"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8"/>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5"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8"/>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zh-CN" altLang="en-US" sz="1800"/>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t>‹#›</a:t>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t>‹#›</a:t>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CC98EE8-D469-476D-8B7E-B92E74B72769}"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t>‹#›</a:t>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5"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5"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t>‹#›</a:t>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t>‹#›</a:t>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t>‹#›</a:t>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2"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t>‹#›</a:t>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t>‹#›</a:t>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t>‹#›</a:t>
            </a:fld>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t>‹#›</a:t>
            </a:fld>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t>‹#›</a:t>
            </a:fld>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4"/>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2D043A86-6EC7-4A36-83F2-375B388B96DA}"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08BFF37C-1B2C-4A09-9833-9A7C96BF5019}"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E1DAF349-00DE-4DCA-8B93-C369864ACDD8}" type="slidenum">
              <a:rPr lang="en-US" altLang="zh-CN">
                <a:solidFill>
                  <a:prstClr val="black"/>
                </a:solidFill>
              </a:rPr>
              <a:t>‹#›</a:t>
            </a:fld>
            <a:endParaRPr lang="en-US" altLang="zh-CN">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1800">
              <a:solidFill>
                <a:prstClr val="black"/>
              </a:solidFill>
              <a:ea typeface="宋体" panose="02010600030101010101" pitchFamily="2" charset="-122"/>
            </a:endParaRPr>
          </a:p>
        </p:txBody>
      </p:sp>
      <p:sp>
        <p:nvSpPr>
          <p:cNvPr id="1030"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35B4DCB0-66DF-4C62-8F10-5639AC23A357}" type="slidenum">
              <a:rPr lang="en-US" altLang="zh-CN">
                <a:solidFill>
                  <a:prstClr val="black"/>
                </a:solidFill>
              </a:rPr>
              <a:t>‹#›</a:t>
            </a:fld>
            <a:endParaRPr lang="en-US" altLang="zh-CN">
              <a:solidFill>
                <a:prstClr val="black"/>
              </a:solidFill>
            </a:endParaRPr>
          </a:p>
        </p:txBody>
      </p:sp>
      <p:sp>
        <p:nvSpPr>
          <p:cNvPr id="1034"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035"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w="9525">
            <a:noFill/>
            <a:round/>
          </a:ln>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9462"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CD335ED9-EC11-448C-83C3-AD3C80365108}" type="slidenum">
              <a:rPr lang="en-US" altLang="zh-CN">
                <a:solidFill>
                  <a:prstClr val="black"/>
                </a:solidFill>
              </a:rPr>
              <a:t>‹#›</a:t>
            </a:fld>
            <a:endParaRPr lang="en-US" altLang="zh-CN">
              <a:solidFill>
                <a:prstClr val="black"/>
              </a:solidFill>
            </a:endParaRPr>
          </a:p>
        </p:txBody>
      </p:sp>
      <p:sp>
        <p:nvSpPr>
          <p:cNvPr id="19466"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9467"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a:defRPr/>
            </a:pPr>
            <a:endParaRPr lang="en-US" altLang="zh-CN"/>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a:defRPr/>
            </a:pPr>
            <a:endParaRPr lang="en-US" altLang="zh-CN"/>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a:defRPr/>
            </a:pPr>
            <a:fld id="{81B525D2-73BE-4112-8108-972E74473949}" type="slidenum">
              <a:rPr lang="zh-CN" altLang="en-US"/>
              <a:t>‹#›</a:t>
            </a:fld>
            <a:endParaRPr lang="en-US" altLang="zh-CN"/>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sz="180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2.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0.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oleObject" Target="../embeddings/oleObject2.bin"/><Relationship Id="rId21" Type="http://schemas.openxmlformats.org/officeDocument/2006/relationships/image" Target="../media/image24.emf"/><Relationship Id="rId7" Type="http://schemas.openxmlformats.org/officeDocument/2006/relationships/image" Target="../media/image17.emf"/><Relationship Id="rId12" Type="http://schemas.openxmlformats.org/officeDocument/2006/relationships/oleObject" Target="../embeddings/oleObject6.bin"/><Relationship Id="rId17" Type="http://schemas.openxmlformats.org/officeDocument/2006/relationships/image" Target="../media/image22.wmf"/><Relationship Id="rId25" Type="http://schemas.openxmlformats.org/officeDocument/2006/relationships/image" Target="../media/image26.emf"/><Relationship Id="rId2" Type="http://schemas.openxmlformats.org/officeDocument/2006/relationships/notesSlide" Target="../notesSlides/notesSlide9.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slideLayout" Target="../slideLayouts/slideLayout32.xml"/><Relationship Id="rId6" Type="http://schemas.openxmlformats.org/officeDocument/2006/relationships/oleObject" Target="../embeddings/oleObject3.bin"/><Relationship Id="rId11" Type="http://schemas.openxmlformats.org/officeDocument/2006/relationships/image" Target="../media/image19.wmf"/><Relationship Id="rId24" Type="http://schemas.openxmlformats.org/officeDocument/2006/relationships/oleObject" Target="../embeddings/oleObject12.bin"/><Relationship Id="rId5" Type="http://schemas.openxmlformats.org/officeDocument/2006/relationships/image" Target="../media/image5.jpeg"/><Relationship Id="rId15" Type="http://schemas.openxmlformats.org/officeDocument/2006/relationships/image" Target="../media/image21.wmf"/><Relationship Id="rId23" Type="http://schemas.openxmlformats.org/officeDocument/2006/relationships/image" Target="../media/image25.emf"/><Relationship Id="rId10" Type="http://schemas.openxmlformats.org/officeDocument/2006/relationships/oleObject" Target="../embeddings/oleObject5.bin"/><Relationship Id="rId19" Type="http://schemas.openxmlformats.org/officeDocument/2006/relationships/image" Target="../media/image23.wmf"/><Relationship Id="rId4" Type="http://schemas.openxmlformats.org/officeDocument/2006/relationships/image" Target="../media/image16.wmf"/><Relationship Id="rId9" Type="http://schemas.openxmlformats.org/officeDocument/2006/relationships/image" Target="../media/image18.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7.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9.png"/><Relationship Id="rId7" Type="http://schemas.openxmlformats.org/officeDocument/2006/relationships/image" Target="../media/image28.wmf"/><Relationship Id="rId2" Type="http://schemas.openxmlformats.org/officeDocument/2006/relationships/notesSlide" Target="../notesSlides/notesSlide10.xml"/><Relationship Id="rId1" Type="http://schemas.openxmlformats.org/officeDocument/2006/relationships/slideLayout" Target="../slideLayouts/slideLayout32.xml"/><Relationship Id="rId6" Type="http://schemas.openxmlformats.org/officeDocument/2006/relationships/oleObject" Target="../embeddings/oleObject14.bin"/><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5.jpeg"/><Relationship Id="rId9" Type="http://schemas.openxmlformats.org/officeDocument/2006/relationships/image" Target="../media/image29.wmf"/></Relationships>
</file>

<file path=ppt/slides/_rels/slide1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1.xml"/><Relationship Id="rId1" Type="http://schemas.openxmlformats.org/officeDocument/2006/relationships/slideLayout" Target="../slideLayouts/slideLayout32.xml"/><Relationship Id="rId6" Type="http://schemas.openxmlformats.org/officeDocument/2006/relationships/image" Target="../media/image36.png"/><Relationship Id="rId5" Type="http://schemas.openxmlformats.org/officeDocument/2006/relationships/image" Target="../media/image33.pn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2.xml"/><Relationship Id="rId1" Type="http://schemas.openxmlformats.org/officeDocument/2006/relationships/slideLayout" Target="../slideLayouts/slideLayout32.xml"/><Relationship Id="rId6" Type="http://schemas.openxmlformats.org/officeDocument/2006/relationships/image" Target="../media/image39.png"/><Relationship Id="rId5" Type="http://schemas.openxmlformats.org/officeDocument/2006/relationships/image" Target="../media/image35.pn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36.emf"/><Relationship Id="rId3" Type="http://schemas.openxmlformats.org/officeDocument/2006/relationships/image" Target="../media/image5.jpeg"/><Relationship Id="rId7" Type="http://schemas.openxmlformats.org/officeDocument/2006/relationships/image" Target="../media/image33.wmf"/><Relationship Id="rId12" Type="http://schemas.openxmlformats.org/officeDocument/2006/relationships/oleObject" Target="../embeddings/oleObject20.bin"/><Relationship Id="rId2" Type="http://schemas.openxmlformats.org/officeDocument/2006/relationships/notesSlide" Target="../notesSlides/notesSlide13.xml"/><Relationship Id="rId16" Type="http://schemas.openxmlformats.org/officeDocument/2006/relationships/image" Target="../media/image38.wmf"/><Relationship Id="rId1" Type="http://schemas.openxmlformats.org/officeDocument/2006/relationships/slideLayout" Target="../slideLayouts/slideLayout32.xml"/><Relationship Id="rId6" Type="http://schemas.openxmlformats.org/officeDocument/2006/relationships/oleObject" Target="../embeddings/oleObject17.bin"/><Relationship Id="rId11" Type="http://schemas.openxmlformats.org/officeDocument/2006/relationships/image" Target="../media/image35.emf"/><Relationship Id="rId5" Type="http://schemas.openxmlformats.org/officeDocument/2006/relationships/image" Target="../media/image32.emf"/><Relationship Id="rId15" Type="http://schemas.openxmlformats.org/officeDocument/2006/relationships/oleObject" Target="../embeddings/oleObject21.bin"/><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34.wmf"/><Relationship Id="rId14" Type="http://schemas.openxmlformats.org/officeDocument/2006/relationships/image" Target="../media/image37.png"/></Relationships>
</file>

<file path=ppt/slides/_rels/slide16.xml.rels><?xml version="1.0" encoding="UTF-8" standalone="yes"?>
<Relationships xmlns="http://schemas.openxmlformats.org/package/2006/relationships"><Relationship Id="rId8" Type="http://schemas.openxmlformats.org/officeDocument/2006/relationships/image" Target="../media/image43.svg"/><Relationship Id="rId13" Type="http://schemas.openxmlformats.org/officeDocument/2006/relationships/image" Target="../media/image48.png"/><Relationship Id="rId3" Type="http://schemas.openxmlformats.org/officeDocument/2006/relationships/image" Target="../media/image5.jpeg"/><Relationship Id="rId7" Type="http://schemas.openxmlformats.org/officeDocument/2006/relationships/image" Target="../media/image42.png"/><Relationship Id="rId12" Type="http://schemas.openxmlformats.org/officeDocument/2006/relationships/image" Target="../media/image47.svg"/><Relationship Id="rId2" Type="http://schemas.openxmlformats.org/officeDocument/2006/relationships/notesSlide" Target="../notesSlides/notesSlide14.xml"/><Relationship Id="rId1" Type="http://schemas.openxmlformats.org/officeDocument/2006/relationships/slideLayout" Target="../slideLayouts/slideLayout32.xml"/><Relationship Id="rId6" Type="http://schemas.openxmlformats.org/officeDocument/2006/relationships/image" Target="../media/image41.sv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47.png"/><Relationship Id="rId9" Type="http://schemas.openxmlformats.org/officeDocument/2006/relationships/image" Target="../media/image44.png"/><Relationship Id="rId14" Type="http://schemas.openxmlformats.org/officeDocument/2006/relationships/image" Target="../media/image49.sv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32.xml"/><Relationship Id="rId4" Type="http://schemas.openxmlformats.org/officeDocument/2006/relationships/image" Target="../media/image50.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55.wmf"/><Relationship Id="rId3" Type="http://schemas.openxmlformats.org/officeDocument/2006/relationships/image" Target="../media/image5.jpeg"/><Relationship Id="rId7" Type="http://schemas.openxmlformats.org/officeDocument/2006/relationships/image" Target="../media/image52.wmf"/><Relationship Id="rId12" Type="http://schemas.openxmlformats.org/officeDocument/2006/relationships/oleObject" Target="../embeddings/oleObject26.bin"/><Relationship Id="rId2" Type="http://schemas.openxmlformats.org/officeDocument/2006/relationships/notesSlide" Target="../notesSlides/notesSlide16.xml"/><Relationship Id="rId16" Type="http://schemas.openxmlformats.org/officeDocument/2006/relationships/image" Target="../media/image61.png"/><Relationship Id="rId1" Type="http://schemas.openxmlformats.org/officeDocument/2006/relationships/slideLayout" Target="../slideLayouts/slideLayout32.xml"/><Relationship Id="rId6" Type="http://schemas.openxmlformats.org/officeDocument/2006/relationships/oleObject" Target="../embeddings/oleObject23.bin"/><Relationship Id="rId11" Type="http://schemas.openxmlformats.org/officeDocument/2006/relationships/image" Target="../media/image54.wmf"/><Relationship Id="rId5" Type="http://schemas.openxmlformats.org/officeDocument/2006/relationships/image" Target="../media/image51.wmf"/><Relationship Id="rId15" Type="http://schemas.openxmlformats.org/officeDocument/2006/relationships/image" Target="../media/image56.e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53.wmf"/><Relationship Id="rId1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jpeg"/><Relationship Id="rId7" Type="http://schemas.openxmlformats.org/officeDocument/2006/relationships/oleObject" Target="../embeddings/oleObject29.bin"/><Relationship Id="rId2" Type="http://schemas.openxmlformats.org/officeDocument/2006/relationships/notesSlide" Target="../notesSlides/notesSlide17.xml"/><Relationship Id="rId1" Type="http://schemas.openxmlformats.org/officeDocument/2006/relationships/slideLayout" Target="../slideLayouts/slideLayout32.xml"/><Relationship Id="rId6" Type="http://schemas.openxmlformats.org/officeDocument/2006/relationships/image" Target="../media/image57.wmf"/><Relationship Id="rId5" Type="http://schemas.openxmlformats.org/officeDocument/2006/relationships/oleObject" Target="../embeddings/oleObject28.bin"/><Relationship Id="rId10" Type="http://schemas.openxmlformats.org/officeDocument/2006/relationships/image" Target="../media/image59.wmf"/><Relationship Id="rId4" Type="http://schemas.openxmlformats.org/officeDocument/2006/relationships/image" Target="../media/image57.png"/><Relationship Id="rId9" Type="http://schemas.openxmlformats.org/officeDocument/2006/relationships/oleObject" Target="../embeddings/oleObject30.bin"/></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image" Target="../media/image5.jpeg"/><Relationship Id="rId7" Type="http://schemas.openxmlformats.org/officeDocument/2006/relationships/oleObject" Target="../embeddings/oleObject32.bin"/><Relationship Id="rId2" Type="http://schemas.openxmlformats.org/officeDocument/2006/relationships/notesSlide" Target="../notesSlides/notesSlide18.xml"/><Relationship Id="rId1" Type="http://schemas.openxmlformats.org/officeDocument/2006/relationships/slideLayout" Target="../slideLayouts/slideLayout32.xml"/><Relationship Id="rId6" Type="http://schemas.openxmlformats.org/officeDocument/2006/relationships/image" Target="../media/image60.wmf"/><Relationship Id="rId5" Type="http://schemas.openxmlformats.org/officeDocument/2006/relationships/oleObject" Target="../embeddings/oleObject31.bin"/><Relationship Id="rId10" Type="http://schemas.openxmlformats.org/officeDocument/2006/relationships/image" Target="../media/image62.wmf"/><Relationship Id="rId4" Type="http://schemas.openxmlformats.org/officeDocument/2006/relationships/image" Target="../media/image65.png"/><Relationship Id="rId9" Type="http://schemas.openxmlformats.org/officeDocument/2006/relationships/oleObject" Target="../embeddings/oleObject33.bin"/></Relationships>
</file>

<file path=ppt/slides/_rels/slide21.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4.png"/><Relationship Id="rId7" Type="http://schemas.openxmlformats.org/officeDocument/2006/relationships/image" Target="../media/image63.emf"/><Relationship Id="rId2" Type="http://schemas.openxmlformats.org/officeDocument/2006/relationships/notesSlide" Target="../notesSlides/notesSlide19.xml"/><Relationship Id="rId1" Type="http://schemas.openxmlformats.org/officeDocument/2006/relationships/slideLayout" Target="../slideLayouts/slideLayout32.xml"/><Relationship Id="rId6" Type="http://schemas.openxmlformats.org/officeDocument/2006/relationships/oleObject" Target="../embeddings/oleObject34.bin"/><Relationship Id="rId5" Type="http://schemas.openxmlformats.org/officeDocument/2006/relationships/image" Target="../media/image75.png"/><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20.xml"/><Relationship Id="rId1" Type="http://schemas.openxmlformats.org/officeDocument/2006/relationships/slideLayout" Target="../slideLayouts/slideLayout32.xml"/><Relationship Id="rId6" Type="http://schemas.openxmlformats.org/officeDocument/2006/relationships/image" Target="../media/image71.png"/><Relationship Id="rId5" Type="http://schemas.openxmlformats.org/officeDocument/2006/relationships/image" Target="../media/image79.png"/><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21.xml"/><Relationship Id="rId1" Type="http://schemas.openxmlformats.org/officeDocument/2006/relationships/slideLayout" Target="../slideLayouts/slideLayout32.xml"/><Relationship Id="rId6" Type="http://schemas.openxmlformats.org/officeDocument/2006/relationships/image" Target="../media/image73.png"/><Relationship Id="rId5" Type="http://schemas.openxmlformats.org/officeDocument/2006/relationships/image" Target="../media/image82.png"/><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8" Type="http://schemas.openxmlformats.org/officeDocument/2006/relationships/image" Target="../media/image69.svg"/><Relationship Id="rId13" Type="http://schemas.openxmlformats.org/officeDocument/2006/relationships/image" Target="../media/image76.png"/><Relationship Id="rId3" Type="http://schemas.openxmlformats.org/officeDocument/2006/relationships/image" Target="../media/image5.jpeg"/><Relationship Id="rId7" Type="http://schemas.openxmlformats.org/officeDocument/2006/relationships/image" Target="../media/image68.png"/><Relationship Id="rId12" Type="http://schemas.openxmlformats.org/officeDocument/2006/relationships/image" Target="../media/image73.svg"/><Relationship Id="rId17" Type="http://schemas.openxmlformats.org/officeDocument/2006/relationships/image" Target="../media/image89.png"/><Relationship Id="rId2" Type="http://schemas.openxmlformats.org/officeDocument/2006/relationships/notesSlide" Target="../notesSlides/notesSlide22.xml"/><Relationship Id="rId16" Type="http://schemas.openxmlformats.org/officeDocument/2006/relationships/image" Target="../media/image88.png"/><Relationship Id="rId1" Type="http://schemas.openxmlformats.org/officeDocument/2006/relationships/slideLayout" Target="../slideLayouts/slideLayout32.xml"/><Relationship Id="rId6" Type="http://schemas.openxmlformats.org/officeDocument/2006/relationships/image" Target="../media/image67.svg"/><Relationship Id="rId11" Type="http://schemas.openxmlformats.org/officeDocument/2006/relationships/image" Target="../media/image72.png"/><Relationship Id="rId5" Type="http://schemas.openxmlformats.org/officeDocument/2006/relationships/image" Target="../media/image66.png"/><Relationship Id="rId15" Type="http://schemas.openxmlformats.org/officeDocument/2006/relationships/image" Target="../media/image87.png"/><Relationship Id="rId10" Type="http://schemas.openxmlformats.org/officeDocument/2006/relationships/image" Target="../media/image71.svg"/><Relationship Id="rId4" Type="http://schemas.openxmlformats.org/officeDocument/2006/relationships/image" Target="../media/image84.png"/><Relationship Id="rId9" Type="http://schemas.openxmlformats.org/officeDocument/2006/relationships/image" Target="../media/image70.png"/><Relationship Id="rId14" Type="http://schemas.openxmlformats.org/officeDocument/2006/relationships/image" Target="../media/image77.svg"/></Relationships>
</file>

<file path=ppt/slides/_rels/slide25.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32.xml"/><Relationship Id="rId5" Type="http://schemas.openxmlformats.org/officeDocument/2006/relationships/image" Target="../media/image79.svg"/><Relationship Id="rId10" Type="http://schemas.openxmlformats.org/officeDocument/2006/relationships/image" Target="../media/image81.svg"/><Relationship Id="rId4" Type="http://schemas.openxmlformats.org/officeDocument/2006/relationships/image" Target="../media/image78.png"/><Relationship Id="rId9" Type="http://schemas.openxmlformats.org/officeDocument/2006/relationships/image" Target="../media/image80.png"/></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32.xml"/><Relationship Id="rId4" Type="http://schemas.openxmlformats.org/officeDocument/2006/relationships/image" Target="../media/image730.png"/></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2.xml"/><Relationship Id="rId5" Type="http://schemas.openxmlformats.org/officeDocument/2006/relationships/image" Target="../media/image7.emf"/><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2.xml"/><Relationship Id="rId5" Type="http://schemas.openxmlformats.org/officeDocument/2006/relationships/image" Target="../media/image9.emf"/><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5.xml"/><Relationship Id="rId7" Type="http://schemas.openxmlformats.org/officeDocument/2006/relationships/oleObject" Target="../embeddings/oleObject1.bin"/><Relationship Id="rId2" Type="http://schemas.openxmlformats.org/officeDocument/2006/relationships/slideLayout" Target="../slideLayouts/slideLayout32.xml"/><Relationship Id="rId1" Type="http://schemas.openxmlformats.org/officeDocument/2006/relationships/tags" Target="../tags/tag2.xml"/><Relationship Id="rId6" Type="http://schemas.openxmlformats.org/officeDocument/2006/relationships/image" Target="../media/image11.emf"/><Relationship Id="rId5" Type="http://schemas.openxmlformats.org/officeDocument/2006/relationships/image" Target="../media/image10.emf"/><Relationship Id="rId10" Type="http://schemas.openxmlformats.org/officeDocument/2006/relationships/image" Target="../media/image13.emf"/><Relationship Id="rId4" Type="http://schemas.openxmlformats.org/officeDocument/2006/relationships/image" Target="../media/image5.jpeg"/><Relationship Id="rId9"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4.png"/><Relationship Id="rId5" Type="http://schemas.openxmlformats.org/officeDocument/2006/relationships/image" Target="../media/image5.jpe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2.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2208" y="1412777"/>
            <a:ext cx="11287584" cy="1574633"/>
          </a:xfrm>
        </p:spPr>
        <p:txBody>
          <a:bodyPr/>
          <a:lstStyle/>
          <a:p>
            <a:pPr eaLnBrk="1" hangingPunct="1"/>
            <a:r>
              <a:rPr lang="zh-CN" altLang="en-US" sz="4800" b="1" dirty="0">
                <a:solidFill>
                  <a:srgbClr val="C00000"/>
                </a:solidFill>
                <a:latin typeface="微软雅黑" panose="020B0503020204020204" pitchFamily="34" charset="-122"/>
                <a:ea typeface="微软雅黑" panose="020B0503020204020204" pitchFamily="34" charset="-122"/>
              </a:rPr>
              <a:t>基于策略迭代的马尔可夫跳变系统</a:t>
            </a:r>
            <a:br>
              <a:rPr lang="en-US" altLang="zh-CN" sz="4800" b="1" dirty="0">
                <a:solidFill>
                  <a:srgbClr val="C00000"/>
                </a:solidFill>
                <a:latin typeface="微软雅黑" panose="020B0503020204020204" pitchFamily="34" charset="-122"/>
                <a:ea typeface="微软雅黑" panose="020B0503020204020204" pitchFamily="34" charset="-122"/>
              </a:rPr>
            </a:br>
            <a:r>
              <a:rPr lang="zh-CN" altLang="en-US" sz="4800" b="1" dirty="0">
                <a:solidFill>
                  <a:srgbClr val="C00000"/>
                </a:solidFill>
                <a:latin typeface="微软雅黑" panose="020B0503020204020204" pitchFamily="34" charset="-122"/>
                <a:ea typeface="微软雅黑" panose="020B0503020204020204" pitchFamily="34" charset="-122"/>
              </a:rPr>
              <a:t>最优跟踪控制</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368" y="55648"/>
            <a:ext cx="2690664" cy="565040"/>
          </a:xfrm>
          <a:prstGeom prst="rect">
            <a:avLst/>
          </a:prstGeom>
        </p:spPr>
      </p:pic>
      <p:sp>
        <p:nvSpPr>
          <p:cNvPr id="3" name="文本框 2"/>
          <p:cNvSpPr txBox="1"/>
          <p:nvPr/>
        </p:nvSpPr>
        <p:spPr>
          <a:xfrm>
            <a:off x="4019436" y="3599278"/>
            <a:ext cx="4153128" cy="2422010"/>
          </a:xfrm>
          <a:prstGeom prst="rect">
            <a:avLst/>
          </a:prstGeom>
          <a:noFill/>
        </p:spPr>
        <p:txBody>
          <a:bodyPr wrap="square">
            <a:spAutoFit/>
          </a:bodyPr>
          <a:lstStyle/>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 辩 人 ：姚才康</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指导教师：沈英</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学科专业：控制科学与工程</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答辩日期：</a:t>
            </a:r>
            <a:r>
              <a:rPr lang="en-US" altLang="zh-CN" sz="2600" b="1" dirty="0">
                <a:solidFill>
                  <a:srgbClr val="002060"/>
                </a:solidFill>
                <a:latin typeface="微软雅黑" panose="020B0503020204020204" pitchFamily="34" charset="-122"/>
                <a:ea typeface="微软雅黑" panose="020B0503020204020204" pitchFamily="34" charset="-122"/>
                <a:cs typeface="+mn-ea"/>
                <a:sym typeface="+mn-lt"/>
              </a:rPr>
              <a:t>2024.05.13</a:t>
            </a:r>
            <a:endParaRPr lang="zh-CN" altLang="en-US" sz="26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bwMode="auto">
          <a:xfrm>
            <a:off x="695708" y="4367144"/>
            <a:ext cx="10691019" cy="2158200"/>
          </a:xfrm>
          <a:prstGeom prst="rect">
            <a:avLst/>
          </a:prstGeom>
          <a:solidFill>
            <a:schemeClr val="bg1">
              <a:lumMod val="95000"/>
            </a:schemeClr>
          </a:solidFill>
          <a:ln w="1905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effectLst/>
              <a:latin typeface="微软雅黑" panose="020B0503020204020204" pitchFamily="34" charset="-122"/>
              <a:ea typeface="微软雅黑" panose="020B0503020204020204" pitchFamily="34" charset="-122"/>
            </a:endParaRPr>
          </a:p>
        </p:txBody>
      </p:sp>
      <p:sp>
        <p:nvSpPr>
          <p:cNvPr id="19" name="圆角矩形 52">
            <a:extLst>
              <a:ext uri="{FF2B5EF4-FFF2-40B4-BE49-F238E27FC236}">
                <a16:creationId xmlns:a16="http://schemas.microsoft.com/office/drawing/2014/main" id="{F71880A2-9CDF-5D86-8D54-0D31FB1A08A3}"/>
              </a:ext>
            </a:extLst>
          </p:cNvPr>
          <p:cNvSpPr/>
          <p:nvPr/>
        </p:nvSpPr>
        <p:spPr bwMode="auto">
          <a:xfrm>
            <a:off x="695709" y="1301998"/>
            <a:ext cx="10691019" cy="2618154"/>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26" name="矩形 18">
            <a:extLst>
              <a:ext uri="{FF2B5EF4-FFF2-40B4-BE49-F238E27FC236}">
                <a16:creationId xmlns:a16="http://schemas.microsoft.com/office/drawing/2014/main" id="{05B34ED8-289C-3D55-4301-EE0D1AD08F32}"/>
              </a:ext>
            </a:extLst>
          </p:cNvPr>
          <p:cNvSpPr>
            <a:spLocks noChangeArrowheads="1"/>
          </p:cNvSpPr>
          <p:nvPr/>
        </p:nvSpPr>
        <p:spPr bwMode="auto">
          <a:xfrm>
            <a:off x="1283334" y="5215412"/>
            <a:ext cx="12122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Pct val="90000"/>
              <a:buFontTx/>
              <a:buNone/>
            </a:pPr>
            <a:r>
              <a:rPr lang="zh-CN" altLang="en-US" sz="2400" b="1" dirty="0">
                <a:solidFill>
                  <a:srgbClr val="C00000"/>
                </a:solidFill>
                <a:latin typeface="微软雅黑" panose="020B0503020204020204" pitchFamily="34" charset="-122"/>
                <a:ea typeface="微软雅黑" panose="020B0503020204020204" pitchFamily="34" charset="-122"/>
              </a:rPr>
              <a:t>难点</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32" name="左大括号 31">
            <a:extLst>
              <a:ext uri="{FF2B5EF4-FFF2-40B4-BE49-F238E27FC236}">
                <a16:creationId xmlns:a16="http://schemas.microsoft.com/office/drawing/2014/main" id="{EDED757F-E575-3737-9A3C-35AD0DA9F7CC}"/>
              </a:ext>
            </a:extLst>
          </p:cNvPr>
          <p:cNvSpPr/>
          <p:nvPr/>
        </p:nvSpPr>
        <p:spPr bwMode="auto">
          <a:xfrm>
            <a:off x="2258160" y="4843089"/>
            <a:ext cx="541922" cy="1206310"/>
          </a:xfrm>
          <a:prstGeom prst="leftBrace">
            <a:avLst>
              <a:gd name="adj1" fmla="val 0"/>
              <a:gd name="adj2" fmla="val 50000"/>
            </a:avLst>
          </a:prstGeom>
          <a:noFill/>
          <a:ln w="222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effectLst/>
              <a:latin typeface="微软雅黑" panose="020B0503020204020204" pitchFamily="34" charset="-122"/>
              <a:ea typeface="微软雅黑" panose="020B0503020204020204" pitchFamily="34" charset="-122"/>
            </a:endParaRPr>
          </a:p>
        </p:txBody>
      </p:sp>
      <p:grpSp>
        <p:nvGrpSpPr>
          <p:cNvPr id="40" name="组合 39">
            <a:extLst>
              <a:ext uri="{FF2B5EF4-FFF2-40B4-BE49-F238E27FC236}">
                <a16:creationId xmlns:a16="http://schemas.microsoft.com/office/drawing/2014/main" id="{BDF0AB6B-3D2A-ADCA-7903-581358BF2021}"/>
              </a:ext>
            </a:extLst>
          </p:cNvPr>
          <p:cNvGrpSpPr/>
          <p:nvPr/>
        </p:nvGrpSpPr>
        <p:grpSpPr>
          <a:xfrm>
            <a:off x="2704176" y="4592910"/>
            <a:ext cx="8047825" cy="1706669"/>
            <a:chOff x="2368655" y="4632922"/>
            <a:chExt cx="8047825" cy="1706669"/>
          </a:xfrm>
        </p:grpSpPr>
        <p:grpSp>
          <p:nvGrpSpPr>
            <p:cNvPr id="37" name="组合 36">
              <a:extLst>
                <a:ext uri="{FF2B5EF4-FFF2-40B4-BE49-F238E27FC236}">
                  <a16:creationId xmlns:a16="http://schemas.microsoft.com/office/drawing/2014/main" id="{E040D271-1561-2C01-BBC5-6CAE7585DA91}"/>
                </a:ext>
              </a:extLst>
            </p:cNvPr>
            <p:cNvGrpSpPr/>
            <p:nvPr/>
          </p:nvGrpSpPr>
          <p:grpSpPr>
            <a:xfrm>
              <a:off x="2368655" y="4632922"/>
              <a:ext cx="8047825" cy="484632"/>
              <a:chOff x="2368655" y="4632922"/>
              <a:chExt cx="8047825" cy="484632"/>
            </a:xfrm>
          </p:grpSpPr>
          <p:sp>
            <p:nvSpPr>
              <p:cNvPr id="84" name="矩形 15"/>
              <p:cNvSpPr>
                <a:spLocks noChangeArrowheads="1"/>
              </p:cNvSpPr>
              <p:nvPr/>
            </p:nvSpPr>
            <p:spPr bwMode="auto">
              <a:xfrm>
                <a:off x="6240016" y="4675183"/>
                <a:ext cx="41764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latin typeface="微软雅黑" panose="020B0503020204020204" pitchFamily="34" charset="-122"/>
                    <a:ea typeface="微软雅黑" panose="020B0503020204020204" pitchFamily="34" charset="-122"/>
                  </a:rPr>
                  <a:t>二次型性能指标中引入</a:t>
                </a:r>
                <a:r>
                  <a:rPr lang="zh-CN" altLang="en-US" sz="2000" b="1" dirty="0">
                    <a:solidFill>
                      <a:srgbClr val="C00000"/>
                    </a:solidFill>
                    <a:latin typeface="微软雅黑" panose="020B0503020204020204" pitchFamily="34" charset="-122"/>
                    <a:ea typeface="微软雅黑" panose="020B0503020204020204" pitchFamily="34" charset="-122"/>
                  </a:rPr>
                  <a:t>衰减因子</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368655" y="4675183"/>
                <a:ext cx="2767343" cy="400110"/>
              </a:xfrm>
              <a:prstGeom prst="rect">
                <a:avLst/>
              </a:prstGeom>
              <a:noFill/>
            </p:spPr>
            <p:txBody>
              <a:bodyPr wrap="square">
                <a:spAutoFit/>
              </a:bodyPr>
              <a:lstStyle/>
              <a:p>
                <a:pPr algn="ctr">
                  <a:spcAft>
                    <a:spcPts val="600"/>
                  </a:spcAft>
                </a:pPr>
                <a:r>
                  <a:rPr lang="zh-CN" altLang="en-US" sz="2000" b="1" dirty="0">
                    <a:latin typeface="微软雅黑" panose="020B0503020204020204" pitchFamily="34" charset="-122"/>
                    <a:ea typeface="微软雅黑" panose="020B0503020204020204" pitchFamily="34" charset="-122"/>
                  </a:rPr>
                  <a:t>二次型性能指标</a:t>
                </a:r>
                <a:r>
                  <a:rPr lang="zh-CN" altLang="en-US" sz="2000" b="1" dirty="0">
                    <a:solidFill>
                      <a:srgbClr val="C00000"/>
                    </a:solidFill>
                    <a:latin typeface="微软雅黑" panose="020B0503020204020204" pitchFamily="34" charset="-122"/>
                    <a:ea typeface="微软雅黑" panose="020B0503020204020204" pitchFamily="34" charset="-122"/>
                  </a:rPr>
                  <a:t>发散</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3" name="箭头: 右 32">
                <a:extLst>
                  <a:ext uri="{FF2B5EF4-FFF2-40B4-BE49-F238E27FC236}">
                    <a16:creationId xmlns:a16="http://schemas.microsoft.com/office/drawing/2014/main" id="{532F9372-55D2-FFD1-BCF1-B29A4C727E77}"/>
                  </a:ext>
                </a:extLst>
              </p:cNvPr>
              <p:cNvSpPr/>
              <p:nvPr/>
            </p:nvSpPr>
            <p:spPr bwMode="auto">
              <a:xfrm>
                <a:off x="5231904" y="4632922"/>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effectLst/>
                  <a:latin typeface="微软雅黑" panose="020B0503020204020204" pitchFamily="34" charset="-122"/>
                  <a:ea typeface="微软雅黑" panose="020B0503020204020204" pitchFamily="34" charset="-122"/>
                </a:endParaRPr>
              </a:p>
            </p:txBody>
          </p:sp>
        </p:grpSp>
        <p:grpSp>
          <p:nvGrpSpPr>
            <p:cNvPr id="38" name="组合 37">
              <a:extLst>
                <a:ext uri="{FF2B5EF4-FFF2-40B4-BE49-F238E27FC236}">
                  <a16:creationId xmlns:a16="http://schemas.microsoft.com/office/drawing/2014/main" id="{7CCC5237-AC99-5BB2-3C01-5BE576BBBE81}"/>
                </a:ext>
              </a:extLst>
            </p:cNvPr>
            <p:cNvGrpSpPr/>
            <p:nvPr/>
          </p:nvGrpSpPr>
          <p:grpSpPr>
            <a:xfrm>
              <a:off x="2368655" y="5854959"/>
              <a:ext cx="7975817" cy="484632"/>
              <a:chOff x="2368655" y="5854959"/>
              <a:chExt cx="7975817" cy="484632"/>
            </a:xfrm>
          </p:grpSpPr>
          <p:sp>
            <p:nvSpPr>
              <p:cNvPr id="73" name="文本框 72"/>
              <p:cNvSpPr txBox="1"/>
              <p:nvPr/>
            </p:nvSpPr>
            <p:spPr>
              <a:xfrm>
                <a:off x="2368655" y="5897220"/>
                <a:ext cx="2047263" cy="400110"/>
              </a:xfrm>
              <a:prstGeom prst="rect">
                <a:avLst/>
              </a:prstGeom>
              <a:noFill/>
            </p:spPr>
            <p:txBody>
              <a:bodyPr wrap="square">
                <a:spAutoFit/>
              </a:bodyPr>
              <a:lstStyle/>
              <a:p>
                <a:pPr algn="ctr">
                  <a:spcAft>
                    <a:spcPts val="600"/>
                  </a:spcAft>
                </a:pPr>
                <a:r>
                  <a:rPr lang="zh-CN" altLang="en-US" sz="2000" b="1" dirty="0">
                    <a:latin typeface="微软雅黑" panose="020B0503020204020204" pitchFamily="34" charset="-122"/>
                    <a:ea typeface="微软雅黑" panose="020B0503020204020204" pitchFamily="34" charset="-122"/>
                  </a:rPr>
                  <a:t>转移概率</a:t>
                </a:r>
                <a:r>
                  <a:rPr lang="zh-CN" altLang="en-US" sz="2000" b="1" dirty="0">
                    <a:solidFill>
                      <a:srgbClr val="C00000"/>
                    </a:solidFill>
                    <a:latin typeface="微软雅黑" panose="020B0503020204020204" pitchFamily="34" charset="-122"/>
                    <a:ea typeface="微软雅黑" panose="020B0503020204020204" pitchFamily="34" charset="-122"/>
                  </a:rPr>
                  <a:t>未知</a:t>
                </a:r>
                <a:endParaRPr lang="en-US" altLang="zh-CN" sz="2000" b="1" baseline="30000" dirty="0">
                  <a:solidFill>
                    <a:srgbClr val="C00000"/>
                  </a:solidFill>
                  <a:latin typeface="微软雅黑" panose="020B0503020204020204" pitchFamily="34" charset="-122"/>
                  <a:ea typeface="微软雅黑" panose="020B0503020204020204" pitchFamily="34" charset="-122"/>
                </a:endParaRPr>
              </a:p>
            </p:txBody>
          </p:sp>
          <p:sp>
            <p:nvSpPr>
              <p:cNvPr id="29" name="矩形 15">
                <a:extLst>
                  <a:ext uri="{FF2B5EF4-FFF2-40B4-BE49-F238E27FC236}">
                    <a16:creationId xmlns:a16="http://schemas.microsoft.com/office/drawing/2014/main" id="{10E19FF8-7F3E-7173-67EA-899CE55ED8F4}"/>
                  </a:ext>
                </a:extLst>
              </p:cNvPr>
              <p:cNvSpPr>
                <a:spLocks noChangeArrowheads="1"/>
              </p:cNvSpPr>
              <p:nvPr/>
            </p:nvSpPr>
            <p:spPr bwMode="auto">
              <a:xfrm>
                <a:off x="6240016" y="5897220"/>
                <a:ext cx="41044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latin typeface="微软雅黑" panose="020B0503020204020204" pitchFamily="34" charset="-122"/>
                    <a:ea typeface="微软雅黑" panose="020B0503020204020204" pitchFamily="34" charset="-122"/>
                  </a:rPr>
                  <a:t>利用</a:t>
                </a:r>
                <a:r>
                  <a:rPr lang="zh-CN" altLang="en-US" sz="2000" b="1" dirty="0">
                    <a:solidFill>
                      <a:srgbClr val="C00000"/>
                    </a:solidFill>
                    <a:latin typeface="微软雅黑" panose="020B0503020204020204" pitchFamily="34" charset="-122"/>
                    <a:ea typeface="微软雅黑" panose="020B0503020204020204" pitchFamily="34" charset="-122"/>
                  </a:rPr>
                  <a:t>模态序列</a:t>
                </a:r>
                <a:r>
                  <a:rPr lang="zh-CN" altLang="en-US" sz="2000" b="1" dirty="0">
                    <a:latin typeface="微软雅黑" panose="020B0503020204020204" pitchFamily="34" charset="-122"/>
                    <a:ea typeface="微软雅黑" panose="020B0503020204020204" pitchFamily="34" charset="-122"/>
                  </a:rPr>
                  <a:t>求解 </a:t>
                </a:r>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Riccati</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latin typeface="微软雅黑" panose="020B0503020204020204" pitchFamily="34" charset="-122"/>
                    <a:ea typeface="微软雅黑" panose="020B0503020204020204" pitchFamily="34" charset="-122"/>
                  </a:rPr>
                  <a:t>方程</a:t>
                </a:r>
                <a:endParaRPr lang="en-US" altLang="zh-CN" sz="2000" b="1" dirty="0">
                  <a:latin typeface="微软雅黑" panose="020B0503020204020204" pitchFamily="34" charset="-122"/>
                  <a:ea typeface="微软雅黑" panose="020B0503020204020204" pitchFamily="34" charset="-122"/>
                </a:endParaRPr>
              </a:p>
            </p:txBody>
          </p:sp>
          <p:sp>
            <p:nvSpPr>
              <p:cNvPr id="34" name="箭头: 右 33">
                <a:extLst>
                  <a:ext uri="{FF2B5EF4-FFF2-40B4-BE49-F238E27FC236}">
                    <a16:creationId xmlns:a16="http://schemas.microsoft.com/office/drawing/2014/main" id="{4E55CB74-C39C-0C72-8B7F-C18E2534D92A}"/>
                  </a:ext>
                </a:extLst>
              </p:cNvPr>
              <p:cNvSpPr/>
              <p:nvPr/>
            </p:nvSpPr>
            <p:spPr bwMode="auto">
              <a:xfrm>
                <a:off x="5231904" y="5854959"/>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effectLst/>
                  <a:latin typeface="微软雅黑" panose="020B0503020204020204" pitchFamily="34" charset="-122"/>
                  <a:ea typeface="微软雅黑" panose="020B0503020204020204" pitchFamily="34" charset="-122"/>
                </a:endParaRPr>
              </a:p>
            </p:txBody>
          </p:sp>
        </p:grpSp>
      </p:grpSp>
      <p:pic>
        <p:nvPicPr>
          <p:cNvPr id="3" name="图片 2">
            <a:extLst>
              <a:ext uri="{FF2B5EF4-FFF2-40B4-BE49-F238E27FC236}">
                <a16:creationId xmlns:a16="http://schemas.microsoft.com/office/drawing/2014/main" id="{B62BBEE3-D987-4741-BD16-07FE7DA5553E}"/>
              </a:ext>
            </a:extLst>
          </p:cNvPr>
          <p:cNvPicPr>
            <a:picLocks noChangeAspect="1"/>
          </p:cNvPicPr>
          <p:nvPr/>
        </p:nvPicPr>
        <p:blipFill>
          <a:blip r:embed="rId4"/>
          <a:stretch>
            <a:fillRect/>
          </a:stretch>
        </p:blipFill>
        <p:spPr>
          <a:xfrm>
            <a:off x="923866" y="1447042"/>
            <a:ext cx="10234704" cy="23280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对象 39">
            <a:extLst>
              <a:ext uri="{FF2B5EF4-FFF2-40B4-BE49-F238E27FC236}">
                <a16:creationId xmlns:a16="http://schemas.microsoft.com/office/drawing/2014/main" id="{7E1653FE-81A4-3797-C62A-77EF379B16A8}"/>
              </a:ext>
            </a:extLst>
          </p:cNvPr>
          <p:cNvGraphicFramePr>
            <a:graphicFrameLocks noChangeAspect="1"/>
          </p:cNvGraphicFramePr>
          <p:nvPr>
            <p:extLst>
              <p:ext uri="{D42A27DB-BD31-4B8C-83A1-F6EECF244321}">
                <p14:modId xmlns:p14="http://schemas.microsoft.com/office/powerpoint/2010/main" val="756050389"/>
              </p:ext>
            </p:extLst>
          </p:nvPr>
        </p:nvGraphicFramePr>
        <p:xfrm>
          <a:off x="3583664" y="4292804"/>
          <a:ext cx="4917312" cy="609408"/>
        </p:xfrm>
        <a:graphic>
          <a:graphicData uri="http://schemas.openxmlformats.org/presentationml/2006/ole">
            <mc:AlternateContent xmlns:mc="http://schemas.openxmlformats.org/markup-compatibility/2006">
              <mc:Choice xmlns:v="urn:schemas-microsoft-com:vml" Requires="v">
                <p:oleObj name="Equation" r:id="rId3" imgW="3073320" imgH="380880" progId="Equation.DSMT4">
                  <p:embed/>
                </p:oleObj>
              </mc:Choice>
              <mc:Fallback>
                <p:oleObj name="Equation" r:id="rId3" imgW="3073320" imgH="380880" progId="Equation.DSMT4">
                  <p:embed/>
                  <p:pic>
                    <p:nvPicPr>
                      <p:cNvPr id="0" name=""/>
                      <p:cNvPicPr/>
                      <p:nvPr/>
                    </p:nvPicPr>
                    <p:blipFill>
                      <a:blip r:embed="rId4"/>
                      <a:stretch>
                        <a:fillRect/>
                      </a:stretch>
                    </p:blipFill>
                    <p:spPr>
                      <a:xfrm>
                        <a:off x="3583664" y="4292804"/>
                        <a:ext cx="4917312" cy="609408"/>
                      </a:xfrm>
                      <a:prstGeom prst="rect">
                        <a:avLst/>
                      </a:prstGeom>
                    </p:spPr>
                  </p:pic>
                </p:oleObj>
              </mc:Fallback>
            </mc:AlternateContent>
          </a:graphicData>
        </a:graphic>
      </p:graphicFrame>
      <p:pic>
        <p:nvPicPr>
          <p:cNvPr id="39"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矩形 32"/>
          <p:cNvSpPr/>
          <p:nvPr/>
        </p:nvSpPr>
        <p:spPr bwMode="auto">
          <a:xfrm>
            <a:off x="662026" y="2996735"/>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23" name="矩形 22"/>
          <p:cNvSpPr/>
          <p:nvPr/>
        </p:nvSpPr>
        <p:spPr bwMode="auto">
          <a:xfrm>
            <a:off x="662026" y="4185240"/>
            <a:ext cx="10725036" cy="1404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5" name="文本框 34"/>
          <p:cNvSpPr txBox="1"/>
          <p:nvPr/>
        </p:nvSpPr>
        <p:spPr>
          <a:xfrm>
            <a:off x="1048059" y="3354680"/>
            <a:ext cx="200622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跟踪误差系统</a:t>
            </a:r>
          </a:p>
        </p:txBody>
      </p:sp>
      <p:graphicFrame>
        <p:nvGraphicFramePr>
          <p:cNvPr id="26" name="对象 25">
            <a:extLst>
              <a:ext uri="{FF2B5EF4-FFF2-40B4-BE49-F238E27FC236}">
                <a16:creationId xmlns:a16="http://schemas.microsoft.com/office/drawing/2014/main" id="{8FE57FCA-771F-7A56-3658-187EAD8D2E92}"/>
              </a:ext>
            </a:extLst>
          </p:cNvPr>
          <p:cNvGraphicFramePr>
            <a:graphicFrameLocks noChangeAspect="1"/>
          </p:cNvGraphicFramePr>
          <p:nvPr>
            <p:extLst>
              <p:ext uri="{D42A27DB-BD31-4B8C-83A1-F6EECF244321}">
                <p14:modId xmlns:p14="http://schemas.microsoft.com/office/powerpoint/2010/main" val="2304426130"/>
              </p:ext>
            </p:extLst>
          </p:nvPr>
        </p:nvGraphicFramePr>
        <p:xfrm>
          <a:off x="3583664" y="3105183"/>
          <a:ext cx="2909854" cy="899104"/>
        </p:xfrm>
        <a:graphic>
          <a:graphicData uri="http://schemas.openxmlformats.org/presentationml/2006/ole">
            <mc:AlternateContent xmlns:mc="http://schemas.openxmlformats.org/markup-compatibility/2006">
              <mc:Choice xmlns:v="urn:schemas-microsoft-com:vml" Requires="v">
                <p:oleObj name="Equation" r:id="rId6" imgW="1818659" imgH="561940" progId="Equation.DSMT4">
                  <p:embed/>
                </p:oleObj>
              </mc:Choice>
              <mc:Fallback>
                <p:oleObj name="Equation" r:id="rId6" imgW="1818659" imgH="561940" progId="Equation.DSMT4">
                  <p:embed/>
                  <p:pic>
                    <p:nvPicPr>
                      <p:cNvPr id="0" name=""/>
                      <p:cNvPicPr/>
                      <p:nvPr/>
                    </p:nvPicPr>
                    <p:blipFill>
                      <a:blip r:embed="rId7"/>
                      <a:stretch>
                        <a:fillRect/>
                      </a:stretch>
                    </p:blipFill>
                    <p:spPr>
                      <a:xfrm>
                        <a:off x="3583664" y="3105183"/>
                        <a:ext cx="2909854" cy="899104"/>
                      </a:xfrm>
                      <a:prstGeom prst="rect">
                        <a:avLst/>
                      </a:prstGeom>
                    </p:spPr>
                  </p:pic>
                </p:oleObj>
              </mc:Fallback>
            </mc:AlternateContent>
          </a:graphicData>
        </a:graphic>
      </p:graphicFrame>
      <p:sp>
        <p:nvSpPr>
          <p:cNvPr id="29" name="矩形 28">
            <a:extLst>
              <a:ext uri="{FF2B5EF4-FFF2-40B4-BE49-F238E27FC236}">
                <a16:creationId xmlns:a16="http://schemas.microsoft.com/office/drawing/2014/main" id="{672E8F28-E440-E01F-0C7D-078A8468D188}"/>
              </a:ext>
            </a:extLst>
          </p:cNvPr>
          <p:cNvSpPr/>
          <p:nvPr/>
        </p:nvSpPr>
        <p:spPr bwMode="auto">
          <a:xfrm>
            <a:off x="662026" y="1196752"/>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aphicFrame>
        <p:nvGraphicFramePr>
          <p:cNvPr id="6" name="对象 5">
            <a:extLst>
              <a:ext uri="{FF2B5EF4-FFF2-40B4-BE49-F238E27FC236}">
                <a16:creationId xmlns:a16="http://schemas.microsoft.com/office/drawing/2014/main" id="{A61C680B-CE33-4268-65A7-A892DB0A5D2E}"/>
              </a:ext>
            </a:extLst>
          </p:cNvPr>
          <p:cNvGraphicFramePr>
            <a:graphicFrameLocks noChangeAspect="1"/>
          </p:cNvGraphicFramePr>
          <p:nvPr>
            <p:extLst>
              <p:ext uri="{D42A27DB-BD31-4B8C-83A1-F6EECF244321}">
                <p14:modId xmlns:p14="http://schemas.microsoft.com/office/powerpoint/2010/main" val="3429638108"/>
              </p:ext>
            </p:extLst>
          </p:nvPr>
        </p:nvGraphicFramePr>
        <p:xfrm>
          <a:off x="2711624" y="1328738"/>
          <a:ext cx="2886075" cy="852487"/>
        </p:xfrm>
        <a:graphic>
          <a:graphicData uri="http://schemas.openxmlformats.org/presentationml/2006/ole">
            <mc:AlternateContent xmlns:mc="http://schemas.openxmlformats.org/markup-compatibility/2006">
              <mc:Choice xmlns:v="urn:schemas-microsoft-com:vml" Requires="v">
                <p:oleObj name="Equation" r:id="rId8" imgW="1803240" imgH="533160" progId="Equation.DSMT4">
                  <p:embed/>
                </p:oleObj>
              </mc:Choice>
              <mc:Fallback>
                <p:oleObj name="Equation" r:id="rId8" imgW="1803240" imgH="533160" progId="Equation.DSMT4">
                  <p:embed/>
                  <p:pic>
                    <p:nvPicPr>
                      <p:cNvPr id="0" name=""/>
                      <p:cNvPicPr/>
                      <p:nvPr/>
                    </p:nvPicPr>
                    <p:blipFill>
                      <a:blip r:embed="rId9"/>
                      <a:stretch>
                        <a:fillRect/>
                      </a:stretch>
                    </p:blipFill>
                    <p:spPr>
                      <a:xfrm>
                        <a:off x="2711624" y="1328738"/>
                        <a:ext cx="2886075" cy="852487"/>
                      </a:xfrm>
                      <a:prstGeom prst="rect">
                        <a:avLst/>
                      </a:prstGeom>
                    </p:spPr>
                  </p:pic>
                </p:oleObj>
              </mc:Fallback>
            </mc:AlternateContent>
          </a:graphicData>
        </a:graphic>
      </p:graphicFrame>
      <p:sp>
        <p:nvSpPr>
          <p:cNvPr id="32" name="文本框 31">
            <a:extLst>
              <a:ext uri="{FF2B5EF4-FFF2-40B4-BE49-F238E27FC236}">
                <a16:creationId xmlns:a16="http://schemas.microsoft.com/office/drawing/2014/main" id="{2D020055-5C84-AE60-4549-46187D775FB7}"/>
              </a:ext>
            </a:extLst>
          </p:cNvPr>
          <p:cNvSpPr txBox="1"/>
          <p:nvPr/>
        </p:nvSpPr>
        <p:spPr>
          <a:xfrm>
            <a:off x="1048059" y="1554697"/>
            <a:ext cx="1546092"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被控系统</a:t>
            </a:r>
          </a:p>
        </p:txBody>
      </p:sp>
      <p:graphicFrame>
        <p:nvGraphicFramePr>
          <p:cNvPr id="24" name="对象 23">
            <a:extLst>
              <a:ext uri="{FF2B5EF4-FFF2-40B4-BE49-F238E27FC236}">
                <a16:creationId xmlns:a16="http://schemas.microsoft.com/office/drawing/2014/main" id="{3A9BD5F4-0B84-A87D-83B3-1FE60534D383}"/>
              </a:ext>
            </a:extLst>
          </p:cNvPr>
          <p:cNvGraphicFramePr>
            <a:graphicFrameLocks noChangeAspect="1"/>
          </p:cNvGraphicFramePr>
          <p:nvPr>
            <p:extLst>
              <p:ext uri="{D42A27DB-BD31-4B8C-83A1-F6EECF244321}">
                <p14:modId xmlns:p14="http://schemas.microsoft.com/office/powerpoint/2010/main" val="1449611015"/>
              </p:ext>
            </p:extLst>
          </p:nvPr>
        </p:nvGraphicFramePr>
        <p:xfrm>
          <a:off x="8616280" y="1328738"/>
          <a:ext cx="1951038" cy="852487"/>
        </p:xfrm>
        <a:graphic>
          <a:graphicData uri="http://schemas.openxmlformats.org/presentationml/2006/ole">
            <mc:AlternateContent xmlns:mc="http://schemas.openxmlformats.org/markup-compatibility/2006">
              <mc:Choice xmlns:v="urn:schemas-microsoft-com:vml" Requires="v">
                <p:oleObj name="Equation" r:id="rId10" imgW="1218960" imgH="533160" progId="Equation.DSMT4">
                  <p:embed/>
                </p:oleObj>
              </mc:Choice>
              <mc:Fallback>
                <p:oleObj name="Equation" r:id="rId10" imgW="1218960" imgH="533160" progId="Equation.DSMT4">
                  <p:embed/>
                  <p:pic>
                    <p:nvPicPr>
                      <p:cNvPr id="0" name=""/>
                      <p:cNvPicPr/>
                      <p:nvPr/>
                    </p:nvPicPr>
                    <p:blipFill>
                      <a:blip r:embed="rId11"/>
                      <a:stretch>
                        <a:fillRect/>
                      </a:stretch>
                    </p:blipFill>
                    <p:spPr>
                      <a:xfrm>
                        <a:off x="8616280" y="1328738"/>
                        <a:ext cx="1951038" cy="852487"/>
                      </a:xfrm>
                      <a:prstGeom prst="rect">
                        <a:avLst/>
                      </a:prstGeom>
                    </p:spPr>
                  </p:pic>
                </p:oleObj>
              </mc:Fallback>
            </mc:AlternateContent>
          </a:graphicData>
        </a:graphic>
      </p:graphicFrame>
      <p:sp>
        <p:nvSpPr>
          <p:cNvPr id="34" name="文本框 33">
            <a:extLst>
              <a:ext uri="{FF2B5EF4-FFF2-40B4-BE49-F238E27FC236}">
                <a16:creationId xmlns:a16="http://schemas.microsoft.com/office/drawing/2014/main" id="{4357F0A9-C4B6-D8C1-7DC2-041F4813B37F}"/>
              </a:ext>
            </a:extLst>
          </p:cNvPr>
          <p:cNvSpPr txBox="1"/>
          <p:nvPr/>
        </p:nvSpPr>
        <p:spPr>
          <a:xfrm>
            <a:off x="6910475" y="1554697"/>
            <a:ext cx="1510073"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参考系统</a:t>
            </a:r>
          </a:p>
        </p:txBody>
      </p:sp>
      <p:graphicFrame>
        <p:nvGraphicFramePr>
          <p:cNvPr id="37" name="对象 36">
            <a:extLst>
              <a:ext uri="{FF2B5EF4-FFF2-40B4-BE49-F238E27FC236}">
                <a16:creationId xmlns:a16="http://schemas.microsoft.com/office/drawing/2014/main" id="{8C707CD2-AA66-29FB-81DD-7CCBA6E197F0}"/>
              </a:ext>
            </a:extLst>
          </p:cNvPr>
          <p:cNvGraphicFramePr>
            <a:graphicFrameLocks noChangeAspect="1"/>
          </p:cNvGraphicFramePr>
          <p:nvPr>
            <p:extLst>
              <p:ext uri="{D42A27DB-BD31-4B8C-83A1-F6EECF244321}">
                <p14:modId xmlns:p14="http://schemas.microsoft.com/office/powerpoint/2010/main" val="1514191911"/>
              </p:ext>
            </p:extLst>
          </p:nvPr>
        </p:nvGraphicFramePr>
        <p:xfrm>
          <a:off x="6744072" y="3148367"/>
          <a:ext cx="4205952" cy="812736"/>
        </p:xfrm>
        <a:graphic>
          <a:graphicData uri="http://schemas.openxmlformats.org/presentationml/2006/ole">
            <mc:AlternateContent xmlns:mc="http://schemas.openxmlformats.org/markup-compatibility/2006">
              <mc:Choice xmlns:v="urn:schemas-microsoft-com:vml" Requires="v">
                <p:oleObj name="Equation" r:id="rId12" imgW="2628720" imgH="507960" progId="Equation.DSMT4">
                  <p:embed/>
                </p:oleObj>
              </mc:Choice>
              <mc:Fallback>
                <p:oleObj name="Equation" r:id="rId12" imgW="2628720" imgH="507960" progId="Equation.DSMT4">
                  <p:embed/>
                  <p:pic>
                    <p:nvPicPr>
                      <p:cNvPr id="0" name=""/>
                      <p:cNvPicPr/>
                      <p:nvPr/>
                    </p:nvPicPr>
                    <p:blipFill>
                      <a:blip r:embed="rId13"/>
                      <a:stretch>
                        <a:fillRect/>
                      </a:stretch>
                    </p:blipFill>
                    <p:spPr>
                      <a:xfrm>
                        <a:off x="6744072" y="3148367"/>
                        <a:ext cx="4205952" cy="812736"/>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9453F86D-EA99-32B7-7401-CF8840F2F34F}"/>
              </a:ext>
            </a:extLst>
          </p:cNvPr>
          <p:cNvGraphicFramePr>
            <a:graphicFrameLocks noChangeAspect="1"/>
          </p:cNvGraphicFramePr>
          <p:nvPr>
            <p:extLst>
              <p:ext uri="{D42A27DB-BD31-4B8C-83A1-F6EECF244321}">
                <p14:modId xmlns:p14="http://schemas.microsoft.com/office/powerpoint/2010/main" val="3966105744"/>
              </p:ext>
            </p:extLst>
          </p:nvPr>
        </p:nvGraphicFramePr>
        <p:xfrm>
          <a:off x="4399071" y="2420888"/>
          <a:ext cx="1625472" cy="487296"/>
        </p:xfrm>
        <a:graphic>
          <a:graphicData uri="http://schemas.openxmlformats.org/presentationml/2006/ole">
            <mc:AlternateContent xmlns:mc="http://schemas.openxmlformats.org/markup-compatibility/2006">
              <mc:Choice xmlns:v="urn:schemas-microsoft-com:vml" Requires="v">
                <p:oleObj name="Equation" r:id="rId14" imgW="1015920" imgH="304560" progId="Equation.DSMT4">
                  <p:embed/>
                </p:oleObj>
              </mc:Choice>
              <mc:Fallback>
                <p:oleObj name="Equation" r:id="rId14" imgW="1015920" imgH="304560" progId="Equation.DSMT4">
                  <p:embed/>
                  <p:pic>
                    <p:nvPicPr>
                      <p:cNvPr id="0" name=""/>
                      <p:cNvPicPr/>
                      <p:nvPr/>
                    </p:nvPicPr>
                    <p:blipFill>
                      <a:blip r:embed="rId15"/>
                      <a:stretch>
                        <a:fillRect/>
                      </a:stretch>
                    </p:blipFill>
                    <p:spPr>
                      <a:xfrm>
                        <a:off x="4399071" y="2420888"/>
                        <a:ext cx="1625472" cy="487296"/>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3B8A88A6-3B71-90ED-E36F-09B68DA8F9A0}"/>
              </a:ext>
            </a:extLst>
          </p:cNvPr>
          <p:cNvGraphicFramePr>
            <a:graphicFrameLocks noChangeAspect="1"/>
          </p:cNvGraphicFramePr>
          <p:nvPr>
            <p:extLst>
              <p:ext uri="{D42A27DB-BD31-4B8C-83A1-F6EECF244321}">
                <p14:modId xmlns:p14="http://schemas.microsoft.com/office/powerpoint/2010/main" val="4238760667"/>
              </p:ext>
            </p:extLst>
          </p:nvPr>
        </p:nvGraphicFramePr>
        <p:xfrm>
          <a:off x="6600056" y="2492896"/>
          <a:ext cx="1157760" cy="385920"/>
        </p:xfrm>
        <a:graphic>
          <a:graphicData uri="http://schemas.openxmlformats.org/presentationml/2006/ole">
            <mc:AlternateContent xmlns:mc="http://schemas.openxmlformats.org/markup-compatibility/2006">
              <mc:Choice xmlns:v="urn:schemas-microsoft-com:vml" Requires="v">
                <p:oleObj name="Equation" r:id="rId16" imgW="723600" imgH="241200" progId="Equation.DSMT4">
                  <p:embed/>
                </p:oleObj>
              </mc:Choice>
              <mc:Fallback>
                <p:oleObj name="Equation" r:id="rId16" imgW="723600" imgH="241200" progId="Equation.DSMT4">
                  <p:embed/>
                  <p:pic>
                    <p:nvPicPr>
                      <p:cNvPr id="0" name=""/>
                      <p:cNvPicPr/>
                      <p:nvPr/>
                    </p:nvPicPr>
                    <p:blipFill>
                      <a:blip r:embed="rId17"/>
                      <a:stretch>
                        <a:fillRect/>
                      </a:stretch>
                    </p:blipFill>
                    <p:spPr>
                      <a:xfrm>
                        <a:off x="6600056" y="2492896"/>
                        <a:ext cx="1157760" cy="385920"/>
                      </a:xfrm>
                      <a:prstGeom prst="rect">
                        <a:avLst/>
                      </a:prstGeom>
                    </p:spPr>
                  </p:pic>
                </p:oleObj>
              </mc:Fallback>
            </mc:AlternateContent>
          </a:graphicData>
        </a:graphic>
      </p:graphicFrame>
      <p:sp>
        <p:nvSpPr>
          <p:cNvPr id="52" name="箭头: 右 51">
            <a:extLst>
              <a:ext uri="{FF2B5EF4-FFF2-40B4-BE49-F238E27FC236}">
                <a16:creationId xmlns:a16="http://schemas.microsoft.com/office/drawing/2014/main" id="{3F394FF2-A255-FF2D-ABB6-BE77C763FC78}"/>
              </a:ext>
            </a:extLst>
          </p:cNvPr>
          <p:cNvSpPr/>
          <p:nvPr/>
        </p:nvSpPr>
        <p:spPr bwMode="auto">
          <a:xfrm rot="5400000">
            <a:off x="5860491" y="2420276"/>
            <a:ext cx="812736"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0" name="文本框 19"/>
          <p:cNvSpPr txBox="1"/>
          <p:nvPr/>
        </p:nvSpPr>
        <p:spPr>
          <a:xfrm>
            <a:off x="8027272" y="4873608"/>
            <a:ext cx="2893264" cy="338554"/>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引入</a:t>
            </a:r>
            <a:r>
              <a:rPr lang="zh-CN" altLang="en-US" sz="1600" b="1" dirty="0">
                <a:solidFill>
                  <a:srgbClr val="C00000"/>
                </a:solidFill>
                <a:latin typeface="微软雅黑" panose="020B0503020204020204" pitchFamily="34" charset="-122"/>
                <a:ea typeface="微软雅黑" panose="020B0503020204020204" pitchFamily="34" charset="-122"/>
              </a:rPr>
              <a:t>衰减因子</a:t>
            </a:r>
            <a:r>
              <a:rPr lang="zh-CN" altLang="en-US" sz="1600" b="1" dirty="0">
                <a:solidFill>
                  <a:srgbClr val="002060"/>
                </a:solidFill>
                <a:latin typeface="微软雅黑" panose="020B0503020204020204" pitchFamily="34" charset="-122"/>
                <a:ea typeface="微软雅黑" panose="020B0503020204020204" pitchFamily="34" charset="-122"/>
              </a:rPr>
              <a:t>使性能指标</a:t>
            </a:r>
            <a:r>
              <a:rPr lang="zh-CN" altLang="en-US" sz="1600" b="1" dirty="0">
                <a:solidFill>
                  <a:srgbClr val="C00000"/>
                </a:solidFill>
                <a:latin typeface="微软雅黑" panose="020B0503020204020204" pitchFamily="34" charset="-122"/>
                <a:ea typeface="微软雅黑" panose="020B0503020204020204" pitchFamily="34" charset="-122"/>
              </a:rPr>
              <a:t>收敛</a:t>
            </a:r>
          </a:p>
        </p:txBody>
      </p:sp>
      <p:sp>
        <p:nvSpPr>
          <p:cNvPr id="9" name="矩形 8"/>
          <p:cNvSpPr/>
          <p:nvPr/>
        </p:nvSpPr>
        <p:spPr bwMode="auto">
          <a:xfrm>
            <a:off x="6185176" y="4390059"/>
            <a:ext cx="474568" cy="414899"/>
          </a:xfrm>
          <a:prstGeom prst="rect">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1048059" y="4397453"/>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二次型性能指标</a:t>
            </a:r>
          </a:p>
        </p:txBody>
      </p:sp>
      <p:graphicFrame>
        <p:nvGraphicFramePr>
          <p:cNvPr id="53" name="对象 52">
            <a:extLst>
              <a:ext uri="{FF2B5EF4-FFF2-40B4-BE49-F238E27FC236}">
                <a16:creationId xmlns:a16="http://schemas.microsoft.com/office/drawing/2014/main" id="{7163E0EC-EAE5-3243-AB8D-AB3CBC763419}"/>
              </a:ext>
            </a:extLst>
          </p:cNvPr>
          <p:cNvGraphicFramePr>
            <a:graphicFrameLocks noChangeAspect="1"/>
          </p:cNvGraphicFramePr>
          <p:nvPr>
            <p:extLst>
              <p:ext uri="{D42A27DB-BD31-4B8C-83A1-F6EECF244321}">
                <p14:modId xmlns:p14="http://schemas.microsoft.com/office/powerpoint/2010/main" val="2967528116"/>
              </p:ext>
            </p:extLst>
          </p:nvPr>
        </p:nvGraphicFramePr>
        <p:xfrm>
          <a:off x="3583664" y="4974220"/>
          <a:ext cx="3860352" cy="507456"/>
        </p:xfrm>
        <a:graphic>
          <a:graphicData uri="http://schemas.openxmlformats.org/presentationml/2006/ole">
            <mc:AlternateContent xmlns:mc="http://schemas.openxmlformats.org/markup-compatibility/2006">
              <mc:Choice xmlns:v="urn:schemas-microsoft-com:vml" Requires="v">
                <p:oleObj name="Equation" r:id="rId18" imgW="2412720" imgH="317160" progId="Equation.DSMT4">
                  <p:embed/>
                </p:oleObj>
              </mc:Choice>
              <mc:Fallback>
                <p:oleObj name="Equation" r:id="rId18" imgW="2412720" imgH="317160" progId="Equation.DSMT4">
                  <p:embed/>
                  <p:pic>
                    <p:nvPicPr>
                      <p:cNvPr id="0" name=""/>
                      <p:cNvPicPr/>
                      <p:nvPr/>
                    </p:nvPicPr>
                    <p:blipFill>
                      <a:blip r:embed="rId19"/>
                      <a:stretch>
                        <a:fillRect/>
                      </a:stretch>
                    </p:blipFill>
                    <p:spPr>
                      <a:xfrm>
                        <a:off x="3583664" y="4974220"/>
                        <a:ext cx="3860352" cy="507456"/>
                      </a:xfrm>
                      <a:prstGeom prst="rect">
                        <a:avLst/>
                      </a:prstGeom>
                    </p:spPr>
                  </p:pic>
                </p:oleObj>
              </mc:Fallback>
            </mc:AlternateContent>
          </a:graphicData>
        </a:graphic>
      </p:graphicFrame>
      <p:sp>
        <p:nvSpPr>
          <p:cNvPr id="54" name="文本框 53">
            <a:extLst>
              <a:ext uri="{FF2B5EF4-FFF2-40B4-BE49-F238E27FC236}">
                <a16:creationId xmlns:a16="http://schemas.microsoft.com/office/drawing/2014/main" id="{68DFF9F3-AC7F-985E-4D96-9CF76CCE0705}"/>
              </a:ext>
            </a:extLst>
          </p:cNvPr>
          <p:cNvSpPr txBox="1"/>
          <p:nvPr/>
        </p:nvSpPr>
        <p:spPr>
          <a:xfrm>
            <a:off x="1048059" y="5027893"/>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极小化问题</a:t>
            </a:r>
          </a:p>
        </p:txBody>
      </p:sp>
      <p:cxnSp>
        <p:nvCxnSpPr>
          <p:cNvPr id="62" name="连接符: 曲线 61">
            <a:extLst>
              <a:ext uri="{FF2B5EF4-FFF2-40B4-BE49-F238E27FC236}">
                <a16:creationId xmlns:a16="http://schemas.microsoft.com/office/drawing/2014/main" id="{749BA369-D634-C723-32B9-FD6676AA90C2}"/>
              </a:ext>
            </a:extLst>
          </p:cNvPr>
          <p:cNvCxnSpPr>
            <a:cxnSpLocks/>
            <a:stCxn id="20" idx="1"/>
          </p:cNvCxnSpPr>
          <p:nvPr/>
        </p:nvCxnSpPr>
        <p:spPr bwMode="auto">
          <a:xfrm rot="10800000">
            <a:off x="6725200" y="4804959"/>
            <a:ext cx="1302073" cy="237927"/>
          </a:xfrm>
          <a:prstGeom prst="curvedConnector3">
            <a:avLst>
              <a:gd name="adj1" fmla="val 50000"/>
            </a:avLst>
          </a:prstGeom>
          <a:solidFill>
            <a:schemeClr val="accent1"/>
          </a:solidFill>
          <a:ln w="12700" cap="flat" cmpd="sng" algn="ctr">
            <a:solidFill>
              <a:srgbClr val="C00000"/>
            </a:solidFill>
            <a:prstDash val="solid"/>
            <a:round/>
            <a:headEnd type="triangle" w="med" len="med"/>
            <a:tailEnd type="none"/>
          </a:ln>
        </p:spPr>
      </p:cxnSp>
      <p:sp>
        <p:nvSpPr>
          <p:cNvPr id="92" name="文本框 91">
            <a:extLst>
              <a:ext uri="{FF2B5EF4-FFF2-40B4-BE49-F238E27FC236}">
                <a16:creationId xmlns:a16="http://schemas.microsoft.com/office/drawing/2014/main" id="{40F939B2-E250-D8E6-70C1-C156DA2A11AF}"/>
              </a:ext>
            </a:extLst>
          </p:cNvPr>
          <p:cNvSpPr txBox="1"/>
          <p:nvPr/>
        </p:nvSpPr>
        <p:spPr>
          <a:xfrm>
            <a:off x="1048059" y="6025725"/>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93" name="对象 92">
            <a:extLst>
              <a:ext uri="{FF2B5EF4-FFF2-40B4-BE49-F238E27FC236}">
                <a16:creationId xmlns:a16="http://schemas.microsoft.com/office/drawing/2014/main" id="{15B8D19F-790C-8BF0-E254-6A9A2CC04B09}"/>
              </a:ext>
            </a:extLst>
          </p:cNvPr>
          <p:cNvGraphicFramePr>
            <a:graphicFrameLocks noChangeAspect="1"/>
          </p:cNvGraphicFramePr>
          <p:nvPr>
            <p:extLst>
              <p:ext uri="{D42A27DB-BD31-4B8C-83A1-F6EECF244321}">
                <p14:modId xmlns:p14="http://schemas.microsoft.com/office/powerpoint/2010/main" val="819178712"/>
              </p:ext>
            </p:extLst>
          </p:nvPr>
        </p:nvGraphicFramePr>
        <p:xfrm>
          <a:off x="3583664" y="5739169"/>
          <a:ext cx="3366426" cy="960158"/>
        </p:xfrm>
        <a:graphic>
          <a:graphicData uri="http://schemas.openxmlformats.org/presentationml/2006/ole">
            <mc:AlternateContent xmlns:mc="http://schemas.openxmlformats.org/markup-compatibility/2006">
              <mc:Choice xmlns:v="urn:schemas-microsoft-com:vml" Requires="v">
                <p:oleObj name="Equation" r:id="rId20" imgW="2104016" imgH="600099" progId="Equation.DSMT4">
                  <p:embed/>
                </p:oleObj>
              </mc:Choice>
              <mc:Fallback>
                <p:oleObj name="Equation" r:id="rId20" imgW="2104016" imgH="600099" progId="Equation.DSMT4">
                  <p:embed/>
                  <p:pic>
                    <p:nvPicPr>
                      <p:cNvPr id="88" name="对象 87">
                        <a:extLst>
                          <a:ext uri="{FF2B5EF4-FFF2-40B4-BE49-F238E27FC236}">
                            <a16:creationId xmlns:a16="http://schemas.microsoft.com/office/drawing/2014/main" id="{EDF3F62A-D74B-539B-EF42-F4F702118769}"/>
                          </a:ext>
                        </a:extLst>
                      </p:cNvPr>
                      <p:cNvPicPr/>
                      <p:nvPr/>
                    </p:nvPicPr>
                    <p:blipFill>
                      <a:blip r:embed="rId21"/>
                      <a:stretch>
                        <a:fillRect/>
                      </a:stretch>
                    </p:blipFill>
                    <p:spPr>
                      <a:xfrm>
                        <a:off x="3583664" y="5739169"/>
                        <a:ext cx="3366426" cy="960158"/>
                      </a:xfrm>
                      <a:prstGeom prst="rect">
                        <a:avLst/>
                      </a:prstGeom>
                    </p:spPr>
                  </p:pic>
                </p:oleObj>
              </mc:Fallback>
            </mc:AlternateContent>
          </a:graphicData>
        </a:graphic>
      </p:graphicFrame>
      <p:grpSp>
        <p:nvGrpSpPr>
          <p:cNvPr id="106" name="组合 105">
            <a:extLst>
              <a:ext uri="{FF2B5EF4-FFF2-40B4-BE49-F238E27FC236}">
                <a16:creationId xmlns:a16="http://schemas.microsoft.com/office/drawing/2014/main" id="{3C5FBBD3-5155-5A9F-4BF6-8FA5CC3A3269}"/>
              </a:ext>
            </a:extLst>
          </p:cNvPr>
          <p:cNvGrpSpPr/>
          <p:nvPr/>
        </p:nvGrpSpPr>
        <p:grpSpPr>
          <a:xfrm>
            <a:off x="7104112" y="6021111"/>
            <a:ext cx="3724097" cy="396274"/>
            <a:chOff x="7034083" y="6093129"/>
            <a:chExt cx="3724097" cy="396274"/>
          </a:xfrm>
        </p:grpSpPr>
        <p:graphicFrame>
          <p:nvGraphicFramePr>
            <p:cNvPr id="94" name="对象 93">
              <a:extLst>
                <a:ext uri="{FF2B5EF4-FFF2-40B4-BE49-F238E27FC236}">
                  <a16:creationId xmlns:a16="http://schemas.microsoft.com/office/drawing/2014/main" id="{658B4E21-5F78-10C7-9A93-9001D27E5FD0}"/>
                </a:ext>
              </a:extLst>
            </p:cNvPr>
            <p:cNvGraphicFramePr>
              <a:graphicFrameLocks noChangeAspect="1"/>
            </p:cNvGraphicFramePr>
            <p:nvPr>
              <p:extLst>
                <p:ext uri="{D42A27DB-BD31-4B8C-83A1-F6EECF244321}">
                  <p14:modId xmlns:p14="http://schemas.microsoft.com/office/powerpoint/2010/main" val="3209059600"/>
                </p:ext>
              </p:extLst>
            </p:nvPr>
          </p:nvGraphicFramePr>
          <p:xfrm>
            <a:off x="7034083" y="6093129"/>
            <a:ext cx="1127323" cy="396274"/>
          </p:xfrm>
          <a:graphic>
            <a:graphicData uri="http://schemas.openxmlformats.org/presentationml/2006/ole">
              <mc:AlternateContent xmlns:mc="http://schemas.openxmlformats.org/markup-compatibility/2006">
                <mc:Choice xmlns:v="urn:schemas-microsoft-com:vml" Requires="v">
                  <p:oleObj name="Equation" r:id="rId22" imgW="704577" imgH="247671" progId="Equation.DSMT4">
                    <p:embed/>
                  </p:oleObj>
                </mc:Choice>
                <mc:Fallback>
                  <p:oleObj name="Equation" r:id="rId22" imgW="704577" imgH="247671" progId="Equation.DSMT4">
                    <p:embed/>
                    <p:pic>
                      <p:nvPicPr>
                        <p:cNvPr id="89" name="对象 88">
                          <a:extLst>
                            <a:ext uri="{FF2B5EF4-FFF2-40B4-BE49-F238E27FC236}">
                              <a16:creationId xmlns:a16="http://schemas.microsoft.com/office/drawing/2014/main" id="{02142623-BB9D-210F-6EA3-17B6A9FE3C1E}"/>
                            </a:ext>
                          </a:extLst>
                        </p:cNvPr>
                        <p:cNvPicPr/>
                        <p:nvPr/>
                      </p:nvPicPr>
                      <p:blipFill>
                        <a:blip r:embed="rId23"/>
                        <a:stretch>
                          <a:fillRect/>
                        </a:stretch>
                      </p:blipFill>
                      <p:spPr>
                        <a:xfrm>
                          <a:off x="7034083" y="6093129"/>
                          <a:ext cx="1127323" cy="396274"/>
                        </a:xfrm>
                        <a:prstGeom prst="rect">
                          <a:avLst/>
                        </a:prstGeom>
                      </p:spPr>
                    </p:pic>
                  </p:oleObj>
                </mc:Fallback>
              </mc:AlternateContent>
            </a:graphicData>
          </a:graphic>
        </p:graphicFrame>
        <p:graphicFrame>
          <p:nvGraphicFramePr>
            <p:cNvPr id="95" name="对象 94">
              <a:extLst>
                <a:ext uri="{FF2B5EF4-FFF2-40B4-BE49-F238E27FC236}">
                  <a16:creationId xmlns:a16="http://schemas.microsoft.com/office/drawing/2014/main" id="{3D036307-0233-7D38-E041-8D4A22F6FC0E}"/>
                </a:ext>
              </a:extLst>
            </p:cNvPr>
            <p:cNvGraphicFramePr>
              <a:graphicFrameLocks noChangeAspect="1"/>
            </p:cNvGraphicFramePr>
            <p:nvPr>
              <p:extLst>
                <p:ext uri="{D42A27DB-BD31-4B8C-83A1-F6EECF244321}">
                  <p14:modId xmlns:p14="http://schemas.microsoft.com/office/powerpoint/2010/main" val="4117884153"/>
                </p:ext>
              </p:extLst>
            </p:nvPr>
          </p:nvGraphicFramePr>
          <p:xfrm>
            <a:off x="8362984" y="6093129"/>
            <a:ext cx="1127323" cy="396274"/>
          </p:xfrm>
          <a:graphic>
            <a:graphicData uri="http://schemas.openxmlformats.org/presentationml/2006/ole">
              <mc:AlternateContent xmlns:mc="http://schemas.openxmlformats.org/markup-compatibility/2006">
                <mc:Choice xmlns:v="urn:schemas-microsoft-com:vml" Requires="v">
                  <p:oleObj name="Equation" r:id="rId24" imgW="704577" imgH="247671" progId="Equation.DSMT4">
                    <p:embed/>
                  </p:oleObj>
                </mc:Choice>
                <mc:Fallback>
                  <p:oleObj name="Equation" r:id="rId24" imgW="704577" imgH="247671" progId="Equation.DSMT4">
                    <p:embed/>
                    <p:pic>
                      <p:nvPicPr>
                        <p:cNvPr id="90" name="对象 89">
                          <a:extLst>
                            <a:ext uri="{FF2B5EF4-FFF2-40B4-BE49-F238E27FC236}">
                              <a16:creationId xmlns:a16="http://schemas.microsoft.com/office/drawing/2014/main" id="{EC62C1BD-6010-2751-8ECE-376A6933A44D}"/>
                            </a:ext>
                          </a:extLst>
                        </p:cNvPr>
                        <p:cNvPicPr/>
                        <p:nvPr/>
                      </p:nvPicPr>
                      <p:blipFill>
                        <a:blip r:embed="rId25"/>
                        <a:stretch>
                          <a:fillRect/>
                        </a:stretch>
                      </p:blipFill>
                      <p:spPr>
                        <a:xfrm>
                          <a:off x="8362984" y="6093129"/>
                          <a:ext cx="1127323" cy="396274"/>
                        </a:xfrm>
                        <a:prstGeom prst="rect">
                          <a:avLst/>
                        </a:prstGeom>
                      </p:spPr>
                    </p:pic>
                  </p:oleObj>
                </mc:Fallback>
              </mc:AlternateContent>
            </a:graphicData>
          </a:graphic>
        </p:graphicFrame>
        <p:graphicFrame>
          <p:nvGraphicFramePr>
            <p:cNvPr id="96" name="对象 95">
              <a:extLst>
                <a:ext uri="{FF2B5EF4-FFF2-40B4-BE49-F238E27FC236}">
                  <a16:creationId xmlns:a16="http://schemas.microsoft.com/office/drawing/2014/main" id="{ACA2C742-C887-E0C2-D640-3240545980E7}"/>
                </a:ext>
              </a:extLst>
            </p:cNvPr>
            <p:cNvGraphicFramePr>
              <a:graphicFrameLocks noChangeAspect="1"/>
            </p:cNvGraphicFramePr>
            <p:nvPr>
              <p:extLst>
                <p:ext uri="{D42A27DB-BD31-4B8C-83A1-F6EECF244321}">
                  <p14:modId xmlns:p14="http://schemas.microsoft.com/office/powerpoint/2010/main" val="406035316"/>
                </p:ext>
              </p:extLst>
            </p:nvPr>
          </p:nvGraphicFramePr>
          <p:xfrm>
            <a:off x="9691886" y="6093129"/>
            <a:ext cx="1066294" cy="396274"/>
          </p:xfrm>
          <a:graphic>
            <a:graphicData uri="http://schemas.openxmlformats.org/presentationml/2006/ole">
              <mc:AlternateContent xmlns:mc="http://schemas.openxmlformats.org/markup-compatibility/2006">
                <mc:Choice xmlns:v="urn:schemas-microsoft-com:vml" Requires="v">
                  <p:oleObj name="Equation" r:id="rId26" imgW="666434" imgH="247671" progId="Equation.DSMT4">
                    <p:embed/>
                  </p:oleObj>
                </mc:Choice>
                <mc:Fallback>
                  <p:oleObj name="Equation" r:id="rId26" imgW="666434" imgH="247671" progId="Equation.DSMT4">
                    <p:embed/>
                    <p:pic>
                      <p:nvPicPr>
                        <p:cNvPr id="91" name="对象 90">
                          <a:extLst>
                            <a:ext uri="{FF2B5EF4-FFF2-40B4-BE49-F238E27FC236}">
                              <a16:creationId xmlns:a16="http://schemas.microsoft.com/office/drawing/2014/main" id="{7CA2D65E-BE5A-ACF2-8008-FD3BE922FC14}"/>
                            </a:ext>
                          </a:extLst>
                        </p:cNvPr>
                        <p:cNvPicPr/>
                        <p:nvPr/>
                      </p:nvPicPr>
                      <p:blipFill>
                        <a:blip r:embed="rId27"/>
                        <a:stretch>
                          <a:fillRect/>
                        </a:stretch>
                      </p:blipFill>
                      <p:spPr>
                        <a:xfrm>
                          <a:off x="9691886" y="6093129"/>
                          <a:ext cx="1066294" cy="396274"/>
                        </a:xfrm>
                        <a:prstGeom prst="rect">
                          <a:avLst/>
                        </a:prstGeom>
                      </p:spPr>
                    </p:pic>
                  </p:oleObj>
                </mc:Fallback>
              </mc:AlternateContent>
            </a:graphicData>
          </a:graphic>
        </p:graphicFrame>
      </p:grpSp>
      <p:sp>
        <p:nvSpPr>
          <p:cNvPr id="97" name="矩形 96">
            <a:extLst>
              <a:ext uri="{FF2B5EF4-FFF2-40B4-BE49-F238E27FC236}">
                <a16:creationId xmlns:a16="http://schemas.microsoft.com/office/drawing/2014/main" id="{6F252866-0A80-A684-335D-148E902D9E94}"/>
              </a:ext>
            </a:extLst>
          </p:cNvPr>
          <p:cNvSpPr/>
          <p:nvPr/>
        </p:nvSpPr>
        <p:spPr bwMode="auto">
          <a:xfrm>
            <a:off x="662026" y="5661248"/>
            <a:ext cx="10725036"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2">
            <a:extLst>
              <a:ext uri="{FF2B5EF4-FFF2-40B4-BE49-F238E27FC236}">
                <a16:creationId xmlns:a16="http://schemas.microsoft.com/office/drawing/2014/main" id="{D5A683D4-7EFC-441B-A5CC-E38087876F73}"/>
              </a:ext>
            </a:extLst>
          </p:cNvPr>
          <p:cNvSpPr/>
          <p:nvPr/>
        </p:nvSpPr>
        <p:spPr bwMode="auto">
          <a:xfrm>
            <a:off x="691935" y="5093656"/>
            <a:ext cx="10691019" cy="1431688"/>
          </a:xfrm>
          <a:prstGeom prst="roundRect">
            <a:avLst>
              <a:gd name="adj" fmla="val 0"/>
            </a:avLst>
          </a:prstGeom>
          <a:solidFill>
            <a:srgbClr val="EFFBFF"/>
          </a:solidFill>
          <a:ln w="19050" cap="flat" cmpd="sng" algn="ctr">
            <a:solidFill>
              <a:schemeClr val="tx1"/>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sp>
        <p:nvSpPr>
          <p:cNvPr id="104" name="圆角矩形 52">
            <a:extLst>
              <a:ext uri="{FF2B5EF4-FFF2-40B4-BE49-F238E27FC236}">
                <a16:creationId xmlns:a16="http://schemas.microsoft.com/office/drawing/2014/main" id="{E05C4C75-F447-2BA5-663E-7F8F6725FCB4}"/>
              </a:ext>
            </a:extLst>
          </p:cNvPr>
          <p:cNvSpPr/>
          <p:nvPr/>
        </p:nvSpPr>
        <p:spPr bwMode="auto">
          <a:xfrm>
            <a:off x="695709" y="1446014"/>
            <a:ext cx="10691019" cy="3279130"/>
          </a:xfrm>
          <a:prstGeom prst="roundRect">
            <a:avLst>
              <a:gd name="adj" fmla="val 0"/>
            </a:avLst>
          </a:prstGeom>
          <a:solidFill>
            <a:srgbClr val="EFFBFF"/>
          </a:solidFill>
          <a:ln w="19050" cap="flat" cmpd="sng" algn="ctr">
            <a:solidFill>
              <a:schemeClr val="tx1"/>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3590985"/>
                <a:ext cx="10638487" cy="99014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algn="just" eaLnBrk="0" fontAlgn="base" hangingPunct="0">
                  <a:lnSpc>
                    <a:spcPct val="150000"/>
                  </a:lnSpc>
                  <a:spcBef>
                    <a:spcPct val="0"/>
                  </a:spcBef>
                  <a:spcAft>
                    <a:spcPct val="0"/>
                  </a:spcAft>
                </a:pP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注：</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CARE </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存在</a:t>
                </a:r>
                <a:r>
                  <a:rPr kumimoji="0" lang="zh-CN" altLang="en-US" sz="2000"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唯一镇定解</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当且仅当 </a:t>
                </a:r>
                <a14:m>
                  <m:oMath xmlns:m="http://schemas.openxmlformats.org/officeDocument/2006/math">
                    <m:r>
                      <a:rPr kumimoji="0" lang="en-US" altLang="zh-CN" sz="2000" b="0"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𝐴</m:t>
                        </m:r>
                      </m:e>
                    </m:acc>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𝐵</m:t>
                        </m:r>
                      </m:e>
                    </m:acc>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𝛱</m:t>
                    </m:r>
                    <m:r>
                      <a:rPr kumimoji="0" lang="en-US" altLang="zh-CN" sz="2000" b="0"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oMath>
                </a14:m>
                <a:r>
                  <a:rPr kumimoji="0" lang="zh-CN" altLang="en-US" sz="2000"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能镇定</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0"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𝛱</m:t>
                    </m:r>
                    <m:r>
                      <a:rPr lang="en-US" altLang="zh-CN" sz="2000"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𝑄</m:t>
                                </m:r>
                              </m:e>
                            </m:d>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𝐶</m:t>
                            </m:r>
                          </m:e>
                        </m:acc>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𝐴</m:t>
                        </m:r>
                      </m:e>
                    </m:acc>
                    <m:r>
                      <a:rPr lang="en-US" altLang="zh-CN" sz="2000" b="0"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3200" i="0" u="none" strike="noStrike" cap="none" normalizeH="0" baseline="0" dirty="0">
                  <a:ln>
                    <a:noFill/>
                  </a:ln>
                  <a:effectLst/>
                  <a:latin typeface="微软雅黑" panose="020B0503020204020204" pitchFamily="34" charset="-122"/>
                  <a:ea typeface="微软雅黑" panose="020B0503020204020204" pitchFamily="34" charset="-122"/>
                </a:endParaRPr>
              </a:p>
            </p:txBody>
          </p:sp>
        </mc:Choice>
        <mc:Fallback xmlns="">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3590985"/>
                <a:ext cx="10638487" cy="990143"/>
              </a:xfrm>
              <a:prstGeom prst="rect">
                <a:avLst/>
              </a:prstGeom>
              <a:blipFill>
                <a:blip r:embed="rId3"/>
                <a:stretch>
                  <a:fillRect l="-630" t="-24691" r="-1261" b="-1111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mc:AlternateContent xmlns:mc="http://schemas.openxmlformats.org/markup-compatibility/2006" xmlns:a14="http://schemas.microsoft.com/office/drawing/2010/main">
        <mc:Choice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454159"/>
                <a:ext cx="10653582" cy="161480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7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3.1</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极小化问题</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的解</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为 </a:t>
                </a:r>
                <a14:m>
                  <m:oMath xmlns:m="http://schemas.openxmlformats.org/officeDocument/2006/math">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Sub>
                    <m:sSub>
                      <m:sSub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𝑥</m:t>
                            </m:r>
                          </m:e>
                        </m:acc>
                      </m:e>
                      <m:sub>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，其中 </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LQT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控制器增益 </a:t>
                </a:r>
                <a14:m>
                  <m:oMath xmlns:m="http://schemas.openxmlformats.org/officeDocument/2006/math">
                    <m:sSub>
                      <m:sSub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70000"/>
                  </a:lnSpc>
                  <a:spcBef>
                    <a:spcPct val="0"/>
                  </a:spcBef>
                  <a:spcAft>
                    <a:spcPct val="0"/>
                  </a:spcAft>
                  <a:buClrTx/>
                  <a:buSzTx/>
                  <a:buFontTx/>
                  <a:buNone/>
                  <a:tabLst/>
                </a:pP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70000"/>
                  </a:lnSpc>
                  <a:spcBef>
                    <a:spcPct val="0"/>
                  </a:spcBef>
                  <a:spcAft>
                    <a:spcPct val="0"/>
                  </a:spcAft>
                  <a:buClrTx/>
                  <a:buSzTx/>
                  <a:buFontTx/>
                  <a:buNone/>
                  <a:tabLst/>
                </a:pP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0" i="1" u="none" strike="noStrike" cap="none" normalizeH="0" baseline="0" smtClean="0">
                        <a:ln>
                          <a:noFill/>
                        </a:ln>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𝑃</m:t>
                    </m:r>
                  </m:oMath>
                </a14:m>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下列 </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CARE </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0" lang="zh-CN" altLang="en-US" sz="2000"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唯一镇定解</a:t>
                </a:r>
                <a:r>
                  <a:rPr kumimoji="0" lang="zh-CN" altLang="en-US" sz="200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200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454159"/>
                <a:ext cx="10653582" cy="1614801"/>
              </a:xfrm>
              <a:prstGeom prst="rect">
                <a:avLst/>
              </a:prstGeom>
              <a:blipFill>
                <a:blip r:embed="rId5"/>
                <a:stretch>
                  <a:fillRect l="-630" b="-643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51" name="对象 50">
            <a:extLst>
              <a:ext uri="{FF2B5EF4-FFF2-40B4-BE49-F238E27FC236}">
                <a16:creationId xmlns:a16="http://schemas.microsoft.com/office/drawing/2014/main" id="{326B4E01-6A1C-9D3F-00B1-A3CBBEDCA35C}"/>
              </a:ext>
            </a:extLst>
          </p:cNvPr>
          <p:cNvGraphicFramePr>
            <a:graphicFrameLocks noChangeAspect="1"/>
          </p:cNvGraphicFramePr>
          <p:nvPr>
            <p:extLst>
              <p:ext uri="{D42A27DB-BD31-4B8C-83A1-F6EECF244321}">
                <p14:modId xmlns:p14="http://schemas.microsoft.com/office/powerpoint/2010/main" val="603841547"/>
              </p:ext>
            </p:extLst>
          </p:nvPr>
        </p:nvGraphicFramePr>
        <p:xfrm>
          <a:off x="930595" y="3149844"/>
          <a:ext cx="10153620" cy="495180"/>
        </p:xfrm>
        <a:graphic>
          <a:graphicData uri="http://schemas.openxmlformats.org/presentationml/2006/ole">
            <mc:AlternateContent xmlns:mc="http://schemas.openxmlformats.org/markup-compatibility/2006">
              <mc:Choice xmlns:v="urn:schemas-microsoft-com:vml" Requires="v">
                <p:oleObj name="Equation" r:id="rId6" imgW="6769080" imgH="330120" progId="Equation.DSMT4">
                  <p:embed/>
                </p:oleObj>
              </mc:Choice>
              <mc:Fallback>
                <p:oleObj name="Equation" r:id="rId6" imgW="6769080" imgH="330120" progId="Equation.DSMT4">
                  <p:embed/>
                  <p:pic>
                    <p:nvPicPr>
                      <p:cNvPr id="0" name=""/>
                      <p:cNvPicPr/>
                      <p:nvPr/>
                    </p:nvPicPr>
                    <p:blipFill>
                      <a:blip r:embed="rId7"/>
                      <a:stretch>
                        <a:fillRect/>
                      </a:stretch>
                    </p:blipFill>
                    <p:spPr>
                      <a:xfrm>
                        <a:off x="930595" y="3149844"/>
                        <a:ext cx="10153620" cy="495180"/>
                      </a:xfrm>
                      <a:prstGeom prst="rect">
                        <a:avLst/>
                      </a:prstGeom>
                    </p:spPr>
                  </p:pic>
                </p:oleObj>
              </mc:Fallback>
            </mc:AlternateContent>
          </a:graphicData>
        </a:graphic>
      </p:graphicFrame>
      <p:graphicFrame>
        <p:nvGraphicFramePr>
          <p:cNvPr id="52" name="对象 51">
            <a:extLst>
              <a:ext uri="{FF2B5EF4-FFF2-40B4-BE49-F238E27FC236}">
                <a16:creationId xmlns:a16="http://schemas.microsoft.com/office/drawing/2014/main" id="{D486EF0B-39A3-D032-AB99-217178125428}"/>
              </a:ext>
            </a:extLst>
          </p:cNvPr>
          <p:cNvGraphicFramePr>
            <a:graphicFrameLocks noChangeAspect="1"/>
          </p:cNvGraphicFramePr>
          <p:nvPr>
            <p:extLst>
              <p:ext uri="{D42A27DB-BD31-4B8C-83A1-F6EECF244321}">
                <p14:modId xmlns:p14="http://schemas.microsoft.com/office/powerpoint/2010/main" val="1771516474"/>
              </p:ext>
            </p:extLst>
          </p:nvPr>
        </p:nvGraphicFramePr>
        <p:xfrm>
          <a:off x="2898445" y="2036712"/>
          <a:ext cx="6217920" cy="528192"/>
        </p:xfrm>
        <a:graphic>
          <a:graphicData uri="http://schemas.openxmlformats.org/presentationml/2006/ole">
            <mc:AlternateContent xmlns:mc="http://schemas.openxmlformats.org/markup-compatibility/2006">
              <mc:Choice xmlns:v="urn:schemas-microsoft-com:vml" Requires="v">
                <p:oleObj name="Equation" r:id="rId8" imgW="3886200" imgH="330120" progId="Equation.DSMT4">
                  <p:embed/>
                </p:oleObj>
              </mc:Choice>
              <mc:Fallback>
                <p:oleObj name="Equation" r:id="rId8" imgW="3886200" imgH="330120" progId="Equation.DSMT4">
                  <p:embed/>
                  <p:pic>
                    <p:nvPicPr>
                      <p:cNvPr id="0" name=""/>
                      <p:cNvPicPr/>
                      <p:nvPr/>
                    </p:nvPicPr>
                    <p:blipFill>
                      <a:blip r:embed="rId9"/>
                      <a:stretch>
                        <a:fillRect/>
                      </a:stretch>
                    </p:blipFill>
                    <p:spPr>
                      <a:xfrm>
                        <a:off x="2898445" y="2036712"/>
                        <a:ext cx="6217920" cy="52819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714427" y="5257522"/>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CARE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存在唯一镇定解，</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则</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在唯一镇定解对应的控制律 </a:t>
                </a:r>
                <a14:m>
                  <m:oMath xmlns:m="http://schemas.openxmlformats.org/officeDocument/2006/math">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𝑢</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𝑢</m:t>
                        </m:r>
                      </m:sub>
                    </m:sSub>
                    <m:sSub>
                      <m:sSubPr>
                        <m:ctrlPr>
                          <a:rPr lang="en-US" altLang="zh-CN" sz="2000"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𝑥</m:t>
                            </m:r>
                          </m:e>
                        </m:acc>
                      </m:e>
                      <m:sub>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ℳ</m:t>
                        </m:r>
                      </m:e>
                      <m: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𝑑𝑡𝑒</m:t>
                        </m:r>
                      </m:sub>
                      <m:sup>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sup>
                    </m:sSubSup>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是随机稳定的。</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714427" y="5257522"/>
                <a:ext cx="10646035" cy="1103957"/>
              </a:xfrm>
              <a:prstGeom prst="rect">
                <a:avLst/>
              </a:prstGeom>
              <a:blipFill>
                <a:blip r:embed="rId10"/>
                <a:stretch>
                  <a:fillRect l="-572" b="-659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48240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FB8C7E3-AA0F-4FE9-B137-F601EF5516A5}"/>
              </a:ext>
            </a:extLst>
          </p:cNvPr>
          <p:cNvPicPr>
            <a:picLocks noChangeAspect="1"/>
          </p:cNvPicPr>
          <p:nvPr/>
        </p:nvPicPr>
        <p:blipFill>
          <a:blip r:embed="rId3"/>
          <a:stretch>
            <a:fillRect/>
          </a:stretch>
        </p:blipFill>
        <p:spPr>
          <a:xfrm>
            <a:off x="2942969" y="1785984"/>
            <a:ext cx="6465399" cy="4861111"/>
          </a:xfrm>
          <a:prstGeom prst="rect">
            <a:avLst/>
          </a:prstGeom>
        </p:spPr>
      </p:pic>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37" name="矩形 36">
            <a:extLst>
              <a:ext uri="{FF2B5EF4-FFF2-40B4-BE49-F238E27FC236}">
                <a16:creationId xmlns:a16="http://schemas.microsoft.com/office/drawing/2014/main" id="{F83DBFE9-5AC7-D5BF-2644-64A21CECC888}"/>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ED68F79F-BC9D-3178-4D42-E088FF506F8E}"/>
              </a:ext>
            </a:extLst>
          </p:cNvPr>
          <p:cNvSpPr txBox="1"/>
          <p:nvPr/>
        </p:nvSpPr>
        <p:spPr>
          <a:xfrm>
            <a:off x="839416" y="1383159"/>
            <a:ext cx="2304256"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转移概率已知</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FE9AEE7-209C-455E-AF0D-2E2A82991659}"/>
                  </a:ext>
                </a:extLst>
              </p:cNvPr>
              <p:cNvSpPr txBox="1"/>
              <p:nvPr/>
            </p:nvSpPr>
            <p:spPr>
              <a:xfrm>
                <a:off x="3791744" y="4941168"/>
                <a:ext cx="1440160" cy="477888"/>
              </a:xfrm>
              <a:prstGeom prst="rect">
                <a:avLst/>
              </a:prstGeom>
              <a:noFill/>
            </p:spPr>
            <p:txBody>
              <a:bodyPr wrap="square">
                <a:spAutoFit/>
              </a:bodyPr>
              <a:lstStyle/>
              <a:p>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7FE9AEE7-209C-455E-AF0D-2E2A82991659}"/>
                  </a:ext>
                </a:extLst>
              </p:cNvPr>
              <p:cNvSpPr txBox="1">
                <a:spLocks noRot="1" noChangeAspect="1" noMove="1" noResize="1" noEditPoints="1" noAdjustHandles="1" noChangeArrowheads="1" noChangeShapeType="1" noTextEdit="1"/>
              </p:cNvSpPr>
              <p:nvPr/>
            </p:nvSpPr>
            <p:spPr>
              <a:xfrm>
                <a:off x="3791744" y="4941168"/>
                <a:ext cx="1440160" cy="477888"/>
              </a:xfrm>
              <a:prstGeom prst="rect">
                <a:avLst/>
              </a:prstGeom>
              <a:blipFill>
                <a:blip r:embed="rId5"/>
                <a:stretch>
                  <a:fillRect b="-25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472CB7D-C41E-42FB-AA5F-56EBD2ACA99B}"/>
                  </a:ext>
                </a:extLst>
              </p:cNvPr>
              <p:cNvSpPr txBox="1"/>
              <p:nvPr/>
            </p:nvSpPr>
            <p:spPr>
              <a:xfrm>
                <a:off x="4218400" y="1340768"/>
                <a:ext cx="3755201" cy="425181"/>
              </a:xfrm>
              <a:prstGeom prst="rect">
                <a:avLst/>
              </a:prstGeom>
              <a:noFill/>
            </p:spPr>
            <p:txBody>
              <a:bodyPr wrap="square">
                <a:spAutoFit/>
              </a:bodyPr>
              <a:lstStyle/>
              <a:p>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选择</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进行初始迭代</a:t>
                </a:r>
                <a:endPar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0" name="文本框 19">
                <a:extLst>
                  <a:ext uri="{FF2B5EF4-FFF2-40B4-BE49-F238E27FC236}">
                    <a16:creationId xmlns:a16="http://schemas.microsoft.com/office/drawing/2014/main" id="{D472CB7D-C41E-42FB-AA5F-56EBD2ACA99B}"/>
                  </a:ext>
                </a:extLst>
              </p:cNvPr>
              <p:cNvSpPr txBox="1">
                <a:spLocks noRot="1" noChangeAspect="1" noMove="1" noResize="1" noEditPoints="1" noAdjustHandles="1" noChangeArrowheads="1" noChangeShapeType="1" noTextEdit="1"/>
              </p:cNvSpPr>
              <p:nvPr/>
            </p:nvSpPr>
            <p:spPr>
              <a:xfrm>
                <a:off x="4218400" y="1340768"/>
                <a:ext cx="3755201" cy="425181"/>
              </a:xfrm>
              <a:prstGeom prst="rect">
                <a:avLst/>
              </a:prstGeom>
              <a:blipFill>
                <a:blip r:embed="rId6"/>
                <a:stretch>
                  <a:fillRect l="-1461"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280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35776DE-236F-4612-BE41-AB5A175DFE0D}"/>
              </a:ext>
            </a:extLst>
          </p:cNvPr>
          <p:cNvPicPr>
            <a:picLocks noChangeAspect="1"/>
          </p:cNvPicPr>
          <p:nvPr/>
        </p:nvPicPr>
        <p:blipFill>
          <a:blip r:embed="rId3"/>
          <a:stretch>
            <a:fillRect/>
          </a:stretch>
        </p:blipFill>
        <p:spPr>
          <a:xfrm>
            <a:off x="3215680" y="1844824"/>
            <a:ext cx="6624736" cy="4775467"/>
          </a:xfrm>
          <a:prstGeom prst="rect">
            <a:avLst/>
          </a:prstGeom>
        </p:spPr>
      </p:pic>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824630" y="1383159"/>
            <a:ext cx="2463058"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转移概率未知</a:t>
            </a:r>
          </a:p>
        </p:txBody>
      </p:sp>
      <p:sp>
        <p:nvSpPr>
          <p:cNvPr id="18" name="矩形 17">
            <a:extLst>
              <a:ext uri="{FF2B5EF4-FFF2-40B4-BE49-F238E27FC236}">
                <a16:creationId xmlns:a16="http://schemas.microsoft.com/office/drawing/2014/main" id="{B77CC626-CA2B-4D8D-8E53-8712BD5518A3}"/>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6B01352-B40C-4E42-9393-DA11A18210A1}"/>
                  </a:ext>
                </a:extLst>
              </p:cNvPr>
              <p:cNvSpPr txBox="1"/>
              <p:nvPr/>
            </p:nvSpPr>
            <p:spPr>
              <a:xfrm>
                <a:off x="3215680" y="5111352"/>
                <a:ext cx="1440160"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20" name="文本框 19">
                <a:extLst>
                  <a:ext uri="{FF2B5EF4-FFF2-40B4-BE49-F238E27FC236}">
                    <a16:creationId xmlns:a16="http://schemas.microsoft.com/office/drawing/2014/main" id="{76B01352-B40C-4E42-9393-DA11A18210A1}"/>
                  </a:ext>
                </a:extLst>
              </p:cNvPr>
              <p:cNvSpPr txBox="1">
                <a:spLocks noRot="1" noChangeAspect="1" noMove="1" noResize="1" noEditPoints="1" noAdjustHandles="1" noChangeArrowheads="1" noChangeShapeType="1" noTextEdit="1"/>
              </p:cNvSpPr>
              <p:nvPr/>
            </p:nvSpPr>
            <p:spPr>
              <a:xfrm>
                <a:off x="3215680" y="5111352"/>
                <a:ext cx="1440160" cy="477888"/>
              </a:xfrm>
              <a:prstGeom prst="rect">
                <a:avLst/>
              </a:prstGeom>
              <a:blipFill>
                <a:blip r:embed="rId5"/>
                <a:stretch>
                  <a:fillRect b="-25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BF31534-CD45-4389-810A-E9FE65E064C9}"/>
                  </a:ext>
                </a:extLst>
              </p:cNvPr>
              <p:cNvSpPr txBox="1"/>
              <p:nvPr/>
            </p:nvSpPr>
            <p:spPr>
              <a:xfrm>
                <a:off x="4218400" y="1347635"/>
                <a:ext cx="3755201" cy="425181"/>
              </a:xfrm>
              <a:prstGeom prst="rect">
                <a:avLst/>
              </a:prstGeom>
              <a:noFill/>
            </p:spPr>
            <p:txBody>
              <a:bodyPr wrap="square">
                <a:spAutoFit/>
              </a:bodyPr>
              <a:lstStyle/>
              <a:p>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选择</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进行初始迭代</a:t>
                </a:r>
                <a:endPar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5BF31534-CD45-4389-810A-E9FE65E064C9}"/>
                  </a:ext>
                </a:extLst>
              </p:cNvPr>
              <p:cNvSpPr txBox="1">
                <a:spLocks noRot="1" noChangeAspect="1" noMove="1" noResize="1" noEditPoints="1" noAdjustHandles="1" noChangeArrowheads="1" noChangeShapeType="1" noTextEdit="1"/>
              </p:cNvSpPr>
              <p:nvPr/>
            </p:nvSpPr>
            <p:spPr>
              <a:xfrm>
                <a:off x="4218400" y="1347635"/>
                <a:ext cx="3755201" cy="425181"/>
              </a:xfrm>
              <a:prstGeom prst="rect">
                <a:avLst/>
              </a:prstGeom>
              <a:blipFill>
                <a:blip r:embed="rId6"/>
                <a:stretch>
                  <a:fillRect l="-1461"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4652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24" name="圆角矩形 52">
            <a:extLst>
              <a:ext uri="{FF2B5EF4-FFF2-40B4-BE49-F238E27FC236}">
                <a16:creationId xmlns:a16="http://schemas.microsoft.com/office/drawing/2014/main" id="{90A40231-58F7-4587-A3B5-8C946386C48A}"/>
              </a:ext>
            </a:extLst>
          </p:cNvPr>
          <p:cNvSpPr/>
          <p:nvPr/>
        </p:nvSpPr>
        <p:spPr bwMode="auto">
          <a:xfrm>
            <a:off x="661695" y="1241157"/>
            <a:ext cx="10725034" cy="522060"/>
          </a:xfrm>
          <a:prstGeom prst="roundRect">
            <a:avLst>
              <a:gd name="adj" fmla="val 0"/>
            </a:avLst>
          </a:prstGeom>
          <a:solidFill>
            <a:srgbClr val="EFFBFF"/>
          </a:solidFill>
          <a:ln w="6350" cap="flat" cmpd="sng" algn="ctr">
            <a:no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350135D1-4EB4-4622-BBD3-28C9507D4876}"/>
              </a:ext>
            </a:extLst>
          </p:cNvPr>
          <p:cNvSpPr txBox="1"/>
          <p:nvPr/>
        </p:nvSpPr>
        <p:spPr>
          <a:xfrm>
            <a:off x="662027" y="1196752"/>
            <a:ext cx="10762566" cy="499624"/>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p:txBody>
      </p:sp>
      <p:graphicFrame>
        <p:nvGraphicFramePr>
          <p:cNvPr id="7" name="对象 6">
            <a:extLst>
              <a:ext uri="{FF2B5EF4-FFF2-40B4-BE49-F238E27FC236}">
                <a16:creationId xmlns:a16="http://schemas.microsoft.com/office/drawing/2014/main" id="{15ACD18C-0170-49B7-9E8B-7580E3E26878}"/>
              </a:ext>
            </a:extLst>
          </p:cNvPr>
          <p:cNvGraphicFramePr>
            <a:graphicFrameLocks noChangeAspect="1"/>
          </p:cNvGraphicFramePr>
          <p:nvPr>
            <p:extLst>
              <p:ext uri="{D42A27DB-BD31-4B8C-83A1-F6EECF244321}">
                <p14:modId xmlns:p14="http://schemas.microsoft.com/office/powerpoint/2010/main" val="2361715687"/>
              </p:ext>
            </p:extLst>
          </p:nvPr>
        </p:nvGraphicFramePr>
        <p:xfrm>
          <a:off x="2356029" y="4221088"/>
          <a:ext cx="2342054" cy="1099941"/>
        </p:xfrm>
        <a:graphic>
          <a:graphicData uri="http://schemas.openxmlformats.org/presentationml/2006/ole">
            <mc:AlternateContent xmlns:mc="http://schemas.openxmlformats.org/markup-compatibility/2006">
              <mc:Choice xmlns:v="urn:schemas-microsoft-com:vml" Requires="v">
                <p:oleObj name="Equation" r:id="rId4" imgW="1561369" imgH="733294" progId="Equation.DSMT4">
                  <p:embed/>
                </p:oleObj>
              </mc:Choice>
              <mc:Fallback>
                <p:oleObj name="Equation" r:id="rId4" imgW="1561369" imgH="733294" progId="Equation.DSMT4">
                  <p:embed/>
                  <p:pic>
                    <p:nvPicPr>
                      <p:cNvPr id="0" name=""/>
                      <p:cNvPicPr/>
                      <p:nvPr/>
                    </p:nvPicPr>
                    <p:blipFill>
                      <a:blip r:embed="rId5"/>
                      <a:stretch>
                        <a:fillRect/>
                      </a:stretch>
                    </p:blipFill>
                    <p:spPr>
                      <a:xfrm>
                        <a:off x="2356029" y="4221088"/>
                        <a:ext cx="2342054" cy="1099941"/>
                      </a:xfrm>
                      <a:prstGeom prst="rect">
                        <a:avLst/>
                      </a:prstGeom>
                    </p:spPr>
                  </p:pic>
                </p:oleObj>
              </mc:Fallback>
            </mc:AlternateContent>
          </a:graphicData>
        </a:graphic>
      </p:graphicFrame>
      <p:sp>
        <p:nvSpPr>
          <p:cNvPr id="57" name="矩形 56">
            <a:extLst>
              <a:ext uri="{FF2B5EF4-FFF2-40B4-BE49-F238E27FC236}">
                <a16:creationId xmlns:a16="http://schemas.microsoft.com/office/drawing/2014/main" id="{547A05BB-E27C-4E46-95D1-3BFF5410918C}"/>
              </a:ext>
            </a:extLst>
          </p:cNvPr>
          <p:cNvSpPr/>
          <p:nvPr/>
        </p:nvSpPr>
        <p:spPr bwMode="auto">
          <a:xfrm>
            <a:off x="661695" y="1844824"/>
            <a:ext cx="10725034" cy="3570744"/>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77" name="组合 76">
            <a:extLst>
              <a:ext uri="{FF2B5EF4-FFF2-40B4-BE49-F238E27FC236}">
                <a16:creationId xmlns:a16="http://schemas.microsoft.com/office/drawing/2014/main" id="{58DF8F0A-4358-4474-8FEF-D5DEF5AD6104}"/>
              </a:ext>
            </a:extLst>
          </p:cNvPr>
          <p:cNvGrpSpPr/>
          <p:nvPr/>
        </p:nvGrpSpPr>
        <p:grpSpPr>
          <a:xfrm>
            <a:off x="1291947" y="1916832"/>
            <a:ext cx="4470218" cy="854075"/>
            <a:chOff x="833694" y="1971498"/>
            <a:chExt cx="4470218" cy="854075"/>
          </a:xfrm>
        </p:grpSpPr>
        <p:graphicFrame>
          <p:nvGraphicFramePr>
            <p:cNvPr id="63" name="对象 62">
              <a:extLst>
                <a:ext uri="{FF2B5EF4-FFF2-40B4-BE49-F238E27FC236}">
                  <a16:creationId xmlns:a16="http://schemas.microsoft.com/office/drawing/2014/main" id="{51FD1792-0E0B-4B7C-88D9-36601CDDFD00}"/>
                </a:ext>
              </a:extLst>
            </p:cNvPr>
            <p:cNvGraphicFramePr>
              <a:graphicFrameLocks noChangeAspect="1"/>
            </p:cNvGraphicFramePr>
            <p:nvPr>
              <p:extLst>
                <p:ext uri="{D42A27DB-BD31-4B8C-83A1-F6EECF244321}">
                  <p14:modId xmlns:p14="http://schemas.microsoft.com/office/powerpoint/2010/main" val="3317200385"/>
                </p:ext>
              </p:extLst>
            </p:nvPr>
          </p:nvGraphicFramePr>
          <p:xfrm>
            <a:off x="2417837" y="1971498"/>
            <a:ext cx="2886075" cy="854075"/>
          </p:xfrm>
          <a:graphic>
            <a:graphicData uri="http://schemas.openxmlformats.org/presentationml/2006/ole">
              <mc:AlternateContent xmlns:mc="http://schemas.openxmlformats.org/markup-compatibility/2006">
                <mc:Choice xmlns:v="urn:schemas-microsoft-com:vml" Requires="v">
                  <p:oleObj name="Equation" r:id="rId6" imgW="1803240" imgH="533160" progId="Equation.DSMT4">
                    <p:embed/>
                  </p:oleObj>
                </mc:Choice>
                <mc:Fallback>
                  <p:oleObj name="Equation" r:id="rId6" imgW="1803240" imgH="533160" progId="Equation.DSMT4">
                    <p:embed/>
                    <p:pic>
                      <p:nvPicPr>
                        <p:cNvPr id="6" name="对象 5">
                          <a:extLst>
                            <a:ext uri="{FF2B5EF4-FFF2-40B4-BE49-F238E27FC236}">
                              <a16:creationId xmlns:a16="http://schemas.microsoft.com/office/drawing/2014/main" id="{A61C680B-CE33-4268-65A7-A892DB0A5D2E}"/>
                            </a:ext>
                          </a:extLst>
                        </p:cNvPr>
                        <p:cNvPicPr/>
                        <p:nvPr/>
                      </p:nvPicPr>
                      <p:blipFill>
                        <a:blip r:embed="rId7"/>
                        <a:stretch>
                          <a:fillRect/>
                        </a:stretch>
                      </p:blipFill>
                      <p:spPr>
                        <a:xfrm>
                          <a:off x="2417837" y="1971498"/>
                          <a:ext cx="2886075" cy="854075"/>
                        </a:xfrm>
                        <a:prstGeom prst="rect">
                          <a:avLst/>
                        </a:prstGeom>
                      </p:spPr>
                    </p:pic>
                  </p:oleObj>
                </mc:Fallback>
              </mc:AlternateContent>
            </a:graphicData>
          </a:graphic>
        </p:graphicFrame>
        <p:sp>
          <p:nvSpPr>
            <p:cNvPr id="64" name="文本框 63">
              <a:extLst>
                <a:ext uri="{FF2B5EF4-FFF2-40B4-BE49-F238E27FC236}">
                  <a16:creationId xmlns:a16="http://schemas.microsoft.com/office/drawing/2014/main" id="{BF990D30-C23E-4E1E-8A21-3B6F24DB650C}"/>
                </a:ext>
              </a:extLst>
            </p:cNvPr>
            <p:cNvSpPr txBox="1"/>
            <p:nvPr/>
          </p:nvSpPr>
          <p:spPr>
            <a:xfrm>
              <a:off x="833694" y="2198480"/>
              <a:ext cx="1546092"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被控系统</a:t>
              </a:r>
            </a:p>
          </p:txBody>
        </p:sp>
      </p:grpSp>
      <p:graphicFrame>
        <p:nvGraphicFramePr>
          <p:cNvPr id="61" name="对象 60">
            <a:extLst>
              <a:ext uri="{FF2B5EF4-FFF2-40B4-BE49-F238E27FC236}">
                <a16:creationId xmlns:a16="http://schemas.microsoft.com/office/drawing/2014/main" id="{23AA0E81-A474-44E6-95A7-5E95022D4ABA}"/>
              </a:ext>
            </a:extLst>
          </p:cNvPr>
          <p:cNvGraphicFramePr>
            <a:graphicFrameLocks noChangeAspect="1"/>
          </p:cNvGraphicFramePr>
          <p:nvPr>
            <p:extLst>
              <p:ext uri="{D42A27DB-BD31-4B8C-83A1-F6EECF244321}">
                <p14:modId xmlns:p14="http://schemas.microsoft.com/office/powerpoint/2010/main" val="644245156"/>
              </p:ext>
            </p:extLst>
          </p:nvPr>
        </p:nvGraphicFramePr>
        <p:xfrm>
          <a:off x="2927648" y="5702578"/>
          <a:ext cx="1951038" cy="854075"/>
        </p:xfrm>
        <a:graphic>
          <a:graphicData uri="http://schemas.openxmlformats.org/presentationml/2006/ole">
            <mc:AlternateContent xmlns:mc="http://schemas.openxmlformats.org/markup-compatibility/2006">
              <mc:Choice xmlns:v="urn:schemas-microsoft-com:vml" Requires="v">
                <p:oleObj name="Equation" r:id="rId8" imgW="1218960" imgH="533160" progId="Equation.DSMT4">
                  <p:embed/>
                </p:oleObj>
              </mc:Choice>
              <mc:Fallback>
                <p:oleObj name="Equation" r:id="rId8" imgW="1218960" imgH="533160" progId="Equation.DSMT4">
                  <p:embed/>
                  <p:pic>
                    <p:nvPicPr>
                      <p:cNvPr id="24" name="对象 23">
                        <a:extLst>
                          <a:ext uri="{FF2B5EF4-FFF2-40B4-BE49-F238E27FC236}">
                            <a16:creationId xmlns:a16="http://schemas.microsoft.com/office/drawing/2014/main" id="{3A9BD5F4-0B84-A87D-83B3-1FE60534D383}"/>
                          </a:ext>
                        </a:extLst>
                      </p:cNvPr>
                      <p:cNvPicPr/>
                      <p:nvPr/>
                    </p:nvPicPr>
                    <p:blipFill>
                      <a:blip r:embed="rId9"/>
                      <a:stretch>
                        <a:fillRect/>
                      </a:stretch>
                    </p:blipFill>
                    <p:spPr>
                      <a:xfrm>
                        <a:off x="2927648" y="5702578"/>
                        <a:ext cx="1951038" cy="854075"/>
                      </a:xfrm>
                      <a:prstGeom prst="rect">
                        <a:avLst/>
                      </a:prstGeom>
                    </p:spPr>
                  </p:pic>
                </p:oleObj>
              </mc:Fallback>
            </mc:AlternateContent>
          </a:graphicData>
        </a:graphic>
      </p:graphicFrame>
      <p:sp>
        <p:nvSpPr>
          <p:cNvPr id="62" name="文本框 61">
            <a:extLst>
              <a:ext uri="{FF2B5EF4-FFF2-40B4-BE49-F238E27FC236}">
                <a16:creationId xmlns:a16="http://schemas.microsoft.com/office/drawing/2014/main" id="{E193FB3B-0FD2-461B-957B-87870CC3F6F7}"/>
              </a:ext>
            </a:extLst>
          </p:cNvPr>
          <p:cNvSpPr txBox="1"/>
          <p:nvPr/>
        </p:nvSpPr>
        <p:spPr>
          <a:xfrm>
            <a:off x="1291947" y="5929560"/>
            <a:ext cx="1510073"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参考系统</a:t>
            </a:r>
          </a:p>
        </p:txBody>
      </p:sp>
      <p:graphicFrame>
        <p:nvGraphicFramePr>
          <p:cNvPr id="67" name="对象 66">
            <a:extLst>
              <a:ext uri="{FF2B5EF4-FFF2-40B4-BE49-F238E27FC236}">
                <a16:creationId xmlns:a16="http://schemas.microsoft.com/office/drawing/2014/main" id="{1D4B8753-B468-4946-8A12-D1ED74FB5A54}"/>
              </a:ext>
            </a:extLst>
          </p:cNvPr>
          <p:cNvGraphicFramePr>
            <a:graphicFrameLocks noChangeAspect="1"/>
          </p:cNvGraphicFramePr>
          <p:nvPr>
            <p:extLst>
              <p:ext uri="{D42A27DB-BD31-4B8C-83A1-F6EECF244321}">
                <p14:modId xmlns:p14="http://schemas.microsoft.com/office/powerpoint/2010/main" val="3181392140"/>
              </p:ext>
            </p:extLst>
          </p:nvPr>
        </p:nvGraphicFramePr>
        <p:xfrm>
          <a:off x="5159896" y="5600974"/>
          <a:ext cx="2970344" cy="1057283"/>
        </p:xfrm>
        <a:graphic>
          <a:graphicData uri="http://schemas.openxmlformats.org/presentationml/2006/ole">
            <mc:AlternateContent xmlns:mc="http://schemas.openxmlformats.org/markup-compatibility/2006">
              <mc:Choice xmlns:v="urn:schemas-microsoft-com:vml" Requires="v">
                <p:oleObj name="Equation" r:id="rId10" imgW="1980229" imgH="704855" progId="Equation.DSMT4">
                  <p:embed/>
                </p:oleObj>
              </mc:Choice>
              <mc:Fallback>
                <p:oleObj name="Equation" r:id="rId10" imgW="1980229" imgH="704855" progId="Equation.DSMT4">
                  <p:embed/>
                  <p:pic>
                    <p:nvPicPr>
                      <p:cNvPr id="0" name=""/>
                      <p:cNvPicPr/>
                      <p:nvPr/>
                    </p:nvPicPr>
                    <p:blipFill>
                      <a:blip r:embed="rId11"/>
                      <a:stretch>
                        <a:fillRect/>
                      </a:stretch>
                    </p:blipFill>
                    <p:spPr>
                      <a:xfrm>
                        <a:off x="5159896" y="5600974"/>
                        <a:ext cx="2970344" cy="1057283"/>
                      </a:xfrm>
                      <a:prstGeom prst="rect">
                        <a:avLst/>
                      </a:prstGeom>
                    </p:spPr>
                  </p:pic>
                </p:oleObj>
              </mc:Fallback>
            </mc:AlternateContent>
          </a:graphicData>
        </a:graphic>
      </p:graphicFrame>
      <p:graphicFrame>
        <p:nvGraphicFramePr>
          <p:cNvPr id="68" name="对象 67">
            <a:extLst>
              <a:ext uri="{FF2B5EF4-FFF2-40B4-BE49-F238E27FC236}">
                <a16:creationId xmlns:a16="http://schemas.microsoft.com/office/drawing/2014/main" id="{755D806E-21F0-49B9-B185-C4C478CFCCE2}"/>
              </a:ext>
            </a:extLst>
          </p:cNvPr>
          <p:cNvGraphicFramePr>
            <a:graphicFrameLocks noChangeAspect="1"/>
          </p:cNvGraphicFramePr>
          <p:nvPr>
            <p:extLst>
              <p:ext uri="{D42A27DB-BD31-4B8C-83A1-F6EECF244321}">
                <p14:modId xmlns:p14="http://schemas.microsoft.com/office/powerpoint/2010/main" val="2153781728"/>
              </p:ext>
            </p:extLst>
          </p:nvPr>
        </p:nvGraphicFramePr>
        <p:xfrm>
          <a:off x="8511828" y="5929552"/>
          <a:ext cx="1256580" cy="400127"/>
        </p:xfrm>
        <a:graphic>
          <a:graphicData uri="http://schemas.openxmlformats.org/presentationml/2006/ole">
            <mc:AlternateContent xmlns:mc="http://schemas.openxmlformats.org/markup-compatibility/2006">
              <mc:Choice xmlns:v="urn:schemas-microsoft-com:vml" Requires="v">
                <p:oleObj name="Equation" r:id="rId12" imgW="837720" imgH="266751" progId="Equation.DSMT4">
                  <p:embed/>
                </p:oleObj>
              </mc:Choice>
              <mc:Fallback>
                <p:oleObj name="Equation" r:id="rId12" imgW="837720" imgH="266751" progId="Equation.DSMT4">
                  <p:embed/>
                  <p:pic>
                    <p:nvPicPr>
                      <p:cNvPr id="0" name=""/>
                      <p:cNvPicPr/>
                      <p:nvPr/>
                    </p:nvPicPr>
                    <p:blipFill>
                      <a:blip r:embed="rId13"/>
                      <a:stretch>
                        <a:fillRect/>
                      </a:stretch>
                    </p:blipFill>
                    <p:spPr>
                      <a:xfrm>
                        <a:off x="8511828" y="5929552"/>
                        <a:ext cx="1256580" cy="400127"/>
                      </a:xfrm>
                      <a:prstGeom prst="rect">
                        <a:avLst/>
                      </a:prstGeom>
                    </p:spPr>
                  </p:pic>
                </p:oleObj>
              </mc:Fallback>
            </mc:AlternateContent>
          </a:graphicData>
        </a:graphic>
      </p:graphicFrame>
      <p:sp>
        <p:nvSpPr>
          <p:cNvPr id="69" name="矩形 68">
            <a:extLst>
              <a:ext uri="{FF2B5EF4-FFF2-40B4-BE49-F238E27FC236}">
                <a16:creationId xmlns:a16="http://schemas.microsoft.com/office/drawing/2014/main" id="{D11BFFBE-834B-45AF-88FD-BFD2D2D59544}"/>
              </a:ext>
            </a:extLst>
          </p:cNvPr>
          <p:cNvSpPr/>
          <p:nvPr/>
        </p:nvSpPr>
        <p:spPr bwMode="auto">
          <a:xfrm>
            <a:off x="661695" y="5517232"/>
            <a:ext cx="10725034" cy="122476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pic>
        <p:nvPicPr>
          <p:cNvPr id="75" name="图片 74">
            <a:extLst>
              <a:ext uri="{FF2B5EF4-FFF2-40B4-BE49-F238E27FC236}">
                <a16:creationId xmlns:a16="http://schemas.microsoft.com/office/drawing/2014/main" id="{4385FF99-FDF5-44F3-9079-18568427B773}"/>
              </a:ext>
            </a:extLst>
          </p:cNvPr>
          <p:cNvPicPr>
            <a:picLocks noChangeAspect="1"/>
          </p:cNvPicPr>
          <p:nvPr/>
        </p:nvPicPr>
        <p:blipFill>
          <a:blip r:embed="rId14"/>
          <a:stretch>
            <a:fillRect/>
          </a:stretch>
        </p:blipFill>
        <p:spPr>
          <a:xfrm>
            <a:off x="6364880" y="1899879"/>
            <a:ext cx="4771680" cy="3469278"/>
          </a:xfrm>
          <a:prstGeom prst="rect">
            <a:avLst/>
          </a:prstGeom>
        </p:spPr>
      </p:pic>
      <p:grpSp>
        <p:nvGrpSpPr>
          <p:cNvPr id="78" name="组合 77">
            <a:extLst>
              <a:ext uri="{FF2B5EF4-FFF2-40B4-BE49-F238E27FC236}">
                <a16:creationId xmlns:a16="http://schemas.microsoft.com/office/drawing/2014/main" id="{5D2BB5A5-9DA1-4619-950D-985514278BDB}"/>
              </a:ext>
            </a:extLst>
          </p:cNvPr>
          <p:cNvGrpSpPr/>
          <p:nvPr/>
        </p:nvGrpSpPr>
        <p:grpSpPr>
          <a:xfrm>
            <a:off x="814095" y="2874072"/>
            <a:ext cx="5425922" cy="1207131"/>
            <a:chOff x="814095" y="2874072"/>
            <a:chExt cx="5425922" cy="1207131"/>
          </a:xfrm>
        </p:grpSpPr>
        <p:graphicFrame>
          <p:nvGraphicFramePr>
            <p:cNvPr id="2" name="对象 1">
              <a:extLst>
                <a:ext uri="{FF2B5EF4-FFF2-40B4-BE49-F238E27FC236}">
                  <a16:creationId xmlns:a16="http://schemas.microsoft.com/office/drawing/2014/main" id="{F9603D03-82FA-43E1-9498-2E9566DDE3A6}"/>
                </a:ext>
              </a:extLst>
            </p:cNvPr>
            <p:cNvGraphicFramePr>
              <a:graphicFrameLocks noChangeAspect="1"/>
            </p:cNvGraphicFramePr>
            <p:nvPr>
              <p:extLst>
                <p:ext uri="{D42A27DB-BD31-4B8C-83A1-F6EECF244321}">
                  <p14:modId xmlns:p14="http://schemas.microsoft.com/office/powerpoint/2010/main" val="1360094208"/>
                </p:ext>
              </p:extLst>
            </p:nvPr>
          </p:nvGraphicFramePr>
          <p:xfrm>
            <a:off x="907681" y="2905343"/>
            <a:ext cx="5238750" cy="1144588"/>
          </p:xfrm>
          <a:graphic>
            <a:graphicData uri="http://schemas.openxmlformats.org/presentationml/2006/ole">
              <mc:AlternateContent xmlns:mc="http://schemas.openxmlformats.org/markup-compatibility/2006">
                <mc:Choice xmlns:v="urn:schemas-microsoft-com:vml" Requires="v">
                  <p:oleObj name="Equation" r:id="rId15" imgW="3492360" imgH="761760" progId="Equation.DSMT4">
                    <p:embed/>
                  </p:oleObj>
                </mc:Choice>
                <mc:Fallback>
                  <p:oleObj name="Equation" r:id="rId15" imgW="3492360" imgH="761760" progId="Equation.DSMT4">
                    <p:embed/>
                    <p:pic>
                      <p:nvPicPr>
                        <p:cNvPr id="0" name=""/>
                        <p:cNvPicPr/>
                        <p:nvPr/>
                      </p:nvPicPr>
                      <p:blipFill>
                        <a:blip r:embed="rId16"/>
                        <a:stretch>
                          <a:fillRect/>
                        </a:stretch>
                      </p:blipFill>
                      <p:spPr>
                        <a:xfrm>
                          <a:off x="907681" y="2905343"/>
                          <a:ext cx="5238750" cy="1144588"/>
                        </a:xfrm>
                        <a:prstGeom prst="rect">
                          <a:avLst/>
                        </a:prstGeom>
                      </p:spPr>
                    </p:pic>
                  </p:oleObj>
                </mc:Fallback>
              </mc:AlternateContent>
            </a:graphicData>
          </a:graphic>
        </p:graphicFrame>
        <p:sp>
          <p:nvSpPr>
            <p:cNvPr id="76" name="矩形 75">
              <a:extLst>
                <a:ext uri="{FF2B5EF4-FFF2-40B4-BE49-F238E27FC236}">
                  <a16:creationId xmlns:a16="http://schemas.microsoft.com/office/drawing/2014/main" id="{23226C6B-CE2F-4995-90A0-B199081A8422}"/>
                </a:ext>
              </a:extLst>
            </p:cNvPr>
            <p:cNvSpPr/>
            <p:nvPr/>
          </p:nvSpPr>
          <p:spPr bwMode="auto">
            <a:xfrm>
              <a:off x="814095" y="2874072"/>
              <a:ext cx="5425922" cy="1207131"/>
            </a:xfrm>
            <a:prstGeom prst="rect">
              <a:avLst/>
            </a:prstGeom>
            <a:solidFill>
              <a:srgbClr val="92D050">
                <a:alpha val="20000"/>
              </a:srgb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89469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effectLst/>
              <a:latin typeface="微软雅黑" panose="020B0503020204020204" pitchFamily="34" charset="-122"/>
              <a:ea typeface="微软雅黑" panose="020B0503020204020204" pitchFamily="34" charset="-122"/>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527227"/>
          </a:xfrm>
          <a:prstGeom prst="roundRect">
            <a:avLst>
              <a:gd name="adj" fmla="val 0"/>
            </a:avLst>
          </a:prstGeom>
          <a:solidFill>
            <a:srgbClr val="EFFBFF"/>
          </a:solidFill>
          <a:ln w="6350" cap="flat" cmpd="sng" algn="ctr">
            <a:no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499624"/>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𝟓𝟎</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en-US" altLang="zh-CN" sz="2000" b="1" i="1" smtClean="0">
                        <a:solidFill>
                          <a:srgbClr val="002060"/>
                        </a:solidFill>
                        <a:latin typeface="Cambria Math" panose="02040503050406030204" pitchFamily="18" charset="0"/>
                        <a:ea typeface="微软雅黑" panose="020B0503020204020204" pitchFamily="34" charset="-122"/>
                      </a:rPr>
                      <m:t>𝑹</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𝟓</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zh-CN" altLang="en-US" sz="2000" b="1" i="1" smtClean="0">
                        <a:solidFill>
                          <a:srgbClr val="002060"/>
                        </a:solidFill>
                        <a:latin typeface="Cambria Math" panose="02040503050406030204" pitchFamily="18" charset="0"/>
                        <a:ea typeface="微软雅黑" panose="020B0503020204020204" pitchFamily="34" charset="-122"/>
                      </a:rPr>
                      <m:t>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𝟗𝟗</m:t>
                    </m:r>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499624"/>
              </a:xfrm>
              <a:prstGeom prst="rect">
                <a:avLst/>
              </a:prstGeom>
              <a:blipFill>
                <a:blip r:embed="rId4"/>
                <a:stretch>
                  <a:fillRect b="-20732"/>
                </a:stretch>
              </a:blipFill>
            </p:spPr>
            <p:txBody>
              <a:bodyPr/>
              <a:lstStyle/>
              <a:p>
                <a:r>
                  <a:rPr lang="zh-CN" altLang="en-US">
                    <a:noFill/>
                  </a:rPr>
                  <a:t> </a:t>
                </a:r>
              </a:p>
            </p:txBody>
          </p:sp>
        </mc:Fallback>
      </mc:AlternateContent>
      <p:sp>
        <p:nvSpPr>
          <p:cNvPr id="26" name="文本框 25"/>
          <p:cNvSpPr txBox="1"/>
          <p:nvPr/>
        </p:nvSpPr>
        <p:spPr>
          <a:xfrm>
            <a:off x="695401" y="5758260"/>
            <a:ext cx="10691019" cy="961289"/>
          </a:xfrm>
          <a:prstGeom prst="rect">
            <a:avLst/>
          </a:prstGeom>
          <a:noFill/>
        </p:spPr>
        <p:txBody>
          <a:bodyPr wrap="square" rtlCol="0">
            <a:spAutoFit/>
          </a:bodyPr>
          <a:lstStyle/>
          <a:p>
            <a:pPr indent="457200">
              <a:lnSpc>
                <a:spcPct val="150000"/>
              </a:lnSpc>
            </a:pPr>
            <a:r>
              <a:rPr lang="zh-CN" altLang="en-US" sz="2000" b="1" dirty="0">
                <a:latin typeface="微软雅黑" panose="020B0503020204020204" pitchFamily="34" charset="-122"/>
                <a:ea typeface="微软雅黑" panose="020B0503020204020204" pitchFamily="34" charset="-122"/>
              </a:rPr>
              <a:t>本章设计</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的 </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LQT </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跟踪控制器</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跟踪控制效果良好</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，且转移概率已知与未知时控制器的</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控制效果相近</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，这说明本章提出的 </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CARE </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及其求解</a:t>
            </a:r>
            <a:r>
              <a:rPr lang="zh-CN" altLang="en-US" sz="2000" b="1" dirty="0">
                <a:latin typeface="微软雅黑" panose="020B0503020204020204" pitchFamily="34" charset="-122"/>
                <a:ea typeface="微软雅黑" panose="020B0503020204020204" pitchFamily="34" charset="-122"/>
              </a:rPr>
              <a:t>算法是</a:t>
            </a:r>
            <a:r>
              <a:rPr lang="zh-CN" altLang="en-US" sz="2000" b="1" dirty="0">
                <a:solidFill>
                  <a:srgbClr val="C00000"/>
                </a:solidFill>
                <a:latin typeface="微软雅黑" panose="020B0503020204020204" pitchFamily="34" charset="-122"/>
                <a:ea typeface="微软雅黑" panose="020B0503020204020204" pitchFamily="34" charset="-122"/>
              </a:rPr>
              <a:t>有效</a:t>
            </a:r>
            <a:r>
              <a:rPr lang="zh-CN" altLang="en-US" sz="2000" b="1" dirty="0">
                <a:latin typeface="微软雅黑" panose="020B0503020204020204" pitchFamily="34" charset="-122"/>
                <a:ea typeface="微软雅黑" panose="020B0503020204020204" pitchFamily="34" charset="-122"/>
              </a:rPr>
              <a:t>的。</a:t>
            </a:r>
          </a:p>
        </p:txBody>
      </p:sp>
      <p:sp>
        <p:nvSpPr>
          <p:cNvPr id="31" name="矩形 30">
            <a:extLst>
              <a:ext uri="{FF2B5EF4-FFF2-40B4-BE49-F238E27FC236}">
                <a16:creationId xmlns:a16="http://schemas.microsoft.com/office/drawing/2014/main" id="{62FE0961-091B-0882-AAFA-2391E2FBEBB1}"/>
              </a:ext>
            </a:extLst>
          </p:cNvPr>
          <p:cNvSpPr/>
          <p:nvPr/>
        </p:nvSpPr>
        <p:spPr bwMode="auto">
          <a:xfrm>
            <a:off x="6410204" y="1916831"/>
            <a:ext cx="4976216" cy="367240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effectLst/>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07136294-6A66-3F81-4A21-0994C6290E1A}"/>
              </a:ext>
            </a:extLst>
          </p:cNvPr>
          <p:cNvSpPr/>
          <p:nvPr/>
        </p:nvSpPr>
        <p:spPr bwMode="auto">
          <a:xfrm>
            <a:off x="695401" y="1916832"/>
            <a:ext cx="5544616" cy="367240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effectLst/>
              <a:latin typeface="微软雅黑" panose="020B0503020204020204" pitchFamily="34" charset="-122"/>
              <a:ea typeface="微软雅黑" panose="020B0503020204020204" pitchFamily="34" charset="-122"/>
            </a:endParaRPr>
          </a:p>
        </p:txBody>
      </p:sp>
      <p:grpSp>
        <p:nvGrpSpPr>
          <p:cNvPr id="36" name="组合 35">
            <a:extLst>
              <a:ext uri="{FF2B5EF4-FFF2-40B4-BE49-F238E27FC236}">
                <a16:creationId xmlns:a16="http://schemas.microsoft.com/office/drawing/2014/main" id="{FF40F9CD-7363-404F-AB05-FD6C869C559B}"/>
              </a:ext>
            </a:extLst>
          </p:cNvPr>
          <p:cNvGrpSpPr/>
          <p:nvPr/>
        </p:nvGrpSpPr>
        <p:grpSpPr>
          <a:xfrm>
            <a:off x="6501676" y="2198049"/>
            <a:ext cx="4793273" cy="3137574"/>
            <a:chOff x="6501675" y="2060848"/>
            <a:chExt cx="4793273" cy="3137574"/>
          </a:xfrm>
        </p:grpSpPr>
        <p:sp>
          <p:nvSpPr>
            <p:cNvPr id="24" name="文本框 23"/>
            <p:cNvSpPr txBox="1"/>
            <p:nvPr/>
          </p:nvSpPr>
          <p:spPr>
            <a:xfrm>
              <a:off x="6977202" y="4921423"/>
              <a:ext cx="3842218" cy="276999"/>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dirty="0">
                  <a:solidFill>
                    <a:schemeClr val="tx1"/>
                  </a:solidFill>
                  <a:latin typeface="微软雅黑" panose="020B0503020204020204" pitchFamily="34" charset="-122"/>
                  <a:ea typeface="微软雅黑" panose="020B0503020204020204" pitchFamily="34" charset="-122"/>
                </a:rPr>
                <a:t>图</a:t>
              </a:r>
              <a:r>
                <a:rPr lang="en-US" altLang="zh-CN" dirty="0">
                  <a:solidFill>
                    <a:schemeClr val="tx1"/>
                  </a:solidFill>
                  <a:latin typeface="微软雅黑" panose="020B0503020204020204" pitchFamily="34" charset="-122"/>
                  <a:ea typeface="微软雅黑" panose="020B0503020204020204" pitchFamily="34" charset="-122"/>
                </a:rPr>
                <a:t>3 LQT </a:t>
              </a:r>
              <a:r>
                <a:rPr lang="zh-CN" altLang="en-US" dirty="0">
                  <a:solidFill>
                    <a:schemeClr val="tx1"/>
                  </a:solidFill>
                  <a:latin typeface="微软雅黑" panose="020B0503020204020204" pitchFamily="34" charset="-122"/>
                  <a:ea typeface="微软雅黑" panose="020B0503020204020204" pitchFamily="34" charset="-122"/>
                </a:rPr>
                <a:t>跟踪控制器作用下的跟踪控制过程</a:t>
              </a:r>
            </a:p>
          </p:txBody>
        </p:sp>
        <p:pic>
          <p:nvPicPr>
            <p:cNvPr id="16" name="图形 15">
              <a:extLst>
                <a:ext uri="{FF2B5EF4-FFF2-40B4-BE49-F238E27FC236}">
                  <a16:creationId xmlns:a16="http://schemas.microsoft.com/office/drawing/2014/main" id="{68C06347-44C9-4E9E-B517-76D9A3319FCA}"/>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4496" r="2750"/>
            <a:stretch/>
          </p:blipFill>
          <p:spPr>
            <a:xfrm>
              <a:off x="6501675" y="2060848"/>
              <a:ext cx="4793273" cy="2802744"/>
            </a:xfrm>
            <a:prstGeom prst="rect">
              <a:avLst/>
            </a:prstGeom>
          </p:spPr>
        </p:pic>
      </p:grpSp>
      <p:grpSp>
        <p:nvGrpSpPr>
          <p:cNvPr id="19" name="组合 18">
            <a:extLst>
              <a:ext uri="{FF2B5EF4-FFF2-40B4-BE49-F238E27FC236}">
                <a16:creationId xmlns:a16="http://schemas.microsoft.com/office/drawing/2014/main" id="{15D16F35-1C3E-4E01-B6FD-6B35D9331EAB}"/>
              </a:ext>
            </a:extLst>
          </p:cNvPr>
          <p:cNvGrpSpPr/>
          <p:nvPr/>
        </p:nvGrpSpPr>
        <p:grpSpPr>
          <a:xfrm>
            <a:off x="850815" y="1943169"/>
            <a:ext cx="5233789" cy="1743085"/>
            <a:chOff x="839416" y="1943169"/>
            <a:chExt cx="5233789" cy="1743085"/>
          </a:xfrm>
        </p:grpSpPr>
        <p:grpSp>
          <p:nvGrpSpPr>
            <p:cNvPr id="17" name="组合 16">
              <a:extLst>
                <a:ext uri="{FF2B5EF4-FFF2-40B4-BE49-F238E27FC236}">
                  <a16:creationId xmlns:a16="http://schemas.microsoft.com/office/drawing/2014/main" id="{C15118B0-CDED-4A2E-8D4D-286C28729EDC}"/>
                </a:ext>
              </a:extLst>
            </p:cNvPr>
            <p:cNvGrpSpPr/>
            <p:nvPr/>
          </p:nvGrpSpPr>
          <p:grpSpPr>
            <a:xfrm>
              <a:off x="839416" y="1943169"/>
              <a:ext cx="5233789" cy="1440000"/>
              <a:chOff x="839416" y="1943169"/>
              <a:chExt cx="5233789" cy="1440000"/>
            </a:xfrm>
          </p:grpSpPr>
          <p:pic>
            <p:nvPicPr>
              <p:cNvPr id="3" name="图形 2">
                <a:extLst>
                  <a:ext uri="{FF2B5EF4-FFF2-40B4-BE49-F238E27FC236}">
                    <a16:creationId xmlns:a16="http://schemas.microsoft.com/office/drawing/2014/main" id="{29B09F8F-B337-4102-BA67-7CA5CC8E1CBF}"/>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l="2891" t="4275" r="7146"/>
              <a:stretch/>
            </p:blipFill>
            <p:spPr>
              <a:xfrm>
                <a:off x="839416" y="1943169"/>
                <a:ext cx="2495226" cy="1440000"/>
              </a:xfrm>
              <a:prstGeom prst="rect">
                <a:avLst/>
              </a:prstGeom>
            </p:spPr>
          </p:pic>
          <p:pic>
            <p:nvPicPr>
              <p:cNvPr id="6" name="图形 5">
                <a:extLst>
                  <a:ext uri="{FF2B5EF4-FFF2-40B4-BE49-F238E27FC236}">
                    <a16:creationId xmlns:a16="http://schemas.microsoft.com/office/drawing/2014/main" id="{4196721A-CD34-42C6-B1F4-4FBE8DD0ED75}"/>
                  </a:ext>
                </a:extLst>
              </p:cNvPr>
              <p:cNvPicPr>
                <a:picLocks noChangeAspect="1"/>
              </p:cNvPicPr>
              <p:nvPr/>
            </p:nvPicPr>
            <p:blipFill rotWithShape="1">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l="558" t="4275" r="5150"/>
              <a:stretch/>
            </p:blipFill>
            <p:spPr>
              <a:xfrm>
                <a:off x="3457874" y="1943169"/>
                <a:ext cx="2615331" cy="1440000"/>
              </a:xfrm>
              <a:prstGeom prst="rect">
                <a:avLst/>
              </a:prstGeom>
            </p:spPr>
          </p:pic>
        </p:grpSp>
        <p:sp>
          <p:nvSpPr>
            <p:cNvPr id="32" name="文本框 31">
              <a:extLst>
                <a:ext uri="{FF2B5EF4-FFF2-40B4-BE49-F238E27FC236}">
                  <a16:creationId xmlns:a16="http://schemas.microsoft.com/office/drawing/2014/main" id="{27F361C6-2421-463D-8261-FB07F2F9E4CC}"/>
                </a:ext>
              </a:extLst>
            </p:cNvPr>
            <p:cNvSpPr txBox="1"/>
            <p:nvPr/>
          </p:nvSpPr>
          <p:spPr>
            <a:xfrm>
              <a:off x="1080046" y="3409255"/>
              <a:ext cx="4752528" cy="276999"/>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dirty="0">
                  <a:solidFill>
                    <a:schemeClr val="tx1"/>
                  </a:solidFill>
                  <a:latin typeface="微软雅黑" panose="020B0503020204020204" pitchFamily="34" charset="-122"/>
                  <a:ea typeface="微软雅黑" panose="020B0503020204020204" pitchFamily="34" charset="-122"/>
                </a:rPr>
                <a:t>图</a:t>
              </a:r>
              <a:r>
                <a:rPr lang="en-US" altLang="zh-CN" dirty="0">
                  <a:solidFill>
                    <a:schemeClr val="tx1"/>
                  </a:solidFill>
                  <a:latin typeface="微软雅黑" panose="020B0503020204020204" pitchFamily="34" charset="-122"/>
                  <a:ea typeface="微软雅黑" panose="020B0503020204020204" pitchFamily="34" charset="-122"/>
                </a:rPr>
                <a:t>1 </a:t>
              </a:r>
              <a:r>
                <a:rPr lang="zh-CN" altLang="en-US" dirty="0">
                  <a:solidFill>
                    <a:schemeClr val="tx1"/>
                  </a:solidFill>
                  <a:latin typeface="微软雅黑" panose="020B0503020204020204" pitchFamily="34" charset="-122"/>
                  <a:ea typeface="微软雅黑" panose="020B0503020204020204" pitchFamily="34" charset="-122"/>
                </a:rPr>
                <a:t>转移概率已知时 </a:t>
              </a:r>
              <a:r>
                <a:rPr lang="en-US" altLang="zh-CN" dirty="0">
                  <a:solidFill>
                    <a:schemeClr val="tx1"/>
                  </a:solidFill>
                  <a:latin typeface="微软雅黑" panose="020B0503020204020204" pitchFamily="34" charset="-122"/>
                  <a:ea typeface="微软雅黑" panose="020B0503020204020204" pitchFamily="34" charset="-122"/>
                </a:rPr>
                <a:t>LQT </a:t>
              </a:r>
              <a:r>
                <a:rPr lang="zh-CN" altLang="en-US" dirty="0">
                  <a:solidFill>
                    <a:schemeClr val="tx1"/>
                  </a:solidFill>
                  <a:latin typeface="微软雅黑" panose="020B0503020204020204" pitchFamily="34" charset="-122"/>
                  <a:ea typeface="微软雅黑" panose="020B0503020204020204" pitchFamily="34" charset="-122"/>
                </a:rPr>
                <a:t>跟踪控制器以及解矩阵收敛过程</a:t>
              </a:r>
            </a:p>
          </p:txBody>
        </p:sp>
      </p:grpSp>
      <p:grpSp>
        <p:nvGrpSpPr>
          <p:cNvPr id="29" name="组合 28">
            <a:extLst>
              <a:ext uri="{FF2B5EF4-FFF2-40B4-BE49-F238E27FC236}">
                <a16:creationId xmlns:a16="http://schemas.microsoft.com/office/drawing/2014/main" id="{DE54EC04-6B32-43A7-81FA-EA1B895D03F2}"/>
              </a:ext>
            </a:extLst>
          </p:cNvPr>
          <p:cNvGrpSpPr/>
          <p:nvPr/>
        </p:nvGrpSpPr>
        <p:grpSpPr>
          <a:xfrm>
            <a:off x="876507" y="3717032"/>
            <a:ext cx="5182405" cy="1793112"/>
            <a:chOff x="791588" y="3796128"/>
            <a:chExt cx="5182405" cy="1793112"/>
          </a:xfrm>
        </p:grpSpPr>
        <p:grpSp>
          <p:nvGrpSpPr>
            <p:cNvPr id="23" name="组合 22">
              <a:extLst>
                <a:ext uri="{FF2B5EF4-FFF2-40B4-BE49-F238E27FC236}">
                  <a16:creationId xmlns:a16="http://schemas.microsoft.com/office/drawing/2014/main" id="{A07F12E1-0822-4A03-9E9A-FADA26BE2549}"/>
                </a:ext>
              </a:extLst>
            </p:cNvPr>
            <p:cNvGrpSpPr/>
            <p:nvPr/>
          </p:nvGrpSpPr>
          <p:grpSpPr>
            <a:xfrm>
              <a:off x="791588" y="3796128"/>
              <a:ext cx="5182405" cy="1440000"/>
              <a:chOff x="791588" y="3796128"/>
              <a:chExt cx="5182405" cy="1440000"/>
            </a:xfrm>
          </p:grpSpPr>
          <p:pic>
            <p:nvPicPr>
              <p:cNvPr id="8" name="图形 7">
                <a:extLst>
                  <a:ext uri="{FF2B5EF4-FFF2-40B4-BE49-F238E27FC236}">
                    <a16:creationId xmlns:a16="http://schemas.microsoft.com/office/drawing/2014/main" id="{AB7858B2-FDDF-45EC-B29C-BF75FDFEAD6F}"/>
                  </a:ext>
                </a:extLst>
              </p:cNvPr>
              <p:cNvPicPr>
                <a:picLocks noChangeAspect="1"/>
              </p:cNvPicPr>
              <p:nvPr/>
            </p:nvPicPr>
            <p:blipFill rotWithShape="1">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t="2894" r="6790"/>
              <a:stretch/>
            </p:blipFill>
            <p:spPr>
              <a:xfrm>
                <a:off x="791588" y="3796128"/>
                <a:ext cx="2548522" cy="1440000"/>
              </a:xfrm>
              <a:prstGeom prst="rect">
                <a:avLst/>
              </a:prstGeom>
            </p:spPr>
          </p:pic>
          <p:pic>
            <p:nvPicPr>
              <p:cNvPr id="13" name="图形 12">
                <a:extLst>
                  <a:ext uri="{FF2B5EF4-FFF2-40B4-BE49-F238E27FC236}">
                    <a16:creationId xmlns:a16="http://schemas.microsoft.com/office/drawing/2014/main" id="{D8ED9677-AFAC-48B1-B1CE-46533966040C}"/>
                  </a:ext>
                </a:extLst>
              </p:cNvPr>
              <p:cNvPicPr>
                <a:picLocks noChangeAspect="1"/>
              </p:cNvPicPr>
              <p:nvPr/>
            </p:nvPicPr>
            <p:blipFill rotWithShape="1">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l="558" t="2231" r="6790"/>
              <a:stretch/>
            </p:blipFill>
            <p:spPr>
              <a:xfrm>
                <a:off x="3457874" y="3796128"/>
                <a:ext cx="2516119" cy="1440000"/>
              </a:xfrm>
              <a:prstGeom prst="rect">
                <a:avLst/>
              </a:prstGeom>
            </p:spPr>
          </p:pic>
        </p:grpSp>
        <p:sp>
          <p:nvSpPr>
            <p:cNvPr id="34" name="文本框 33">
              <a:extLst>
                <a:ext uri="{FF2B5EF4-FFF2-40B4-BE49-F238E27FC236}">
                  <a16:creationId xmlns:a16="http://schemas.microsoft.com/office/drawing/2014/main" id="{C6C45232-0B70-42F4-B322-7770C32F41D5}"/>
                </a:ext>
              </a:extLst>
            </p:cNvPr>
            <p:cNvSpPr txBox="1"/>
            <p:nvPr/>
          </p:nvSpPr>
          <p:spPr>
            <a:xfrm>
              <a:off x="1036661" y="5312241"/>
              <a:ext cx="4692259" cy="276999"/>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dirty="0">
                  <a:solidFill>
                    <a:schemeClr val="tx1"/>
                  </a:solidFill>
                  <a:latin typeface="微软雅黑" panose="020B0503020204020204" pitchFamily="34" charset="-122"/>
                  <a:ea typeface="微软雅黑" panose="020B0503020204020204" pitchFamily="34" charset="-122"/>
                </a:rPr>
                <a:t>图</a:t>
              </a:r>
              <a:r>
                <a:rPr lang="en-US" altLang="zh-CN" dirty="0">
                  <a:solidFill>
                    <a:schemeClr val="tx1"/>
                  </a:solidFill>
                  <a:latin typeface="微软雅黑" panose="020B0503020204020204" pitchFamily="34" charset="-122"/>
                  <a:ea typeface="微软雅黑" panose="020B0503020204020204" pitchFamily="34" charset="-122"/>
                </a:rPr>
                <a:t>2 </a:t>
              </a:r>
              <a:r>
                <a:rPr lang="zh-CN" altLang="en-US" dirty="0">
                  <a:solidFill>
                    <a:schemeClr val="tx1"/>
                  </a:solidFill>
                  <a:latin typeface="微软雅黑" panose="020B0503020204020204" pitchFamily="34" charset="-122"/>
                  <a:ea typeface="微软雅黑" panose="020B0503020204020204" pitchFamily="34" charset="-122"/>
                </a:rPr>
                <a:t>转移概率未知时 </a:t>
              </a:r>
              <a:r>
                <a:rPr lang="en-US" altLang="zh-CN" dirty="0">
                  <a:solidFill>
                    <a:schemeClr val="tx1"/>
                  </a:solidFill>
                  <a:latin typeface="微软雅黑" panose="020B0503020204020204" pitchFamily="34" charset="-122"/>
                  <a:ea typeface="微软雅黑" panose="020B0503020204020204" pitchFamily="34" charset="-122"/>
                </a:rPr>
                <a:t>LQT </a:t>
              </a:r>
              <a:r>
                <a:rPr lang="zh-CN" altLang="en-US" dirty="0">
                  <a:solidFill>
                    <a:schemeClr val="tx1"/>
                  </a:solidFill>
                  <a:latin typeface="微软雅黑" panose="020B0503020204020204" pitchFamily="34" charset="-122"/>
                  <a:ea typeface="微软雅黑" panose="020B0503020204020204" pitchFamily="34" charset="-122"/>
                </a:rPr>
                <a:t>跟踪控制器以及解矩阵收敛过程</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2">
            <a:extLst>
              <a:ext uri="{FF2B5EF4-FFF2-40B4-BE49-F238E27FC236}">
                <a16:creationId xmlns:a16="http://schemas.microsoft.com/office/drawing/2014/main" id="{F71880A2-9CDF-5D86-8D54-0D31FB1A08A3}"/>
              </a:ext>
            </a:extLst>
          </p:cNvPr>
          <p:cNvSpPr/>
          <p:nvPr/>
        </p:nvSpPr>
        <p:spPr bwMode="auto">
          <a:xfrm>
            <a:off x="695400" y="1556792"/>
            <a:ext cx="10691328" cy="4847280"/>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 </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pic>
        <p:nvPicPr>
          <p:cNvPr id="8" name="图片 7">
            <a:extLst>
              <a:ext uri="{FF2B5EF4-FFF2-40B4-BE49-F238E27FC236}">
                <a16:creationId xmlns:a16="http://schemas.microsoft.com/office/drawing/2014/main" id="{A41C3112-9C81-4986-B97A-E84320FB8A3C}"/>
              </a:ext>
            </a:extLst>
          </p:cNvPr>
          <p:cNvPicPr>
            <a:picLocks noChangeAspect="1"/>
          </p:cNvPicPr>
          <p:nvPr/>
        </p:nvPicPr>
        <p:blipFill>
          <a:blip r:embed="rId4"/>
          <a:stretch>
            <a:fillRect/>
          </a:stretch>
        </p:blipFill>
        <p:spPr>
          <a:xfrm>
            <a:off x="743939" y="1760148"/>
            <a:ext cx="10594251" cy="4440569"/>
          </a:xfrm>
          <a:prstGeom prst="rect">
            <a:avLst/>
          </a:prstGeom>
        </p:spPr>
      </p:pic>
    </p:spTree>
    <p:extLst>
      <p:ext uri="{BB962C8B-B14F-4D97-AF65-F5344CB8AC3E}">
        <p14:creationId xmlns:p14="http://schemas.microsoft.com/office/powerpoint/2010/main" val="3386329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矩形 32"/>
          <p:cNvSpPr/>
          <p:nvPr/>
        </p:nvSpPr>
        <p:spPr bwMode="auto">
          <a:xfrm>
            <a:off x="664647" y="4071068"/>
            <a:ext cx="10762462" cy="26703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 </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23" name="矩形 22"/>
          <p:cNvSpPr/>
          <p:nvPr/>
        </p:nvSpPr>
        <p:spPr bwMode="auto">
          <a:xfrm>
            <a:off x="664647" y="2486154"/>
            <a:ext cx="10796817" cy="1446902"/>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CDB4A3B7-E6C4-4946-8017-82EBDF387A66}"/>
              </a:ext>
            </a:extLst>
          </p:cNvPr>
          <p:cNvGrpSpPr/>
          <p:nvPr/>
        </p:nvGrpSpPr>
        <p:grpSpPr>
          <a:xfrm>
            <a:off x="896099" y="4187813"/>
            <a:ext cx="9232349" cy="609408"/>
            <a:chOff x="896099" y="4115736"/>
            <a:chExt cx="9232349" cy="609408"/>
          </a:xfrm>
        </p:grpSpPr>
        <p:sp>
          <p:nvSpPr>
            <p:cNvPr id="36" name="文本框 35">
              <a:extLst>
                <a:ext uri="{FF2B5EF4-FFF2-40B4-BE49-F238E27FC236}">
                  <a16:creationId xmlns:a16="http://schemas.microsoft.com/office/drawing/2014/main" id="{F31EA947-7B8E-864E-AC88-9FD8E73B7CB6}"/>
                </a:ext>
              </a:extLst>
            </p:cNvPr>
            <p:cNvSpPr txBox="1"/>
            <p:nvPr/>
          </p:nvSpPr>
          <p:spPr>
            <a:xfrm>
              <a:off x="896099" y="4220385"/>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对象 2">
              <a:extLst>
                <a:ext uri="{FF2B5EF4-FFF2-40B4-BE49-F238E27FC236}">
                  <a16:creationId xmlns:a16="http://schemas.microsoft.com/office/drawing/2014/main" id="{CD3D74F8-0D64-472F-F5EE-91A89885405D}"/>
                </a:ext>
              </a:extLst>
            </p:cNvPr>
            <p:cNvGraphicFramePr>
              <a:graphicFrameLocks noChangeAspect="1"/>
            </p:cNvGraphicFramePr>
            <p:nvPr>
              <p:extLst>
                <p:ext uri="{D42A27DB-BD31-4B8C-83A1-F6EECF244321}">
                  <p14:modId xmlns:p14="http://schemas.microsoft.com/office/powerpoint/2010/main" val="3083019199"/>
                </p:ext>
              </p:extLst>
            </p:nvPr>
          </p:nvGraphicFramePr>
          <p:xfrm>
            <a:off x="3768832" y="4115736"/>
            <a:ext cx="6359616" cy="609408"/>
          </p:xfrm>
          <a:graphic>
            <a:graphicData uri="http://schemas.openxmlformats.org/presentationml/2006/ole">
              <mc:AlternateContent xmlns:mc="http://schemas.openxmlformats.org/markup-compatibility/2006">
                <mc:Choice xmlns:v="urn:schemas-microsoft-com:vml" Requires="v">
                  <p:oleObj name="Equation" r:id="rId4" imgW="3974760" imgH="380880" progId="Equation.DSMT4">
                    <p:embed/>
                  </p:oleObj>
                </mc:Choice>
                <mc:Fallback>
                  <p:oleObj name="Equation" r:id="rId4" imgW="3974760" imgH="380880" progId="Equation.DSMT4">
                    <p:embed/>
                    <p:pic>
                      <p:nvPicPr>
                        <p:cNvPr id="0" name=""/>
                        <p:cNvPicPr/>
                        <p:nvPr/>
                      </p:nvPicPr>
                      <p:blipFill>
                        <a:blip r:embed="rId5"/>
                        <a:stretch>
                          <a:fillRect/>
                        </a:stretch>
                      </p:blipFill>
                      <p:spPr>
                        <a:xfrm>
                          <a:off x="3768832" y="4115736"/>
                          <a:ext cx="6359616" cy="609408"/>
                        </a:xfrm>
                        <a:prstGeom prst="rect">
                          <a:avLst/>
                        </a:prstGeom>
                      </p:spPr>
                    </p:pic>
                  </p:oleObj>
                </mc:Fallback>
              </mc:AlternateContent>
            </a:graphicData>
          </a:graphic>
        </p:graphicFrame>
      </p:grpSp>
      <p:grpSp>
        <p:nvGrpSpPr>
          <p:cNvPr id="12" name="组合 11">
            <a:extLst>
              <a:ext uri="{FF2B5EF4-FFF2-40B4-BE49-F238E27FC236}">
                <a16:creationId xmlns:a16="http://schemas.microsoft.com/office/drawing/2014/main" id="{F4079EEC-1E39-4597-BC1F-FE103DDE3B8F}"/>
              </a:ext>
            </a:extLst>
          </p:cNvPr>
          <p:cNvGrpSpPr/>
          <p:nvPr/>
        </p:nvGrpSpPr>
        <p:grpSpPr>
          <a:xfrm>
            <a:off x="896099" y="5584410"/>
            <a:ext cx="7101833" cy="976312"/>
            <a:chOff x="896099" y="5512333"/>
            <a:chExt cx="7101833" cy="976312"/>
          </a:xfrm>
        </p:grpSpPr>
        <p:sp>
          <p:nvSpPr>
            <p:cNvPr id="4" name="文本框 3">
              <a:extLst>
                <a:ext uri="{FF2B5EF4-FFF2-40B4-BE49-F238E27FC236}">
                  <a16:creationId xmlns:a16="http://schemas.microsoft.com/office/drawing/2014/main" id="{FFF6BD42-7B2B-56C8-9113-5FE8B295FD52}"/>
                </a:ext>
              </a:extLst>
            </p:cNvPr>
            <p:cNvSpPr txBox="1"/>
            <p:nvPr/>
          </p:nvSpPr>
          <p:spPr>
            <a:xfrm>
              <a:off x="896099" y="5800434"/>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6" name="对象 5">
              <a:extLst>
                <a:ext uri="{FF2B5EF4-FFF2-40B4-BE49-F238E27FC236}">
                  <a16:creationId xmlns:a16="http://schemas.microsoft.com/office/drawing/2014/main" id="{4044F521-3B56-EEC7-C21D-B8A5E5C70D34}"/>
                </a:ext>
              </a:extLst>
            </p:cNvPr>
            <p:cNvGraphicFramePr>
              <a:graphicFrameLocks noChangeAspect="1"/>
            </p:cNvGraphicFramePr>
            <p:nvPr>
              <p:extLst>
                <p:ext uri="{D42A27DB-BD31-4B8C-83A1-F6EECF244321}">
                  <p14:modId xmlns:p14="http://schemas.microsoft.com/office/powerpoint/2010/main" val="2047108634"/>
                </p:ext>
              </p:extLst>
            </p:nvPr>
          </p:nvGraphicFramePr>
          <p:xfrm>
            <a:off x="3768832" y="5512333"/>
            <a:ext cx="4229100" cy="976312"/>
          </p:xfrm>
          <a:graphic>
            <a:graphicData uri="http://schemas.openxmlformats.org/presentationml/2006/ole">
              <mc:AlternateContent xmlns:mc="http://schemas.openxmlformats.org/markup-compatibility/2006">
                <mc:Choice xmlns:v="urn:schemas-microsoft-com:vml" Requires="v">
                  <p:oleObj name="Equation" r:id="rId6" imgW="2641320" imgH="609480" progId="Equation.DSMT4">
                    <p:embed/>
                  </p:oleObj>
                </mc:Choice>
                <mc:Fallback>
                  <p:oleObj name="Equation" r:id="rId6" imgW="2641320" imgH="609480" progId="Equation.DSMT4">
                    <p:embed/>
                    <p:pic>
                      <p:nvPicPr>
                        <p:cNvPr id="93" name="对象 92">
                          <a:extLst>
                            <a:ext uri="{FF2B5EF4-FFF2-40B4-BE49-F238E27FC236}">
                              <a16:creationId xmlns:a16="http://schemas.microsoft.com/office/drawing/2014/main" id="{15B8D19F-790C-8BF0-E254-6A9A2CC04B09}"/>
                            </a:ext>
                          </a:extLst>
                        </p:cNvPr>
                        <p:cNvPicPr/>
                        <p:nvPr/>
                      </p:nvPicPr>
                      <p:blipFill>
                        <a:blip r:embed="rId7"/>
                        <a:stretch>
                          <a:fillRect/>
                        </a:stretch>
                      </p:blipFill>
                      <p:spPr>
                        <a:xfrm>
                          <a:off x="3768832" y="5512333"/>
                          <a:ext cx="4229100" cy="976312"/>
                        </a:xfrm>
                        <a:prstGeom prst="rect">
                          <a:avLst/>
                        </a:prstGeom>
                      </p:spPr>
                    </p:pic>
                  </p:oleObj>
                </mc:Fallback>
              </mc:AlternateContent>
            </a:graphicData>
          </a:graphic>
        </p:graphicFrame>
      </p:grpSp>
      <p:grpSp>
        <p:nvGrpSpPr>
          <p:cNvPr id="11" name="组合 10">
            <a:extLst>
              <a:ext uri="{FF2B5EF4-FFF2-40B4-BE49-F238E27FC236}">
                <a16:creationId xmlns:a16="http://schemas.microsoft.com/office/drawing/2014/main" id="{66211FA8-A52B-4FF1-8EC8-F7F6994F4568}"/>
              </a:ext>
            </a:extLst>
          </p:cNvPr>
          <p:cNvGrpSpPr/>
          <p:nvPr/>
        </p:nvGrpSpPr>
        <p:grpSpPr>
          <a:xfrm>
            <a:off x="896099" y="4937087"/>
            <a:ext cx="7749149" cy="507456"/>
            <a:chOff x="896099" y="4872467"/>
            <a:chExt cx="7749149" cy="507456"/>
          </a:xfrm>
        </p:grpSpPr>
        <p:graphicFrame>
          <p:nvGraphicFramePr>
            <p:cNvPr id="18" name="对象 17">
              <a:extLst>
                <a:ext uri="{FF2B5EF4-FFF2-40B4-BE49-F238E27FC236}">
                  <a16:creationId xmlns:a16="http://schemas.microsoft.com/office/drawing/2014/main" id="{07B43446-6A70-257A-0161-4388F595D46B}"/>
                </a:ext>
              </a:extLst>
            </p:cNvPr>
            <p:cNvGraphicFramePr>
              <a:graphicFrameLocks noChangeAspect="1"/>
            </p:cNvGraphicFramePr>
            <p:nvPr>
              <p:extLst>
                <p:ext uri="{D42A27DB-BD31-4B8C-83A1-F6EECF244321}">
                  <p14:modId xmlns:p14="http://schemas.microsoft.com/office/powerpoint/2010/main" val="101182792"/>
                </p:ext>
              </p:extLst>
            </p:nvPr>
          </p:nvGraphicFramePr>
          <p:xfrm>
            <a:off x="3768832" y="4872467"/>
            <a:ext cx="4876416" cy="507456"/>
          </p:xfrm>
          <a:graphic>
            <a:graphicData uri="http://schemas.openxmlformats.org/presentationml/2006/ole">
              <mc:AlternateContent xmlns:mc="http://schemas.openxmlformats.org/markup-compatibility/2006">
                <mc:Choice xmlns:v="urn:schemas-microsoft-com:vml" Requires="v">
                  <p:oleObj name="Equation" r:id="rId8" imgW="3047760" imgH="317160" progId="Equation.DSMT4">
                    <p:embed/>
                  </p:oleObj>
                </mc:Choice>
                <mc:Fallback>
                  <p:oleObj name="Equation" r:id="rId8" imgW="3047760" imgH="317160" progId="Equation.DSMT4">
                    <p:embed/>
                    <p:pic>
                      <p:nvPicPr>
                        <p:cNvPr id="0" name=""/>
                        <p:cNvPicPr/>
                        <p:nvPr/>
                      </p:nvPicPr>
                      <p:blipFill>
                        <a:blip r:embed="rId9"/>
                        <a:stretch>
                          <a:fillRect/>
                        </a:stretch>
                      </p:blipFill>
                      <p:spPr>
                        <a:xfrm>
                          <a:off x="3768832" y="4872467"/>
                          <a:ext cx="4876416" cy="507456"/>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A936813B-9AAA-84A7-18D6-FFEC4F184C1F}"/>
                </a:ext>
              </a:extLst>
            </p:cNvPr>
            <p:cNvSpPr txBox="1"/>
            <p:nvPr/>
          </p:nvSpPr>
          <p:spPr>
            <a:xfrm>
              <a:off x="896099" y="4926140"/>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grpSp>
      <p:grpSp>
        <p:nvGrpSpPr>
          <p:cNvPr id="15" name="组合 14">
            <a:extLst>
              <a:ext uri="{FF2B5EF4-FFF2-40B4-BE49-F238E27FC236}">
                <a16:creationId xmlns:a16="http://schemas.microsoft.com/office/drawing/2014/main" id="{CADB39DD-EA46-4A0A-9F15-27775658A11F}"/>
              </a:ext>
            </a:extLst>
          </p:cNvPr>
          <p:cNvGrpSpPr/>
          <p:nvPr/>
        </p:nvGrpSpPr>
        <p:grpSpPr>
          <a:xfrm>
            <a:off x="896099" y="2602204"/>
            <a:ext cx="7383389" cy="1214802"/>
            <a:chOff x="896099" y="2212416"/>
            <a:chExt cx="7383389" cy="1214802"/>
          </a:xfrm>
        </p:grpSpPr>
        <p:grpSp>
          <p:nvGrpSpPr>
            <p:cNvPr id="13" name="组合 12">
              <a:extLst>
                <a:ext uri="{FF2B5EF4-FFF2-40B4-BE49-F238E27FC236}">
                  <a16:creationId xmlns:a16="http://schemas.microsoft.com/office/drawing/2014/main" id="{8057D223-4159-4541-9D37-C610DF88E6DA}"/>
                </a:ext>
              </a:extLst>
            </p:cNvPr>
            <p:cNvGrpSpPr/>
            <p:nvPr/>
          </p:nvGrpSpPr>
          <p:grpSpPr>
            <a:xfrm>
              <a:off x="896099" y="2212416"/>
              <a:ext cx="7383389" cy="568512"/>
              <a:chOff x="896099" y="2212416"/>
              <a:chExt cx="7383389" cy="568512"/>
            </a:xfrm>
          </p:grpSpPr>
          <p:graphicFrame>
            <p:nvGraphicFramePr>
              <p:cNvPr id="17" name="对象 16">
                <a:extLst>
                  <a:ext uri="{FF2B5EF4-FFF2-40B4-BE49-F238E27FC236}">
                    <a16:creationId xmlns:a16="http://schemas.microsoft.com/office/drawing/2014/main" id="{FB98FC70-CFF0-67BE-8C14-0F5A88CFC5E7}"/>
                  </a:ext>
                </a:extLst>
              </p:cNvPr>
              <p:cNvGraphicFramePr>
                <a:graphicFrameLocks noChangeAspect="1"/>
              </p:cNvGraphicFramePr>
              <p:nvPr>
                <p:extLst>
                  <p:ext uri="{D42A27DB-BD31-4B8C-83A1-F6EECF244321}">
                    <p14:modId xmlns:p14="http://schemas.microsoft.com/office/powerpoint/2010/main" val="1563856228"/>
                  </p:ext>
                </p:extLst>
              </p:nvPr>
            </p:nvGraphicFramePr>
            <p:xfrm>
              <a:off x="3768832" y="2212416"/>
              <a:ext cx="4510656" cy="568512"/>
            </p:xfrm>
            <a:graphic>
              <a:graphicData uri="http://schemas.openxmlformats.org/presentationml/2006/ole">
                <mc:AlternateContent xmlns:mc="http://schemas.openxmlformats.org/markup-compatibility/2006">
                  <mc:Choice xmlns:v="urn:schemas-microsoft-com:vml" Requires="v">
                    <p:oleObj name="Equation" r:id="rId10" imgW="2819160" imgH="355320" progId="Equation.DSMT4">
                      <p:embed/>
                    </p:oleObj>
                  </mc:Choice>
                  <mc:Fallback>
                    <p:oleObj name="Equation" r:id="rId10" imgW="2819160" imgH="355320" progId="Equation.DSMT4">
                      <p:embed/>
                      <p:pic>
                        <p:nvPicPr>
                          <p:cNvPr id="0" name=""/>
                          <p:cNvPicPr/>
                          <p:nvPr/>
                        </p:nvPicPr>
                        <p:blipFill>
                          <a:blip r:embed="rId11"/>
                          <a:stretch>
                            <a:fillRect/>
                          </a:stretch>
                        </p:blipFill>
                        <p:spPr>
                          <a:xfrm>
                            <a:off x="3768832" y="2212416"/>
                            <a:ext cx="4510656" cy="568512"/>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8269D9F1-FD19-8EE7-E97F-2342F712A7BF}"/>
                  </a:ext>
                </a:extLst>
              </p:cNvPr>
              <p:cNvSpPr txBox="1"/>
              <p:nvPr/>
            </p:nvSpPr>
            <p:spPr>
              <a:xfrm>
                <a:off x="896099" y="2296617"/>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grpSp>
        <p:grpSp>
          <p:nvGrpSpPr>
            <p:cNvPr id="14" name="组合 13">
              <a:extLst>
                <a:ext uri="{FF2B5EF4-FFF2-40B4-BE49-F238E27FC236}">
                  <a16:creationId xmlns:a16="http://schemas.microsoft.com/office/drawing/2014/main" id="{A34E7DFC-3066-42D6-9600-3F8ADDBB1DB9}"/>
                </a:ext>
              </a:extLst>
            </p:cNvPr>
            <p:cNvGrpSpPr/>
            <p:nvPr/>
          </p:nvGrpSpPr>
          <p:grpSpPr>
            <a:xfrm>
              <a:off x="896099" y="2919762"/>
              <a:ext cx="7322333" cy="507456"/>
              <a:chOff x="896099" y="2919762"/>
              <a:chExt cx="7322333" cy="507456"/>
            </a:xfrm>
          </p:grpSpPr>
          <p:graphicFrame>
            <p:nvGraphicFramePr>
              <p:cNvPr id="21" name="对象 20">
                <a:extLst>
                  <a:ext uri="{FF2B5EF4-FFF2-40B4-BE49-F238E27FC236}">
                    <a16:creationId xmlns:a16="http://schemas.microsoft.com/office/drawing/2014/main" id="{FAFE6140-9919-050B-6A9D-0F1923126FE9}"/>
                  </a:ext>
                </a:extLst>
              </p:cNvPr>
              <p:cNvGraphicFramePr>
                <a:graphicFrameLocks noChangeAspect="1"/>
              </p:cNvGraphicFramePr>
              <p:nvPr>
                <p:extLst>
                  <p:ext uri="{D42A27DB-BD31-4B8C-83A1-F6EECF244321}">
                    <p14:modId xmlns:p14="http://schemas.microsoft.com/office/powerpoint/2010/main" val="3128354922"/>
                  </p:ext>
                </p:extLst>
              </p:nvPr>
            </p:nvGraphicFramePr>
            <p:xfrm>
              <a:off x="3768832" y="2919762"/>
              <a:ext cx="4449600" cy="507456"/>
            </p:xfrm>
            <a:graphic>
              <a:graphicData uri="http://schemas.openxmlformats.org/presentationml/2006/ole">
                <mc:AlternateContent xmlns:mc="http://schemas.openxmlformats.org/markup-compatibility/2006">
                  <mc:Choice xmlns:v="urn:schemas-microsoft-com:vml" Requires="v">
                    <p:oleObj name="Equation" r:id="rId12" imgW="2781000" imgH="317160" progId="Equation.DSMT4">
                      <p:embed/>
                    </p:oleObj>
                  </mc:Choice>
                  <mc:Fallback>
                    <p:oleObj name="Equation" r:id="rId12" imgW="2781000" imgH="317160" progId="Equation.DSMT4">
                      <p:embed/>
                      <p:pic>
                        <p:nvPicPr>
                          <p:cNvPr id="0" name=""/>
                          <p:cNvPicPr/>
                          <p:nvPr/>
                        </p:nvPicPr>
                        <p:blipFill>
                          <a:blip r:embed="rId13"/>
                          <a:stretch>
                            <a:fillRect/>
                          </a:stretch>
                        </p:blipFill>
                        <p:spPr>
                          <a:xfrm>
                            <a:off x="3768832" y="2919762"/>
                            <a:ext cx="4449600" cy="507456"/>
                          </a:xfrm>
                          <a:prstGeom prst="rect">
                            <a:avLst/>
                          </a:prstGeom>
                        </p:spPr>
                      </p:pic>
                    </p:oleObj>
                  </mc:Fallback>
                </mc:AlternateContent>
              </a:graphicData>
            </a:graphic>
          </p:graphicFrame>
          <p:sp>
            <p:nvSpPr>
              <p:cNvPr id="24" name="文本框 23">
                <a:extLst>
                  <a:ext uri="{FF2B5EF4-FFF2-40B4-BE49-F238E27FC236}">
                    <a16:creationId xmlns:a16="http://schemas.microsoft.com/office/drawing/2014/main" id="{B71C9BF9-6ADB-6A7A-CA3F-E4EA6E7F2B9D}"/>
                  </a:ext>
                </a:extLst>
              </p:cNvPr>
              <p:cNvSpPr txBox="1"/>
              <p:nvPr/>
            </p:nvSpPr>
            <p:spPr>
              <a:xfrm>
                <a:off x="896099" y="2973435"/>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grpSp>
      </p:grpSp>
      <p:sp>
        <p:nvSpPr>
          <p:cNvPr id="29" name="矩形 28">
            <a:extLst>
              <a:ext uri="{FF2B5EF4-FFF2-40B4-BE49-F238E27FC236}">
                <a16:creationId xmlns:a16="http://schemas.microsoft.com/office/drawing/2014/main" id="{410AB9A9-9254-4C3B-9D0F-B5C3FDF8719C}"/>
              </a:ext>
            </a:extLst>
          </p:cNvPr>
          <p:cNvSpPr/>
          <p:nvPr/>
        </p:nvSpPr>
        <p:spPr bwMode="auto">
          <a:xfrm>
            <a:off x="664647" y="1310121"/>
            <a:ext cx="10796817" cy="1038759"/>
          </a:xfrm>
          <a:prstGeom prst="rect">
            <a:avLst/>
          </a:prstGeom>
          <a:solidFill>
            <a:srgbClr val="92D050">
              <a:alpha val="20000"/>
            </a:srgbClr>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aphicFrame>
        <p:nvGraphicFramePr>
          <p:cNvPr id="8" name="对象 7">
            <a:extLst>
              <a:ext uri="{FF2B5EF4-FFF2-40B4-BE49-F238E27FC236}">
                <a16:creationId xmlns:a16="http://schemas.microsoft.com/office/drawing/2014/main" id="{AD52F20D-F9CD-4203-84EB-A58B0D824476}"/>
              </a:ext>
            </a:extLst>
          </p:cNvPr>
          <p:cNvGraphicFramePr>
            <a:graphicFrameLocks noChangeAspect="1"/>
          </p:cNvGraphicFramePr>
          <p:nvPr>
            <p:extLst>
              <p:ext uri="{D42A27DB-BD31-4B8C-83A1-F6EECF244321}">
                <p14:modId xmlns:p14="http://schemas.microsoft.com/office/powerpoint/2010/main" val="2645707211"/>
              </p:ext>
            </p:extLst>
          </p:nvPr>
        </p:nvGraphicFramePr>
        <p:xfrm>
          <a:off x="3791744" y="1319520"/>
          <a:ext cx="3312368" cy="1019960"/>
        </p:xfrm>
        <a:graphic>
          <a:graphicData uri="http://schemas.openxmlformats.org/presentationml/2006/ole">
            <mc:AlternateContent xmlns:mc="http://schemas.openxmlformats.org/markup-compatibility/2006">
              <mc:Choice xmlns:v="urn:schemas-microsoft-com:vml" Requires="v">
                <p:oleObj name="Equation" r:id="rId14" imgW="2104016" imgH="647617" progId="Equation.DSMT4">
                  <p:embed/>
                </p:oleObj>
              </mc:Choice>
              <mc:Fallback>
                <p:oleObj name="Equation" r:id="rId14" imgW="2104016" imgH="647617" progId="Equation.DSMT4">
                  <p:embed/>
                  <p:pic>
                    <p:nvPicPr>
                      <p:cNvPr id="0" name=""/>
                      <p:cNvPicPr/>
                      <p:nvPr/>
                    </p:nvPicPr>
                    <p:blipFill>
                      <a:blip r:embed="rId15"/>
                      <a:stretch>
                        <a:fillRect/>
                      </a:stretch>
                    </p:blipFill>
                    <p:spPr>
                      <a:xfrm>
                        <a:off x="3791744" y="1319520"/>
                        <a:ext cx="3312368" cy="101996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25E2CFC9-6E12-4E9B-9B27-DE862C5B936B}"/>
                  </a:ext>
                </a:extLst>
              </p:cNvPr>
              <p:cNvSpPr txBox="1"/>
              <p:nvPr/>
            </p:nvSpPr>
            <p:spPr>
              <a:xfrm>
                <a:off x="890308" y="1629445"/>
                <a:ext cx="1302277" cy="400110"/>
              </a:xfrm>
              <a:prstGeom prst="rect">
                <a:avLst/>
              </a:prstGeom>
              <a:noFill/>
            </p:spPr>
            <p:txBody>
              <a:bodyPr wrap="square" rtlCol="0">
                <a:spAutoFit/>
              </a:bodyPr>
              <a:lstStyle/>
              <a:p>
                <a:pPr marL="285750" indent="-285750">
                  <a:buFont typeface="Wingdings" panose="05000000000000000000" pitchFamily="2" charset="2"/>
                  <a:buChar char="n"/>
                </a:pP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rPr>
                        </m:ctrlPr>
                      </m:sSubPr>
                      <m:e>
                        <m:r>
                          <a:rPr lang="en-US" altLang="zh-CN" sz="2000" b="1" i="1" smtClean="0">
                            <a:solidFill>
                              <a:srgbClr val="002060"/>
                            </a:solidFill>
                            <a:latin typeface="Cambria Math" panose="02040503050406030204" pitchFamily="18" charset="0"/>
                            <a:ea typeface="微软雅黑" panose="020B0503020204020204" pitchFamily="34" charset="-122"/>
                          </a:rPr>
                          <m:t>𝑳</m:t>
                        </m:r>
                      </m:e>
                      <m:sub>
                        <m:r>
                          <a:rPr lang="en-US" altLang="zh-CN" sz="2000" b="1" i="1" smtClean="0">
                            <a:solidFill>
                              <a:srgbClr val="002060"/>
                            </a:solidFill>
                            <a:latin typeface="Cambria Math" panose="02040503050406030204" pitchFamily="18" charset="0"/>
                            <a:ea typeface="微软雅黑" panose="020B0503020204020204" pitchFamily="34" charset="-122"/>
                          </a:rPr>
                          <m:t>𝟐</m:t>
                        </m:r>
                      </m:sub>
                    </m:sSub>
                  </m:oMath>
                </a14:m>
                <a:r>
                  <a:rPr lang="zh-CN" altLang="en-US" sz="2000" b="1" dirty="0">
                    <a:solidFill>
                      <a:srgbClr val="002060"/>
                    </a:solidFill>
                    <a:latin typeface="微软雅黑" panose="020B0503020204020204" pitchFamily="34" charset="-122"/>
                    <a:ea typeface="微软雅黑" panose="020B0503020204020204" pitchFamily="34" charset="-122"/>
                  </a:rPr>
                  <a:t>增益</a:t>
                </a:r>
                <a:endParaRPr lang="zh-CN" altLang="en-US"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30" name="文本框 29">
                <a:extLst>
                  <a:ext uri="{FF2B5EF4-FFF2-40B4-BE49-F238E27FC236}">
                    <a16:creationId xmlns:a16="http://schemas.microsoft.com/office/drawing/2014/main" id="{25E2CFC9-6E12-4E9B-9B27-DE862C5B936B}"/>
                  </a:ext>
                </a:extLst>
              </p:cNvPr>
              <p:cNvSpPr txBox="1">
                <a:spLocks noRot="1" noChangeAspect="1" noMove="1" noResize="1" noEditPoints="1" noAdjustHandles="1" noChangeArrowheads="1" noChangeShapeType="1" noTextEdit="1"/>
              </p:cNvSpPr>
              <p:nvPr/>
            </p:nvSpPr>
            <p:spPr>
              <a:xfrm>
                <a:off x="890308" y="1629445"/>
                <a:ext cx="1302277" cy="400110"/>
              </a:xfrm>
              <a:prstGeom prst="rect">
                <a:avLst/>
              </a:prstGeom>
              <a:blipFill>
                <a:blip r:embed="rId16"/>
                <a:stretch>
                  <a:fillRect l="-4206" t="-7576" r="-935" b="-25758"/>
                </a:stretch>
              </a:blipFill>
            </p:spPr>
            <p:txBody>
              <a:bodyPr/>
              <a:lstStyle/>
              <a:p>
                <a:r>
                  <a:rPr lang="zh-CN" altLang="en-US">
                    <a:noFill/>
                  </a:rPr>
                  <a:t> </a:t>
                </a:r>
              </a:p>
            </p:txBody>
          </p:sp>
        </mc:Fallback>
      </mc:AlternateContent>
      <p:sp>
        <p:nvSpPr>
          <p:cNvPr id="54" name="文本框 53">
            <a:extLst>
              <a:ext uri="{FF2B5EF4-FFF2-40B4-BE49-F238E27FC236}">
                <a16:creationId xmlns:a16="http://schemas.microsoft.com/office/drawing/2014/main" id="{6A1E8CC4-4246-4173-BDAD-3455E65438E5}"/>
              </a:ext>
            </a:extLst>
          </p:cNvPr>
          <p:cNvSpPr txBox="1"/>
          <p:nvPr/>
        </p:nvSpPr>
        <p:spPr>
          <a:xfrm>
            <a:off x="8572583" y="4746630"/>
            <a:ext cx="2852009" cy="338554"/>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引入</a:t>
            </a:r>
            <a:r>
              <a:rPr lang="zh-CN" altLang="en-US" sz="1600" b="1" dirty="0">
                <a:solidFill>
                  <a:srgbClr val="C00000"/>
                </a:solidFill>
                <a:latin typeface="微软雅黑" panose="020B0503020204020204" pitchFamily="34" charset="-122"/>
                <a:ea typeface="微软雅黑" panose="020B0503020204020204" pitchFamily="34" charset="-122"/>
              </a:rPr>
              <a:t>衰减因子</a:t>
            </a:r>
            <a:r>
              <a:rPr lang="zh-CN" altLang="en-US" sz="1600" b="1" dirty="0">
                <a:solidFill>
                  <a:srgbClr val="002060"/>
                </a:solidFill>
                <a:latin typeface="微软雅黑" panose="020B0503020204020204" pitchFamily="34" charset="-122"/>
                <a:ea typeface="微软雅黑" panose="020B0503020204020204" pitchFamily="34" charset="-122"/>
              </a:rPr>
              <a:t>使性能指标</a:t>
            </a:r>
            <a:r>
              <a:rPr lang="zh-CN" altLang="en-US" sz="1600" b="1" dirty="0">
                <a:solidFill>
                  <a:srgbClr val="C00000"/>
                </a:solidFill>
                <a:latin typeface="微软雅黑" panose="020B0503020204020204" pitchFamily="34" charset="-122"/>
                <a:ea typeface="微软雅黑" panose="020B0503020204020204" pitchFamily="34" charset="-122"/>
              </a:rPr>
              <a:t>收敛</a:t>
            </a:r>
          </a:p>
        </p:txBody>
      </p:sp>
      <p:sp>
        <p:nvSpPr>
          <p:cNvPr id="55" name="矩形 54">
            <a:extLst>
              <a:ext uri="{FF2B5EF4-FFF2-40B4-BE49-F238E27FC236}">
                <a16:creationId xmlns:a16="http://schemas.microsoft.com/office/drawing/2014/main" id="{CDBBF210-0BC0-4D12-9ED6-63EA0CC59EF7}"/>
              </a:ext>
            </a:extLst>
          </p:cNvPr>
          <p:cNvSpPr/>
          <p:nvPr/>
        </p:nvSpPr>
        <p:spPr bwMode="auto">
          <a:xfrm>
            <a:off x="6833248" y="4263081"/>
            <a:ext cx="474568" cy="414899"/>
          </a:xfrm>
          <a:prstGeom prst="rect">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6" name="连接符: 曲线 55">
            <a:extLst>
              <a:ext uri="{FF2B5EF4-FFF2-40B4-BE49-F238E27FC236}">
                <a16:creationId xmlns:a16="http://schemas.microsoft.com/office/drawing/2014/main" id="{E4B0E5B2-9E46-48AD-BB8C-1103966E1F08}"/>
              </a:ext>
            </a:extLst>
          </p:cNvPr>
          <p:cNvCxnSpPr>
            <a:cxnSpLocks/>
          </p:cNvCxnSpPr>
          <p:nvPr/>
        </p:nvCxnSpPr>
        <p:spPr bwMode="auto">
          <a:xfrm rot="10800000">
            <a:off x="7373278" y="4677987"/>
            <a:ext cx="1170995" cy="259101"/>
          </a:xfrm>
          <a:prstGeom prst="curvedConnector3">
            <a:avLst>
              <a:gd name="adj1" fmla="val 50000"/>
            </a:avLst>
          </a:prstGeom>
          <a:solidFill>
            <a:schemeClr val="accent1"/>
          </a:solidFill>
          <a:ln w="12700" cap="flat" cmpd="sng" algn="ctr">
            <a:solidFill>
              <a:srgbClr val="C00000"/>
            </a:solidFill>
            <a:prstDash val="solid"/>
            <a:round/>
            <a:headEnd type="triangle" w="med" len="med"/>
            <a:tailEnd type="none"/>
          </a:ln>
        </p:spPr>
      </p:cxnSp>
    </p:spTree>
    <p:extLst>
      <p:ext uri="{BB962C8B-B14F-4D97-AF65-F5344CB8AC3E}">
        <p14:creationId xmlns:p14="http://schemas.microsoft.com/office/powerpoint/2010/main" val="1987246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 </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7" name="圆角矩形 52">
            <a:extLst>
              <a:ext uri="{FF2B5EF4-FFF2-40B4-BE49-F238E27FC236}">
                <a16:creationId xmlns:a16="http://schemas.microsoft.com/office/drawing/2014/main" id="{D2C14E9A-0AF8-BC47-A829-537BAD22D0AB}"/>
              </a:ext>
            </a:extLst>
          </p:cNvPr>
          <p:cNvSpPr/>
          <p:nvPr/>
        </p:nvSpPr>
        <p:spPr bwMode="auto">
          <a:xfrm>
            <a:off x="680616" y="1435828"/>
            <a:ext cx="10720898" cy="3361324"/>
          </a:xfrm>
          <a:prstGeom prst="roundRect">
            <a:avLst>
              <a:gd name="adj" fmla="val 0"/>
            </a:avLst>
          </a:prstGeom>
          <a:solidFill>
            <a:srgbClr val="EFFBFF"/>
          </a:solidFill>
          <a:ln w="19050" cap="flat" cmpd="sng" algn="ctr">
            <a:solidFill>
              <a:schemeClr val="tx1"/>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Rectangle 8">
                <a:extLst>
                  <a:ext uri="{FF2B5EF4-FFF2-40B4-BE49-F238E27FC236}">
                    <a16:creationId xmlns:a16="http://schemas.microsoft.com/office/drawing/2014/main" id="{2A3AEECA-4123-1668-AD5D-D2A5A56C6F79}"/>
                  </a:ext>
                </a:extLst>
              </p:cNvPr>
              <p:cNvSpPr>
                <a:spLocks noChangeArrowheads="1"/>
              </p:cNvSpPr>
              <p:nvPr/>
            </p:nvSpPr>
            <p:spPr bwMode="auto">
              <a:xfrm>
                <a:off x="695400" y="1402196"/>
                <a:ext cx="10706114" cy="23875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4.1</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控制极小极大化问题的 </a:t>
                </a:r>
                <a:r>
                  <a:rPr lang="en-US" altLang="zh-CN" sz="2000" i="1" dirty="0">
                    <a:solidFill>
                      <a:schemeClr val="tx1"/>
                    </a:solidFill>
                    <a:latin typeface="+mj-lt"/>
                    <a:ea typeface="微软雅黑" panose="020B0503020204020204" pitchFamily="34" charset="-122"/>
                  </a:rPr>
                  <a:t>H</a:t>
                </a:r>
                <a:r>
                  <a:rPr lang="en-US" altLang="zh-CN" sz="2000" baseline="-25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跟踪控制器</a:t>
                </a:r>
                <a14:m>
                  <m:oMath xmlns:m="http://schemas.openxmlformats.org/officeDocument/2006/math">
                    <m:r>
                      <a:rPr lang="en-US" altLang="zh-CN" sz="2000" b="0" i="0"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sSub>
                          <m:sSub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𝜛</m:t>
                            </m:r>
                          </m:e>
                          <m:sub>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e>
                        </m:acc>
                      </m:sub>
                    </m:sSub>
                    <m:acc>
                      <m:accPr>
                        <m:chr m:val="̃"/>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𝑥</m:t>
                        </m:r>
                      </m:e>
                    </m:acc>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与噪声扰动 </a:t>
                </a:r>
                <a14:m>
                  <m:oMath xmlns:m="http://schemas.openxmlformats.org/officeDocument/2006/math">
                    <m:sSub>
                      <m:sSubPr>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sSub>
                          <m:sSub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𝜛</m:t>
                            </m:r>
                          </m:e>
                          <m:sub>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e>
                        </m:acc>
                      </m:sub>
                    </m:sSub>
                    <m:acc>
                      <m:accPr>
                        <m:chr m:val="̃"/>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𝑥</m:t>
                        </m:r>
                      </m:e>
                    </m:acc>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0" i="1" u="none" strike="noStrike" cap="none" normalizeH="0" baseline="0" smtClean="0">
                        <a:ln>
                          <a:noFill/>
                        </a:ln>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𝑃</m:t>
                    </m:r>
                  </m:oMath>
                </a14:m>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dirty="0">
                    <a:solidFill>
                      <a:schemeClr val="tx1"/>
                    </a:solidFill>
                    <a:latin typeface="+mj-lt"/>
                    <a:ea typeface="微软雅黑" panose="020B0503020204020204" pitchFamily="34" charset="-122"/>
                    <a:cs typeface="Times New Roman" panose="02020603050405020304" pitchFamily="18" charset="0"/>
                  </a:rPr>
                  <a:t>G</a:t>
                </a:r>
                <a:r>
                  <a:rPr kumimoji="0" lang="en-US" altLang="zh-CN" sz="2000" i="0" u="none" strike="noStrike" cap="none" normalizeH="0" baseline="0" dirty="0">
                    <a:ln>
                      <a:noFill/>
                    </a:ln>
                    <a:solidFill>
                      <a:schemeClr val="tx1"/>
                    </a:solidFill>
                    <a:effectLst/>
                    <a:latin typeface="+mj-lt"/>
                    <a:ea typeface="微软雅黑" panose="020B0503020204020204" pitchFamily="34" charset="-122"/>
                    <a:cs typeface="Times New Roman" panose="02020603050405020304" pitchFamily="18" charset="0"/>
                  </a:rPr>
                  <a:t>CARE</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Rectangle 8">
                <a:extLst>
                  <a:ext uri="{FF2B5EF4-FFF2-40B4-BE49-F238E27FC236}">
                    <a16:creationId xmlns:a16="http://schemas.microsoft.com/office/drawing/2014/main" id="{2A3AEECA-4123-1668-AD5D-D2A5A56C6F79}"/>
                  </a:ext>
                </a:extLst>
              </p:cNvPr>
              <p:cNvSpPr>
                <a:spLocks noRot="1" noChangeAspect="1" noMove="1" noResize="1" noEditPoints="1" noAdjustHandles="1" noChangeArrowheads="1" noChangeShapeType="1" noTextEdit="1"/>
              </p:cNvSpPr>
              <p:nvPr/>
            </p:nvSpPr>
            <p:spPr bwMode="auto">
              <a:xfrm>
                <a:off x="695400" y="1402196"/>
                <a:ext cx="10706114" cy="2387577"/>
              </a:xfrm>
              <a:prstGeom prst="rect">
                <a:avLst/>
              </a:prstGeom>
              <a:blipFill>
                <a:blip r:embed="rId4"/>
                <a:stretch>
                  <a:fillRect l="-569" r="-114" b="-40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3" name="对象 12">
            <a:extLst>
              <a:ext uri="{FF2B5EF4-FFF2-40B4-BE49-F238E27FC236}">
                <a16:creationId xmlns:a16="http://schemas.microsoft.com/office/drawing/2014/main" id="{1766D357-6ADC-5851-9079-9CADB46BD804}"/>
              </a:ext>
            </a:extLst>
          </p:cNvPr>
          <p:cNvGraphicFramePr>
            <a:graphicFrameLocks noChangeAspect="1"/>
          </p:cNvGraphicFramePr>
          <p:nvPr>
            <p:extLst>
              <p:ext uri="{D42A27DB-BD31-4B8C-83A1-F6EECF244321}">
                <p14:modId xmlns:p14="http://schemas.microsoft.com/office/powerpoint/2010/main" val="2268951029"/>
              </p:ext>
            </p:extLst>
          </p:nvPr>
        </p:nvGraphicFramePr>
        <p:xfrm>
          <a:off x="3800969" y="3789040"/>
          <a:ext cx="4104576" cy="853056"/>
        </p:xfrm>
        <a:graphic>
          <a:graphicData uri="http://schemas.openxmlformats.org/presentationml/2006/ole">
            <mc:AlternateContent xmlns:mc="http://schemas.openxmlformats.org/markup-compatibility/2006">
              <mc:Choice xmlns:v="urn:schemas-microsoft-com:vml" Requires="v">
                <p:oleObj name="Equation" r:id="rId5" imgW="2565360" imgH="533160" progId="Equation.DSMT4">
                  <p:embed/>
                </p:oleObj>
              </mc:Choice>
              <mc:Fallback>
                <p:oleObj name="Equation" r:id="rId5" imgW="2565360" imgH="533160" progId="Equation.DSMT4">
                  <p:embed/>
                  <p:pic>
                    <p:nvPicPr>
                      <p:cNvPr id="13" name="对象 12">
                        <a:extLst>
                          <a:ext uri="{FF2B5EF4-FFF2-40B4-BE49-F238E27FC236}">
                            <a16:creationId xmlns:a16="http://schemas.microsoft.com/office/drawing/2014/main" id="{1766D357-6ADC-5851-9079-9CADB46BD804}"/>
                          </a:ext>
                        </a:extLst>
                      </p:cNvPr>
                      <p:cNvPicPr/>
                      <p:nvPr/>
                    </p:nvPicPr>
                    <p:blipFill>
                      <a:blip r:embed="rId6"/>
                      <a:stretch>
                        <a:fillRect/>
                      </a:stretch>
                    </p:blipFill>
                    <p:spPr>
                      <a:xfrm>
                        <a:off x="3800969" y="3789040"/>
                        <a:ext cx="4104576" cy="853056"/>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E0E88FE8-27FA-C61D-EF82-CEFF3E0844FE}"/>
              </a:ext>
            </a:extLst>
          </p:cNvPr>
          <p:cNvGraphicFramePr>
            <a:graphicFrameLocks noChangeAspect="1"/>
          </p:cNvGraphicFramePr>
          <p:nvPr>
            <p:extLst>
              <p:ext uri="{D42A27DB-BD31-4B8C-83A1-F6EECF244321}">
                <p14:modId xmlns:p14="http://schemas.microsoft.com/office/powerpoint/2010/main" val="75168058"/>
              </p:ext>
            </p:extLst>
          </p:nvPr>
        </p:nvGraphicFramePr>
        <p:xfrm>
          <a:off x="2783632" y="1916832"/>
          <a:ext cx="6139251" cy="1325906"/>
        </p:xfrm>
        <a:graphic>
          <a:graphicData uri="http://schemas.openxmlformats.org/presentationml/2006/ole">
            <mc:AlternateContent xmlns:mc="http://schemas.openxmlformats.org/markup-compatibility/2006">
              <mc:Choice xmlns:v="urn:schemas-microsoft-com:vml" Requires="v">
                <p:oleObj name="Equation" r:id="rId7" imgW="3837032" imgH="828691" progId="Equation.DSMT4">
                  <p:embed/>
                </p:oleObj>
              </mc:Choice>
              <mc:Fallback>
                <p:oleObj name="Equation" r:id="rId7" imgW="3837032" imgH="828691" progId="Equation.DSMT4">
                  <p:embed/>
                  <p:pic>
                    <p:nvPicPr>
                      <p:cNvPr id="0" name=""/>
                      <p:cNvPicPr/>
                      <p:nvPr/>
                    </p:nvPicPr>
                    <p:blipFill>
                      <a:blip r:embed="rId8"/>
                      <a:stretch>
                        <a:fillRect/>
                      </a:stretch>
                    </p:blipFill>
                    <p:spPr>
                      <a:xfrm>
                        <a:off x="2783632" y="1916832"/>
                        <a:ext cx="6139251" cy="1325906"/>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DF2F8B0A-9357-9D99-24F5-B68591A6F54F}"/>
              </a:ext>
            </a:extLst>
          </p:cNvPr>
          <p:cNvGraphicFramePr>
            <a:graphicFrameLocks noChangeAspect="1"/>
          </p:cNvGraphicFramePr>
          <p:nvPr>
            <p:extLst>
              <p:ext uri="{D42A27DB-BD31-4B8C-83A1-F6EECF244321}">
                <p14:modId xmlns:p14="http://schemas.microsoft.com/office/powerpoint/2010/main" val="1865587797"/>
              </p:ext>
            </p:extLst>
          </p:nvPr>
        </p:nvGraphicFramePr>
        <p:xfrm>
          <a:off x="709489" y="5229541"/>
          <a:ext cx="10610460" cy="1104840"/>
        </p:xfrm>
        <a:graphic>
          <a:graphicData uri="http://schemas.openxmlformats.org/presentationml/2006/ole">
            <mc:AlternateContent xmlns:mc="http://schemas.openxmlformats.org/markup-compatibility/2006">
              <mc:Choice xmlns:v="urn:schemas-microsoft-com:vml" Requires="v">
                <p:oleObj name="Equation" r:id="rId9" imgW="7073640" imgH="736560" progId="Equation.DSMT4">
                  <p:embed/>
                </p:oleObj>
              </mc:Choice>
              <mc:Fallback>
                <p:oleObj name="Equation" r:id="rId9" imgW="7073640" imgH="736560" progId="Equation.DSMT4">
                  <p:embed/>
                  <p:pic>
                    <p:nvPicPr>
                      <p:cNvPr id="0" name=""/>
                      <p:cNvPicPr/>
                      <p:nvPr/>
                    </p:nvPicPr>
                    <p:blipFill>
                      <a:blip r:embed="rId10"/>
                      <a:stretch>
                        <a:fillRect/>
                      </a:stretch>
                    </p:blipFill>
                    <p:spPr>
                      <a:xfrm>
                        <a:off x="709489" y="5229541"/>
                        <a:ext cx="10610460" cy="1104840"/>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FCF83472-76D2-469A-6A10-C269D928E9BB}"/>
              </a:ext>
            </a:extLst>
          </p:cNvPr>
          <p:cNvSpPr/>
          <p:nvPr/>
        </p:nvSpPr>
        <p:spPr bwMode="auto">
          <a:xfrm>
            <a:off x="684435" y="5038579"/>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8929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一、研究背景</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 </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7"/>
            <a:ext cx="10691019" cy="3433857"/>
          </a:xfrm>
          <a:prstGeom prst="roundRect">
            <a:avLst>
              <a:gd name="adj" fmla="val 0"/>
            </a:avLst>
          </a:prstGeom>
          <a:solidFill>
            <a:srgbClr val="EFFBFF"/>
          </a:solidFill>
          <a:ln w="19050" cap="flat" cmpd="sng" algn="ctr">
            <a:solidFill>
              <a:schemeClr val="tx1"/>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247632"/>
                <a:ext cx="10653582" cy="33118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4.2</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估计极小极大化问题的 </a:t>
                </a:r>
                <a:r>
                  <a:rPr lang="en-US" altLang="zh-CN" sz="2000" i="1" dirty="0">
                    <a:solidFill>
                      <a:schemeClr val="tx1"/>
                    </a:solidFill>
                    <a:latin typeface="+mj-lt"/>
                    <a:ea typeface="微软雅黑" panose="020B0503020204020204" pitchFamily="34" charset="-122"/>
                  </a:rPr>
                  <a:t>H</a:t>
                </a:r>
                <a:r>
                  <a:rPr lang="en-US" altLang="zh-CN" sz="2000" baseline="-25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滤波器增益 </a:t>
                </a:r>
                <a14:m>
                  <m:oMath xmlns:m="http://schemas.openxmlformats.org/officeDocument/2006/math">
                    <m:sSub>
                      <m:sSub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𝑦</m:t>
                            </m:r>
                          </m:e>
                        </m:acc>
                      </m:sub>
                    </m:sSub>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与噪声扰动增益 </a:t>
                </a:r>
                <a14:m>
                  <m:oMath xmlns:m="http://schemas.openxmlformats.org/officeDocument/2006/math">
                    <m:sSub>
                      <m:sSub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e>
                        </m:acc>
                      </m:sub>
                    </m:sSub>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0" i="1" u="none" strike="noStrike" cap="none" normalizeH="0" baseline="0" smtClean="0">
                        <a:ln>
                          <a:noFill/>
                        </a:ln>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𝑃</m:t>
                    </m:r>
                  </m:oMath>
                </a14:m>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G</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CARE </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247632"/>
                <a:ext cx="10653582" cy="3311869"/>
              </a:xfrm>
              <a:prstGeom prst="rect">
                <a:avLst/>
              </a:prstGeom>
              <a:blipFill>
                <a:blip r:embed="rId4"/>
                <a:stretch>
                  <a:fillRect l="-63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AB224BF7-D946-CA86-0B67-949B17E123D0}"/>
              </a:ext>
            </a:extLst>
          </p:cNvPr>
          <p:cNvGraphicFramePr>
            <a:graphicFrameLocks noChangeAspect="1"/>
          </p:cNvGraphicFramePr>
          <p:nvPr>
            <p:extLst>
              <p:ext uri="{D42A27DB-BD31-4B8C-83A1-F6EECF244321}">
                <p14:modId xmlns:p14="http://schemas.microsoft.com/office/powerpoint/2010/main" val="3143532518"/>
              </p:ext>
            </p:extLst>
          </p:nvPr>
        </p:nvGraphicFramePr>
        <p:xfrm>
          <a:off x="3873806" y="3654033"/>
          <a:ext cx="4267200" cy="852487"/>
        </p:xfrm>
        <a:graphic>
          <a:graphicData uri="http://schemas.openxmlformats.org/presentationml/2006/ole">
            <mc:AlternateContent xmlns:mc="http://schemas.openxmlformats.org/markup-compatibility/2006">
              <mc:Choice xmlns:v="urn:schemas-microsoft-com:vml" Requires="v">
                <p:oleObj name="Equation" r:id="rId5" imgW="2666880" imgH="533160" progId="Equation.DSMT4">
                  <p:embed/>
                </p:oleObj>
              </mc:Choice>
              <mc:Fallback>
                <p:oleObj name="Equation" r:id="rId5" imgW="2666880" imgH="533160" progId="Equation.DSMT4">
                  <p:embed/>
                  <p:pic>
                    <p:nvPicPr>
                      <p:cNvPr id="0" name=""/>
                      <p:cNvPicPr/>
                      <p:nvPr/>
                    </p:nvPicPr>
                    <p:blipFill>
                      <a:blip r:embed="rId6"/>
                      <a:stretch>
                        <a:fillRect/>
                      </a:stretch>
                    </p:blipFill>
                    <p:spPr>
                      <a:xfrm>
                        <a:off x="3873806" y="3654033"/>
                        <a:ext cx="4267200" cy="85248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7816C61B-1585-B6C2-7327-B9996C7C9A9C}"/>
              </a:ext>
            </a:extLst>
          </p:cNvPr>
          <p:cNvGraphicFramePr>
            <a:graphicFrameLocks noChangeAspect="1"/>
          </p:cNvGraphicFramePr>
          <p:nvPr>
            <p:extLst>
              <p:ext uri="{D42A27DB-BD31-4B8C-83A1-F6EECF244321}">
                <p14:modId xmlns:p14="http://schemas.microsoft.com/office/powerpoint/2010/main" val="699235027"/>
              </p:ext>
            </p:extLst>
          </p:nvPr>
        </p:nvGraphicFramePr>
        <p:xfrm>
          <a:off x="2957860" y="1815062"/>
          <a:ext cx="6276280" cy="1325906"/>
        </p:xfrm>
        <a:graphic>
          <a:graphicData uri="http://schemas.openxmlformats.org/presentationml/2006/ole">
            <mc:AlternateContent xmlns:mc="http://schemas.openxmlformats.org/markup-compatibility/2006">
              <mc:Choice xmlns:v="urn:schemas-microsoft-com:vml" Requires="v">
                <p:oleObj name="Equation" r:id="rId7" imgW="3922675" imgH="828691" progId="Equation.DSMT4">
                  <p:embed/>
                </p:oleObj>
              </mc:Choice>
              <mc:Fallback>
                <p:oleObj name="Equation" r:id="rId7" imgW="3922675" imgH="828691" progId="Equation.DSMT4">
                  <p:embed/>
                  <p:pic>
                    <p:nvPicPr>
                      <p:cNvPr id="0" name=""/>
                      <p:cNvPicPr/>
                      <p:nvPr/>
                    </p:nvPicPr>
                    <p:blipFill>
                      <a:blip r:embed="rId8"/>
                      <a:stretch>
                        <a:fillRect/>
                      </a:stretch>
                    </p:blipFill>
                    <p:spPr>
                      <a:xfrm>
                        <a:off x="2957860" y="1815062"/>
                        <a:ext cx="6276280" cy="1325906"/>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DEC7D3C-F084-72F3-E9F8-F68F371C1A58}"/>
              </a:ext>
            </a:extLst>
          </p:cNvPr>
          <p:cNvGraphicFramePr>
            <a:graphicFrameLocks noChangeAspect="1"/>
          </p:cNvGraphicFramePr>
          <p:nvPr>
            <p:extLst>
              <p:ext uri="{D42A27DB-BD31-4B8C-83A1-F6EECF244321}">
                <p14:modId xmlns:p14="http://schemas.microsoft.com/office/powerpoint/2010/main" val="330029707"/>
              </p:ext>
            </p:extLst>
          </p:nvPr>
        </p:nvGraphicFramePr>
        <p:xfrm>
          <a:off x="1742488" y="5120705"/>
          <a:ext cx="8574912" cy="1178496"/>
        </p:xfrm>
        <a:graphic>
          <a:graphicData uri="http://schemas.openxmlformats.org/presentationml/2006/ole">
            <mc:AlternateContent xmlns:mc="http://schemas.openxmlformats.org/markup-compatibility/2006">
              <mc:Choice xmlns:v="urn:schemas-microsoft-com:vml" Requires="v">
                <p:oleObj name="Equation" r:id="rId9" imgW="5359320" imgH="736560" progId="Equation.DSMT4">
                  <p:embed/>
                </p:oleObj>
              </mc:Choice>
              <mc:Fallback>
                <p:oleObj name="Equation" r:id="rId9" imgW="5359320" imgH="736560" progId="Equation.DSMT4">
                  <p:embed/>
                  <p:pic>
                    <p:nvPicPr>
                      <p:cNvPr id="0" name=""/>
                      <p:cNvPicPr/>
                      <p:nvPr/>
                    </p:nvPicPr>
                    <p:blipFill>
                      <a:blip r:embed="rId10"/>
                      <a:stretch>
                        <a:fillRect/>
                      </a:stretch>
                    </p:blipFill>
                    <p:spPr>
                      <a:xfrm>
                        <a:off x="1742488" y="5120705"/>
                        <a:ext cx="8574912" cy="1178496"/>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E782BF2E-D571-3653-2549-42B2FC6E7B7F}"/>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4733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52">
            <a:extLst>
              <a:ext uri="{FF2B5EF4-FFF2-40B4-BE49-F238E27FC236}">
                <a16:creationId xmlns:a16="http://schemas.microsoft.com/office/drawing/2014/main" id="{C2A6A747-C0E3-48B5-A65C-903EF9943A80}"/>
              </a:ext>
            </a:extLst>
          </p:cNvPr>
          <p:cNvSpPr/>
          <p:nvPr/>
        </p:nvSpPr>
        <p:spPr bwMode="auto">
          <a:xfrm>
            <a:off x="661565" y="5165664"/>
            <a:ext cx="10691019" cy="1431688"/>
          </a:xfrm>
          <a:prstGeom prst="roundRect">
            <a:avLst>
              <a:gd name="adj" fmla="val 0"/>
            </a:avLst>
          </a:prstGeom>
          <a:solidFill>
            <a:srgbClr val="EFFBFF"/>
          </a:solidFill>
          <a:ln w="19050" cap="flat" cmpd="sng" algn="ctr">
            <a:solidFill>
              <a:schemeClr val="tx1"/>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sp>
        <p:nvSpPr>
          <p:cNvPr id="17" name="圆角矩形 52">
            <a:extLst>
              <a:ext uri="{FF2B5EF4-FFF2-40B4-BE49-F238E27FC236}">
                <a16:creationId xmlns:a16="http://schemas.microsoft.com/office/drawing/2014/main" id="{91D4F308-6468-40BA-B928-BAAF8DE14355}"/>
              </a:ext>
            </a:extLst>
          </p:cNvPr>
          <p:cNvSpPr/>
          <p:nvPr/>
        </p:nvSpPr>
        <p:spPr bwMode="auto">
          <a:xfrm>
            <a:off x="661565" y="3356992"/>
            <a:ext cx="10691019" cy="1431688"/>
          </a:xfrm>
          <a:prstGeom prst="roundRect">
            <a:avLst>
              <a:gd name="adj" fmla="val 0"/>
            </a:avLst>
          </a:prstGeom>
          <a:solidFill>
            <a:srgbClr val="EFFBFF"/>
          </a:solidFill>
          <a:ln w="19050" cap="flat" cmpd="sng" algn="ctr">
            <a:solidFill>
              <a:schemeClr val="tx1"/>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1412776"/>
                <a:ext cx="10638487" cy="102707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50000"/>
                  </a:lnSpc>
                  <a:spcBef>
                    <a:spcPct val="0"/>
                  </a:spcBef>
                  <a:spcAft>
                    <a:spcPct val="0"/>
                  </a:spcAft>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注：</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GCARE </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存在唯一镇定解当且仅当 </a:t>
                </a:r>
                <a14:m>
                  <m:oMath xmlns:m="http://schemas.openxmlformats.org/officeDocument/2006/math">
                    <m:r>
                      <a:rPr lang="en-US" altLang="zh-CN" sz="2000" b="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𝐴</m:t>
                        </m:r>
                      </m:e>
                    </m:acc>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𝐵</m:t>
                        </m:r>
                      </m:e>
                    </m:acc>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𝛱</m:t>
                    </m:r>
                    <m:r>
                      <a:rPr lang="en-US" altLang="zh-CN" sz="2000"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能镇定</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sz="2000" b="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𝛱</m:t>
                    </m:r>
                    <m:r>
                      <a:rPr lang="en-US" altLang="zh-CN" sz="2000"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𝑄</m:t>
                                </m:r>
                              </m:e>
                            </m:d>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𝐶</m:t>
                            </m:r>
                          </m:e>
                        </m:acc>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2</m:t>
                            </m:r>
                          </m:den>
                        </m:f>
                      </m:sup>
                    </m:sSup>
                    <m:acc>
                      <m:accPr>
                        <m:chr m:val="̃"/>
                        <m:ctrlPr>
                          <a:rPr lang="en-US" altLang="zh-CN" sz="20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𝐴</m:t>
                        </m:r>
                      </m:e>
                    </m:acc>
                    <m:r>
                      <a:rPr lang="en-US" altLang="zh-CN" sz="2000"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，且镇定解 </a:t>
                </a:r>
                <a14:m>
                  <m:oMath xmlns:m="http://schemas.openxmlformats.org/officeDocument/2006/math">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满足：</a:t>
                </a:r>
                <a:endParaRPr kumimoji="0" lang="zh-CN" altLang="en-US" sz="32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mc:Choice>
        <mc:Fallback xmlns="">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1412776"/>
                <a:ext cx="10638487" cy="1027076"/>
              </a:xfrm>
              <a:prstGeom prst="rect">
                <a:avLst/>
              </a:prstGeom>
              <a:blipFill>
                <a:blip r:embed="rId3"/>
                <a:stretch>
                  <a:fillRect l="-630" t="-22024" b="-89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3" name="矩形 72">
            <a:extLst>
              <a:ext uri="{FF2B5EF4-FFF2-40B4-BE49-F238E27FC236}">
                <a16:creationId xmlns:a16="http://schemas.microsoft.com/office/drawing/2014/main" id="{2A29276C-CA3D-A976-9AC2-B467F79C2364}"/>
              </a:ext>
            </a:extLst>
          </p:cNvPr>
          <p:cNvSpPr/>
          <p:nvPr/>
        </p:nvSpPr>
        <p:spPr bwMode="auto">
          <a:xfrm>
            <a:off x="680614" y="1412776"/>
            <a:ext cx="10653582" cy="1581411"/>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i="0" u="none" strike="noStrike" cap="none" normalizeH="0" baseline="0">
              <a:ln>
                <a:noFill/>
              </a:ln>
              <a:effectLst/>
              <a:latin typeface="微软雅黑" panose="020B0503020204020204" pitchFamily="34" charset="-122"/>
              <a:ea typeface="微软雅黑" panose="020B0503020204020204" pitchFamily="34" charset="-122"/>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 </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684057" y="5329530"/>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4.4</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GCARE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r>
                      <a:rPr lang="en-US" altLang="zh-CN" sz="2000" b="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b="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Sub>
                    <m:sSub>
                      <m:sSubPr>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𝑥</m:t>
                            </m:r>
                          </m:e>
                        </m:acc>
                      </m:e>
                      <m: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ℳ</m:t>
                        </m:r>
                      </m:e>
                      <m: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𝑑𝑡𝑒</m:t>
                        </m:r>
                      </m:sub>
                      <m:sup>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sup>
                    </m:sSubSup>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满足预设的 </a:t>
                </a:r>
                <a14:m>
                  <m:oMath xmlns:m="http://schemas.openxmlformats.org/officeDocument/2006/math">
                    <m:sSub>
                      <m:sSub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增益。</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684057" y="5329530"/>
                <a:ext cx="10646035" cy="1103957"/>
              </a:xfrm>
              <a:prstGeom prst="rect">
                <a:avLst/>
              </a:prstGeom>
              <a:blipFill>
                <a:blip r:embed="rId5"/>
                <a:stretch>
                  <a:fillRect l="-572"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2" name="对象 1">
            <a:extLst>
              <a:ext uri="{FF2B5EF4-FFF2-40B4-BE49-F238E27FC236}">
                <a16:creationId xmlns:a16="http://schemas.microsoft.com/office/drawing/2014/main" id="{B4EB0321-A574-C5CF-2284-3A21B6B30FBB}"/>
              </a:ext>
            </a:extLst>
          </p:cNvPr>
          <p:cNvGraphicFramePr>
            <a:graphicFrameLocks noChangeAspect="1"/>
          </p:cNvGraphicFramePr>
          <p:nvPr>
            <p:extLst>
              <p:ext uri="{D42A27DB-BD31-4B8C-83A1-F6EECF244321}">
                <p14:modId xmlns:p14="http://schemas.microsoft.com/office/powerpoint/2010/main" val="4101099144"/>
              </p:ext>
            </p:extLst>
          </p:nvPr>
        </p:nvGraphicFramePr>
        <p:xfrm>
          <a:off x="4115699" y="2426134"/>
          <a:ext cx="3960603" cy="426802"/>
        </p:xfrm>
        <a:graphic>
          <a:graphicData uri="http://schemas.openxmlformats.org/presentationml/2006/ole">
            <mc:AlternateContent xmlns:mc="http://schemas.openxmlformats.org/markup-compatibility/2006">
              <mc:Choice xmlns:v="urn:schemas-microsoft-com:vml" Requires="v">
                <p:oleObj name="Equation" r:id="rId6" imgW="2475377" imgH="266751" progId="Equation.DSMT4">
                  <p:embed/>
                </p:oleObj>
              </mc:Choice>
              <mc:Fallback>
                <p:oleObj name="Equation" r:id="rId6" imgW="2475377" imgH="266751" progId="Equation.DSMT4">
                  <p:embed/>
                  <p:pic>
                    <p:nvPicPr>
                      <p:cNvPr id="0" name=""/>
                      <p:cNvPicPr/>
                      <p:nvPr/>
                    </p:nvPicPr>
                    <p:blipFill>
                      <a:blip r:embed="rId7"/>
                      <a:stretch>
                        <a:fillRect/>
                      </a:stretch>
                    </p:blipFill>
                    <p:spPr>
                      <a:xfrm>
                        <a:off x="4115699" y="2426134"/>
                        <a:ext cx="3960603" cy="42680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A3F4D2E1-DE74-E80F-04DB-D72DCA39C1DB}"/>
                  </a:ext>
                </a:extLst>
              </p:cNvPr>
              <p:cNvSpPr>
                <a:spLocks noChangeArrowheads="1"/>
              </p:cNvSpPr>
              <p:nvPr/>
            </p:nvSpPr>
            <p:spPr bwMode="auto">
              <a:xfrm>
                <a:off x="684057" y="3520858"/>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4.3</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GCARE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r>
                      <a:rPr lang="en-US" altLang="zh-CN" sz="2000" b="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2000" b="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Sub>
                    <m:sSub>
                      <m:sSubPr>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𝑥</m:t>
                            </m:r>
                          </m:e>
                        </m:acc>
                      </m:e>
                      <m: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ℳ</m:t>
                        </m:r>
                      </m:e>
                      <m:sub>
                        <m:r>
                          <a:rPr lang="en-US" altLang="zh-CN" sz="2000"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𝑑𝑡𝑒</m:t>
                        </m:r>
                      </m:sub>
                      <m:sup>
                        <m:r>
                          <a:rPr lang="en-US" altLang="zh-CN" sz="20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sup>
                    </m:sSubSup>
                  </m:oMath>
                </a14:m>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是随机稳定的。</a:t>
                </a:r>
              </a:p>
            </p:txBody>
          </p:sp>
        </mc:Choice>
        <mc:Fallback xmlns="">
          <p:sp>
            <p:nvSpPr>
              <p:cNvPr id="6" name="Rectangle 8">
                <a:extLst>
                  <a:ext uri="{FF2B5EF4-FFF2-40B4-BE49-F238E27FC236}">
                    <a16:creationId xmlns:a16="http://schemas.microsoft.com/office/drawing/2014/main" id="{A3F4D2E1-DE74-E80F-04DB-D72DCA39C1DB}"/>
                  </a:ext>
                </a:extLst>
              </p:cNvPr>
              <p:cNvSpPr>
                <a:spLocks noRot="1" noChangeAspect="1" noMove="1" noResize="1" noEditPoints="1" noAdjustHandles="1" noChangeArrowheads="1" noChangeShapeType="1" noTextEdit="1"/>
              </p:cNvSpPr>
              <p:nvPr/>
            </p:nvSpPr>
            <p:spPr bwMode="auto">
              <a:xfrm>
                <a:off x="684057" y="3520858"/>
                <a:ext cx="10646035" cy="1103957"/>
              </a:xfrm>
              <a:prstGeom prst="rect">
                <a:avLst/>
              </a:prstGeom>
              <a:blipFill>
                <a:blip r:embed="rId8"/>
                <a:stretch>
                  <a:fillRect l="-572" b="-663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028472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4673D52-60C7-4C6B-AD4F-77B41AFED601}"/>
              </a:ext>
            </a:extLst>
          </p:cNvPr>
          <p:cNvPicPr>
            <a:picLocks noChangeAspect="1"/>
          </p:cNvPicPr>
          <p:nvPr/>
        </p:nvPicPr>
        <p:blipFill>
          <a:blip r:embed="rId3"/>
          <a:stretch>
            <a:fillRect/>
          </a:stretch>
        </p:blipFill>
        <p:spPr>
          <a:xfrm>
            <a:off x="3503712" y="1794001"/>
            <a:ext cx="5976664" cy="4813575"/>
          </a:xfrm>
          <a:prstGeom prst="rect">
            <a:avLst/>
          </a:prstGeom>
        </p:spPr>
      </p:pic>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 </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839416" y="1377486"/>
            <a:ext cx="2304256"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转移概率已知</a:t>
            </a:r>
          </a:p>
        </p:txBody>
      </p:sp>
      <p:sp>
        <p:nvSpPr>
          <p:cNvPr id="14" name="矩形 13">
            <a:extLst>
              <a:ext uri="{FF2B5EF4-FFF2-40B4-BE49-F238E27FC236}">
                <a16:creationId xmlns:a16="http://schemas.microsoft.com/office/drawing/2014/main" id="{8A121175-38AE-48CD-BD65-14FF5342FEE2}"/>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CFF7F6D-DCFC-4BC4-BAD3-C5C2A974DB38}"/>
                  </a:ext>
                </a:extLst>
              </p:cNvPr>
              <p:cNvSpPr txBox="1"/>
              <p:nvPr/>
            </p:nvSpPr>
            <p:spPr>
              <a:xfrm>
                <a:off x="3995936" y="1408093"/>
                <a:ext cx="4200128" cy="422488"/>
              </a:xfrm>
              <a:prstGeom prst="rect">
                <a:avLst/>
              </a:prstGeom>
              <a:noFill/>
            </p:spPr>
            <p:txBody>
              <a:bodyPr wrap="square">
                <a:spAutoFit/>
              </a:bodyPr>
              <a:lstStyle/>
              <a:p>
                <a:r>
                  <a:rPr lang="zh-CN" altLang="en-US" sz="17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选择</a:t>
                </a:r>
                <a:r>
                  <a:rPr lang="zh-CN" altLang="en-US" sz="17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sz="170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进行初始迭代</a:t>
                </a:r>
                <a:endParaRPr lang="zh-CN" altLang="en-US" sz="1700" dirty="0">
                  <a:latin typeface="微软雅黑" panose="020B0503020204020204" pitchFamily="34" charset="-122"/>
                  <a:ea typeface="微软雅黑" panose="020B0503020204020204" pitchFamily="34" charset="-122"/>
                </a:endParaRPr>
              </a:p>
            </p:txBody>
          </p:sp>
        </mc:Choice>
        <mc:Fallback xmlns="">
          <p:sp>
            <p:nvSpPr>
              <p:cNvPr id="16" name="文本框 15">
                <a:extLst>
                  <a:ext uri="{FF2B5EF4-FFF2-40B4-BE49-F238E27FC236}">
                    <a16:creationId xmlns:a16="http://schemas.microsoft.com/office/drawing/2014/main" id="{ECFF7F6D-DCFC-4BC4-BAD3-C5C2A974DB38}"/>
                  </a:ext>
                </a:extLst>
              </p:cNvPr>
              <p:cNvSpPr txBox="1">
                <a:spLocks noRot="1" noChangeAspect="1" noMove="1" noResize="1" noEditPoints="1" noAdjustHandles="1" noChangeArrowheads="1" noChangeShapeType="1" noTextEdit="1"/>
              </p:cNvSpPr>
              <p:nvPr/>
            </p:nvSpPr>
            <p:spPr>
              <a:xfrm>
                <a:off x="3995936" y="1408093"/>
                <a:ext cx="4200128" cy="422488"/>
              </a:xfrm>
              <a:prstGeom prst="rect">
                <a:avLst/>
              </a:prstGeom>
              <a:blipFill>
                <a:blip r:embed="rId5"/>
                <a:stretch>
                  <a:fillRect l="-1017" r="-145" b="-14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C85E625-8B30-421C-9EF9-39064EC900C3}"/>
                  </a:ext>
                </a:extLst>
              </p:cNvPr>
              <p:cNvSpPr txBox="1"/>
              <p:nvPr/>
            </p:nvSpPr>
            <p:spPr>
              <a:xfrm>
                <a:off x="3791744" y="4823320"/>
                <a:ext cx="1512168" cy="477888"/>
              </a:xfrm>
              <a:prstGeom prst="rect">
                <a:avLst/>
              </a:prstGeom>
              <a:noFill/>
            </p:spPr>
            <p:txBody>
              <a:bodyPr wrap="square">
                <a:spAutoFit/>
              </a:bodyPr>
              <a:lstStyle/>
              <a:p>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5C85E625-8B30-421C-9EF9-39064EC900C3}"/>
                  </a:ext>
                </a:extLst>
              </p:cNvPr>
              <p:cNvSpPr txBox="1">
                <a:spLocks noRot="1" noChangeAspect="1" noMove="1" noResize="1" noEditPoints="1" noAdjustHandles="1" noChangeArrowheads="1" noChangeShapeType="1" noTextEdit="1"/>
              </p:cNvSpPr>
              <p:nvPr/>
            </p:nvSpPr>
            <p:spPr>
              <a:xfrm>
                <a:off x="3791744" y="4823320"/>
                <a:ext cx="1512168" cy="477888"/>
              </a:xfrm>
              <a:prstGeom prst="rect">
                <a:avLst/>
              </a:prstGeom>
              <a:blipFill>
                <a:blip r:embed="rId6"/>
                <a:stretch>
                  <a:fillRect b="-25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7901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1D848CA-FEBC-4ADC-A213-7D844F5BD820}"/>
              </a:ext>
            </a:extLst>
          </p:cNvPr>
          <p:cNvPicPr>
            <a:picLocks noChangeAspect="1"/>
          </p:cNvPicPr>
          <p:nvPr/>
        </p:nvPicPr>
        <p:blipFill>
          <a:blip r:embed="rId3"/>
          <a:stretch>
            <a:fillRect/>
          </a:stretch>
        </p:blipFill>
        <p:spPr>
          <a:xfrm>
            <a:off x="3215680" y="1812121"/>
            <a:ext cx="6552728" cy="4826200"/>
          </a:xfrm>
          <a:prstGeom prst="rect">
            <a:avLst/>
          </a:prstGeom>
        </p:spPr>
      </p:pic>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 </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15" name="矩形 14">
            <a:extLst>
              <a:ext uri="{FF2B5EF4-FFF2-40B4-BE49-F238E27FC236}">
                <a16:creationId xmlns:a16="http://schemas.microsoft.com/office/drawing/2014/main" id="{69CC97D9-8696-434B-90F3-7B109F1633CD}"/>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D13CA6A-4F1D-439A-A1C2-33B0B4101089}"/>
                  </a:ext>
                </a:extLst>
              </p:cNvPr>
              <p:cNvSpPr txBox="1"/>
              <p:nvPr/>
            </p:nvSpPr>
            <p:spPr>
              <a:xfrm>
                <a:off x="3935760" y="1383159"/>
                <a:ext cx="4320480" cy="422488"/>
              </a:xfrm>
              <a:prstGeom prst="rect">
                <a:avLst/>
              </a:prstGeom>
              <a:noFill/>
            </p:spPr>
            <p:txBody>
              <a:bodyPr wrap="square">
                <a:spAutoFit/>
              </a:bodyPr>
              <a:lstStyle/>
              <a:p>
                <a:r>
                  <a:rPr lang="zh-CN" altLang="en-US" sz="17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选择</a:t>
                </a:r>
                <a:r>
                  <a:rPr lang="zh-CN" altLang="en-US" sz="17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sz="170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进行初始迭代</a:t>
                </a:r>
                <a:endParaRPr lang="zh-CN" altLang="en-US" sz="1700" dirty="0">
                  <a:latin typeface="微软雅黑" panose="020B0503020204020204" pitchFamily="34" charset="-122"/>
                  <a:ea typeface="微软雅黑" panose="020B0503020204020204" pitchFamily="34" charset="-122"/>
                </a:endParaRPr>
              </a:p>
            </p:txBody>
          </p:sp>
        </mc:Choice>
        <mc:Fallback xmlns="">
          <p:sp>
            <p:nvSpPr>
              <p:cNvPr id="16" name="文本框 15">
                <a:extLst>
                  <a:ext uri="{FF2B5EF4-FFF2-40B4-BE49-F238E27FC236}">
                    <a16:creationId xmlns:a16="http://schemas.microsoft.com/office/drawing/2014/main" id="{CD13CA6A-4F1D-439A-A1C2-33B0B4101089}"/>
                  </a:ext>
                </a:extLst>
              </p:cNvPr>
              <p:cNvSpPr txBox="1">
                <a:spLocks noRot="1" noChangeAspect="1" noMove="1" noResize="1" noEditPoints="1" noAdjustHandles="1" noChangeArrowheads="1" noChangeShapeType="1" noTextEdit="1"/>
              </p:cNvSpPr>
              <p:nvPr/>
            </p:nvSpPr>
            <p:spPr>
              <a:xfrm>
                <a:off x="3935760" y="1383159"/>
                <a:ext cx="4320480" cy="422488"/>
              </a:xfrm>
              <a:prstGeom prst="rect">
                <a:avLst/>
              </a:prstGeom>
              <a:blipFill>
                <a:blip r:embed="rId5"/>
                <a:stretch>
                  <a:fillRect l="-989" b="-14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F8466A7-2461-4D49-B51B-55EE970DE55C}"/>
                  </a:ext>
                </a:extLst>
              </p:cNvPr>
              <p:cNvSpPr txBox="1"/>
              <p:nvPr/>
            </p:nvSpPr>
            <p:spPr>
              <a:xfrm>
                <a:off x="3143672" y="5085184"/>
                <a:ext cx="1440160"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18" name="文本框 17">
                <a:extLst>
                  <a:ext uri="{FF2B5EF4-FFF2-40B4-BE49-F238E27FC236}">
                    <a16:creationId xmlns:a16="http://schemas.microsoft.com/office/drawing/2014/main" id="{CF8466A7-2461-4D49-B51B-55EE970DE55C}"/>
                  </a:ext>
                </a:extLst>
              </p:cNvPr>
              <p:cNvSpPr txBox="1">
                <a:spLocks noRot="1" noChangeAspect="1" noMove="1" noResize="1" noEditPoints="1" noAdjustHandles="1" noChangeArrowheads="1" noChangeShapeType="1" noTextEdit="1"/>
              </p:cNvSpPr>
              <p:nvPr/>
            </p:nvSpPr>
            <p:spPr>
              <a:xfrm>
                <a:off x="3143672" y="5085184"/>
                <a:ext cx="1440160" cy="477888"/>
              </a:xfrm>
              <a:prstGeom prst="rect">
                <a:avLst/>
              </a:prstGeom>
              <a:blipFill>
                <a:blip r:embed="rId6"/>
                <a:stretch>
                  <a:fillRect b="-2532"/>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592F1DA2-B722-47AD-ADE2-F215F70AF8E0}"/>
              </a:ext>
            </a:extLst>
          </p:cNvPr>
          <p:cNvSpPr txBox="1"/>
          <p:nvPr/>
        </p:nvSpPr>
        <p:spPr>
          <a:xfrm>
            <a:off x="824630" y="1383159"/>
            <a:ext cx="2463058"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b="1" dirty="0">
                <a:solidFill>
                  <a:srgbClr val="C00000"/>
                </a:solidFill>
                <a:latin typeface="微软雅黑" panose="020B0503020204020204" pitchFamily="34" charset="-122"/>
                <a:ea typeface="微软雅黑" panose="020B0503020204020204" pitchFamily="34" charset="-122"/>
              </a:rPr>
              <a:t>转移概率未知</a:t>
            </a:r>
          </a:p>
        </p:txBody>
      </p:sp>
    </p:spTree>
    <p:extLst>
      <p:ext uri="{BB962C8B-B14F-4D97-AF65-F5344CB8AC3E}">
        <p14:creationId xmlns:p14="http://schemas.microsoft.com/office/powerpoint/2010/main" val="2110619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no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 </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𝟓𝟎</m:t>
                    </m:r>
                    <m:r>
                      <a:rPr lang="en-US" altLang="zh-CN" sz="2000" b="1" i="1" smtClean="0">
                        <a:solidFill>
                          <a:srgbClr val="002060"/>
                        </a:solidFill>
                        <a:latin typeface="Cambria Math" panose="02040503050406030204" pitchFamily="18" charset="0"/>
                        <a:ea typeface="微软雅黑" panose="020B0503020204020204" pitchFamily="34" charset="-122"/>
                      </a:rPr>
                      <m:t>𝑰</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2000" b="1" i="1">
                        <a:solidFill>
                          <a:srgbClr val="002060"/>
                        </a:solidFill>
                        <a:latin typeface="Cambria Math" panose="02040503050406030204" pitchFamily="18" charset="0"/>
                        <a:ea typeface="微软雅黑" panose="020B0503020204020204" pitchFamily="34" charset="-122"/>
                      </a:rPr>
                      <m:t>𝑹</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𝟓</m:t>
                    </m:r>
                    <m:r>
                      <a:rPr lang="en-US" altLang="zh-CN" sz="2000" b="1" i="1">
                        <a:solidFill>
                          <a:srgbClr val="002060"/>
                        </a:solidFill>
                        <a:latin typeface="Cambria Math" panose="02040503050406030204" pitchFamily="18" charset="0"/>
                        <a:ea typeface="微软雅黑" panose="020B0503020204020204" pitchFamily="34" charset="-122"/>
                      </a:rPr>
                      <m:t>𝑰</m:t>
                    </m:r>
                  </m:oMath>
                </a14:m>
                <a:r>
                  <a:rPr lang="en-US" altLang="zh-CN" sz="2000" b="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b="1" i="1">
                        <a:solidFill>
                          <a:srgbClr val="002060"/>
                        </a:solidFill>
                        <a:latin typeface="Cambria Math" panose="02040503050406030204" pitchFamily="18" charset="0"/>
                        <a:ea typeface="微软雅黑" panose="020B0503020204020204" pitchFamily="34" charset="-122"/>
                      </a:rPr>
                      <m:t>𝜸</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𝟗𝟗</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zh-CN" altLang="en-US" sz="2000" b="1" i="1" dirty="0" smtClean="0">
                        <a:solidFill>
                          <a:srgbClr val="002060"/>
                        </a:solidFill>
                        <a:latin typeface="Cambria Math" panose="02040503050406030204" pitchFamily="18" charset="0"/>
                        <a:ea typeface="微软雅黑" panose="020B0503020204020204" pitchFamily="34" charset="-122"/>
                      </a:rPr>
                      <m:t>𝝑</m:t>
                    </m:r>
                    <m:r>
                      <a:rPr lang="en-US" altLang="zh-CN" sz="2000" b="1" i="1" dirty="0" smtClean="0">
                        <a:solidFill>
                          <a:srgbClr val="002060"/>
                        </a:solidFill>
                        <a:latin typeface="Cambria Math" panose="02040503050406030204" pitchFamily="18" charset="0"/>
                        <a:ea typeface="微软雅黑" panose="020B0503020204020204" pitchFamily="34" charset="-122"/>
                      </a:rPr>
                      <m:t>=</m:t>
                    </m:r>
                    <m:r>
                      <a:rPr lang="en-US" altLang="zh-CN" sz="2000" b="1" i="1" dirty="0" smtClean="0">
                        <a:solidFill>
                          <a:srgbClr val="002060"/>
                        </a:solidFill>
                        <a:latin typeface="Cambria Math" panose="02040503050406030204" pitchFamily="18" charset="0"/>
                        <a:ea typeface="微软雅黑" panose="020B0503020204020204" pitchFamily="34" charset="-122"/>
                      </a:rPr>
                      <m:t>𝟏𝟓</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zh-CN" altLang="en-US" sz="2000" b="1" i="1" dirty="0" smtClean="0">
                        <a:solidFill>
                          <a:srgbClr val="002060"/>
                        </a:solidFill>
                        <a:latin typeface="Cambria Math" panose="02040503050406030204" pitchFamily="18" charset="0"/>
                        <a:ea typeface="微软雅黑" panose="020B0503020204020204" pitchFamily="34" charset="-122"/>
                      </a:rPr>
                      <m:t>𝜽</m:t>
                    </m:r>
                    <m:r>
                      <a:rPr lang="en-US" altLang="zh-CN" sz="2000" b="1" i="1" dirty="0" smtClean="0">
                        <a:solidFill>
                          <a:srgbClr val="002060"/>
                        </a:solidFill>
                        <a:latin typeface="Cambria Math" panose="02040503050406030204" pitchFamily="18" charset="0"/>
                        <a:ea typeface="微软雅黑" panose="020B0503020204020204" pitchFamily="34" charset="-122"/>
                      </a:rPr>
                      <m:t>=</m:t>
                    </m:r>
                    <m:r>
                      <a:rPr lang="en-US" altLang="zh-CN" sz="2000" b="1" i="1" dirty="0" smtClean="0">
                        <a:solidFill>
                          <a:srgbClr val="002060"/>
                        </a:solidFill>
                        <a:latin typeface="Cambria Math" panose="02040503050406030204" pitchFamily="18" charset="0"/>
                        <a:ea typeface="微软雅黑" panose="020B0503020204020204" pitchFamily="34" charset="-122"/>
                      </a:rPr>
                      <m:t>𝟑𝟗</m:t>
                    </m:r>
                    <m:r>
                      <a:rPr lang="en-US" altLang="zh-CN" sz="2000" b="1" i="1" dirty="0" smtClean="0">
                        <a:solidFill>
                          <a:srgbClr val="002060"/>
                        </a:solidFill>
                        <a:latin typeface="Cambria Math" panose="02040503050406030204" pitchFamily="18" charset="0"/>
                        <a:ea typeface="微软雅黑" panose="020B0503020204020204" pitchFamily="34" charset="-122"/>
                      </a:rPr>
                      <m:t>.</m:t>
                    </m:r>
                    <m:r>
                      <a:rPr lang="en-US" altLang="zh-CN" sz="2000" b="1" i="1" dirty="0" smtClean="0">
                        <a:solidFill>
                          <a:srgbClr val="002060"/>
                        </a:solidFill>
                        <a:latin typeface="Cambria Math" panose="02040503050406030204" pitchFamily="18" charset="0"/>
                        <a:ea typeface="微软雅黑" panose="020B0503020204020204" pitchFamily="34" charset="-122"/>
                      </a:rPr>
                      <m:t>𝟓</m:t>
                    </m:r>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ACAF2E39-EFD3-4682-8BE6-D2E378651BDC}"/>
              </a:ext>
            </a:extLst>
          </p:cNvPr>
          <p:cNvGrpSpPr/>
          <p:nvPr/>
        </p:nvGrpSpPr>
        <p:grpSpPr>
          <a:xfrm>
            <a:off x="845687" y="2636912"/>
            <a:ext cx="5244045" cy="1440000"/>
            <a:chOff x="776646" y="2532510"/>
            <a:chExt cx="5244045" cy="1440000"/>
          </a:xfrm>
        </p:grpSpPr>
        <p:pic>
          <p:nvPicPr>
            <p:cNvPr id="4" name="图形 3">
              <a:extLst>
                <a:ext uri="{FF2B5EF4-FFF2-40B4-BE49-F238E27FC236}">
                  <a16:creationId xmlns:a16="http://schemas.microsoft.com/office/drawing/2014/main" id="{EEA3BA7E-6441-4EC4-8CCD-2F8D4947B973}"/>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t="2740" r="5424" b="-1"/>
            <a:stretch/>
          </p:blipFill>
          <p:spPr>
            <a:xfrm>
              <a:off x="776646" y="2532510"/>
              <a:ext cx="2581779" cy="1440000"/>
            </a:xfrm>
            <a:prstGeom prst="rect">
              <a:avLst/>
            </a:prstGeom>
          </p:spPr>
        </p:pic>
        <p:pic>
          <p:nvPicPr>
            <p:cNvPr id="7" name="图形 6">
              <a:extLst>
                <a:ext uri="{FF2B5EF4-FFF2-40B4-BE49-F238E27FC236}">
                  <a16:creationId xmlns:a16="http://schemas.microsoft.com/office/drawing/2014/main" id="{F0E09540-CF2D-4BE5-B893-AD2404F88972}"/>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l="3060" t="2740" r="5077" b="-1"/>
            <a:stretch/>
          </p:blipFill>
          <p:spPr>
            <a:xfrm>
              <a:off x="3512947" y="2532510"/>
              <a:ext cx="2507744" cy="1440000"/>
            </a:xfrm>
            <a:prstGeom prst="rect">
              <a:avLst/>
            </a:prstGeom>
          </p:spPr>
        </p:pic>
      </p:grpSp>
      <p:grpSp>
        <p:nvGrpSpPr>
          <p:cNvPr id="3" name="组合 2">
            <a:extLst>
              <a:ext uri="{FF2B5EF4-FFF2-40B4-BE49-F238E27FC236}">
                <a16:creationId xmlns:a16="http://schemas.microsoft.com/office/drawing/2014/main" id="{5948B4AD-0B2F-4093-B947-B232FF809805}"/>
              </a:ext>
            </a:extLst>
          </p:cNvPr>
          <p:cNvGrpSpPr/>
          <p:nvPr/>
        </p:nvGrpSpPr>
        <p:grpSpPr>
          <a:xfrm>
            <a:off x="772081" y="4588216"/>
            <a:ext cx="5391256" cy="1440000"/>
            <a:chOff x="779492" y="4443278"/>
            <a:chExt cx="5391256" cy="1440000"/>
          </a:xfrm>
        </p:grpSpPr>
        <p:pic>
          <p:nvPicPr>
            <p:cNvPr id="15" name="图形 14">
              <a:extLst>
                <a:ext uri="{FF2B5EF4-FFF2-40B4-BE49-F238E27FC236}">
                  <a16:creationId xmlns:a16="http://schemas.microsoft.com/office/drawing/2014/main" id="{75E66AAB-58EB-4453-B7F8-77A4D75E9676}"/>
                </a:ext>
              </a:extLst>
            </p:cNvPr>
            <p:cNvPicPr>
              <a:picLocks noChangeAspect="1"/>
            </p:cNvPicPr>
            <p:nvPr/>
          </p:nvPicPr>
          <p:blipFill rotWithShape="1">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t="5144" r="6314"/>
            <a:stretch/>
          </p:blipFill>
          <p:spPr>
            <a:xfrm>
              <a:off x="779492" y="4443278"/>
              <a:ext cx="2644202" cy="1440000"/>
            </a:xfrm>
            <a:prstGeom prst="rect">
              <a:avLst/>
            </a:prstGeom>
          </p:spPr>
        </p:pic>
        <p:pic>
          <p:nvPicPr>
            <p:cNvPr id="18" name="图形 17">
              <a:extLst>
                <a:ext uri="{FF2B5EF4-FFF2-40B4-BE49-F238E27FC236}">
                  <a16:creationId xmlns:a16="http://schemas.microsoft.com/office/drawing/2014/main" id="{E9BB9835-94B0-4EAA-B71B-864A19E98C39}"/>
                </a:ext>
              </a:extLst>
            </p:cNvPr>
            <p:cNvPicPr>
              <a:picLocks noChangeAspect="1"/>
            </p:cNvPicPr>
            <p:nvPr/>
          </p:nvPicPr>
          <p:blipFill rotWithShape="1">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l="3717" t="2739" r="6632" b="2403"/>
            <a:stretch/>
          </p:blipFill>
          <p:spPr>
            <a:xfrm>
              <a:off x="3431703" y="4443278"/>
              <a:ext cx="2739045" cy="1440000"/>
            </a:xfrm>
            <a:prstGeom prst="rect">
              <a:avLst/>
            </a:prstGeom>
          </p:spPr>
        </p:pic>
      </p:grpSp>
      <p:pic>
        <p:nvPicPr>
          <p:cNvPr id="21" name="图形 20">
            <a:extLst>
              <a:ext uri="{FF2B5EF4-FFF2-40B4-BE49-F238E27FC236}">
                <a16:creationId xmlns:a16="http://schemas.microsoft.com/office/drawing/2014/main" id="{C000ACC2-3C63-4C66-A0F9-D4BA443ECCDA}"/>
              </a:ext>
            </a:extLst>
          </p:cNvPr>
          <p:cNvPicPr>
            <a:picLocks noChangeAspect="1"/>
          </p:cNvPicPr>
          <p:nvPr/>
        </p:nvPicPr>
        <p:blipFill rotWithShape="1">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l="1413" t="3885" r="5266"/>
          <a:stretch/>
        </p:blipFill>
        <p:spPr>
          <a:xfrm>
            <a:off x="6558009" y="2964643"/>
            <a:ext cx="4752528" cy="2654760"/>
          </a:xfrm>
          <a:prstGeom prst="rect">
            <a:avLst/>
          </a:prstGeom>
        </p:spPr>
      </p:pic>
      <p:sp>
        <p:nvSpPr>
          <p:cNvPr id="16" name="矩形 15">
            <a:extLst>
              <a:ext uri="{FF2B5EF4-FFF2-40B4-BE49-F238E27FC236}">
                <a16:creationId xmlns:a16="http://schemas.microsoft.com/office/drawing/2014/main" id="{5FBC8FF2-DDD4-459F-A030-6A1C43578C82}"/>
              </a:ext>
            </a:extLst>
          </p:cNvPr>
          <p:cNvSpPr/>
          <p:nvPr/>
        </p:nvSpPr>
        <p:spPr bwMode="auto">
          <a:xfrm>
            <a:off x="6456040" y="2492896"/>
            <a:ext cx="4956467" cy="396044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effectLst/>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D2EB6954-8D73-453F-A377-C0A5FC3C1632}"/>
              </a:ext>
            </a:extLst>
          </p:cNvPr>
          <p:cNvSpPr/>
          <p:nvPr/>
        </p:nvSpPr>
        <p:spPr bwMode="auto">
          <a:xfrm>
            <a:off x="695401" y="2492896"/>
            <a:ext cx="5544616" cy="396044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effectLs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8871AAC9-E3D5-42C3-9264-97B6B660376D}"/>
                  </a:ext>
                </a:extLst>
              </p:cNvPr>
              <p:cNvSpPr txBox="1"/>
              <p:nvPr/>
            </p:nvSpPr>
            <p:spPr>
              <a:xfrm>
                <a:off x="7013164" y="5751102"/>
                <a:ext cx="3842218" cy="276999"/>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dirty="0">
                    <a:solidFill>
                      <a:schemeClr val="tx1"/>
                    </a:solidFill>
                    <a:latin typeface="微软雅黑" panose="020B0503020204020204" pitchFamily="34" charset="-122"/>
                    <a:ea typeface="微软雅黑" panose="020B0503020204020204" pitchFamily="34" charset="-122"/>
                  </a:rPr>
                  <a:t>图</a:t>
                </a:r>
                <a:r>
                  <a:rPr lang="en-US" altLang="zh-CN" dirty="0">
                    <a:solidFill>
                      <a:schemeClr val="tx1"/>
                    </a:solidFill>
                    <a:latin typeface="微软雅黑" panose="020B0503020204020204" pitchFamily="34" charset="-122"/>
                    <a:ea typeface="微软雅黑" panose="020B0503020204020204" pitchFamily="34" charset="-122"/>
                  </a:rPr>
                  <a:t>6 </a:t>
                </a:r>
                <a:r>
                  <a:rPr lang="zh-CN" altLang="en-US" dirty="0">
                    <a:solidFill>
                      <a:schemeClr val="tx1"/>
                    </a:solidFill>
                    <a:latin typeface="微软雅黑" panose="020B0503020204020204" pitchFamily="34" charset="-122"/>
                    <a:ea typeface="微软雅黑" panose="020B0503020204020204" pitchFamily="34" charset="-122"/>
                  </a:rPr>
                  <a:t>基于真实状态的</a:t>
                </a:r>
                <a:r>
                  <a:rPr lang="en-US" altLang="zh-CN" dirty="0">
                    <a:solidFill>
                      <a:schemeClr val="tx1"/>
                    </a:solidFill>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rPr>
                        </m:ctrlPr>
                      </m:sSubPr>
                      <m:e>
                        <m:r>
                          <a:rPr lang="en-US" altLang="zh-CN" b="1" i="1" smtClean="0">
                            <a:solidFill>
                              <a:schemeClr val="tx1"/>
                            </a:solidFill>
                            <a:latin typeface="Cambria Math" panose="02040503050406030204" pitchFamily="18" charset="0"/>
                            <a:ea typeface="微软雅黑" panose="020B0503020204020204" pitchFamily="34" charset="-122"/>
                          </a:rPr>
                          <m:t>𝑯</m:t>
                        </m:r>
                      </m:e>
                      <m:sub>
                        <m:r>
                          <a:rPr lang="en-US" altLang="zh-CN" i="1" smtClean="0">
                            <a:solidFill>
                              <a:schemeClr val="tx1"/>
                            </a:solidFill>
                            <a:latin typeface="Cambria Math" panose="02040503050406030204" pitchFamily="18" charset="0"/>
                            <a:ea typeface="Cambria Math" panose="02040503050406030204" pitchFamily="18" charset="0"/>
                          </a:rPr>
                          <m:t>∞</m:t>
                        </m:r>
                      </m:sub>
                    </m:sSub>
                  </m:oMath>
                </a14:m>
                <a:r>
                  <a:rPr lang="zh-CN" altLang="en-US" dirty="0">
                    <a:solidFill>
                      <a:schemeClr val="tx1"/>
                    </a:solidFill>
                    <a:latin typeface="微软雅黑" panose="020B0503020204020204" pitchFamily="34" charset="-122"/>
                    <a:ea typeface="微软雅黑" panose="020B0503020204020204" pitchFamily="34" charset="-122"/>
                  </a:rPr>
                  <a:t> 跟踪控制过程</a:t>
                </a:r>
              </a:p>
            </p:txBody>
          </p:sp>
        </mc:Choice>
        <mc:Fallback xmlns="">
          <p:sp>
            <p:nvSpPr>
              <p:cNvPr id="22" name="文本框 21">
                <a:extLst>
                  <a:ext uri="{FF2B5EF4-FFF2-40B4-BE49-F238E27FC236}">
                    <a16:creationId xmlns:a16="http://schemas.microsoft.com/office/drawing/2014/main" id="{8871AAC9-E3D5-42C3-9264-97B6B660376D}"/>
                  </a:ext>
                </a:extLst>
              </p:cNvPr>
              <p:cNvSpPr txBox="1">
                <a:spLocks noRot="1" noChangeAspect="1" noMove="1" noResize="1" noEditPoints="1" noAdjustHandles="1" noChangeArrowheads="1" noChangeShapeType="1" noTextEdit="1"/>
              </p:cNvSpPr>
              <p:nvPr/>
            </p:nvSpPr>
            <p:spPr>
              <a:xfrm>
                <a:off x="7013164" y="5751102"/>
                <a:ext cx="3842218" cy="276999"/>
              </a:xfrm>
              <a:prstGeom prst="rect">
                <a:avLst/>
              </a:prstGeom>
              <a:blipFill>
                <a:blip r:embed="rId15"/>
                <a:stretch>
                  <a:fillRect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E8356CED-1951-497D-AF41-AC008F280E75}"/>
                  </a:ext>
                </a:extLst>
              </p:cNvPr>
              <p:cNvSpPr txBox="1"/>
              <p:nvPr/>
            </p:nvSpPr>
            <p:spPr>
              <a:xfrm>
                <a:off x="1091445" y="4120499"/>
                <a:ext cx="4752528" cy="276999"/>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dirty="0">
                    <a:solidFill>
                      <a:schemeClr val="tx1"/>
                    </a:solidFill>
                    <a:latin typeface="微软雅黑" panose="020B0503020204020204" pitchFamily="34" charset="-122"/>
                    <a:ea typeface="微软雅黑" panose="020B0503020204020204" pitchFamily="34" charset="-122"/>
                  </a:rPr>
                  <a:t>图</a:t>
                </a:r>
                <a:r>
                  <a:rPr lang="en-US" altLang="zh-CN" dirty="0">
                    <a:solidFill>
                      <a:schemeClr val="tx1"/>
                    </a:solidFill>
                    <a:latin typeface="微软雅黑" panose="020B0503020204020204" pitchFamily="34" charset="-122"/>
                    <a:ea typeface="微软雅黑" panose="020B0503020204020204" pitchFamily="34" charset="-122"/>
                  </a:rPr>
                  <a:t>4 </a:t>
                </a:r>
                <a:r>
                  <a:rPr lang="zh-CN" altLang="en-US" dirty="0">
                    <a:solidFill>
                      <a:schemeClr val="tx1"/>
                    </a:solidFill>
                    <a:latin typeface="微软雅黑" panose="020B0503020204020204" pitchFamily="34" charset="-122"/>
                    <a:ea typeface="微软雅黑" panose="020B0503020204020204" pitchFamily="34" charset="-122"/>
                  </a:rPr>
                  <a:t>转移概率已知时 </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rPr>
                        </m:ctrlPr>
                      </m:sSubPr>
                      <m:e>
                        <m:r>
                          <a:rPr lang="en-US" altLang="zh-CN" b="1" i="1" smtClean="0">
                            <a:solidFill>
                              <a:schemeClr val="tx1"/>
                            </a:solidFill>
                            <a:latin typeface="Cambria Math" panose="02040503050406030204" pitchFamily="18" charset="0"/>
                            <a:ea typeface="微软雅黑" panose="020B0503020204020204" pitchFamily="34" charset="-122"/>
                          </a:rPr>
                          <m:t>𝑯</m:t>
                        </m:r>
                      </m:e>
                      <m:sub>
                        <m:r>
                          <a:rPr lang="en-US" altLang="zh-CN" i="1" smtClean="0">
                            <a:solidFill>
                              <a:schemeClr val="tx1"/>
                            </a:solidFill>
                            <a:latin typeface="Cambria Math" panose="02040503050406030204" pitchFamily="18" charset="0"/>
                            <a:ea typeface="Cambria Math" panose="02040503050406030204" pitchFamily="18" charset="0"/>
                          </a:rPr>
                          <m:t>∞</m:t>
                        </m:r>
                      </m:sub>
                    </m:sSub>
                  </m:oMath>
                </a14:m>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跟踪控制器以及解矩阵收敛过程</a:t>
                </a:r>
              </a:p>
            </p:txBody>
          </p:sp>
        </mc:Choice>
        <mc:Fallback xmlns="">
          <p:sp>
            <p:nvSpPr>
              <p:cNvPr id="28" name="文本框 27">
                <a:extLst>
                  <a:ext uri="{FF2B5EF4-FFF2-40B4-BE49-F238E27FC236}">
                    <a16:creationId xmlns:a16="http://schemas.microsoft.com/office/drawing/2014/main" id="{E8356CED-1951-497D-AF41-AC008F280E75}"/>
                  </a:ext>
                </a:extLst>
              </p:cNvPr>
              <p:cNvSpPr txBox="1">
                <a:spLocks noRot="1" noChangeAspect="1" noMove="1" noResize="1" noEditPoints="1" noAdjustHandles="1" noChangeArrowheads="1" noChangeShapeType="1" noTextEdit="1"/>
              </p:cNvSpPr>
              <p:nvPr/>
            </p:nvSpPr>
            <p:spPr>
              <a:xfrm>
                <a:off x="1091445" y="4120499"/>
                <a:ext cx="4752528" cy="276999"/>
              </a:xfrm>
              <a:prstGeom prst="rect">
                <a:avLst/>
              </a:prstGeom>
              <a:blipFill>
                <a:blip r:embed="rId16"/>
                <a:stretch>
                  <a:fillRect t="-2222"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826DEA61-1D4F-4B51-8D5A-6BB9AE268EB0}"/>
                  </a:ext>
                </a:extLst>
              </p:cNvPr>
              <p:cNvSpPr txBox="1"/>
              <p:nvPr/>
            </p:nvSpPr>
            <p:spPr>
              <a:xfrm>
                <a:off x="1121580" y="6032321"/>
                <a:ext cx="4692259" cy="276999"/>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dirty="0">
                    <a:solidFill>
                      <a:schemeClr val="tx1"/>
                    </a:solidFill>
                    <a:latin typeface="微软雅黑" panose="020B0503020204020204" pitchFamily="34" charset="-122"/>
                    <a:ea typeface="微软雅黑" panose="020B0503020204020204" pitchFamily="34" charset="-122"/>
                  </a:rPr>
                  <a:t>图</a:t>
                </a:r>
                <a:r>
                  <a:rPr lang="en-US" altLang="zh-CN" dirty="0">
                    <a:solidFill>
                      <a:schemeClr val="tx1"/>
                    </a:solidFill>
                    <a:latin typeface="微软雅黑" panose="020B0503020204020204" pitchFamily="34" charset="-122"/>
                    <a:ea typeface="微软雅黑" panose="020B0503020204020204" pitchFamily="34" charset="-122"/>
                  </a:rPr>
                  <a:t>5 </a:t>
                </a:r>
                <a:r>
                  <a:rPr lang="zh-CN" altLang="en-US" dirty="0">
                    <a:solidFill>
                      <a:schemeClr val="tx1"/>
                    </a:solidFill>
                    <a:latin typeface="微软雅黑" panose="020B0503020204020204" pitchFamily="34" charset="-122"/>
                    <a:ea typeface="微软雅黑" panose="020B0503020204020204" pitchFamily="34" charset="-122"/>
                  </a:rPr>
                  <a:t>转移概率未知时 </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rPr>
                        </m:ctrlPr>
                      </m:sSubPr>
                      <m:e>
                        <m:r>
                          <a:rPr lang="en-US" altLang="zh-CN" b="1" i="1" smtClean="0">
                            <a:solidFill>
                              <a:schemeClr val="tx1"/>
                            </a:solidFill>
                            <a:latin typeface="Cambria Math" panose="02040503050406030204" pitchFamily="18" charset="0"/>
                            <a:ea typeface="微软雅黑" panose="020B0503020204020204" pitchFamily="34" charset="-122"/>
                          </a:rPr>
                          <m:t>𝑯</m:t>
                        </m:r>
                      </m:e>
                      <m:sub>
                        <m:r>
                          <a:rPr lang="en-US" altLang="zh-CN" i="1" smtClean="0">
                            <a:solidFill>
                              <a:schemeClr val="tx1"/>
                            </a:solidFill>
                            <a:latin typeface="Cambria Math" panose="02040503050406030204" pitchFamily="18" charset="0"/>
                            <a:ea typeface="Cambria Math" panose="02040503050406030204" pitchFamily="18" charset="0"/>
                          </a:rPr>
                          <m:t>∞</m:t>
                        </m:r>
                      </m:sub>
                    </m:sSub>
                  </m:oMath>
                </a14:m>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跟踪控制器以及解矩阵收敛过程</a:t>
                </a:r>
              </a:p>
            </p:txBody>
          </p:sp>
        </mc:Choice>
        <mc:Fallback xmlns="">
          <p:sp>
            <p:nvSpPr>
              <p:cNvPr id="33" name="文本框 32">
                <a:extLst>
                  <a:ext uri="{FF2B5EF4-FFF2-40B4-BE49-F238E27FC236}">
                    <a16:creationId xmlns:a16="http://schemas.microsoft.com/office/drawing/2014/main" id="{826DEA61-1D4F-4B51-8D5A-6BB9AE268EB0}"/>
                  </a:ext>
                </a:extLst>
              </p:cNvPr>
              <p:cNvSpPr txBox="1">
                <a:spLocks noRot="1" noChangeAspect="1" noMove="1" noResize="1" noEditPoints="1" noAdjustHandles="1" noChangeArrowheads="1" noChangeShapeType="1" noTextEdit="1"/>
              </p:cNvSpPr>
              <p:nvPr/>
            </p:nvSpPr>
            <p:spPr>
              <a:xfrm>
                <a:off x="1121580" y="6032321"/>
                <a:ext cx="4692259" cy="276999"/>
              </a:xfrm>
              <a:prstGeom prst="rect">
                <a:avLst/>
              </a:prstGeom>
              <a:blipFill>
                <a:blip r:embed="rId17"/>
                <a:stretch>
                  <a:fillRect t="-2222" b="-17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1454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 </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24" name="文本框 23"/>
          <p:cNvSpPr txBox="1"/>
          <p:nvPr/>
        </p:nvSpPr>
        <p:spPr>
          <a:xfrm>
            <a:off x="6970447" y="5124243"/>
            <a:ext cx="3842218" cy="276999"/>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dirty="0">
                <a:solidFill>
                  <a:schemeClr val="tx1"/>
                </a:solidFill>
                <a:latin typeface="微软雅黑" panose="020B0503020204020204" pitchFamily="34" charset="-122"/>
                <a:ea typeface="微软雅黑" panose="020B0503020204020204" pitchFamily="34" charset="-122"/>
              </a:rPr>
              <a:t>图</a:t>
            </a:r>
            <a:r>
              <a:rPr lang="en-US" altLang="zh-CN" dirty="0">
                <a:solidFill>
                  <a:schemeClr val="tx1"/>
                </a:solidFill>
                <a:latin typeface="微软雅黑" panose="020B0503020204020204" pitchFamily="34" charset="-122"/>
                <a:ea typeface="微软雅黑" panose="020B0503020204020204" pitchFamily="34" charset="-122"/>
              </a:rPr>
              <a:t>8 </a:t>
            </a:r>
            <a:r>
              <a:rPr lang="en-US" altLang="zh-CN" i="1" dirty="0">
                <a:solidFill>
                  <a:schemeClr val="tx1"/>
                </a:solidFill>
                <a:latin typeface="微软雅黑" panose="020B0503020204020204" pitchFamily="34" charset="-122"/>
                <a:ea typeface="微软雅黑" panose="020B0503020204020204" pitchFamily="34" charset="-122"/>
              </a:rPr>
              <a:t>H</a:t>
            </a:r>
            <a:r>
              <a:rPr lang="en-US" altLang="zh-CN" baseline="-25000"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最优跟踪控制器作用下的跟踪控制过程</a:t>
            </a:r>
          </a:p>
        </p:txBody>
      </p:sp>
      <p:sp>
        <p:nvSpPr>
          <p:cNvPr id="12" name="文本框 11">
            <a:extLst>
              <a:ext uri="{FF2B5EF4-FFF2-40B4-BE49-F238E27FC236}">
                <a16:creationId xmlns:a16="http://schemas.microsoft.com/office/drawing/2014/main" id="{A9007A10-8A52-D82B-5991-4A9115157404}"/>
              </a:ext>
            </a:extLst>
          </p:cNvPr>
          <p:cNvSpPr txBox="1"/>
          <p:nvPr/>
        </p:nvSpPr>
        <p:spPr>
          <a:xfrm>
            <a:off x="1447237" y="5124243"/>
            <a:ext cx="3842218" cy="276999"/>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dirty="0">
                <a:solidFill>
                  <a:schemeClr val="tx1"/>
                </a:solidFill>
                <a:latin typeface="微软雅黑" panose="020B0503020204020204" pitchFamily="34" charset="-122"/>
                <a:ea typeface="微软雅黑" panose="020B0503020204020204" pitchFamily="34" charset="-122"/>
              </a:rPr>
              <a:t>图</a:t>
            </a:r>
            <a:r>
              <a:rPr lang="en-US" altLang="zh-CN" dirty="0">
                <a:solidFill>
                  <a:schemeClr val="tx1"/>
                </a:solidFill>
                <a:latin typeface="微软雅黑" panose="020B0503020204020204" pitchFamily="34" charset="-122"/>
                <a:ea typeface="微软雅黑" panose="020B0503020204020204" pitchFamily="34" charset="-122"/>
              </a:rPr>
              <a:t>7 </a:t>
            </a:r>
            <a:r>
              <a:rPr lang="en-US" altLang="zh-CN" i="1" dirty="0">
                <a:solidFill>
                  <a:schemeClr val="tx1"/>
                </a:solidFill>
                <a:latin typeface="微软雅黑" panose="020B0503020204020204" pitchFamily="34" charset="-122"/>
                <a:ea typeface="微软雅黑" panose="020B0503020204020204" pitchFamily="34" charset="-122"/>
              </a:rPr>
              <a:t>H</a:t>
            </a:r>
            <a:r>
              <a:rPr lang="en-US" altLang="zh-CN" baseline="-25000"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 </a:t>
            </a:r>
            <a:r>
              <a:rPr lang="zh-CN" altLang="en-US" dirty="0">
                <a:solidFill>
                  <a:schemeClr val="tx1"/>
                </a:solidFill>
                <a:latin typeface="微软雅黑" panose="020B0503020204020204" pitchFamily="34" charset="-122"/>
                <a:ea typeface="微软雅黑" panose="020B0503020204020204" pitchFamily="34" charset="-122"/>
              </a:rPr>
              <a:t>滤波器估计误差</a:t>
            </a:r>
          </a:p>
        </p:txBody>
      </p:sp>
      <p:sp>
        <p:nvSpPr>
          <p:cNvPr id="16" name="矩形 15">
            <a:extLst>
              <a:ext uri="{FF2B5EF4-FFF2-40B4-BE49-F238E27FC236}">
                <a16:creationId xmlns:a16="http://schemas.microsoft.com/office/drawing/2014/main" id="{69450A49-A2CD-418A-8DD7-927CDB088EA3}"/>
              </a:ext>
            </a:extLst>
          </p:cNvPr>
          <p:cNvSpPr/>
          <p:nvPr/>
        </p:nvSpPr>
        <p:spPr bwMode="auto">
          <a:xfrm>
            <a:off x="695400" y="2276872"/>
            <a:ext cx="10691019" cy="327941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effectLst/>
              <a:latin typeface="微软雅黑" panose="020B0503020204020204" pitchFamily="34" charset="-122"/>
              <a:ea typeface="微软雅黑" panose="020B0503020204020204" pitchFamily="34" charset="-122"/>
            </a:endParaRPr>
          </a:p>
        </p:txBody>
      </p:sp>
      <p:pic>
        <p:nvPicPr>
          <p:cNvPr id="4" name="图形 3">
            <a:extLst>
              <a:ext uri="{FF2B5EF4-FFF2-40B4-BE49-F238E27FC236}">
                <a16:creationId xmlns:a16="http://schemas.microsoft.com/office/drawing/2014/main" id="{879D8BD5-CB2B-428A-BBBD-88FEF66B0526}"/>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15" t="3704" r="6061"/>
          <a:stretch/>
        </p:blipFill>
        <p:spPr>
          <a:xfrm>
            <a:off x="6502537" y="2339011"/>
            <a:ext cx="4778039" cy="2700000"/>
          </a:xfrm>
          <a:prstGeom prst="rect">
            <a:avLst/>
          </a:prstGeom>
        </p:spPr>
      </p:pic>
      <p:sp>
        <p:nvSpPr>
          <p:cNvPr id="19" name="矩形 18">
            <a:extLst>
              <a:ext uri="{FF2B5EF4-FFF2-40B4-BE49-F238E27FC236}">
                <a16:creationId xmlns:a16="http://schemas.microsoft.com/office/drawing/2014/main" id="{7FF841A7-924A-462C-B3D1-6ECB952E2222}"/>
              </a:ext>
            </a:extLst>
          </p:cNvPr>
          <p:cNvSpPr/>
          <p:nvPr/>
        </p:nvSpPr>
        <p:spPr bwMode="auto">
          <a:xfrm>
            <a:off x="695708" y="5665104"/>
            <a:ext cx="10691019" cy="1076264"/>
          </a:xfrm>
          <a:prstGeom prst="rect">
            <a:avLst/>
          </a:prstGeom>
          <a:solidFill>
            <a:schemeClr val="bg1">
              <a:lumMod val="95000"/>
            </a:schemeClr>
          </a:solidFill>
          <a:ln w="1905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effectLst/>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8D034251-8309-4F1C-A29E-6195D4FAEF76}"/>
              </a:ext>
            </a:extLst>
          </p:cNvPr>
          <p:cNvSpPr txBox="1"/>
          <p:nvPr/>
        </p:nvSpPr>
        <p:spPr>
          <a:xfrm>
            <a:off x="695401" y="5722592"/>
            <a:ext cx="10691019" cy="961289"/>
          </a:xfrm>
          <a:prstGeom prst="rect">
            <a:avLst/>
          </a:prstGeom>
          <a:noFill/>
        </p:spPr>
        <p:txBody>
          <a:bodyPr wrap="square" rtlCol="0">
            <a:spAutoFit/>
          </a:bodyPr>
          <a:lstStyle/>
          <a:p>
            <a:pPr indent="540000">
              <a:lnSpc>
                <a:spcPct val="150000"/>
              </a:lnSpc>
            </a:pPr>
            <a:r>
              <a:rPr lang="zh-CN" altLang="en-US" sz="2000" b="1" dirty="0">
                <a:latin typeface="微软雅黑" panose="020B0503020204020204" pitchFamily="34" charset="-122"/>
                <a:ea typeface="微软雅黑" panose="020B0503020204020204" pitchFamily="34" charset="-122"/>
              </a:rPr>
              <a:t>本章设计的</a:t>
            </a:r>
            <a:r>
              <a:rPr lang="en-US" altLang="zh-CN" sz="2000" b="1" i="1" dirty="0">
                <a:latin typeface="微软雅黑" panose="020B0503020204020204" pitchFamily="34" charset="-122"/>
                <a:ea typeface="微软雅黑" panose="020B0503020204020204" pitchFamily="34" charset="-122"/>
              </a:rPr>
              <a:t>H</a:t>
            </a:r>
            <a:r>
              <a:rPr lang="en-US" altLang="zh-CN" sz="2000" b="1" baseline="-25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最优跟踪控制器、</a:t>
            </a:r>
            <a:r>
              <a:rPr lang="en-US" altLang="zh-CN" sz="2000" b="1" i="1" dirty="0">
                <a:latin typeface="微软雅黑" panose="020B0503020204020204" pitchFamily="34" charset="-122"/>
                <a:ea typeface="微软雅黑" panose="020B0503020204020204" pitchFamily="34" charset="-122"/>
              </a:rPr>
              <a:t>H</a:t>
            </a:r>
            <a:r>
              <a:rPr lang="en-US" altLang="zh-CN" sz="2000" b="1" baseline="-25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滤波器效果</a:t>
            </a:r>
            <a:r>
              <a:rPr lang="zh-CN" altLang="en-US" sz="2000" b="1" dirty="0">
                <a:solidFill>
                  <a:srgbClr val="C00000"/>
                </a:solidFill>
                <a:latin typeface="微软雅黑" panose="020B0503020204020204" pitchFamily="34" charset="-122"/>
                <a:ea typeface="微软雅黑" panose="020B0503020204020204" pitchFamily="34" charset="-122"/>
              </a:rPr>
              <a:t>良好</a:t>
            </a:r>
            <a:r>
              <a:rPr lang="zh-CN" altLang="en-US" sz="2000" b="1" dirty="0">
                <a:latin typeface="微软雅黑" panose="020B0503020204020204" pitchFamily="34" charset="-122"/>
                <a:ea typeface="微软雅黑" panose="020B0503020204020204" pitchFamily="34" charset="-122"/>
              </a:rPr>
              <a:t>，且转移概率已知与未知时控制器、滤波器的</a:t>
            </a:r>
            <a:r>
              <a:rPr lang="zh-CN" altLang="en-US" sz="2000" b="1" dirty="0">
                <a:solidFill>
                  <a:srgbClr val="C00000"/>
                </a:solidFill>
                <a:latin typeface="微软雅黑" panose="020B0503020204020204" pitchFamily="34" charset="-122"/>
                <a:ea typeface="微软雅黑" panose="020B0503020204020204" pitchFamily="34" charset="-122"/>
              </a:rPr>
              <a:t>性能相近</a:t>
            </a:r>
            <a:r>
              <a:rPr lang="zh-CN" altLang="en-US" sz="2000" b="1" dirty="0">
                <a:latin typeface="微软雅黑" panose="020B0503020204020204" pitchFamily="34" charset="-122"/>
                <a:ea typeface="微软雅黑" panose="020B0503020204020204" pitchFamily="34" charset="-122"/>
              </a:rPr>
              <a:t>，这说明本章提出的 </a:t>
            </a:r>
            <a:r>
              <a:rPr lang="en-US" altLang="zh-CN" sz="2000" b="1" dirty="0">
                <a:latin typeface="微软雅黑" panose="020B0503020204020204" pitchFamily="34" charset="-122"/>
                <a:ea typeface="微软雅黑" panose="020B0503020204020204" pitchFamily="34" charset="-122"/>
              </a:rPr>
              <a:t>GCARE </a:t>
            </a:r>
            <a:r>
              <a:rPr lang="zh-CN" altLang="en-US" sz="2000" b="1" dirty="0">
                <a:latin typeface="微软雅黑" panose="020B0503020204020204" pitchFamily="34" charset="-122"/>
                <a:ea typeface="微软雅黑" panose="020B0503020204020204" pitchFamily="34" charset="-122"/>
              </a:rPr>
              <a:t>及其求解算法是</a:t>
            </a:r>
            <a:r>
              <a:rPr lang="zh-CN" altLang="en-US" sz="2000" b="1" dirty="0">
                <a:solidFill>
                  <a:srgbClr val="C00000"/>
                </a:solidFill>
                <a:latin typeface="微软雅黑" panose="020B0503020204020204" pitchFamily="34" charset="-122"/>
                <a:ea typeface="微软雅黑" panose="020B0503020204020204" pitchFamily="34" charset="-122"/>
              </a:rPr>
              <a:t>有效</a:t>
            </a:r>
            <a:r>
              <a:rPr lang="zh-CN" altLang="en-US" sz="2000" b="1" dirty="0">
                <a:latin typeface="微软雅黑" panose="020B0503020204020204" pitchFamily="34" charset="-122"/>
                <a:ea typeface="微软雅黑" panose="020B0503020204020204" pitchFamily="34" charset="-122"/>
              </a:rPr>
              <a:t>的。</a:t>
            </a:r>
          </a:p>
        </p:txBody>
      </p:sp>
      <p:sp>
        <p:nvSpPr>
          <p:cNvPr id="22" name="圆角矩形 52">
            <a:extLst>
              <a:ext uri="{FF2B5EF4-FFF2-40B4-BE49-F238E27FC236}">
                <a16:creationId xmlns:a16="http://schemas.microsoft.com/office/drawing/2014/main" id="{8DDFFE6D-86AF-4364-A3DF-2331EB808EAD}"/>
              </a:ext>
            </a:extLst>
          </p:cNvPr>
          <p:cNvSpPr/>
          <p:nvPr/>
        </p:nvSpPr>
        <p:spPr bwMode="auto">
          <a:xfrm>
            <a:off x="695709" y="1241157"/>
            <a:ext cx="10691019" cy="961288"/>
          </a:xfrm>
          <a:prstGeom prst="roundRect">
            <a:avLst>
              <a:gd name="adj" fmla="val 0"/>
            </a:avLst>
          </a:prstGeom>
          <a:solidFill>
            <a:srgbClr val="EFFBFF"/>
          </a:solidFill>
          <a:ln w="6350" cap="flat" cmpd="sng" algn="ctr">
            <a:no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F7E52E4F-7ED5-4829-B595-795FB0A5E816}"/>
                  </a:ext>
                </a:extLst>
              </p:cNvPr>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𝟓𝟎</m:t>
                    </m:r>
                    <m:r>
                      <a:rPr lang="en-US" altLang="zh-CN" sz="2000" b="1" i="1" smtClean="0">
                        <a:solidFill>
                          <a:srgbClr val="002060"/>
                        </a:solidFill>
                        <a:latin typeface="Cambria Math" panose="02040503050406030204" pitchFamily="18" charset="0"/>
                        <a:ea typeface="微软雅黑" panose="020B0503020204020204" pitchFamily="34" charset="-122"/>
                      </a:rPr>
                      <m:t>𝑰</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2000" b="1" i="1">
                        <a:solidFill>
                          <a:srgbClr val="002060"/>
                        </a:solidFill>
                        <a:latin typeface="Cambria Math" panose="02040503050406030204" pitchFamily="18" charset="0"/>
                        <a:ea typeface="微软雅黑" panose="020B0503020204020204" pitchFamily="34" charset="-122"/>
                      </a:rPr>
                      <m:t>𝑹</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𝟓</m:t>
                    </m:r>
                    <m:r>
                      <a:rPr lang="en-US" altLang="zh-CN" sz="2000" b="1" i="1">
                        <a:solidFill>
                          <a:srgbClr val="002060"/>
                        </a:solidFill>
                        <a:latin typeface="Cambria Math" panose="02040503050406030204" pitchFamily="18" charset="0"/>
                        <a:ea typeface="微软雅黑" panose="020B0503020204020204" pitchFamily="34" charset="-122"/>
                      </a:rPr>
                      <m:t>𝑰</m:t>
                    </m:r>
                  </m:oMath>
                </a14:m>
                <a:r>
                  <a:rPr lang="en-US" altLang="zh-CN" sz="2000" b="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b="1" i="1">
                        <a:solidFill>
                          <a:srgbClr val="002060"/>
                        </a:solidFill>
                        <a:latin typeface="Cambria Math" panose="02040503050406030204" pitchFamily="18" charset="0"/>
                        <a:ea typeface="微软雅黑" panose="020B0503020204020204" pitchFamily="34" charset="-122"/>
                      </a:rPr>
                      <m:t>𝜸</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𝟗𝟗</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zh-CN" altLang="en-US" sz="2000" b="1" i="1" dirty="0" smtClean="0">
                        <a:solidFill>
                          <a:srgbClr val="002060"/>
                        </a:solidFill>
                        <a:latin typeface="Cambria Math" panose="02040503050406030204" pitchFamily="18" charset="0"/>
                        <a:ea typeface="微软雅黑" panose="020B0503020204020204" pitchFamily="34" charset="-122"/>
                      </a:rPr>
                      <m:t>𝝑</m:t>
                    </m:r>
                    <m:r>
                      <a:rPr lang="en-US" altLang="zh-CN" sz="2000" b="1" i="1" dirty="0" smtClean="0">
                        <a:solidFill>
                          <a:srgbClr val="002060"/>
                        </a:solidFill>
                        <a:latin typeface="Cambria Math" panose="02040503050406030204" pitchFamily="18" charset="0"/>
                        <a:ea typeface="微软雅黑" panose="020B0503020204020204" pitchFamily="34" charset="-122"/>
                      </a:rPr>
                      <m:t>=</m:t>
                    </m:r>
                    <m:r>
                      <a:rPr lang="en-US" altLang="zh-CN" sz="2000" b="1" i="1" dirty="0" smtClean="0">
                        <a:solidFill>
                          <a:srgbClr val="002060"/>
                        </a:solidFill>
                        <a:latin typeface="Cambria Math" panose="02040503050406030204" pitchFamily="18" charset="0"/>
                        <a:ea typeface="微软雅黑" panose="020B0503020204020204" pitchFamily="34" charset="-122"/>
                      </a:rPr>
                      <m:t>𝟏𝟓</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zh-CN" altLang="en-US" sz="2000" b="1" i="1" dirty="0" smtClean="0">
                        <a:solidFill>
                          <a:srgbClr val="002060"/>
                        </a:solidFill>
                        <a:latin typeface="Cambria Math" panose="02040503050406030204" pitchFamily="18" charset="0"/>
                        <a:ea typeface="微软雅黑" panose="020B0503020204020204" pitchFamily="34" charset="-122"/>
                      </a:rPr>
                      <m:t>𝜽</m:t>
                    </m:r>
                    <m:r>
                      <a:rPr lang="en-US" altLang="zh-CN" sz="2000" b="1" i="1" dirty="0" smtClean="0">
                        <a:solidFill>
                          <a:srgbClr val="002060"/>
                        </a:solidFill>
                        <a:latin typeface="Cambria Math" panose="02040503050406030204" pitchFamily="18" charset="0"/>
                        <a:ea typeface="微软雅黑" panose="020B0503020204020204" pitchFamily="34" charset="-122"/>
                      </a:rPr>
                      <m:t>=</m:t>
                    </m:r>
                    <m:r>
                      <a:rPr lang="en-US" altLang="zh-CN" sz="2000" b="1" i="1" dirty="0" smtClean="0">
                        <a:solidFill>
                          <a:srgbClr val="002060"/>
                        </a:solidFill>
                        <a:latin typeface="Cambria Math" panose="02040503050406030204" pitchFamily="18" charset="0"/>
                        <a:ea typeface="微软雅黑" panose="020B0503020204020204" pitchFamily="34" charset="-122"/>
                      </a:rPr>
                      <m:t>𝟑𝟗</m:t>
                    </m:r>
                    <m:r>
                      <a:rPr lang="en-US" altLang="zh-CN" sz="2000" b="1" i="1" dirty="0" smtClean="0">
                        <a:solidFill>
                          <a:srgbClr val="002060"/>
                        </a:solidFill>
                        <a:latin typeface="Cambria Math" panose="02040503050406030204" pitchFamily="18" charset="0"/>
                        <a:ea typeface="微软雅黑" panose="020B0503020204020204" pitchFamily="34" charset="-122"/>
                      </a:rPr>
                      <m:t>.</m:t>
                    </m:r>
                    <m:r>
                      <a:rPr lang="en-US" altLang="zh-CN" sz="2000" b="1" i="1" dirty="0" smtClean="0">
                        <a:solidFill>
                          <a:srgbClr val="002060"/>
                        </a:solidFill>
                        <a:latin typeface="Cambria Math" panose="02040503050406030204" pitchFamily="18" charset="0"/>
                        <a:ea typeface="微软雅黑" panose="020B0503020204020204" pitchFamily="34" charset="-122"/>
                      </a:rPr>
                      <m:t>𝟓</m:t>
                    </m:r>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23" name="文本框 22">
                <a:extLst>
                  <a:ext uri="{FF2B5EF4-FFF2-40B4-BE49-F238E27FC236}">
                    <a16:creationId xmlns:a16="http://schemas.microsoft.com/office/drawing/2014/main" id="{F7E52E4F-7ED5-4829-B595-795FB0A5E816}"/>
                  </a:ext>
                </a:extLst>
              </p:cNvPr>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8"/>
                <a:stretch>
                  <a:fillRect b="-10127"/>
                </a:stretch>
              </a:blipFill>
            </p:spPr>
            <p:txBody>
              <a:bodyPr/>
              <a:lstStyle/>
              <a:p>
                <a:r>
                  <a:rPr lang="zh-CN" altLang="en-US">
                    <a:noFill/>
                  </a:rPr>
                  <a:t> </a:t>
                </a:r>
              </a:p>
            </p:txBody>
          </p:sp>
        </mc:Fallback>
      </mc:AlternateContent>
      <p:pic>
        <p:nvPicPr>
          <p:cNvPr id="3" name="图形 2">
            <a:extLst>
              <a:ext uri="{FF2B5EF4-FFF2-40B4-BE49-F238E27FC236}">
                <a16:creationId xmlns:a16="http://schemas.microsoft.com/office/drawing/2014/main" id="{204B8013-B923-4ABD-B632-E78F827B80FD}"/>
              </a:ext>
            </a:extLst>
          </p:cNvPr>
          <p:cNvPicPr>
            <a:picLocks noChangeAspect="1"/>
          </p:cNvPicPr>
          <p:nvPr/>
        </p:nvPicPr>
        <p:blipFill rotWithShape="1">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l="1639" t="2191" r="6558"/>
          <a:stretch/>
        </p:blipFill>
        <p:spPr>
          <a:xfrm>
            <a:off x="839416" y="2339011"/>
            <a:ext cx="5057860" cy="2700000"/>
          </a:xfrm>
          <a:prstGeom prst="rect">
            <a:avLst/>
          </a:prstGeom>
        </p:spPr>
      </p:pic>
    </p:spTree>
    <p:extLst>
      <p:ext uri="{BB962C8B-B14F-4D97-AF65-F5344CB8AC3E}">
        <p14:creationId xmlns:p14="http://schemas.microsoft.com/office/powerpoint/2010/main" val="2746591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四、总结与展望</a:t>
            </a:r>
            <a:endParaRPr lang="zh-CN" altLang="en-US" b="1" dirty="0">
              <a:solidFill>
                <a:srgbClr val="00206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231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总  结</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矩形 71"/>
          <p:cNvSpPr/>
          <p:nvPr/>
        </p:nvSpPr>
        <p:spPr>
          <a:xfrm>
            <a:off x="868396" y="2234446"/>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1</a:t>
            </a:r>
          </a:p>
        </p:txBody>
      </p:sp>
      <p:sp>
        <p:nvSpPr>
          <p:cNvPr id="73" name="矩形: 圆角 72"/>
          <p:cNvSpPr/>
          <p:nvPr/>
        </p:nvSpPr>
        <p:spPr bwMode="auto">
          <a:xfrm>
            <a:off x="1909807" y="1856269"/>
            <a:ext cx="3106073" cy="1156465"/>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79" name="文本框 78"/>
          <p:cNvSpPr txBox="1"/>
          <p:nvPr/>
        </p:nvSpPr>
        <p:spPr>
          <a:xfrm>
            <a:off x="1909807" y="2080558"/>
            <a:ext cx="3106073"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马尔可夫跳变系统的线性二次型最优跟踪控制</a:t>
            </a:r>
          </a:p>
        </p:txBody>
      </p:sp>
      <p:sp>
        <p:nvSpPr>
          <p:cNvPr id="95" name="文本框 94"/>
          <p:cNvSpPr txBox="1"/>
          <p:nvPr/>
        </p:nvSpPr>
        <p:spPr>
          <a:xfrm>
            <a:off x="5173469" y="1789549"/>
            <a:ext cx="6140030" cy="128990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解决了无限时域下对</a:t>
            </a:r>
            <a:r>
              <a:rPr lang="zh-CN" altLang="en-US" dirty="0">
                <a:solidFill>
                  <a:srgbClr val="C00000"/>
                </a:solidFill>
                <a:latin typeface="微软雅黑" panose="020B0503020204020204" pitchFamily="34" charset="-122"/>
                <a:ea typeface="微软雅黑" panose="020B0503020204020204" pitchFamily="34" charset="-122"/>
              </a:rPr>
              <a:t>不稳定</a:t>
            </a:r>
            <a:r>
              <a:rPr lang="zh-CN" altLang="en-US" dirty="0">
                <a:latin typeface="微软雅黑" panose="020B0503020204020204" pitchFamily="34" charset="-122"/>
                <a:ea typeface="微软雅黑" panose="020B0503020204020204" pitchFamily="34" charset="-122"/>
              </a:rPr>
              <a:t>系统的跟踪控制问题；</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给出了</a:t>
            </a:r>
            <a:r>
              <a:rPr lang="en-US" altLang="zh-CN" dirty="0">
                <a:latin typeface="微软雅黑" panose="020B0503020204020204" pitchFamily="34" charset="-122"/>
                <a:ea typeface="微软雅黑" panose="020B0503020204020204" pitchFamily="34" charset="-122"/>
              </a:rPr>
              <a:t>CARE</a:t>
            </a:r>
            <a:r>
              <a:rPr lang="zh-CN" altLang="en-US" dirty="0">
                <a:latin typeface="微软雅黑" panose="020B0503020204020204" pitchFamily="34" charset="-122"/>
                <a:ea typeface="微软雅黑" panose="020B0503020204020204" pitchFamily="34" charset="-122"/>
              </a:rPr>
              <a:t>唯一镇定解的存在性与</a:t>
            </a:r>
            <a:r>
              <a:rPr lang="zh-CN" altLang="en-US" dirty="0">
                <a:solidFill>
                  <a:srgbClr val="C00000"/>
                </a:solidFill>
                <a:latin typeface="微软雅黑" panose="020B0503020204020204" pitchFamily="34" charset="-122"/>
                <a:ea typeface="微软雅黑" panose="020B0503020204020204" pitchFamily="34" charset="-122"/>
              </a:rPr>
              <a:t>稳定性证明</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设计转移概率已知与</a:t>
            </a:r>
            <a:r>
              <a:rPr lang="zh-CN" altLang="en-US" dirty="0">
                <a:solidFill>
                  <a:srgbClr val="C00000"/>
                </a:solidFill>
                <a:latin typeface="微软雅黑" panose="020B0503020204020204" pitchFamily="34" charset="-122"/>
                <a:ea typeface="微软雅黑" panose="020B0503020204020204" pitchFamily="34" charset="-122"/>
              </a:rPr>
              <a:t>未知</a:t>
            </a:r>
            <a:r>
              <a:rPr lang="zh-CN" altLang="en-US" dirty="0">
                <a:latin typeface="微软雅黑" panose="020B0503020204020204" pitchFamily="34" charset="-122"/>
                <a:ea typeface="微软雅黑" panose="020B0503020204020204" pitchFamily="34" charset="-122"/>
              </a:rPr>
              <a:t>时的</a:t>
            </a:r>
            <a:r>
              <a:rPr lang="en-US" altLang="zh-CN" dirty="0">
                <a:latin typeface="微软雅黑" panose="020B0503020204020204" pitchFamily="34" charset="-122"/>
                <a:ea typeface="微软雅黑" panose="020B0503020204020204" pitchFamily="34" charset="-122"/>
              </a:rPr>
              <a:t>CARE</a:t>
            </a:r>
            <a:r>
              <a:rPr lang="zh-CN" altLang="en-US" dirty="0">
                <a:latin typeface="微软雅黑" panose="020B0503020204020204" pitchFamily="34" charset="-122"/>
                <a:ea typeface="微软雅黑" panose="020B0503020204020204" pitchFamily="34" charset="-122"/>
              </a:rPr>
              <a:t>迭代求解算法；</a:t>
            </a:r>
            <a:endParaRPr lang="en-US" altLang="zh-CN" sz="1600"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a:xfrm>
            <a:off x="839416" y="5113545"/>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2</a:t>
            </a:r>
          </a:p>
        </p:txBody>
      </p:sp>
      <p:sp>
        <p:nvSpPr>
          <p:cNvPr id="100" name="矩形: 圆角 99"/>
          <p:cNvSpPr/>
          <p:nvPr/>
        </p:nvSpPr>
        <p:spPr bwMode="auto">
          <a:xfrm>
            <a:off x="1837799" y="4735368"/>
            <a:ext cx="3178081" cy="115646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01" name="文本框 100"/>
          <p:cNvSpPr txBox="1"/>
          <p:nvPr/>
        </p:nvSpPr>
        <p:spPr>
          <a:xfrm>
            <a:off x="1837799" y="4959657"/>
            <a:ext cx="3178081"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受扰马尔可夫跳变系统的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a:t>
            </a:r>
          </a:p>
        </p:txBody>
      </p:sp>
      <p:sp>
        <p:nvSpPr>
          <p:cNvPr id="105" name="文本框 104"/>
          <p:cNvSpPr txBox="1"/>
          <p:nvPr/>
        </p:nvSpPr>
        <p:spPr>
          <a:xfrm>
            <a:off x="5180361" y="4253149"/>
            <a:ext cx="6172223" cy="212090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解决了基于</a:t>
            </a:r>
            <a:r>
              <a:rPr lang="zh-CN" altLang="en-US" dirty="0">
                <a:solidFill>
                  <a:srgbClr val="C00000"/>
                </a:solidFill>
                <a:latin typeface="微软雅黑" panose="020B0503020204020204" pitchFamily="34" charset="-122"/>
                <a:ea typeface="微软雅黑" panose="020B0503020204020204" pitchFamily="34" charset="-122"/>
              </a:rPr>
              <a:t>状态估计</a:t>
            </a:r>
            <a:r>
              <a:rPr lang="zh-CN" altLang="en-US" dirty="0">
                <a:latin typeface="微软雅黑" panose="020B0503020204020204" pitchFamily="34" charset="-122"/>
                <a:ea typeface="微软雅黑" panose="020B0503020204020204" pitchFamily="34" charset="-122"/>
              </a:rPr>
              <a:t>的 </a:t>
            </a:r>
            <a:r>
              <a:rPr lang="en-US" altLang="zh-CN" i="1" dirty="0">
                <a:latin typeface="微软雅黑" panose="020B0503020204020204" pitchFamily="34" charset="-122"/>
                <a:ea typeface="微软雅黑" panose="020B0503020204020204" pitchFamily="34" charset="-122"/>
              </a:rPr>
              <a:t>H</a:t>
            </a:r>
            <a:r>
              <a:rPr lang="en-US" altLang="zh-CN" baseline="-250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最优跟踪控制问题；</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给出了</a:t>
            </a:r>
            <a:r>
              <a:rPr lang="en-US" altLang="zh-CN" dirty="0">
                <a:latin typeface="微软雅黑" panose="020B0503020204020204" pitchFamily="34" charset="-122"/>
                <a:ea typeface="微软雅黑" panose="020B0503020204020204" pitchFamily="34" charset="-122"/>
              </a:rPr>
              <a:t>GCARE</a:t>
            </a:r>
            <a:r>
              <a:rPr lang="zh-CN" altLang="en-US" dirty="0">
                <a:latin typeface="微软雅黑" panose="020B0503020204020204" pitchFamily="34" charset="-122"/>
                <a:ea typeface="微软雅黑" panose="020B0503020204020204" pitchFamily="34" charset="-122"/>
              </a:rPr>
              <a:t>唯一镇定解的存在性判据与稳定性证明，证明给定控制器满足期望的 </a:t>
            </a:r>
            <a:r>
              <a:rPr lang="en-US" altLang="zh-CN" i="1" dirty="0">
                <a:solidFill>
                  <a:srgbClr val="C00000"/>
                </a:solidFill>
                <a:latin typeface="微软雅黑" panose="020B0503020204020204" pitchFamily="34" charset="-122"/>
                <a:ea typeface="微软雅黑" panose="020B0503020204020204" pitchFamily="34" charset="-122"/>
              </a:rPr>
              <a:t>L</a:t>
            </a:r>
            <a:r>
              <a:rPr lang="en-US" altLang="zh-CN" baseline="-25000" dirty="0">
                <a:solidFill>
                  <a:srgbClr val="C00000"/>
                </a:solidFill>
                <a:latin typeface="微软雅黑" panose="020B0503020204020204" pitchFamily="34" charset="-122"/>
                <a:ea typeface="微软雅黑" panose="020B0503020204020204" pitchFamily="34" charset="-122"/>
              </a:rPr>
              <a:t>2 </a:t>
            </a:r>
            <a:r>
              <a:rPr lang="zh-CN" altLang="en-US" dirty="0">
                <a:solidFill>
                  <a:srgbClr val="C00000"/>
                </a:solidFill>
                <a:latin typeface="微软雅黑" panose="020B0503020204020204" pitchFamily="34" charset="-122"/>
                <a:ea typeface="微软雅黑" panose="020B0503020204020204" pitchFamily="34" charset="-122"/>
              </a:rPr>
              <a:t>增益</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设计转移概率已知与未知时的</a:t>
            </a:r>
            <a:r>
              <a:rPr lang="en-US" altLang="zh-CN" dirty="0">
                <a:solidFill>
                  <a:srgbClr val="C00000"/>
                </a:solidFill>
                <a:latin typeface="微软雅黑" panose="020B0503020204020204" pitchFamily="34" charset="-122"/>
                <a:ea typeface="微软雅黑" panose="020B0503020204020204" pitchFamily="34" charset="-122"/>
              </a:rPr>
              <a:t>GCARE</a:t>
            </a:r>
            <a:r>
              <a:rPr lang="zh-CN" altLang="en-US" dirty="0">
                <a:latin typeface="微软雅黑" panose="020B0503020204020204" pitchFamily="34" charset="-122"/>
                <a:ea typeface="微软雅黑" panose="020B0503020204020204" pitchFamily="34" charset="-122"/>
              </a:rPr>
              <a:t>迭代求解算法，给出转移概率已知的算法</a:t>
            </a:r>
            <a:r>
              <a:rPr lang="zh-CN" altLang="en-US" dirty="0">
                <a:solidFill>
                  <a:srgbClr val="C00000"/>
                </a:solidFill>
                <a:latin typeface="微软雅黑" panose="020B0503020204020204" pitchFamily="34" charset="-122"/>
                <a:ea typeface="微软雅黑" panose="020B0503020204020204" pitchFamily="34" charset="-122"/>
              </a:rPr>
              <a:t>收敛性证明</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5ACFE77C-0DAD-473A-A36D-8E81295020CE}"/>
              </a:ext>
            </a:extLst>
          </p:cNvPr>
          <p:cNvSpPr/>
          <p:nvPr/>
        </p:nvSpPr>
        <p:spPr bwMode="auto">
          <a:xfrm>
            <a:off x="695400" y="1513359"/>
            <a:ext cx="10691019" cy="1842284"/>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0E9578C2-7000-4B6F-846F-2C0AB707BE9D}"/>
              </a:ext>
            </a:extLst>
          </p:cNvPr>
          <p:cNvSpPr/>
          <p:nvPr/>
        </p:nvSpPr>
        <p:spPr bwMode="auto">
          <a:xfrm>
            <a:off x="695400" y="4188873"/>
            <a:ext cx="10691019" cy="224945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箭头: 右 28">
            <a:extLst>
              <a:ext uri="{FF2B5EF4-FFF2-40B4-BE49-F238E27FC236}">
                <a16:creationId xmlns:a16="http://schemas.microsoft.com/office/drawing/2014/main" id="{B7B352BF-12D1-44F0-A27B-399137397C7E}"/>
              </a:ext>
            </a:extLst>
          </p:cNvPr>
          <p:cNvSpPr/>
          <p:nvPr/>
        </p:nvSpPr>
        <p:spPr bwMode="auto">
          <a:xfrm rot="5400000">
            <a:off x="5881010" y="3617817"/>
            <a:ext cx="429981"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7577D49D-5866-49BC-AF67-5A3F51F85746}"/>
              </a:ext>
            </a:extLst>
          </p:cNvPr>
          <p:cNvSpPr txBox="1"/>
          <p:nvPr/>
        </p:nvSpPr>
        <p:spPr>
          <a:xfrm>
            <a:off x="6312875" y="3605407"/>
            <a:ext cx="1151277" cy="369332"/>
          </a:xfrm>
          <a:prstGeom prst="rect">
            <a:avLst/>
          </a:prstGeom>
          <a:noFill/>
        </p:spPr>
        <p:txBody>
          <a:bodyPr wrap="non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噪声扰动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展  望</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a:extLst>
              <a:ext uri="{FF2B5EF4-FFF2-40B4-BE49-F238E27FC236}">
                <a16:creationId xmlns:a16="http://schemas.microsoft.com/office/drawing/2014/main" id="{5F7485EF-F8D3-4BD0-A12E-94F9BC9666D0}"/>
              </a:ext>
            </a:extLst>
          </p:cNvPr>
          <p:cNvGrpSpPr/>
          <p:nvPr/>
        </p:nvGrpSpPr>
        <p:grpSpPr>
          <a:xfrm>
            <a:off x="1199456" y="1700808"/>
            <a:ext cx="9793088" cy="981586"/>
            <a:chOff x="1199456" y="1700808"/>
            <a:chExt cx="9793088" cy="981586"/>
          </a:xfrm>
        </p:grpSpPr>
        <p:sp>
          <p:nvSpPr>
            <p:cNvPr id="9" name="矩形 8"/>
            <p:cNvSpPr/>
            <p:nvPr/>
          </p:nvSpPr>
          <p:spPr bwMode="auto">
            <a:xfrm>
              <a:off x="1199456" y="1700808"/>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9" name="文本框 38"/>
            <p:cNvSpPr txBox="1"/>
            <p:nvPr/>
          </p:nvSpPr>
          <p:spPr>
            <a:xfrm>
              <a:off x="1199456" y="1935698"/>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研究乘性噪声、不确定性、时滞等更复杂情形下的控制问题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pSp>
      <p:grpSp>
        <p:nvGrpSpPr>
          <p:cNvPr id="3" name="组合 2">
            <a:extLst>
              <a:ext uri="{FF2B5EF4-FFF2-40B4-BE49-F238E27FC236}">
                <a16:creationId xmlns:a16="http://schemas.microsoft.com/office/drawing/2014/main" id="{FF88E855-E53C-43C9-AC65-8FD63319E075}"/>
              </a:ext>
            </a:extLst>
          </p:cNvPr>
          <p:cNvGrpSpPr/>
          <p:nvPr/>
        </p:nvGrpSpPr>
        <p:grpSpPr>
          <a:xfrm>
            <a:off x="1199456" y="3054031"/>
            <a:ext cx="9793088" cy="981586"/>
            <a:chOff x="1199456" y="3055159"/>
            <a:chExt cx="9793088" cy="981586"/>
          </a:xfrm>
        </p:grpSpPr>
        <p:sp>
          <p:nvSpPr>
            <p:cNvPr id="7" name="矩形 6"/>
            <p:cNvSpPr/>
            <p:nvPr/>
          </p:nvSpPr>
          <p:spPr bwMode="auto">
            <a:xfrm>
              <a:off x="1199456" y="3055159"/>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1199456" y="3290049"/>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研究系统参数未知时马尔可夫跳变系统的 </a:t>
              </a:r>
              <a:r>
                <a:rPr lang="en-US" altLang="zh-CN" sz="2400" b="1" dirty="0" err="1">
                  <a:solidFill>
                    <a:srgbClr val="002060"/>
                  </a:solidFill>
                  <a:latin typeface="微软雅黑" panose="020B0503020204020204" pitchFamily="34" charset="-122"/>
                  <a:ea typeface="微软雅黑" panose="020B0503020204020204" pitchFamily="34" charset="-122"/>
                </a:rPr>
                <a:t>Riccati</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en-US" sz="2400" b="1" dirty="0">
                  <a:solidFill>
                    <a:srgbClr val="002060"/>
                  </a:solidFill>
                  <a:latin typeface="微软雅黑" panose="020B0503020204020204" pitchFamily="34" charset="-122"/>
                  <a:ea typeface="微软雅黑" panose="020B0503020204020204" pitchFamily="34" charset="-122"/>
                </a:rPr>
                <a:t>方程求解问题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pSp>
      <p:grpSp>
        <p:nvGrpSpPr>
          <p:cNvPr id="16" name="组合 15">
            <a:extLst>
              <a:ext uri="{FF2B5EF4-FFF2-40B4-BE49-F238E27FC236}">
                <a16:creationId xmlns:a16="http://schemas.microsoft.com/office/drawing/2014/main" id="{FFF959E0-D2B5-43E6-9DFF-4E93AC746716}"/>
              </a:ext>
            </a:extLst>
          </p:cNvPr>
          <p:cNvGrpSpPr/>
          <p:nvPr/>
        </p:nvGrpSpPr>
        <p:grpSpPr>
          <a:xfrm>
            <a:off x="1196492" y="4407255"/>
            <a:ext cx="9793088" cy="981586"/>
            <a:chOff x="1199456" y="3055159"/>
            <a:chExt cx="9793088" cy="981586"/>
          </a:xfrm>
        </p:grpSpPr>
        <p:sp>
          <p:nvSpPr>
            <p:cNvPr id="17" name="矩形 16">
              <a:extLst>
                <a:ext uri="{FF2B5EF4-FFF2-40B4-BE49-F238E27FC236}">
                  <a16:creationId xmlns:a16="http://schemas.microsoft.com/office/drawing/2014/main" id="{4BC84629-E480-4880-9E19-097C0EA6626A}"/>
                </a:ext>
              </a:extLst>
            </p:cNvPr>
            <p:cNvSpPr/>
            <p:nvPr/>
          </p:nvSpPr>
          <p:spPr bwMode="auto">
            <a:xfrm>
              <a:off x="1199456" y="3055159"/>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3F75425-EB2B-41D1-894B-C364C8280EA9}"/>
                    </a:ext>
                  </a:extLst>
                </p:cNvPr>
                <p:cNvSpPr txBox="1"/>
                <p:nvPr/>
              </p:nvSpPr>
              <p:spPr>
                <a:xfrm>
                  <a:off x="1199456" y="3290049"/>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研究混合</a:t>
                  </a:r>
                  <a14:m>
                    <m:oMath xmlns:m="http://schemas.openxmlformats.org/officeDocument/2006/math">
                      <m:f>
                        <m:fPr>
                          <m:type m:val="lin"/>
                          <m:ctrlPr>
                            <a:rPr lang="en-US" altLang="zh-CN" sz="2400" b="1" i="1" smtClean="0">
                              <a:solidFill>
                                <a:srgbClr val="002060"/>
                              </a:solidFill>
                              <a:latin typeface="Cambria Math" panose="02040503050406030204" pitchFamily="18" charset="0"/>
                              <a:ea typeface="微软雅黑" panose="020B0503020204020204" pitchFamily="34" charset="-122"/>
                            </a:rPr>
                          </m:ctrlPr>
                        </m:fPr>
                        <m:num>
                          <m:sSub>
                            <m:sSubPr>
                              <m:ctrlPr>
                                <a:rPr lang="en-US" altLang="zh-CN" sz="2400" b="1" i="1">
                                  <a:solidFill>
                                    <a:srgbClr val="002060"/>
                                  </a:solidFill>
                                  <a:latin typeface="Cambria Math" panose="02040503050406030204" pitchFamily="18" charset="0"/>
                                  <a:ea typeface="微软雅黑" panose="020B0503020204020204" pitchFamily="34" charset="-122"/>
                                </a:rPr>
                              </m:ctrlPr>
                            </m:sSubPr>
                            <m:e>
                              <m:r>
                                <a:rPr lang="en-US" altLang="zh-CN" sz="2400" b="1" i="1">
                                  <a:solidFill>
                                    <a:srgbClr val="002060"/>
                                  </a:solidFill>
                                  <a:latin typeface="Cambria Math" panose="02040503050406030204" pitchFamily="18" charset="0"/>
                                  <a:ea typeface="微软雅黑" panose="020B0503020204020204" pitchFamily="34" charset="-122"/>
                                </a:rPr>
                                <m:t>𝑯</m:t>
                              </m:r>
                            </m:e>
                            <m:sub>
                              <m:r>
                                <a:rPr lang="en-US" altLang="zh-CN" sz="2400" b="1" i="1">
                                  <a:solidFill>
                                    <a:srgbClr val="002060"/>
                                  </a:solidFill>
                                  <a:latin typeface="Cambria Math" panose="02040503050406030204" pitchFamily="18" charset="0"/>
                                  <a:ea typeface="微软雅黑" panose="020B0503020204020204" pitchFamily="34" charset="-122"/>
                                </a:rPr>
                                <m:t>𝟐</m:t>
                              </m:r>
                            </m:sub>
                          </m:sSub>
                        </m:num>
                        <m:den>
                          <m:sSub>
                            <m:sSubPr>
                              <m:ctrlPr>
                                <a:rPr lang="en-US" altLang="zh-CN" sz="2400" b="1" i="1" smtClean="0">
                                  <a:solidFill>
                                    <a:srgbClr val="002060"/>
                                  </a:solidFill>
                                  <a:latin typeface="Cambria Math" panose="02040503050406030204" pitchFamily="18" charset="0"/>
                                  <a:ea typeface="微软雅黑" panose="020B0503020204020204" pitchFamily="34" charset="-122"/>
                                </a:rPr>
                              </m:ctrlPr>
                            </m:sSubPr>
                            <m:e>
                              <m:r>
                                <a:rPr lang="en-US" altLang="zh-CN" sz="2400" b="1" i="1" smtClean="0">
                                  <a:solidFill>
                                    <a:srgbClr val="002060"/>
                                  </a:solidFill>
                                  <a:latin typeface="Cambria Math" panose="02040503050406030204" pitchFamily="18" charset="0"/>
                                  <a:ea typeface="微软雅黑" panose="020B0503020204020204" pitchFamily="34" charset="-122"/>
                                </a:rPr>
                                <m:t>𝑯</m:t>
                              </m:r>
                            </m:e>
                            <m:sub>
                              <m:r>
                                <a:rPr lang="en-US" altLang="zh-CN" sz="2400" b="1" i="1" smtClean="0">
                                  <a:solidFill>
                                    <a:srgbClr val="002060"/>
                                  </a:solidFill>
                                  <a:latin typeface="Cambria Math" panose="02040503050406030204" pitchFamily="18" charset="0"/>
                                  <a:ea typeface="Cambria Math" panose="02040503050406030204" pitchFamily="18" charset="0"/>
                                </a:rPr>
                                <m:t>∞</m:t>
                              </m:r>
                            </m:sub>
                          </m:sSub>
                        </m:den>
                      </m:f>
                    </m:oMath>
                  </a14:m>
                  <a:r>
                    <a:rPr lang="zh-CN" altLang="en-US" sz="2400" b="1" dirty="0">
                      <a:solidFill>
                        <a:srgbClr val="002060"/>
                      </a:solidFill>
                      <a:latin typeface="微软雅黑" panose="020B0503020204020204" pitchFamily="34" charset="-122"/>
                      <a:ea typeface="微软雅黑" panose="020B0503020204020204" pitchFamily="34" charset="-122"/>
                    </a:rPr>
                    <a:t>控制、自适应控制、深度学习等控制方法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18" name="文本框 17">
                  <a:extLst>
                    <a:ext uri="{FF2B5EF4-FFF2-40B4-BE49-F238E27FC236}">
                      <a16:creationId xmlns:a16="http://schemas.microsoft.com/office/drawing/2014/main" id="{93F75425-EB2B-41D1-894B-C364C8280EA9}"/>
                    </a:ext>
                  </a:extLst>
                </p:cNvPr>
                <p:cNvSpPr txBox="1">
                  <a:spLocks noRot="1" noChangeAspect="1" noMove="1" noResize="1" noEditPoints="1" noAdjustHandles="1" noChangeArrowheads="1" noChangeShapeType="1" noTextEdit="1"/>
                </p:cNvSpPr>
                <p:nvPr/>
              </p:nvSpPr>
              <p:spPr>
                <a:xfrm>
                  <a:off x="1199456" y="3290049"/>
                  <a:ext cx="9793088" cy="511807"/>
                </a:xfrm>
                <a:prstGeom prst="rect">
                  <a:avLst/>
                </a:prstGeom>
                <a:blipFill>
                  <a:blip r:embed="rId4"/>
                  <a:stretch>
                    <a:fillRect l="-809" t="-103614" b="-177108"/>
                  </a:stretch>
                </a:blipFill>
              </p:spPr>
              <p:txBody>
                <a:bodyPr/>
                <a:lstStyle/>
                <a:p>
                  <a:r>
                    <a:rPr lang="zh-CN" altLang="en-US">
                      <a:noFill/>
                    </a:rPr>
                    <a:t> </a:t>
                  </a:r>
                </a:p>
              </p:txBody>
            </p:sp>
          </mc:Fallback>
        </mc:AlternateContent>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主要科研成果</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extLst>
              <p:ext uri="{D42A27DB-BD31-4B8C-83A1-F6EECF244321}">
                <p14:modId xmlns:p14="http://schemas.microsoft.com/office/powerpoint/2010/main" val="1042994521"/>
              </p:ext>
            </p:extLst>
          </p:nvPr>
        </p:nvGraphicFramePr>
        <p:xfrm>
          <a:off x="695400" y="1700808"/>
          <a:ext cx="10657185" cy="1808009"/>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gridCol w="1224137">
                  <a:extLst>
                    <a:ext uri="{9D8B030D-6E8A-4147-A177-3AD203B41FA5}">
                      <a16:colId xmlns:a16="http://schemas.microsoft.com/office/drawing/2014/main" val="20002"/>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发表论文</a:t>
                      </a:r>
                    </a:p>
                  </a:txBody>
                  <a:tcPr anchor="ctr">
                    <a:solidFill>
                      <a:schemeClr val="tx2"/>
                    </a:solidFill>
                  </a:tcPr>
                </a:tc>
                <a:tc>
                  <a:txBody>
                    <a:bodyPr/>
                    <a:lstStyle/>
                    <a:p>
                      <a:pPr algn="ct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收录</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en-US" altLang="zh-CN" sz="1800" dirty="0">
                          <a:latin typeface="Times New Roman" panose="02020603050405020304" pitchFamily="18" charset="0"/>
                          <a:cs typeface="Times New Roman" panose="02020603050405020304" pitchFamily="18" charset="0"/>
                        </a:rPr>
                        <a:t>Shen Y, </a:t>
                      </a:r>
                      <a:r>
                        <a:rPr lang="en-US" altLang="zh-CN" sz="1800" b="1" dirty="0">
                          <a:solidFill>
                            <a:schemeClr val="tx1"/>
                          </a:solidFill>
                          <a:latin typeface="Times New Roman" panose="02020603050405020304" pitchFamily="18" charset="0"/>
                          <a:cs typeface="Times New Roman" panose="02020603050405020304" pitchFamily="18" charset="0"/>
                        </a:rPr>
                        <a:t>Yao C-K</a:t>
                      </a:r>
                      <a:r>
                        <a:rPr lang="en-US" altLang="zh-CN" sz="1800" dirty="0">
                          <a:latin typeface="Times New Roman" panose="02020603050405020304" pitchFamily="18" charset="0"/>
                          <a:cs typeface="Times New Roman" panose="02020603050405020304" pitchFamily="18" charset="0"/>
                        </a:rPr>
                        <a:t>, Chen B, Che W-W, Wu Z-G. </a:t>
                      </a:r>
                      <a:r>
                        <a:rPr lang="en-US" altLang="zh-CN" sz="1800" i="1" dirty="0">
                          <a:latin typeface="Times New Roman" panose="02020603050405020304" pitchFamily="18" charset="0"/>
                          <a:cs typeface="Times New Roman" panose="02020603050405020304" pitchFamily="18" charset="0"/>
                        </a:rPr>
                        <a:t>H</a:t>
                      </a:r>
                      <a:r>
                        <a:rPr lang="en-US" altLang="zh-CN" sz="1800" baseline="-250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 optimal output tracking control for Markov jump systems: A reinforcement learning-based approach[J]. </a:t>
                      </a:r>
                      <a:r>
                        <a:rPr lang="en-US" altLang="zh-CN" sz="1800" b="1" dirty="0">
                          <a:latin typeface="Times New Roman" panose="02020603050405020304" pitchFamily="18" charset="0"/>
                          <a:cs typeface="Times New Roman" panose="02020603050405020304" pitchFamily="18" charset="0"/>
                        </a:rPr>
                        <a:t>International Journal of Robust and Nonlinear Control</a:t>
                      </a:r>
                      <a:r>
                        <a:rPr lang="en-US" altLang="zh-CN" sz="1800" b="0" dirty="0">
                          <a:latin typeface="Times New Roman" panose="02020603050405020304" pitchFamily="18" charset="0"/>
                          <a:cs typeface="Times New Roman" panose="02020603050405020304" pitchFamily="18" charset="0"/>
                        </a:rPr>
                        <a:t>,</a:t>
                      </a:r>
                      <a:r>
                        <a:rPr lang="zh-CN" altLang="en-US" sz="1800" b="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2024, 34(8):5149-5167.</a:t>
                      </a:r>
                    </a:p>
                  </a:txBody>
                  <a:tcPr anchor="ctr">
                    <a:solidFill>
                      <a:schemeClr val="tx2">
                        <a:lumMod val="20000"/>
                        <a:lumOff val="80000"/>
                      </a:schemeClr>
                    </a:solidFill>
                  </a:tcPr>
                </a:tc>
                <a:tc>
                  <a:txBody>
                    <a:bodyPr/>
                    <a:lstStyle/>
                    <a:p>
                      <a:pPr algn="ctr"/>
                      <a:r>
                        <a:rPr lang="en-US" altLang="zh-CN" sz="1800" dirty="0">
                          <a:latin typeface="Times New Roman" panose="02020603050405020304" pitchFamily="18" charset="0"/>
                          <a:cs typeface="Times New Roman" panose="02020603050405020304" pitchFamily="18" charset="0"/>
                        </a:rPr>
                        <a:t>SCI</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3" name="表格 2">
            <a:extLst>
              <a:ext uri="{FF2B5EF4-FFF2-40B4-BE49-F238E27FC236}">
                <a16:creationId xmlns:a16="http://schemas.microsoft.com/office/drawing/2014/main" id="{18F956F8-3A13-06B1-3BD9-978A06969142}"/>
              </a:ext>
            </a:extLst>
          </p:cNvPr>
          <p:cNvGraphicFramePr>
            <a:graphicFrameLocks noGrp="1"/>
          </p:cNvGraphicFramePr>
          <p:nvPr>
            <p:extLst>
              <p:ext uri="{D42A27DB-BD31-4B8C-83A1-F6EECF244321}">
                <p14:modId xmlns:p14="http://schemas.microsoft.com/office/powerpoint/2010/main" val="2203499023"/>
              </p:ext>
            </p:extLst>
          </p:nvPr>
        </p:nvGraphicFramePr>
        <p:xfrm>
          <a:off x="695400" y="4076809"/>
          <a:ext cx="10657184" cy="220463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9865096">
                  <a:extLst>
                    <a:ext uri="{9D8B030D-6E8A-4147-A177-3AD203B41FA5}">
                      <a16:colId xmlns:a16="http://schemas.microsoft.com/office/drawing/2014/main" val="20001"/>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专利与软著</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tc>
                  <a:txBody>
                    <a:bodyPr/>
                    <a:lstStyle/>
                    <a:p>
                      <a:pPr algn="just">
                        <a:lnSpc>
                          <a:spcPct val="125000"/>
                        </a:lnSpc>
                      </a:pPr>
                      <a:r>
                        <a:rPr lang="zh-CN" altLang="en-US" sz="1800" b="0" dirty="0">
                          <a:latin typeface="Times New Roman" panose="02020603050405020304" pitchFamily="18" charset="0"/>
                          <a:cs typeface="Times New Roman" panose="02020603050405020304" pitchFamily="18" charset="0"/>
                        </a:rPr>
                        <a:t>沈英</a:t>
                      </a:r>
                      <a:r>
                        <a:rPr lang="en-US" altLang="zh-CN" sz="1800" b="0" dirty="0">
                          <a:latin typeface="Times New Roman" panose="02020603050405020304" pitchFamily="18" charset="0"/>
                          <a:cs typeface="Times New Roman" panose="02020603050405020304" pitchFamily="18" charset="0"/>
                        </a:rPr>
                        <a:t>, </a:t>
                      </a:r>
                      <a:r>
                        <a:rPr lang="zh-CN" altLang="en-US" sz="1800" b="1" dirty="0">
                          <a:solidFill>
                            <a:schemeClr val="tx1"/>
                          </a:solidFill>
                          <a:latin typeface="Times New Roman" panose="02020603050405020304" pitchFamily="18" charset="0"/>
                          <a:cs typeface="Times New Roman" panose="02020603050405020304" pitchFamily="18" charset="0"/>
                        </a:rPr>
                        <a:t>姚才康</a:t>
                      </a:r>
                      <a:r>
                        <a:rPr lang="en-US" altLang="zh-CN" sz="1800" b="0" dirty="0">
                          <a:latin typeface="Times New Roman" panose="02020603050405020304" pitchFamily="18" charset="0"/>
                          <a:cs typeface="Times New Roman" panose="02020603050405020304" pitchFamily="18" charset="0"/>
                        </a:rPr>
                        <a:t>, </a:t>
                      </a:r>
                      <a:r>
                        <a:rPr lang="zh-CN" altLang="en-US" sz="1800" b="0" dirty="0">
                          <a:latin typeface="Times New Roman" panose="02020603050405020304" pitchFamily="18" charset="0"/>
                          <a:cs typeface="Times New Roman" panose="02020603050405020304" pitchFamily="18" charset="0"/>
                        </a:rPr>
                        <a:t>倪洪杰</a:t>
                      </a:r>
                      <a:r>
                        <a:rPr lang="en-US" altLang="zh-CN" sz="1800" b="0" dirty="0">
                          <a:latin typeface="Times New Roman" panose="02020603050405020304" pitchFamily="18" charset="0"/>
                          <a:cs typeface="Times New Roman" panose="02020603050405020304" pitchFamily="18" charset="0"/>
                        </a:rPr>
                        <a:t>. </a:t>
                      </a:r>
                      <a:r>
                        <a:rPr lang="zh-CN" altLang="en-US" sz="1800" b="0" dirty="0">
                          <a:latin typeface="Times New Roman" panose="02020603050405020304" pitchFamily="18" charset="0"/>
                          <a:cs typeface="Times New Roman" panose="02020603050405020304" pitchFamily="18" charset="0"/>
                        </a:rPr>
                        <a:t>一种适用于机械臂中具有功率模式切换的直流电机输出跟踪控制方法</a:t>
                      </a:r>
                      <a:r>
                        <a:rPr lang="en-US" altLang="zh-CN" sz="1800" b="0" dirty="0">
                          <a:latin typeface="Times New Roman" panose="02020603050405020304" pitchFamily="18" charset="0"/>
                          <a:cs typeface="Times New Roman" panose="02020603050405020304" pitchFamily="18" charset="0"/>
                        </a:rPr>
                        <a:t>, 2023</a:t>
                      </a:r>
                    </a:p>
                    <a:p>
                      <a:pPr algn="l">
                        <a:lnSpc>
                          <a:spcPct val="125000"/>
                        </a:lnSpc>
                      </a:pPr>
                      <a:r>
                        <a:rPr lang="en-US" altLang="zh-CN" sz="1800" b="0" dirty="0">
                          <a:latin typeface="Times New Roman" panose="02020603050405020304" pitchFamily="18" charset="0"/>
                          <a:cs typeface="Times New Roman" panose="02020603050405020304" pitchFamily="18" charset="0"/>
                        </a:rPr>
                        <a:t>10824266.7, 2023</a:t>
                      </a:r>
                      <a:r>
                        <a:rPr lang="zh-CN" altLang="en-US" sz="1800" b="0" dirty="0">
                          <a:latin typeface="Times New Roman" panose="02020603050405020304" pitchFamily="18" charset="0"/>
                          <a:cs typeface="Times New Roman" panose="02020603050405020304" pitchFamily="18" charset="0"/>
                        </a:rPr>
                        <a:t>年</a:t>
                      </a:r>
                      <a:r>
                        <a:rPr lang="en-US" altLang="zh-CN" sz="1800" b="0" dirty="0">
                          <a:latin typeface="Times New Roman" panose="02020603050405020304" pitchFamily="18" charset="0"/>
                          <a:cs typeface="Times New Roman" panose="02020603050405020304" pitchFamily="18" charset="0"/>
                        </a:rPr>
                        <a:t>7</a:t>
                      </a:r>
                      <a:r>
                        <a:rPr lang="zh-CN" altLang="en-US" sz="1800" b="0" dirty="0">
                          <a:latin typeface="Times New Roman" panose="02020603050405020304" pitchFamily="18" charset="0"/>
                          <a:cs typeface="Times New Roman" panose="02020603050405020304" pitchFamily="18" charset="0"/>
                        </a:rPr>
                        <a:t>月</a:t>
                      </a:r>
                      <a:r>
                        <a:rPr lang="en-US" altLang="zh-CN" sz="1800" b="0" dirty="0">
                          <a:latin typeface="Times New Roman" panose="02020603050405020304" pitchFamily="18" charset="0"/>
                          <a:cs typeface="Times New Roman" panose="02020603050405020304" pitchFamily="18" charset="0"/>
                        </a:rPr>
                        <a:t>6</a:t>
                      </a:r>
                      <a:r>
                        <a:rPr lang="zh-CN" altLang="en-US" sz="1800" b="0" dirty="0">
                          <a:latin typeface="Times New Roman" panose="02020603050405020304" pitchFamily="18" charset="0"/>
                          <a:cs typeface="Times New Roman" panose="02020603050405020304" pitchFamily="18" charset="0"/>
                        </a:rPr>
                        <a:t>日</a:t>
                      </a:r>
                      <a:r>
                        <a:rPr lang="en-US" altLang="zh-CN" sz="1800" b="0" dirty="0">
                          <a:latin typeface="Times New Roman" panose="02020603050405020304" pitchFamily="18" charset="0"/>
                          <a:cs typeface="Times New Roman" panose="02020603050405020304" pitchFamily="18" charset="0"/>
                        </a:rPr>
                        <a:t>.</a:t>
                      </a:r>
                      <a:endParaRPr lang="zh-CN" altLang="en-US" sz="1800" b="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extLst>
                  <a:ext uri="{0D108BD9-81ED-4DB2-BD59-A6C34878D82A}">
                    <a16:rowId xmlns:a16="http://schemas.microsoft.com/office/drawing/2014/main" val="10002"/>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2</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latinLnBrk="1">
                        <a:lnSpc>
                          <a:spcPct val="125000"/>
                        </a:lnSpc>
                      </a:pPr>
                      <a:r>
                        <a:rPr lang="zh-CN" altLang="en-US" sz="1800" dirty="0">
                          <a:latin typeface="Times New Roman" panose="02020603050405020304" pitchFamily="18" charset="0"/>
                          <a:cs typeface="Times New Roman" panose="02020603050405020304" pitchFamily="18" charset="0"/>
                        </a:rPr>
                        <a:t>沈英</a:t>
                      </a:r>
                      <a:r>
                        <a:rPr lang="en-US" altLang="zh-CN" sz="1800" dirty="0">
                          <a:latin typeface="Times New Roman" panose="02020603050405020304" pitchFamily="18" charset="0"/>
                          <a:cs typeface="Times New Roman" panose="02020603050405020304" pitchFamily="18" charset="0"/>
                        </a:rPr>
                        <a:t>, </a:t>
                      </a:r>
                      <a:r>
                        <a:rPr lang="zh-CN" altLang="en-US" sz="1800" b="1" dirty="0">
                          <a:latin typeface="Times New Roman" panose="02020603050405020304" pitchFamily="18" charset="0"/>
                          <a:cs typeface="Times New Roman" panose="02020603050405020304" pitchFamily="18" charset="0"/>
                        </a:rPr>
                        <a:t>姚才康</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倪洪杰</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机械臂中信息不完全直流电机输出跟踪控制软件</a:t>
                      </a:r>
                      <a:r>
                        <a:rPr lang="en-US" altLang="zh-CN" sz="1800" dirty="0">
                          <a:latin typeface="Times New Roman" panose="02020603050405020304" pitchFamily="18" charset="0"/>
                          <a:cs typeface="Times New Roman" panose="02020603050405020304" pitchFamily="18" charset="0"/>
                        </a:rPr>
                        <a:t>V1.0, 2023SR1088457, 2023</a:t>
                      </a:r>
                      <a:r>
                        <a:rPr lang="zh-CN" altLang="en-US" sz="1800" dirty="0">
                          <a:latin typeface="Times New Roman" panose="02020603050405020304" pitchFamily="18" charset="0"/>
                          <a:cs typeface="Times New Roman" panose="02020603050405020304" pitchFamily="18" charset="0"/>
                        </a:rPr>
                        <a:t>年</a:t>
                      </a:r>
                      <a:r>
                        <a:rPr lang="en-US" altLang="zh-CN" sz="1800" dirty="0">
                          <a:latin typeface="Times New Roman" panose="02020603050405020304" pitchFamily="18" charset="0"/>
                          <a:cs typeface="Times New Roman" panose="02020603050405020304" pitchFamily="18" charset="0"/>
                        </a:rPr>
                        <a:t>9</a:t>
                      </a:r>
                      <a:r>
                        <a:rPr lang="zh-CN" altLang="en-US" sz="1800" dirty="0">
                          <a:latin typeface="Times New Roman" panose="02020603050405020304" pitchFamily="18" charset="0"/>
                          <a:cs typeface="Times New Roman" panose="02020603050405020304" pitchFamily="18" charset="0"/>
                        </a:rPr>
                        <a:t>月</a:t>
                      </a:r>
                      <a:r>
                        <a:rPr lang="en-US" altLang="zh-CN" sz="1800" dirty="0">
                          <a:latin typeface="Times New Roman" panose="02020603050405020304" pitchFamily="18" charset="0"/>
                          <a:cs typeface="Times New Roman" panose="02020603050405020304" pitchFamily="18" charset="0"/>
                        </a:rPr>
                        <a:t>18</a:t>
                      </a:r>
                      <a:r>
                        <a:rPr lang="zh-CN" altLang="en-US" sz="1800" dirty="0">
                          <a:latin typeface="Times New Roman" panose="02020603050405020304" pitchFamily="18" charset="0"/>
                          <a:cs typeface="Times New Roman" panose="02020603050405020304" pitchFamily="18" charset="0"/>
                        </a:rPr>
                        <a:t>日</a:t>
                      </a: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52">
            <a:extLst>
              <a:ext uri="{FF2B5EF4-FFF2-40B4-BE49-F238E27FC236}">
                <a16:creationId xmlns:a16="http://schemas.microsoft.com/office/drawing/2014/main" id="{B424697D-19F5-09AD-EC00-910EDA0A8B2A}"/>
              </a:ext>
            </a:extLst>
          </p:cNvPr>
          <p:cNvSpPr/>
          <p:nvPr/>
        </p:nvSpPr>
        <p:spPr bwMode="auto">
          <a:xfrm>
            <a:off x="695709" y="1301998"/>
            <a:ext cx="10691019" cy="1542890"/>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sp>
        <p:nvSpPr>
          <p:cNvPr id="28" name="文本框 45"/>
          <p:cNvSpPr txBox="1">
            <a:spLocks noChangeArrowheads="1"/>
          </p:cNvSpPr>
          <p:nvPr/>
        </p:nvSpPr>
        <p:spPr bwMode="auto">
          <a:xfrm>
            <a:off x="643684" y="510395"/>
            <a:ext cx="107765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7"/>
          <p:cNvSpPr txBox="1">
            <a:spLocks noChangeArrowheads="1"/>
          </p:cNvSpPr>
          <p:nvPr/>
        </p:nvSpPr>
        <p:spPr bwMode="auto">
          <a:xfrm>
            <a:off x="772091" y="1340768"/>
            <a:ext cx="10538254"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just">
              <a:lnSpc>
                <a:spcPct val="150000"/>
              </a:lnSpc>
              <a:spcBef>
                <a:spcPct val="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rPr>
              <a:t>马尔可夫跳变系统</a:t>
            </a:r>
            <a:r>
              <a:rPr lang="en-US"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Markov Jump System, MJS</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同时具备</a:t>
            </a:r>
            <a:r>
              <a:rPr lang="zh-CN" altLang="en-US" sz="2000" b="1" dirty="0">
                <a:solidFill>
                  <a:srgbClr val="C00000"/>
                </a:solidFill>
                <a:latin typeface="微软雅黑" panose="020B0503020204020204" pitchFamily="34" charset="-122"/>
                <a:ea typeface="微软雅黑" panose="020B0503020204020204" pitchFamily="34" charset="-122"/>
              </a:rPr>
              <a:t>马尔可夫过程</a:t>
            </a:r>
            <a:r>
              <a:rPr lang="zh-CN" altLang="en-US" sz="2000" b="1" dirty="0">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切换系统</a:t>
            </a:r>
            <a:r>
              <a:rPr lang="zh-CN" altLang="en-US" sz="2000" b="1" dirty="0">
                <a:latin typeface="微软雅黑" panose="020B0503020204020204" pitchFamily="34" charset="-122"/>
                <a:ea typeface="微软雅黑" panose="020B0503020204020204" pitchFamily="34" charset="-122"/>
              </a:rPr>
              <a:t>的特征，其模态切换服从于马尔可夫过程，在刻画具有元器件损坏、功率切换等结构或参数突变的随机系统时具有突出优势。</a:t>
            </a:r>
          </a:p>
        </p:txBody>
      </p:sp>
      <p:sp>
        <p:nvSpPr>
          <p:cNvPr id="2" name="矩形 1">
            <a:extLst>
              <a:ext uri="{FF2B5EF4-FFF2-40B4-BE49-F238E27FC236}">
                <a16:creationId xmlns:a16="http://schemas.microsoft.com/office/drawing/2014/main" id="{7F501DC3-8C5F-2472-FA11-D25DA8E39DDA}"/>
              </a:ext>
            </a:extLst>
          </p:cNvPr>
          <p:cNvSpPr/>
          <p:nvPr/>
        </p:nvSpPr>
        <p:spPr bwMode="auto">
          <a:xfrm>
            <a:off x="695709" y="2924944"/>
            <a:ext cx="4680211" cy="3794685"/>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E9D0E5D1-A5DD-4997-BAC5-F2486272DBD0}"/>
              </a:ext>
            </a:extLst>
          </p:cNvPr>
          <p:cNvSpPr txBox="1"/>
          <p:nvPr/>
        </p:nvSpPr>
        <p:spPr>
          <a:xfrm>
            <a:off x="855807" y="4489661"/>
            <a:ext cx="4360015" cy="225170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电力系统故障：</a:t>
            </a:r>
            <a:r>
              <a:rPr lang="zh-CN" altLang="en-US" sz="1600" dirty="0">
                <a:latin typeface="微软雅黑" panose="020B0503020204020204" pitchFamily="34" charset="-122"/>
                <a:ea typeface="微软雅黑" panose="020B0503020204020204" pitchFamily="34" charset="-122"/>
              </a:rPr>
              <a:t>发电机故障、输电线路短路、变压器故障</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电网负荷变化：</a:t>
            </a:r>
            <a:r>
              <a:rPr lang="zh-CN" altLang="en-US" sz="1600" dirty="0">
                <a:latin typeface="微软雅黑" panose="020B0503020204020204" pitchFamily="34" charset="-122"/>
                <a:ea typeface="微软雅黑" panose="020B0503020204020204" pitchFamily="34" charset="-122"/>
              </a:rPr>
              <a:t>季节变化、昼夜变化、大型设备启动</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极端天气：</a:t>
            </a:r>
            <a:r>
              <a:rPr lang="zh-CN" altLang="en-US" sz="1600" dirty="0">
                <a:latin typeface="微软雅黑" panose="020B0503020204020204" pitchFamily="34" charset="-122"/>
                <a:ea typeface="微软雅黑" panose="020B0503020204020204" pitchFamily="34" charset="-122"/>
              </a:rPr>
              <a:t>雷电、风暴</a:t>
            </a:r>
            <a:endParaRPr lang="en-US" altLang="zh-CN" sz="1600" dirty="0">
              <a:latin typeface="微软雅黑" panose="020B0503020204020204" pitchFamily="34" charset="-122"/>
              <a:ea typeface="微软雅黑" panose="020B0503020204020204" pitchFamily="34" charset="-122"/>
            </a:endParaRPr>
          </a:p>
          <a:p>
            <a:pPr algn="ctr">
              <a:lnSpc>
                <a:spcPts val="600"/>
              </a:lnSpc>
            </a:pPr>
            <a:r>
              <a:rPr lang="en-US" altLang="zh-CN" sz="1600" b="1" dirty="0">
                <a:latin typeface="微软雅黑" panose="020B0503020204020204" pitchFamily="34" charset="-122"/>
                <a:ea typeface="微软雅黑" panose="020B0503020204020204" pitchFamily="34" charset="-122"/>
              </a:rPr>
              <a:t>.</a:t>
            </a:r>
          </a:p>
          <a:p>
            <a:pPr algn="ctr">
              <a:lnSpc>
                <a:spcPts val="600"/>
              </a:lnSpc>
            </a:pPr>
            <a:r>
              <a:rPr lang="en-US" altLang="zh-CN" sz="1600" b="1" dirty="0">
                <a:latin typeface="微软雅黑" panose="020B0503020204020204" pitchFamily="34" charset="-122"/>
                <a:ea typeface="微软雅黑" panose="020B0503020204020204" pitchFamily="34" charset="-122"/>
              </a:rPr>
              <a:t>.</a:t>
            </a:r>
          </a:p>
          <a:p>
            <a:pPr algn="ctr">
              <a:lnSpc>
                <a:spcPts val="600"/>
              </a:lnSpc>
            </a:pPr>
            <a:r>
              <a:rPr lang="en-US" altLang="zh-CN" sz="1600" b="1" dirty="0">
                <a:latin typeface="微软雅黑" panose="020B0503020204020204" pitchFamily="34" charset="-122"/>
                <a:ea typeface="微软雅黑" panose="020B0503020204020204" pitchFamily="34" charset="-122"/>
              </a:rPr>
              <a:t>.</a:t>
            </a:r>
          </a:p>
        </p:txBody>
      </p:sp>
      <p:grpSp>
        <p:nvGrpSpPr>
          <p:cNvPr id="8" name="组合 7">
            <a:extLst>
              <a:ext uri="{FF2B5EF4-FFF2-40B4-BE49-F238E27FC236}">
                <a16:creationId xmlns:a16="http://schemas.microsoft.com/office/drawing/2014/main" id="{11396EB4-68C1-4B95-93A5-674CAAEBC8D4}"/>
              </a:ext>
            </a:extLst>
          </p:cNvPr>
          <p:cNvGrpSpPr/>
          <p:nvPr/>
        </p:nvGrpSpPr>
        <p:grpSpPr>
          <a:xfrm>
            <a:off x="5663952" y="2924944"/>
            <a:ext cx="5722776" cy="3794685"/>
            <a:chOff x="5663952" y="2971818"/>
            <a:chExt cx="5722776" cy="3794685"/>
          </a:xfrm>
        </p:grpSpPr>
        <p:sp>
          <p:nvSpPr>
            <p:cNvPr id="4" name="矩形 3">
              <a:extLst>
                <a:ext uri="{FF2B5EF4-FFF2-40B4-BE49-F238E27FC236}">
                  <a16:creationId xmlns:a16="http://schemas.microsoft.com/office/drawing/2014/main" id="{E7A00A3D-AFE0-1A50-5538-22B3C0C00048}"/>
                </a:ext>
              </a:extLst>
            </p:cNvPr>
            <p:cNvSpPr/>
            <p:nvPr/>
          </p:nvSpPr>
          <p:spPr bwMode="auto">
            <a:xfrm>
              <a:off x="5663952" y="2971818"/>
              <a:ext cx="5722776" cy="3794685"/>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584FEC6C-4208-491D-A08F-ED50BA6318F3}"/>
                </a:ext>
              </a:extLst>
            </p:cNvPr>
            <p:cNvPicPr>
              <a:picLocks noChangeAspect="1"/>
            </p:cNvPicPr>
            <p:nvPr/>
          </p:nvPicPr>
          <p:blipFill>
            <a:blip r:embed="rId4"/>
            <a:stretch>
              <a:fillRect/>
            </a:stretch>
          </p:blipFill>
          <p:spPr>
            <a:xfrm>
              <a:off x="5896368" y="3299138"/>
              <a:ext cx="5456216" cy="3140045"/>
            </a:xfrm>
            <a:prstGeom prst="rect">
              <a:avLst/>
            </a:prstGeom>
          </p:spPr>
        </p:pic>
      </p:grpSp>
      <p:sp>
        <p:nvSpPr>
          <p:cNvPr id="33" name="箭头: 右 32">
            <a:extLst>
              <a:ext uri="{FF2B5EF4-FFF2-40B4-BE49-F238E27FC236}">
                <a16:creationId xmlns:a16="http://schemas.microsoft.com/office/drawing/2014/main" id="{DAA82828-5808-4A74-B03A-59534FBC26E5}"/>
              </a:ext>
            </a:extLst>
          </p:cNvPr>
          <p:cNvSpPr/>
          <p:nvPr/>
        </p:nvSpPr>
        <p:spPr bwMode="auto">
          <a:xfrm>
            <a:off x="5231904" y="4696904"/>
            <a:ext cx="648072"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03DF760-5EE6-40BC-8606-1592F935AA40}"/>
              </a:ext>
            </a:extLst>
          </p:cNvPr>
          <p:cNvPicPr>
            <a:picLocks noChangeAspect="1"/>
          </p:cNvPicPr>
          <p:nvPr/>
        </p:nvPicPr>
        <p:blipFill>
          <a:blip r:embed="rId5"/>
          <a:stretch>
            <a:fillRect/>
          </a:stretch>
        </p:blipFill>
        <p:spPr>
          <a:xfrm>
            <a:off x="875970" y="2981816"/>
            <a:ext cx="4319688" cy="145529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noChangeArrowheads="1"/>
          </p:cNvSpPr>
          <p:nvPr>
            <p:ph idx="1"/>
          </p:nvPr>
        </p:nvSpPr>
        <p:spPr>
          <a:xfrm>
            <a:off x="750371" y="2852936"/>
            <a:ext cx="10691258" cy="1152128"/>
          </a:xfrm>
        </p:spPr>
        <p:txBody>
          <a:bodyPr/>
          <a:lstStyle/>
          <a:p>
            <a:pPr marL="457200" indent="-457200" algn="ctr" eaLnBrk="1" hangingPunct="1">
              <a:lnSpc>
                <a:spcPct val="120000"/>
              </a:lnSpc>
              <a:spcBef>
                <a:spcPct val="0"/>
              </a:spcBef>
              <a:spcAft>
                <a:spcPts val="1200"/>
              </a:spcAft>
              <a:buSzPct val="75000"/>
              <a:buFont typeface="Wingdings" panose="05000000000000000000" pitchFamily="2" charset="2"/>
              <a:buNone/>
            </a:pPr>
            <a:r>
              <a:rPr lang="zh-CN" altLang="en-US" sz="6000" b="1" dirty="0">
                <a:solidFill>
                  <a:srgbClr val="C00000"/>
                </a:solidFill>
                <a:latin typeface="微软雅黑" panose="020B0503020204020204" pitchFamily="34" charset="-122"/>
                <a:ea typeface="微软雅黑" panose="020B0503020204020204" pitchFamily="34" charset="-122"/>
              </a:rPr>
              <a:t>感谢各位专家批评与指正</a:t>
            </a:r>
            <a:r>
              <a:rPr lang="en-US" altLang="zh-CN" sz="6000" b="1" dirty="0">
                <a:solidFill>
                  <a:srgbClr val="C00000"/>
                </a:solidFill>
                <a:latin typeface="微软雅黑" panose="020B0503020204020204" pitchFamily="34" charset="-122"/>
                <a:ea typeface="微软雅黑" panose="020B0503020204020204" pitchFamily="34" charset="-122"/>
              </a:rPr>
              <a:t>!</a:t>
            </a:r>
          </a:p>
        </p:txBody>
      </p:sp>
      <p:pic>
        <p:nvPicPr>
          <p:cNvPr id="8"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45"/>
          <p:cNvSpPr txBox="1">
            <a:spLocks noChangeArrowheads="1"/>
          </p:cNvSpPr>
          <p:nvPr/>
        </p:nvSpPr>
        <p:spPr bwMode="auto">
          <a:xfrm>
            <a:off x="632373" y="518459"/>
            <a:ext cx="107697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圆角矩形 52"/>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sp>
        <p:nvSpPr>
          <p:cNvPr id="49" name="文本框 47"/>
          <p:cNvSpPr txBox="1">
            <a:spLocks noChangeArrowheads="1"/>
          </p:cNvSpPr>
          <p:nvPr/>
        </p:nvSpPr>
        <p:spPr bwMode="auto">
          <a:xfrm>
            <a:off x="695709" y="1409973"/>
            <a:ext cx="10612273" cy="1884618"/>
          </a:xfrm>
          <a:prstGeom prst="rect">
            <a:avLst/>
          </a:prstGeom>
          <a:noFill/>
          <a:ln>
            <a:noFill/>
          </a:ln>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342900" indent="-342900" algn="just">
              <a:lnSpc>
                <a:spcPct val="150000"/>
              </a:lnSpc>
              <a:spcBef>
                <a:spcPct val="0"/>
              </a:spcBef>
              <a:buClrTx/>
              <a:buSzTx/>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最优跟踪控制通过设计</a:t>
            </a:r>
            <a:r>
              <a:rPr lang="zh-CN" altLang="en-US" sz="2000" b="1" dirty="0">
                <a:solidFill>
                  <a:srgbClr val="C00000"/>
                </a:solidFill>
                <a:latin typeface="微软雅黑" panose="020B0503020204020204" pitchFamily="34" charset="-122"/>
                <a:ea typeface="微软雅黑" panose="020B0503020204020204" pitchFamily="34" charset="-122"/>
              </a:rPr>
              <a:t>给定性能指标</a:t>
            </a:r>
            <a:r>
              <a:rPr lang="zh-CN" altLang="en-US" sz="2000" b="1" dirty="0">
                <a:latin typeface="微软雅黑" panose="020B0503020204020204" pitchFamily="34" charset="-122"/>
                <a:ea typeface="微软雅黑" panose="020B0503020204020204" pitchFamily="34" charset="-122"/>
              </a:rPr>
              <a:t>下的最优跟踪控制器，可实现系统状态或输出与目标信号的一致性，被广泛应用于无人机编队、雷达追踪等领域。</a:t>
            </a:r>
            <a:endParaRPr lang="en-US" altLang="zh-CN" sz="2000" b="1" dirty="0">
              <a:latin typeface="微软雅黑" panose="020B0503020204020204" pitchFamily="34" charset="-122"/>
              <a:ea typeface="微软雅黑" panose="020B0503020204020204" pitchFamily="34" charset="-122"/>
            </a:endParaRPr>
          </a:p>
          <a:p>
            <a:pPr marL="342900" indent="-342900" algn="just">
              <a:lnSpc>
                <a:spcPct val="150000"/>
              </a:lnSpc>
              <a:spcBef>
                <a:spcPct val="0"/>
              </a:spcBef>
              <a:buClrTx/>
              <a:buSzTx/>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马尔可夫跳变系统</a:t>
            </a:r>
            <a:r>
              <a:rPr lang="zh-CN" altLang="en-US" sz="2000" b="1" dirty="0">
                <a:latin typeface="微软雅黑" panose="020B0503020204020204" pitchFamily="34" charset="-122"/>
                <a:ea typeface="微软雅黑" panose="020B0503020204020204" pitchFamily="34" charset="-122"/>
              </a:rPr>
              <a:t>的控制或滤波问题需要考虑</a:t>
            </a:r>
            <a:r>
              <a:rPr lang="zh-CN" altLang="en-US" sz="2000" b="1" dirty="0">
                <a:solidFill>
                  <a:srgbClr val="C00000"/>
                </a:solidFill>
                <a:latin typeface="微软雅黑" panose="020B0503020204020204" pitchFamily="34" charset="-122"/>
                <a:ea typeface="微软雅黑" panose="020B0503020204020204" pitchFamily="34" charset="-122"/>
              </a:rPr>
              <a:t>系统模态</a:t>
            </a:r>
            <a:r>
              <a:rPr lang="zh-CN" altLang="en-US" sz="2000" b="1" dirty="0">
                <a:latin typeface="微软雅黑" panose="020B0503020204020204" pitchFamily="34" charset="-122"/>
                <a:ea typeface="微软雅黑" panose="020B0503020204020204" pitchFamily="34" charset="-122"/>
              </a:rPr>
              <a:t>并处理模态之间的转移关系，特别是当</a:t>
            </a:r>
            <a:r>
              <a:rPr lang="zh-CN" altLang="en-US" sz="2000" b="1" dirty="0">
                <a:solidFill>
                  <a:srgbClr val="C00000"/>
                </a:solidFill>
                <a:latin typeface="微软雅黑" panose="020B0503020204020204" pitchFamily="34" charset="-122"/>
                <a:ea typeface="微软雅黑" panose="020B0503020204020204" pitchFamily="34" charset="-122"/>
              </a:rPr>
              <a:t>模态转移概率等模型信息未知</a:t>
            </a:r>
            <a:r>
              <a:rPr lang="zh-CN" altLang="en-US" sz="2000" b="1" dirty="0">
                <a:latin typeface="微软雅黑" panose="020B0503020204020204" pitchFamily="34" charset="-122"/>
                <a:ea typeface="微软雅黑" panose="020B0503020204020204" pitchFamily="34" charset="-122"/>
              </a:rPr>
              <a:t>时，已有的控制算法将不再适用。</a:t>
            </a:r>
          </a:p>
        </p:txBody>
      </p:sp>
      <p:sp>
        <p:nvSpPr>
          <p:cNvPr id="17" name="矩形 16">
            <a:extLst>
              <a:ext uri="{FF2B5EF4-FFF2-40B4-BE49-F238E27FC236}">
                <a16:creationId xmlns:a16="http://schemas.microsoft.com/office/drawing/2014/main" id="{E215D130-880D-28BD-DFE0-0B33088983E7}"/>
              </a:ext>
            </a:extLst>
          </p:cNvPr>
          <p:cNvSpPr/>
          <p:nvPr/>
        </p:nvSpPr>
        <p:spPr bwMode="auto">
          <a:xfrm>
            <a:off x="711117" y="3601331"/>
            <a:ext cx="10675611" cy="2924013"/>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9848327E-E3C6-4370-AA14-91A68DD0FA6D}"/>
              </a:ext>
            </a:extLst>
          </p:cNvPr>
          <p:cNvPicPr>
            <a:picLocks noChangeAspect="1"/>
          </p:cNvPicPr>
          <p:nvPr/>
        </p:nvPicPr>
        <p:blipFill>
          <a:blip r:embed="rId4"/>
          <a:stretch>
            <a:fillRect/>
          </a:stretch>
        </p:blipFill>
        <p:spPr>
          <a:xfrm>
            <a:off x="7968208" y="3809231"/>
            <a:ext cx="3169060" cy="2508213"/>
          </a:xfrm>
          <a:prstGeom prst="rect">
            <a:avLst/>
          </a:prstGeom>
        </p:spPr>
      </p:pic>
      <p:pic>
        <p:nvPicPr>
          <p:cNvPr id="4" name="图片 3">
            <a:extLst>
              <a:ext uri="{FF2B5EF4-FFF2-40B4-BE49-F238E27FC236}">
                <a16:creationId xmlns:a16="http://schemas.microsoft.com/office/drawing/2014/main" id="{1DE11D69-C1A4-4CF0-BAED-3C1FB4800FA0}"/>
              </a:ext>
            </a:extLst>
          </p:cNvPr>
          <p:cNvPicPr>
            <a:picLocks noChangeAspect="1"/>
          </p:cNvPicPr>
          <p:nvPr/>
        </p:nvPicPr>
        <p:blipFill>
          <a:blip r:embed="rId5"/>
          <a:stretch>
            <a:fillRect/>
          </a:stretch>
        </p:blipFill>
        <p:spPr>
          <a:xfrm>
            <a:off x="983432" y="3901034"/>
            <a:ext cx="6900021" cy="232460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二、关键问题</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33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关键问题</a:t>
            </a:r>
          </a:p>
        </p:txBody>
      </p:sp>
      <p:pic>
        <p:nvPicPr>
          <p:cNvPr id="31"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圆角矩形 48"/>
          <p:cNvSpPr/>
          <p:nvPr>
            <p:custDataLst>
              <p:tags r:id="rId1"/>
            </p:custDataLst>
          </p:nvPr>
        </p:nvSpPr>
        <p:spPr>
          <a:xfrm>
            <a:off x="2046870" y="5682340"/>
            <a:ext cx="8098261"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最优跟踪控制问题</a:t>
            </a:r>
            <a:r>
              <a:rPr kumimoji="0" lang="zh-CN" altLang="en-US" sz="2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难以求解</a:t>
            </a:r>
            <a:endParaRPr kumimoji="0" lang="en-US" altLang="zh-CN" sz="2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E984ED63-4103-4FF9-946C-D7CB688AAA9F}"/>
              </a:ext>
            </a:extLst>
          </p:cNvPr>
          <p:cNvGrpSpPr/>
          <p:nvPr/>
        </p:nvGrpSpPr>
        <p:grpSpPr>
          <a:xfrm>
            <a:off x="673425" y="1320480"/>
            <a:ext cx="5062535" cy="4217843"/>
            <a:chOff x="673425" y="1320480"/>
            <a:chExt cx="5062535" cy="4217843"/>
          </a:xfrm>
        </p:grpSpPr>
        <p:sp>
          <p:nvSpPr>
            <p:cNvPr id="17" name="箭头: 右 16">
              <a:extLst>
                <a:ext uri="{FF2B5EF4-FFF2-40B4-BE49-F238E27FC236}">
                  <a16:creationId xmlns:a16="http://schemas.microsoft.com/office/drawing/2014/main" id="{9AEF5D0D-FBCD-2A86-C48F-3B41BCC6CA48}"/>
                </a:ext>
              </a:extLst>
            </p:cNvPr>
            <p:cNvSpPr/>
            <p:nvPr/>
          </p:nvSpPr>
          <p:spPr bwMode="auto">
            <a:xfrm rot="5400000">
              <a:off x="2942119" y="5033434"/>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3C6C3077-4DE5-475D-91E2-1D24AE235B3E}"/>
                </a:ext>
              </a:extLst>
            </p:cNvPr>
            <p:cNvGrpSpPr/>
            <p:nvPr/>
          </p:nvGrpSpPr>
          <p:grpSpPr>
            <a:xfrm>
              <a:off x="673425" y="1320480"/>
              <a:ext cx="5062535" cy="3548679"/>
              <a:chOff x="673425" y="1320480"/>
              <a:chExt cx="5062535" cy="3548679"/>
            </a:xfrm>
          </p:grpSpPr>
          <p:sp>
            <p:nvSpPr>
              <p:cNvPr id="36" name="矩形 35"/>
              <p:cNvSpPr/>
              <p:nvPr/>
            </p:nvSpPr>
            <p:spPr bwMode="auto">
              <a:xfrm>
                <a:off x="673425" y="1320480"/>
                <a:ext cx="5062535" cy="3548679"/>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60" name="文本框 59"/>
              <p:cNvSpPr txBox="1"/>
              <p:nvPr/>
            </p:nvSpPr>
            <p:spPr>
              <a:xfrm>
                <a:off x="1949025" y="1516722"/>
                <a:ext cx="2511334" cy="461665"/>
              </a:xfrm>
              <a:prstGeom prst="rect">
                <a:avLst/>
              </a:prstGeom>
              <a:noFill/>
            </p:spPr>
            <p:txBody>
              <a:bodyPr wrap="square" rtlCol="0">
                <a:spAutoFit/>
              </a:bodyPr>
              <a:lstStyle/>
              <a:p>
                <a:pPr algn="ctr"/>
                <a:r>
                  <a:rPr kumimoji="1" lang="zh-CN" altLang="en-US" sz="2400" b="1" dirty="0">
                    <a:solidFill>
                      <a:srgbClr val="C00000"/>
                    </a:solidFill>
                    <a:latin typeface="微软雅黑" panose="020B0503020204020204" pitchFamily="34" charset="-122"/>
                    <a:ea typeface="微软雅黑" panose="020B0503020204020204" pitchFamily="34" charset="-122"/>
                  </a:rPr>
                  <a:t>跟踪不稳定系统</a:t>
                </a:r>
              </a:p>
            </p:txBody>
          </p:sp>
          <p:pic>
            <p:nvPicPr>
              <p:cNvPr id="11" name="图片 10">
                <a:extLst>
                  <a:ext uri="{FF2B5EF4-FFF2-40B4-BE49-F238E27FC236}">
                    <a16:creationId xmlns:a16="http://schemas.microsoft.com/office/drawing/2014/main" id="{1E6C64BA-BE99-79A9-4990-63BC0D032A2B}"/>
                  </a:ext>
                </a:extLst>
              </p:cNvPr>
              <p:cNvPicPr>
                <a:picLocks noChangeAspect="1"/>
              </p:cNvPicPr>
              <p:nvPr/>
            </p:nvPicPr>
            <p:blipFill>
              <a:blip r:embed="rId5"/>
              <a:stretch>
                <a:fillRect/>
              </a:stretch>
            </p:blipFill>
            <p:spPr>
              <a:xfrm>
                <a:off x="3695390" y="2428382"/>
                <a:ext cx="1896554" cy="1009648"/>
              </a:xfrm>
              <a:prstGeom prst="rect">
                <a:avLst/>
              </a:prstGeom>
            </p:spPr>
          </p:pic>
          <p:pic>
            <p:nvPicPr>
              <p:cNvPr id="19" name="图片 18">
                <a:extLst>
                  <a:ext uri="{FF2B5EF4-FFF2-40B4-BE49-F238E27FC236}">
                    <a16:creationId xmlns:a16="http://schemas.microsoft.com/office/drawing/2014/main" id="{909CD451-C3F2-2C08-3C30-B22B0C29C843}"/>
                  </a:ext>
                </a:extLst>
              </p:cNvPr>
              <p:cNvPicPr>
                <a:picLocks noChangeAspect="1"/>
              </p:cNvPicPr>
              <p:nvPr/>
            </p:nvPicPr>
            <p:blipFill>
              <a:blip r:embed="rId6"/>
              <a:stretch>
                <a:fillRect/>
              </a:stretch>
            </p:blipFill>
            <p:spPr>
              <a:xfrm>
                <a:off x="824632" y="2390567"/>
                <a:ext cx="2175024" cy="1085279"/>
              </a:xfrm>
              <a:prstGeom prst="rect">
                <a:avLst/>
              </a:prstGeom>
            </p:spPr>
          </p:pic>
          <p:grpSp>
            <p:nvGrpSpPr>
              <p:cNvPr id="21" name="组合 20">
                <a:extLst>
                  <a:ext uri="{FF2B5EF4-FFF2-40B4-BE49-F238E27FC236}">
                    <a16:creationId xmlns:a16="http://schemas.microsoft.com/office/drawing/2014/main" id="{0B3EE2EC-69FD-3AF4-466B-D33BF56766CA}"/>
                  </a:ext>
                </a:extLst>
              </p:cNvPr>
              <p:cNvGrpSpPr/>
              <p:nvPr/>
            </p:nvGrpSpPr>
            <p:grpSpPr>
              <a:xfrm>
                <a:off x="931148" y="4253026"/>
                <a:ext cx="4547088" cy="400110"/>
                <a:chOff x="767408" y="3933472"/>
                <a:chExt cx="4547088" cy="400110"/>
              </a:xfrm>
            </p:grpSpPr>
            <p:sp>
              <p:nvSpPr>
                <p:cNvPr id="2" name="文本框 1">
                  <a:extLst>
                    <a:ext uri="{FF2B5EF4-FFF2-40B4-BE49-F238E27FC236}">
                      <a16:creationId xmlns:a16="http://schemas.microsoft.com/office/drawing/2014/main" id="{43AA8253-52C9-A923-B069-944AE5C9F9C6}"/>
                    </a:ext>
                  </a:extLst>
                </p:cNvPr>
                <p:cNvSpPr txBox="1"/>
                <p:nvPr/>
              </p:nvSpPr>
              <p:spPr>
                <a:xfrm>
                  <a:off x="767408" y="3933472"/>
                  <a:ext cx="4547088" cy="400110"/>
                </a:xfrm>
                <a:prstGeom prst="rect">
                  <a:avLst/>
                </a:prstGeom>
                <a:noFill/>
              </p:spPr>
              <p:txBody>
                <a:bodyPr wrap="square" rtlCol="0">
                  <a:spAutoFit/>
                </a:bodyPr>
                <a:lstStyle/>
                <a:p>
                  <a:pPr algn="ctr"/>
                  <a:r>
                    <a:rPr kumimoji="1" lang="zh-CN" altLang="en-US" sz="2000" b="1" dirty="0">
                      <a:latin typeface="微软雅黑" panose="020B0503020204020204" pitchFamily="34" charset="-122"/>
                      <a:ea typeface="微软雅黑" panose="020B0503020204020204" pitchFamily="34" charset="-122"/>
                    </a:rPr>
                    <a:t>二次型性能指标            发散</a:t>
                  </a:r>
                </a:p>
              </p:txBody>
            </p:sp>
            <p:graphicFrame>
              <p:nvGraphicFramePr>
                <p:cNvPr id="6" name="对象 5">
                  <a:extLst>
                    <a:ext uri="{FF2B5EF4-FFF2-40B4-BE49-F238E27FC236}">
                      <a16:creationId xmlns:a16="http://schemas.microsoft.com/office/drawing/2014/main" id="{FC8D9A22-EC9D-05DA-A85C-42712AED560C}"/>
                    </a:ext>
                  </a:extLst>
                </p:cNvPr>
                <p:cNvGraphicFramePr>
                  <a:graphicFrameLocks noChangeAspect="1"/>
                </p:cNvGraphicFramePr>
                <p:nvPr>
                  <p:extLst>
                    <p:ext uri="{D42A27DB-BD31-4B8C-83A1-F6EECF244321}">
                      <p14:modId xmlns:p14="http://schemas.microsoft.com/office/powerpoint/2010/main" val="27117530"/>
                    </p:ext>
                  </p:extLst>
                </p:nvPr>
              </p:nvGraphicFramePr>
              <p:xfrm>
                <a:off x="3265934" y="3960667"/>
                <a:ext cx="813842" cy="345721"/>
              </p:xfrm>
              <a:graphic>
                <a:graphicData uri="http://schemas.openxmlformats.org/presentationml/2006/ole">
                  <mc:AlternateContent xmlns:mc="http://schemas.openxmlformats.org/markup-compatibility/2006">
                    <mc:Choice xmlns:v="urn:schemas-microsoft-com:vml" Requires="v">
                      <p:oleObj name="Equation" r:id="rId7" imgW="685800" imgH="291960" progId="Equation.DSMT4">
                        <p:embed/>
                      </p:oleObj>
                    </mc:Choice>
                    <mc:Fallback>
                      <p:oleObj name="Equation" r:id="rId7" imgW="685800" imgH="291960" progId="Equation.DSMT4">
                        <p:embed/>
                        <p:pic>
                          <p:nvPicPr>
                            <p:cNvPr id="0" name=""/>
                            <p:cNvPicPr/>
                            <p:nvPr/>
                          </p:nvPicPr>
                          <p:blipFill>
                            <a:blip r:embed="rId8"/>
                            <a:stretch>
                              <a:fillRect/>
                            </a:stretch>
                          </p:blipFill>
                          <p:spPr>
                            <a:xfrm>
                              <a:off x="3265934" y="3960667"/>
                              <a:ext cx="813842" cy="345721"/>
                            </a:xfrm>
                            <a:prstGeom prst="rect">
                              <a:avLst/>
                            </a:prstGeom>
                          </p:spPr>
                        </p:pic>
                      </p:oleObj>
                    </mc:Fallback>
                  </mc:AlternateContent>
                </a:graphicData>
              </a:graphic>
            </p:graphicFrame>
          </p:grpSp>
          <p:sp>
            <p:nvSpPr>
              <p:cNvPr id="23" name="箭头: 右 22">
                <a:extLst>
                  <a:ext uri="{FF2B5EF4-FFF2-40B4-BE49-F238E27FC236}">
                    <a16:creationId xmlns:a16="http://schemas.microsoft.com/office/drawing/2014/main" id="{68B523FA-F24A-8071-E381-9CCFA55F8BFF}"/>
                  </a:ext>
                </a:extLst>
              </p:cNvPr>
              <p:cNvSpPr/>
              <p:nvPr/>
            </p:nvSpPr>
            <p:spPr bwMode="auto">
              <a:xfrm>
                <a:off x="3106235" y="2760950"/>
                <a:ext cx="429981"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grpSp>
      <p:sp>
        <p:nvSpPr>
          <p:cNvPr id="18" name="箭头: 右 17">
            <a:extLst>
              <a:ext uri="{FF2B5EF4-FFF2-40B4-BE49-F238E27FC236}">
                <a16:creationId xmlns:a16="http://schemas.microsoft.com/office/drawing/2014/main" id="{58A0554C-B709-CC82-3802-14BBD82E5B81}"/>
              </a:ext>
            </a:extLst>
          </p:cNvPr>
          <p:cNvSpPr/>
          <p:nvPr/>
        </p:nvSpPr>
        <p:spPr bwMode="auto">
          <a:xfrm rot="5400000">
            <a:off x="8580718" y="5033434"/>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1" name="文本框 60"/>
          <p:cNvSpPr txBox="1"/>
          <p:nvPr/>
        </p:nvSpPr>
        <p:spPr>
          <a:xfrm>
            <a:off x="7597782" y="1516722"/>
            <a:ext cx="2491018" cy="461665"/>
          </a:xfrm>
          <a:prstGeom prst="rect">
            <a:avLst/>
          </a:prstGeom>
          <a:noFill/>
        </p:spPr>
        <p:txBody>
          <a:bodyPr wrap="square" rtlCol="0">
            <a:spAutoFit/>
          </a:bodyPr>
          <a:lstStyle/>
          <a:p>
            <a:pPr algn="ctr"/>
            <a:r>
              <a:rPr kumimoji="1" lang="zh-CN" altLang="en-US" sz="2400" b="1" dirty="0">
                <a:solidFill>
                  <a:srgbClr val="C00000"/>
                </a:solidFill>
                <a:latin typeface="微软雅黑" panose="020B0503020204020204" pitchFamily="34" charset="-122"/>
                <a:ea typeface="微软雅黑" panose="020B0503020204020204" pitchFamily="34" charset="-122"/>
              </a:rPr>
              <a:t>转移概率未知</a:t>
            </a:r>
          </a:p>
        </p:txBody>
      </p:sp>
      <p:sp>
        <p:nvSpPr>
          <p:cNvPr id="3" name="矩形 2">
            <a:extLst>
              <a:ext uri="{FF2B5EF4-FFF2-40B4-BE49-F238E27FC236}">
                <a16:creationId xmlns:a16="http://schemas.microsoft.com/office/drawing/2014/main" id="{45257C56-6949-95FD-BC7D-D2676405AF0A}"/>
              </a:ext>
            </a:extLst>
          </p:cNvPr>
          <p:cNvSpPr/>
          <p:nvPr/>
        </p:nvSpPr>
        <p:spPr bwMode="auto">
          <a:xfrm>
            <a:off x="6312024" y="1320480"/>
            <a:ext cx="5062535" cy="3548679"/>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0137F7E-A7F1-FBB0-2E97-402FCC717A45}"/>
              </a:ext>
            </a:extLst>
          </p:cNvPr>
          <p:cNvSpPr txBox="1"/>
          <p:nvPr/>
        </p:nvSpPr>
        <p:spPr>
          <a:xfrm>
            <a:off x="7597782" y="4304998"/>
            <a:ext cx="2702666" cy="400110"/>
          </a:xfrm>
          <a:prstGeom prst="rect">
            <a:avLst/>
          </a:prstGeom>
          <a:noFill/>
        </p:spPr>
        <p:txBody>
          <a:bodyPr wrap="square" rtlCol="0">
            <a:spAutoFit/>
          </a:bodyPr>
          <a:lstStyle/>
          <a:p>
            <a:pPr algn="ctr"/>
            <a:r>
              <a:rPr kumimoji="1"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Riccati</a:t>
            </a:r>
            <a:r>
              <a:rPr kumimoji="1"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000" b="1" dirty="0">
                <a:latin typeface="微软雅黑" panose="020B0503020204020204" pitchFamily="34" charset="-122"/>
                <a:ea typeface="微软雅黑" panose="020B0503020204020204" pitchFamily="34" charset="-122"/>
              </a:rPr>
              <a:t>方程无法求解</a:t>
            </a:r>
          </a:p>
        </p:txBody>
      </p:sp>
      <p:pic>
        <p:nvPicPr>
          <p:cNvPr id="24" name="图片 23">
            <a:extLst>
              <a:ext uri="{FF2B5EF4-FFF2-40B4-BE49-F238E27FC236}">
                <a16:creationId xmlns:a16="http://schemas.microsoft.com/office/drawing/2014/main" id="{68FD48C2-2FFB-4289-A8BF-23C978CA6031}"/>
              </a:ext>
            </a:extLst>
          </p:cNvPr>
          <p:cNvPicPr>
            <a:picLocks noChangeAspect="1"/>
          </p:cNvPicPr>
          <p:nvPr/>
        </p:nvPicPr>
        <p:blipFill>
          <a:blip r:embed="rId9"/>
          <a:stretch>
            <a:fillRect/>
          </a:stretch>
        </p:blipFill>
        <p:spPr>
          <a:xfrm>
            <a:off x="8768522" y="2101630"/>
            <a:ext cx="2509735" cy="1986378"/>
          </a:xfrm>
          <a:prstGeom prst="rect">
            <a:avLst/>
          </a:prstGeom>
        </p:spPr>
      </p:pic>
      <p:pic>
        <p:nvPicPr>
          <p:cNvPr id="12" name="图片 11">
            <a:extLst>
              <a:ext uri="{FF2B5EF4-FFF2-40B4-BE49-F238E27FC236}">
                <a16:creationId xmlns:a16="http://schemas.microsoft.com/office/drawing/2014/main" id="{762E1CA1-E18B-489C-819A-76A3B8889192}"/>
              </a:ext>
            </a:extLst>
          </p:cNvPr>
          <p:cNvPicPr>
            <a:picLocks noChangeAspect="1"/>
          </p:cNvPicPr>
          <p:nvPr/>
        </p:nvPicPr>
        <p:blipFill>
          <a:blip r:embed="rId10"/>
          <a:stretch>
            <a:fillRect/>
          </a:stretch>
        </p:blipFill>
        <p:spPr>
          <a:xfrm>
            <a:off x="6505987" y="2614534"/>
            <a:ext cx="2038285" cy="9605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45"/>
          <p:cNvSpPr txBox="1">
            <a:spLocks noChangeArrowheads="1"/>
          </p:cNvSpPr>
          <p:nvPr/>
        </p:nvSpPr>
        <p:spPr bwMode="auto">
          <a:xfrm>
            <a:off x="731055"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研究现状</a:t>
            </a:r>
          </a:p>
        </p:txBody>
      </p:sp>
      <p:pic>
        <p:nvPicPr>
          <p:cNvPr id="31"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a:extLst>
              <a:ext uri="{FF2B5EF4-FFF2-40B4-BE49-F238E27FC236}">
                <a16:creationId xmlns:a16="http://schemas.microsoft.com/office/drawing/2014/main" id="{CA7FE410-DE42-EC71-4A38-247286F681BB}"/>
              </a:ext>
            </a:extLst>
          </p:cNvPr>
          <p:cNvGrpSpPr/>
          <p:nvPr/>
        </p:nvGrpSpPr>
        <p:grpSpPr>
          <a:xfrm>
            <a:off x="695400" y="1343264"/>
            <a:ext cx="2731328" cy="3650067"/>
            <a:chOff x="772384" y="1785852"/>
            <a:chExt cx="2731328" cy="3650067"/>
          </a:xfrm>
        </p:grpSpPr>
        <p:sp>
          <p:nvSpPr>
            <p:cNvPr id="2" name="圆角矩形 48"/>
            <p:cNvSpPr/>
            <p:nvPr>
              <p:custDataLst>
                <p:tags r:id="rId1"/>
              </p:custDataLst>
            </p:nvPr>
          </p:nvSpPr>
          <p:spPr>
            <a:xfrm>
              <a:off x="772384" y="2273411"/>
              <a:ext cx="2731328" cy="1485641"/>
            </a:xfrm>
            <a:prstGeom prst="roundRect">
              <a:avLst>
                <a:gd name="adj" fmla="val 12904"/>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马尔可夫跳变系统的线性二次型最优跟踪控制</a:t>
              </a:r>
              <a:endParaRPr kumimoji="0" lang="en-US" altLang="zh-CN"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3" name="圆角矩形 48"/>
            <p:cNvSpPr/>
            <p:nvPr>
              <p:custDataLst>
                <p:tags r:id="rId2"/>
              </p:custDataLst>
            </p:nvPr>
          </p:nvSpPr>
          <p:spPr>
            <a:xfrm>
              <a:off x="772384" y="3950277"/>
              <a:ext cx="2731328" cy="1485642"/>
            </a:xfrm>
            <a:prstGeom prst="roundRect">
              <a:avLst>
                <a:gd name="adj" fmla="val 8400"/>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受扰马尔可夫跳变系统的 </a:t>
              </a:r>
              <a:r>
                <a:rPr kumimoji="0" lang="en-US" altLang="zh-CN" b="1" i="1"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H</a:t>
              </a:r>
              <a:r>
                <a:rPr kumimoji="0" lang="en-US" altLang="zh-CN" b="1" i="0" u="none" strike="noStrike" kern="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最优跟踪控制</a:t>
              </a:r>
            </a:p>
          </p:txBody>
        </p:sp>
        <p:sp>
          <p:nvSpPr>
            <p:cNvPr id="6" name="文本框 5"/>
            <p:cNvSpPr txBox="1"/>
            <p:nvPr/>
          </p:nvSpPr>
          <p:spPr>
            <a:xfrm>
              <a:off x="1470237" y="1785852"/>
              <a:ext cx="1335622"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问题</a:t>
              </a:r>
            </a:p>
          </p:txBody>
        </p:sp>
      </p:grpSp>
      <p:grpSp>
        <p:nvGrpSpPr>
          <p:cNvPr id="4" name="组合 3">
            <a:extLst>
              <a:ext uri="{FF2B5EF4-FFF2-40B4-BE49-F238E27FC236}">
                <a16:creationId xmlns:a16="http://schemas.microsoft.com/office/drawing/2014/main" id="{DA78F944-D9A6-4CE3-A812-CC7B778C1F5E}"/>
              </a:ext>
            </a:extLst>
          </p:cNvPr>
          <p:cNvGrpSpPr/>
          <p:nvPr/>
        </p:nvGrpSpPr>
        <p:grpSpPr>
          <a:xfrm>
            <a:off x="3695819" y="1340768"/>
            <a:ext cx="2731329" cy="3656799"/>
            <a:chOff x="3695819" y="1783356"/>
            <a:chExt cx="2731329" cy="3656799"/>
          </a:xfrm>
        </p:grpSpPr>
        <p:sp>
          <p:nvSpPr>
            <p:cNvPr id="8" name="文本框 7"/>
            <p:cNvSpPr txBox="1"/>
            <p:nvPr/>
          </p:nvSpPr>
          <p:spPr>
            <a:xfrm>
              <a:off x="4393672" y="1783356"/>
              <a:ext cx="1335622"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研究方法</a:t>
              </a:r>
            </a:p>
          </p:txBody>
        </p:sp>
        <p:sp>
          <p:nvSpPr>
            <p:cNvPr id="10" name="矩形 113"/>
            <p:cNvSpPr>
              <a:spLocks noChangeArrowheads="1"/>
            </p:cNvSpPr>
            <p:nvPr/>
          </p:nvSpPr>
          <p:spPr bwMode="auto">
            <a:xfrm>
              <a:off x="3695819" y="2273410"/>
              <a:ext cx="2731328"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3695819" y="2437804"/>
              <a:ext cx="2731328"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线性二次型最优跟踪控制</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基于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LMI </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的控制方法</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模型预测控制</a:t>
              </a:r>
              <a:endParaRPr lang="en-US" altLang="zh-CN" sz="1600"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3695819" y="4118907"/>
              <a:ext cx="2731329"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b="1" i="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2 </a:t>
              </a:r>
              <a:r>
                <a:rPr lang="en-US" altLang="zh-CN" sz="1600" b="1" dirty="0">
                  <a:latin typeface="微软雅黑" panose="020B0503020204020204" pitchFamily="34" charset="-122"/>
                  <a:ea typeface="微软雅黑" panose="020B0503020204020204" pitchFamily="34" charset="-122"/>
                </a:rPr>
                <a:t>/</a:t>
              </a:r>
              <a:r>
                <a:rPr lang="en-US" altLang="zh-CN" sz="1600" b="1" i="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控制</a:t>
              </a:r>
              <a:endParaRPr lang="en-US" altLang="zh-CN" sz="16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16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dirty="0">
                  <a:latin typeface="微软雅黑" panose="020B0503020204020204" pitchFamily="34" charset="-122"/>
                  <a:ea typeface="微软雅黑" panose="020B0503020204020204" pitchFamily="34" charset="-122"/>
                </a:rPr>
                <a:t>LQG </a:t>
              </a:r>
              <a:r>
                <a:rPr lang="zh-CN" altLang="en-US" sz="1600" b="1" dirty="0">
                  <a:latin typeface="微软雅黑" panose="020B0503020204020204" pitchFamily="34" charset="-122"/>
                  <a:ea typeface="微软雅黑" panose="020B0503020204020204" pitchFamily="34" charset="-122"/>
                </a:rPr>
                <a:t>控制</a:t>
              </a:r>
              <a:endParaRPr lang="en-US" altLang="zh-CN" sz="1600" b="1" dirty="0">
                <a:latin typeface="微软雅黑" panose="020B0503020204020204" pitchFamily="34" charset="-122"/>
                <a:ea typeface="微软雅黑" panose="020B0503020204020204" pitchFamily="34" charset="-122"/>
              </a:endParaRPr>
            </a:p>
          </p:txBody>
        </p:sp>
        <p:sp>
          <p:nvSpPr>
            <p:cNvPr id="18" name="矩形 113"/>
            <p:cNvSpPr>
              <a:spLocks noChangeArrowheads="1"/>
            </p:cNvSpPr>
            <p:nvPr/>
          </p:nvSpPr>
          <p:spPr bwMode="auto">
            <a:xfrm>
              <a:off x="3695820" y="3954513"/>
              <a:ext cx="2731327"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8333284" y="1340768"/>
            <a:ext cx="1335622"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局限性</a:t>
            </a:r>
          </a:p>
        </p:txBody>
      </p:sp>
      <p:sp>
        <p:nvSpPr>
          <p:cNvPr id="11" name="矩形 113"/>
          <p:cNvSpPr>
            <a:spLocks noChangeArrowheads="1"/>
          </p:cNvSpPr>
          <p:nvPr/>
        </p:nvSpPr>
        <p:spPr bwMode="auto">
          <a:xfrm>
            <a:off x="6744073" y="1830822"/>
            <a:ext cx="451404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744072" y="1978300"/>
            <a:ext cx="4514045"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跟踪对象为</a:t>
            </a:r>
            <a:r>
              <a:rPr lang="zh-CN" altLang="en-US" sz="1600" b="1" dirty="0">
                <a:solidFill>
                  <a:srgbClr val="C00000"/>
                </a:solidFill>
                <a:latin typeface="微软雅黑" panose="020B0503020204020204" pitchFamily="34" charset="-122"/>
                <a:ea typeface="微软雅黑" panose="020B0503020204020204" pitchFamily="34" charset="-122"/>
              </a:rPr>
              <a:t>稳定系统</a:t>
            </a:r>
            <a:r>
              <a:rPr lang="zh-CN" altLang="en-US" sz="1600" b="1" dirty="0">
                <a:latin typeface="微软雅黑" panose="020B0503020204020204" pitchFamily="34" charset="-122"/>
                <a:ea typeface="微软雅黑" panose="020B0503020204020204" pitchFamily="34" charset="-122"/>
              </a:rPr>
              <a:t>，要求</a:t>
            </a:r>
            <a:r>
              <a:rPr lang="zh-CN" altLang="en-US" sz="1600" b="1" dirty="0">
                <a:solidFill>
                  <a:srgbClr val="C00000"/>
                </a:solidFill>
                <a:latin typeface="微软雅黑" panose="020B0503020204020204" pitchFamily="34" charset="-122"/>
                <a:ea typeface="微软雅黑" panose="020B0503020204020204" pitchFamily="34" charset="-122"/>
              </a:rPr>
              <a:t>转移概率已知</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控制器</a:t>
            </a:r>
            <a:r>
              <a:rPr lang="zh-CN" altLang="en-US" sz="1600" b="1" dirty="0">
                <a:latin typeface="微软雅黑" panose="020B0503020204020204" pitchFamily="34" charset="-122"/>
                <a:ea typeface="微软雅黑" panose="020B0503020204020204" pitchFamily="34" charset="-122"/>
              </a:rPr>
              <a:t>的</a:t>
            </a:r>
            <a:r>
              <a:rPr lang="zh-CN" altLang="en-US" sz="1600" b="1" dirty="0">
                <a:solidFill>
                  <a:srgbClr val="C00000"/>
                </a:solidFill>
                <a:latin typeface="微软雅黑" panose="020B0503020204020204" pitchFamily="34" charset="-122"/>
                <a:ea typeface="微软雅黑" panose="020B0503020204020204" pitchFamily="34" charset="-122"/>
              </a:rPr>
              <a:t>存在性</a:t>
            </a:r>
            <a:r>
              <a:rPr lang="zh-CN" altLang="en-US" sz="1600" b="1" dirty="0">
                <a:latin typeface="微软雅黑" panose="020B0503020204020204" pitchFamily="34" charset="-122"/>
                <a:ea typeface="微软雅黑" panose="020B0503020204020204" pitchFamily="34" charset="-122"/>
              </a:rPr>
              <a:t>难以保证</a:t>
            </a:r>
            <a:endParaRPr lang="en-US" altLang="zh-CN" sz="16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依赖于</a:t>
            </a:r>
            <a:r>
              <a:rPr lang="zh-CN" altLang="en-US" sz="1600" b="1" dirty="0">
                <a:solidFill>
                  <a:srgbClr val="C00000"/>
                </a:solidFill>
                <a:latin typeface="微软雅黑" panose="020B0503020204020204" pitchFamily="34" charset="-122"/>
                <a:ea typeface="微软雅黑" panose="020B0503020204020204" pitchFamily="34" charset="-122"/>
              </a:rPr>
              <a:t>精准模型信息</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23" name="矩形 113"/>
          <p:cNvSpPr>
            <a:spLocks noChangeArrowheads="1"/>
          </p:cNvSpPr>
          <p:nvPr/>
        </p:nvSpPr>
        <p:spPr bwMode="auto">
          <a:xfrm>
            <a:off x="6744073" y="3527130"/>
            <a:ext cx="451404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6744072" y="3691524"/>
            <a:ext cx="4514045"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求解转移概率未知系统的控制问题结果</a:t>
            </a:r>
            <a:r>
              <a:rPr lang="zh-CN" altLang="en-US" sz="1600" b="1" dirty="0">
                <a:solidFill>
                  <a:srgbClr val="C00000"/>
                </a:solidFill>
                <a:latin typeface="微软雅黑" panose="020B0503020204020204" pitchFamily="34" charset="-122"/>
                <a:ea typeface="微软雅黑" panose="020B0503020204020204" pitchFamily="34" charset="-122"/>
              </a:rPr>
              <a:t>保守性</a:t>
            </a:r>
            <a:r>
              <a:rPr lang="zh-CN" altLang="en-US" sz="1600" b="1" dirty="0">
                <a:latin typeface="微软雅黑" panose="020B0503020204020204" pitchFamily="34" charset="-122"/>
                <a:ea typeface="微软雅黑" panose="020B0503020204020204" pitchFamily="34" charset="-122"/>
              </a:rPr>
              <a:t>较大</a:t>
            </a:r>
            <a:endParaRPr lang="en-US" altLang="zh-CN" sz="16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噪声统计特性要求已知</a:t>
            </a:r>
            <a:endParaRPr lang="en-US" altLang="zh-CN" sz="16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572DEF69-A8FB-43E3-8577-6C5AD6DA7688}"/>
                  </a:ext>
                </a:extLst>
              </p:cNvPr>
              <p:cNvSpPr txBox="1"/>
              <p:nvPr/>
            </p:nvSpPr>
            <p:spPr>
              <a:xfrm>
                <a:off x="728911" y="5363860"/>
                <a:ext cx="10495692" cy="1225400"/>
              </a:xfrm>
              <a:prstGeom prst="rect">
                <a:avLst/>
              </a:prstGeom>
              <a:noFill/>
            </p:spPr>
            <p:txBody>
              <a:bodyPr wrap="square">
                <a:spAutoFit/>
              </a:bodyPr>
              <a:lstStyle/>
              <a:p>
                <a:pPr marL="342900" lvl="0" indent="-342900" algn="just">
                  <a:lnSpc>
                    <a:spcPct val="125000"/>
                  </a:lnSpc>
                  <a:buFont typeface="+mj-lt"/>
                  <a:buAutoNum type="arabicPeriod"/>
                </a:pPr>
                <a:r>
                  <a:rPr lang="en-US" altLang="zh-CN" sz="1200" kern="100" dirty="0">
                    <a:latin typeface="微软雅黑" panose="020B0503020204020204" pitchFamily="34" charset="-122"/>
                    <a:ea typeface="微软雅黑" panose="020B0503020204020204" pitchFamily="34" charset="-122"/>
                  </a:rPr>
                  <a:t>Costa O L V, Fragoso M D, Marques R P. Discrete-time Markov jump linear systems[M]. Springer Science &amp; Business Media, 2005.</a:t>
                </a:r>
              </a:p>
              <a:p>
                <a:pPr marL="342900" indent="-342900" algn="just">
                  <a:lnSpc>
                    <a:spcPct val="125000"/>
                  </a:lnSpc>
                  <a:buFont typeface="+mj-lt"/>
                  <a:buAutoNum type="arabicPeriod"/>
                </a:pPr>
                <a:r>
                  <a:rPr lang="en-US" altLang="zh-CN" sz="1200" kern="100" dirty="0">
                    <a:latin typeface="微软雅黑" panose="020B0503020204020204" pitchFamily="34" charset="-122"/>
                    <a:ea typeface="微软雅黑" panose="020B0503020204020204" pitchFamily="34" charset="-122"/>
                  </a:rPr>
                  <a:t>Luan X L, Zhao S Y, Liu. </a:t>
                </a:r>
                <a14:m>
                  <m:oMath xmlns:m="http://schemas.openxmlformats.org/officeDocument/2006/math">
                    <m:sSub>
                      <m:sSubPr>
                        <m:ctrlPr>
                          <a:rPr lang="zh-CN" altLang="zh-CN" sz="1200" i="1" kern="100">
                            <a:latin typeface="Cambria Math" panose="02040503050406030204" pitchFamily="18" charset="0"/>
                            <a:ea typeface="微软雅黑" panose="020B0503020204020204" pitchFamily="34" charset="-122"/>
                          </a:rPr>
                        </m:ctrlPr>
                      </m:sSubPr>
                      <m:e>
                        <m:r>
                          <a:rPr lang="en-US" altLang="zh-CN" sz="1200" kern="100">
                            <a:latin typeface="Cambria Math" panose="02040503050406030204" pitchFamily="18" charset="0"/>
                            <a:ea typeface="微软雅黑" panose="020B0503020204020204" pitchFamily="34" charset="-122"/>
                          </a:rPr>
                          <m:t>𝐻</m:t>
                        </m:r>
                      </m:e>
                      <m:sub>
                        <m:r>
                          <a:rPr lang="en-US" altLang="zh-CN" sz="1200" kern="100">
                            <a:latin typeface="Cambria Math" panose="02040503050406030204" pitchFamily="18" charset="0"/>
                            <a:ea typeface="微软雅黑" panose="020B0503020204020204" pitchFamily="34" charset="-122"/>
                          </a:rPr>
                          <m:t>∞</m:t>
                        </m:r>
                      </m:sub>
                    </m:sSub>
                  </m:oMath>
                </a14:m>
                <a:r>
                  <a:rPr lang="en-US" altLang="zh-CN" sz="1200" kern="100" dirty="0">
                    <a:latin typeface="微软雅黑" panose="020B0503020204020204" pitchFamily="34" charset="-122"/>
                    <a:ea typeface="微软雅黑" panose="020B0503020204020204" pitchFamily="34" charset="-122"/>
                  </a:rPr>
                  <a:t> control for discrete-time Markov jump systems with uncertain transition probabilities[J]. IEEE Transactions on Automatic Control, 2013, 58(6): 1566-1572.</a:t>
                </a:r>
              </a:p>
              <a:p>
                <a:pPr marL="342900" indent="-342900" algn="just">
                  <a:lnSpc>
                    <a:spcPct val="125000"/>
                  </a:lnSpc>
                  <a:buFont typeface="+mj-lt"/>
                  <a:buAutoNum type="arabicPeriod"/>
                </a:pPr>
                <a:r>
                  <a:rPr lang="en-US" altLang="zh-CN" sz="1200" kern="100" dirty="0">
                    <a:latin typeface="微软雅黑" panose="020B0503020204020204" pitchFamily="34" charset="-122"/>
                    <a:ea typeface="微软雅黑" panose="020B0503020204020204" pitchFamily="34" charset="-122"/>
                  </a:rPr>
                  <a:t>Fang H Y, Zhang M G, He S P, et al. Solving the zero-sum control problem for tidal turbine system: An online reinforcement learning approach[J]. IEEE Transactions on Cybernetics, 2023,53(12): 7635-7647.</a:t>
                </a:r>
              </a:p>
            </p:txBody>
          </p:sp>
        </mc:Choice>
        <mc:Fallback xmlns="">
          <p:sp>
            <p:nvSpPr>
              <p:cNvPr id="26" name="文本框 25">
                <a:extLst>
                  <a:ext uri="{FF2B5EF4-FFF2-40B4-BE49-F238E27FC236}">
                    <a16:creationId xmlns:a16="http://schemas.microsoft.com/office/drawing/2014/main" id="{572DEF69-A8FB-43E3-8577-6C5AD6DA7688}"/>
                  </a:ext>
                </a:extLst>
              </p:cNvPr>
              <p:cNvSpPr txBox="1">
                <a:spLocks noRot="1" noChangeAspect="1" noMove="1" noResize="1" noEditPoints="1" noAdjustHandles="1" noChangeArrowheads="1" noChangeShapeType="1" noTextEdit="1"/>
              </p:cNvSpPr>
              <p:nvPr/>
            </p:nvSpPr>
            <p:spPr>
              <a:xfrm>
                <a:off x="728911" y="5363860"/>
                <a:ext cx="10495692" cy="1225400"/>
              </a:xfrm>
              <a:prstGeom prst="rect">
                <a:avLst/>
              </a:prstGeom>
              <a:blipFill>
                <a:blip r:embed="rId6"/>
                <a:stretch>
                  <a:fillRect l="-116" r="-58" b="-2985"/>
                </a:stretch>
              </a:blipFill>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948C0398-D785-48FC-9603-576EF01F3ED5}"/>
              </a:ext>
            </a:extLst>
          </p:cNvPr>
          <p:cNvSpPr/>
          <p:nvPr/>
        </p:nvSpPr>
        <p:spPr bwMode="auto">
          <a:xfrm>
            <a:off x="695399" y="5310652"/>
            <a:ext cx="10562717" cy="1331817"/>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三、研究内容</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9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648143" y="548059"/>
            <a:ext cx="107044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None/>
            </a:pPr>
            <a:r>
              <a:rPr lang="zh-CN" altLang="en-US" b="1" dirty="0">
                <a:solidFill>
                  <a:srgbClr val="C00000"/>
                </a:solidFill>
                <a:latin typeface="微软雅黑" panose="020B0503020204020204" pitchFamily="34" charset="-122"/>
                <a:ea typeface="微软雅黑" panose="020B0503020204020204" pitchFamily="34" charset="-122"/>
              </a:rPr>
              <a:t>论文组织架构</a:t>
            </a:r>
          </a:p>
        </p:txBody>
      </p:sp>
      <p:sp>
        <p:nvSpPr>
          <p:cNvPr id="23" name="矩形 22">
            <a:extLst>
              <a:ext uri="{FF2B5EF4-FFF2-40B4-BE49-F238E27FC236}">
                <a16:creationId xmlns:a16="http://schemas.microsoft.com/office/drawing/2014/main" id="{64A44DB6-6DB2-404C-9739-ACABB7D0ACDC}"/>
              </a:ext>
            </a:extLst>
          </p:cNvPr>
          <p:cNvSpPr/>
          <p:nvPr/>
        </p:nvSpPr>
        <p:spPr bwMode="auto">
          <a:xfrm>
            <a:off x="695709" y="1268760"/>
            <a:ext cx="10656875" cy="5400600"/>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2B53666C-A0A2-4DD3-96B4-676892AC86DE}"/>
              </a:ext>
            </a:extLst>
          </p:cNvPr>
          <p:cNvPicPr>
            <a:picLocks noChangeAspect="1"/>
          </p:cNvPicPr>
          <p:nvPr/>
        </p:nvPicPr>
        <p:blipFill>
          <a:blip r:embed="rId4"/>
          <a:stretch>
            <a:fillRect/>
          </a:stretch>
        </p:blipFill>
        <p:spPr>
          <a:xfrm>
            <a:off x="2281517" y="1410946"/>
            <a:ext cx="7628966" cy="5186406"/>
          </a:xfrm>
          <a:prstGeom prst="rect">
            <a:avLst/>
          </a:prstGeom>
        </p:spPr>
      </p:pic>
    </p:spTree>
    <p:extLst>
      <p:ext uri="{BB962C8B-B14F-4D97-AF65-F5344CB8AC3E}">
        <p14:creationId xmlns:p14="http://schemas.microsoft.com/office/powerpoint/2010/main" val="38830151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UxODJkNDQ3ZjY0ZWRhNjcwNDcwZDNlMDA1OWM0Yzc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2438</TotalTime>
  <Words>2627</Words>
  <Application>Microsoft Office PowerPoint</Application>
  <PresentationFormat>宽屏</PresentationFormat>
  <Paragraphs>252</Paragraphs>
  <Slides>30</Slides>
  <Notes>27</Notes>
  <HiddenSlides>0</HiddenSlides>
  <MMClips>0</MMClips>
  <ScaleCrop>false</ScaleCrop>
  <HeadingPairs>
    <vt:vector size="8" baseType="variant">
      <vt:variant>
        <vt:lpstr>已用的字体</vt:lpstr>
      </vt:variant>
      <vt:variant>
        <vt:i4>7</vt:i4>
      </vt:variant>
      <vt:variant>
        <vt:lpstr>主题</vt:lpstr>
      </vt:variant>
      <vt:variant>
        <vt:i4>5</vt:i4>
      </vt:variant>
      <vt:variant>
        <vt:lpstr>嵌入 OLE 服务器</vt:lpstr>
      </vt:variant>
      <vt:variant>
        <vt:i4>1</vt:i4>
      </vt:variant>
      <vt:variant>
        <vt:lpstr>幻灯片标题</vt:lpstr>
      </vt:variant>
      <vt:variant>
        <vt:i4>30</vt:i4>
      </vt:variant>
    </vt:vector>
  </HeadingPairs>
  <TitlesOfParts>
    <vt:vector size="43" baseType="lpstr">
      <vt:lpstr>宋体</vt:lpstr>
      <vt:lpstr>微软雅黑</vt:lpstr>
      <vt:lpstr>Arial</vt:lpstr>
      <vt:lpstr>Calibri</vt:lpstr>
      <vt:lpstr>Cambria Math</vt:lpstr>
      <vt:lpstr>Times New Roman</vt:lpstr>
      <vt:lpstr>Wingdings</vt:lpstr>
      <vt:lpstr>2_176TGp_global_light_v2</vt:lpstr>
      <vt:lpstr>11_176TGp_global_light_v2</vt:lpstr>
      <vt:lpstr>Presentation</vt:lpstr>
      <vt:lpstr>3_Presentation</vt:lpstr>
      <vt:lpstr>1_Presentation</vt:lpstr>
      <vt:lpstr>Equation</vt:lpstr>
      <vt:lpstr>基于策略迭代的马尔可夫跳变系统 最优跟踪控制</vt:lpstr>
      <vt:lpstr>主要内容</vt:lpstr>
      <vt:lpstr>PowerPoint 演示文稿</vt:lpstr>
      <vt:lpstr>PowerPoint 演示文稿</vt:lpstr>
      <vt:lpstr>主要内容</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总  结</vt:lpstr>
      <vt:lpstr>展  望</vt:lpstr>
      <vt:lpstr>主要科研成果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张Wen-An</dc:creator>
  <cp:lastModifiedBy>才康 姚</cp:lastModifiedBy>
  <cp:revision>1977</cp:revision>
  <dcterms:created xsi:type="dcterms:W3CDTF">2016-09-08T14:29:00Z</dcterms:created>
  <dcterms:modified xsi:type="dcterms:W3CDTF">2024-05-13T04:31:28Z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B4E21F1204CC4B44AB4DF2C7D130BFBE_12</vt:lpwstr>
  </property>
  <property fmtid="{D5CDD505-2E9C-101B-9397-08002B2CF9AE}" pid="3" name="KSOProductBuildVer">
    <vt:lpwstr>2052-12.1.0.16399</vt:lpwstr>
  </property>
</Properties>
</file>