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7" r:id="rId1"/>
  </p:sldMasterIdLst>
  <p:notesMasterIdLst>
    <p:notesMasterId r:id="rId12"/>
  </p:notesMasterIdLst>
  <p:sldIdLst>
    <p:sldId id="515" r:id="rId2"/>
    <p:sldId id="493" r:id="rId3"/>
    <p:sldId id="511" r:id="rId4"/>
    <p:sldId id="512" r:id="rId5"/>
    <p:sldId id="514" r:id="rId6"/>
    <p:sldId id="513" r:id="rId7"/>
    <p:sldId id="516" r:id="rId8"/>
    <p:sldId id="517" r:id="rId9"/>
    <p:sldId id="518" r:id="rId10"/>
    <p:sldId id="519" r:id="rId11"/>
  </p:sldIdLst>
  <p:sldSz cx="9906000" cy="6858000" type="A4"/>
  <p:notesSz cx="6858000" cy="9144000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753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4155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pos="3119">
          <p15:clr>
            <a:srgbClr val="A4A3A4"/>
          </p15:clr>
        </p15:guide>
        <p15:guide id="7" pos="261">
          <p15:clr>
            <a:srgbClr val="A4A3A4"/>
          </p15:clr>
        </p15:guide>
        <p15:guide id="8" pos="5978">
          <p15:clr>
            <a:srgbClr val="A4A3A4"/>
          </p15:clr>
        </p15:guide>
        <p15:guide id="9" pos="511">
          <p15:clr>
            <a:srgbClr val="A4A3A4"/>
          </p15:clr>
        </p15:guide>
        <p15:guide id="10" pos="57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C9CF"/>
    <a:srgbClr val="02C6D8"/>
    <a:srgbClr val="02C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1"/>
    <p:restoredTop sz="95915" autoAdjust="0"/>
  </p:normalViewPr>
  <p:slideViewPr>
    <p:cSldViewPr>
      <p:cViewPr varScale="1">
        <p:scale>
          <a:sx n="69" d="100"/>
          <a:sy n="69" d="100"/>
        </p:scale>
        <p:origin x="1332" y="-30"/>
      </p:cViewPr>
      <p:guideLst>
        <p:guide orient="horz" pos="2159"/>
        <p:guide orient="horz" pos="753"/>
        <p:guide orient="horz" pos="118"/>
        <p:guide orient="horz" pos="4155"/>
        <p:guide orient="horz" pos="1093"/>
        <p:guide pos="3119"/>
        <p:guide pos="261"/>
        <p:guide pos="5978"/>
        <p:guide pos="511"/>
        <p:guide pos="5728"/>
      </p:guideLst>
    </p:cSldViewPr>
  </p:slideViewPr>
  <p:notesTextViewPr>
    <p:cViewPr>
      <p:scale>
        <a:sx n="45" d="100"/>
        <a:sy n="4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ABBECE4-09A5-4A05-B416-D6AEC8F8529F}" type="datetime1">
              <a:rPr lang="ko-KR" altLang="en-US"/>
              <a:pPr>
                <a:defRPr/>
              </a:pPr>
              <a:t>2022-02-16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8475120-2B95-4445-ABF6-EE09CDBEAC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2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906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9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32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1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07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49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178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94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758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 rot="16200000">
            <a:off x="4833752" y="1799604"/>
            <a:ext cx="241268" cy="9908772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71437" tIns="71437" rIns="71437" bIns="71437" anchor="ctr">
            <a:spAutoFit/>
          </a:bodyPr>
          <a:lstStyle/>
          <a:p>
            <a:pPr marL="0" marR="0" indent="0" algn="ctr" defTabSz="821531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30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sp>
        <p:nvSpPr>
          <p:cNvPr id="12" name="제목 1"/>
          <p:cNvSpPr txBox="1"/>
          <p:nvPr/>
        </p:nvSpPr>
        <p:spPr>
          <a:xfrm>
            <a:off x="-2581391" y="4796880"/>
            <a:ext cx="14620991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US" altLang="ko-KR" sz="1100" b="1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/>
              <a:ea typeface="Gothic A1 thin"/>
              <a:cs typeface="Gothic A1 thin"/>
            </a:endParaRPr>
          </a:p>
        </p:txBody>
      </p:sp>
      <p:sp>
        <p:nvSpPr>
          <p:cNvPr id="13" name="제목 1"/>
          <p:cNvSpPr txBox="1"/>
          <p:nvPr/>
        </p:nvSpPr>
        <p:spPr>
          <a:xfrm>
            <a:off x="4628965" y="4833156"/>
            <a:ext cx="5220580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jhjung@dschloe.com</a:t>
            </a:r>
          </a:p>
          <a:p>
            <a:pPr algn="r"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ⓒ </a:t>
            </a:r>
            <a:r>
              <a:rPr lang="en-US" altLang="ko-KR" sz="1000" b="1" dirty="0" err="1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dschloe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무단전재 및 배포금지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F_%EB%B6%84%ED%8F%AC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F_%EB%B6%84%ED%8F%A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86E94-C60B-4265-AF81-802F53036609}"/>
              </a:ext>
            </a:extLst>
          </p:cNvPr>
          <p:cNvSpPr/>
          <p:nvPr/>
        </p:nvSpPr>
        <p:spPr>
          <a:xfrm>
            <a:off x="0" y="1"/>
            <a:ext cx="9906001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63" b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31DBE-20F5-4628-ADE2-A89C7F6D514A}"/>
              </a:ext>
            </a:extLst>
          </p:cNvPr>
          <p:cNvSpPr/>
          <p:nvPr/>
        </p:nvSpPr>
        <p:spPr>
          <a:xfrm>
            <a:off x="200472" y="2420888"/>
            <a:ext cx="62134" cy="830676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algn="ctr"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38" b="0" dirty="0">
              <a:solidFill>
                <a:srgbClr val="FFFFFF"/>
              </a:solidFill>
              <a:latin typeface="맑은 고딕" panose="020F0302020204030204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826C4-F0F6-473D-970E-7A493A8897F2}"/>
              </a:ext>
            </a:extLst>
          </p:cNvPr>
          <p:cNvSpPr txBox="1"/>
          <p:nvPr/>
        </p:nvSpPr>
        <p:spPr>
          <a:xfrm>
            <a:off x="463078" y="2477534"/>
            <a:ext cx="9442922" cy="717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기초통계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– </a:t>
            </a:r>
            <a:r>
              <a:rPr kumimoji="0" lang="ko-KR" altLang="en-US" sz="3900" spc="-122" dirty="0" smtClean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두 집단의 평균 비교 </a:t>
            </a:r>
            <a:r>
              <a:rPr kumimoji="0" lang="en-US" altLang="ko-KR" sz="3900" spc="-122" dirty="0" smtClean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(t-test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)</a:t>
            </a:r>
            <a:endParaRPr kumimoji="0" lang="ko-KR" altLang="en-US" sz="3900" spc="-122" dirty="0">
              <a:ln w="5080">
                <a:solidFill>
                  <a:prstClr val="white">
                    <a:alpha val="40000"/>
                  </a:prstClr>
                </a:solidFill>
              </a:ln>
              <a:solidFill>
                <a:prstClr val="white"/>
              </a:solidFill>
              <a:latin typeface="Gothic A1 SemiBold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0576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 smtClean="0"/>
              <a:t>독립표본</a:t>
            </a:r>
            <a:r>
              <a:rPr lang="ko-KR" altLang="en-US" sz="2400" b="0" dirty="0" smtClean="0"/>
              <a:t> 검정 통계량</a:t>
            </a:r>
            <a:endParaRPr lang="ko-KR" altLang="en-US" sz="18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0263" cy="115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>
                <a:solidFill>
                  <a:srgbClr val="000000"/>
                </a:solidFill>
              </a:rPr>
              <a:t>공통 분산 </a:t>
            </a:r>
            <a:r>
              <a:rPr lang="en-US" altLang="ko-KR" sz="1600" dirty="0" smtClean="0">
                <a:solidFill>
                  <a:srgbClr val="000000"/>
                </a:solidFill>
              </a:rPr>
              <a:t>(Pooled Variance)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000000"/>
                </a:solidFill>
              </a:rPr>
              <a:t>모집단의 분산을 알지 못하는 상황이 대부분임</a:t>
            </a:r>
            <a:r>
              <a:rPr lang="en-US" altLang="ko-KR" sz="1600" dirty="0" smtClean="0">
                <a:solidFill>
                  <a:srgbClr val="000000"/>
                </a:solidFill>
              </a:rPr>
              <a:t>. </a:t>
            </a:r>
            <a:r>
              <a:rPr lang="ko-KR" altLang="en-US" sz="1600" dirty="0" smtClean="0">
                <a:solidFill>
                  <a:srgbClr val="000000"/>
                </a:solidFill>
              </a:rPr>
              <a:t>따라서</a:t>
            </a:r>
            <a:r>
              <a:rPr lang="en-US" altLang="ko-KR" sz="1600" dirty="0" smtClean="0">
                <a:solidFill>
                  <a:srgbClr val="000000"/>
                </a:solidFill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</a:rPr>
              <a:t>두 집단이 서로 동일함 가정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1424608" y="2160403"/>
                <a:ext cx="4683526" cy="107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608" y="2160403"/>
                <a:ext cx="4683526" cy="1074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3429000"/>
            <a:ext cx="8820263" cy="115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>
                <a:solidFill>
                  <a:srgbClr val="000000"/>
                </a:solidFill>
              </a:rPr>
              <a:t>검정 통계량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000000"/>
                </a:solidFill>
              </a:rPr>
              <a:t>공통 분산에 제곱근을 취함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1568624" y="4580084"/>
                <a:ext cx="4601131" cy="12166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ko-KR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ko-KR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ko-KR" sz="28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den>
                            </m:f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endParaRPr lang="en-KR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624" y="4580084"/>
                <a:ext cx="4601131" cy="1216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04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/>
              <a:t>단일 표본 </a:t>
            </a:r>
            <a:r>
              <a:rPr lang="en-US" altLang="ko-KR" sz="1600" dirty="0" smtClean="0"/>
              <a:t>T-Test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차이가 있는가</a:t>
            </a:r>
            <a:r>
              <a:rPr lang="en-US" altLang="ko-KR" sz="1600" dirty="0" smtClean="0"/>
              <a:t>? (</a:t>
            </a:r>
            <a:r>
              <a:rPr lang="ko-KR" altLang="en-US" sz="1600" dirty="0" smtClean="0"/>
              <a:t>모집단 </a:t>
            </a:r>
            <a:r>
              <a:rPr lang="en-US" altLang="ko-KR" sz="1600" dirty="0" smtClean="0"/>
              <a:t>vs </a:t>
            </a:r>
            <a:r>
              <a:rPr lang="ko-KR" altLang="en-US" sz="1600" dirty="0" smtClean="0"/>
              <a:t>표본</a:t>
            </a:r>
            <a:r>
              <a:rPr lang="en-US" altLang="ko-KR" sz="1600" dirty="0" smtClean="0"/>
              <a:t>)</a:t>
            </a:r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>
                <a:solidFill>
                  <a:srgbClr val="000000"/>
                </a:solidFill>
              </a:rPr>
              <a:t>두개 </a:t>
            </a:r>
            <a:r>
              <a:rPr lang="ko-KR" altLang="en-US" sz="1600" dirty="0">
                <a:solidFill>
                  <a:srgbClr val="000000"/>
                </a:solidFill>
              </a:rPr>
              <a:t>표본 </a:t>
            </a:r>
            <a:r>
              <a:rPr lang="en-US" altLang="ko-KR" sz="1600" dirty="0" smtClean="0">
                <a:solidFill>
                  <a:srgbClr val="000000"/>
                </a:solidFill>
              </a:rPr>
              <a:t>T-Test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000000"/>
                </a:solidFill>
              </a:rPr>
              <a:t>대응표본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</a:rPr>
              <a:t>예시</a:t>
            </a:r>
            <a:r>
              <a:rPr lang="en-US" altLang="ko-KR" sz="1600" dirty="0" smtClean="0">
                <a:solidFill>
                  <a:srgbClr val="000000"/>
                </a:solidFill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</a:rPr>
              <a:t>신약 개발 실험 </a:t>
            </a:r>
            <a:r>
              <a:rPr lang="en-US" altLang="ko-KR" sz="1600" dirty="0" smtClean="0">
                <a:solidFill>
                  <a:srgbClr val="000000"/>
                </a:solidFill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</a:rPr>
              <a:t>사전 테스트 </a:t>
            </a:r>
            <a:r>
              <a:rPr lang="en-US" altLang="ko-KR" sz="1600" dirty="0" smtClean="0">
                <a:solidFill>
                  <a:srgbClr val="000000"/>
                </a:solidFill>
              </a:rPr>
              <a:t>+ </a:t>
            </a:r>
            <a:r>
              <a:rPr lang="ko-KR" altLang="en-US" sz="1600" dirty="0" smtClean="0">
                <a:solidFill>
                  <a:srgbClr val="000000"/>
                </a:solidFill>
              </a:rPr>
              <a:t>사후 테스트</a:t>
            </a:r>
            <a:r>
              <a:rPr lang="en-US" altLang="ko-KR" sz="1600" dirty="0" smtClean="0">
                <a:solidFill>
                  <a:srgbClr val="000000"/>
                </a:solidFill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000000"/>
                </a:solidFill>
              </a:rPr>
              <a:t>독립표본</a:t>
            </a:r>
            <a:r>
              <a:rPr lang="ko-KR" altLang="en-US" sz="1600" dirty="0" smtClean="0">
                <a:solidFill>
                  <a:srgbClr val="000000"/>
                </a:solidFill>
              </a:rPr>
              <a:t> 예시</a:t>
            </a:r>
            <a:r>
              <a:rPr lang="en-US" altLang="ko-KR" sz="1600" dirty="0" smtClean="0">
                <a:solidFill>
                  <a:srgbClr val="000000"/>
                </a:solidFill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</a:rPr>
              <a:t>남자와 여자의 몸무게 비교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smtClean="0"/>
              <a:t>두 평균의 비교 </a:t>
            </a:r>
            <a:r>
              <a:rPr lang="en-US" altLang="ko-KR" sz="2400" b="0" dirty="0" smtClean="0"/>
              <a:t>(</a:t>
            </a:r>
            <a:r>
              <a:rPr lang="ko-KR" altLang="en-US" sz="2400" b="0" dirty="0" err="1" smtClean="0"/>
              <a:t>대응표본</a:t>
            </a:r>
            <a:r>
              <a:rPr lang="ko-KR" altLang="en-US" sz="2400" b="0" dirty="0" smtClean="0"/>
              <a:t> </a:t>
            </a:r>
            <a:r>
              <a:rPr lang="en-US" altLang="ko-KR" sz="2400" b="0" dirty="0" smtClean="0"/>
              <a:t>vs </a:t>
            </a:r>
            <a:r>
              <a:rPr lang="ko-KR" altLang="en-US" sz="2400" b="0" dirty="0" err="1" smtClean="0"/>
              <a:t>독립표본</a:t>
            </a:r>
            <a:r>
              <a:rPr lang="en-US" altLang="ko-KR" sz="2400" b="0" dirty="0" smtClean="0"/>
              <a:t>)</a:t>
            </a:r>
            <a:endParaRPr lang="ko-KR" altLang="en-US" sz="18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128" y="4014045"/>
            <a:ext cx="2898528" cy="19558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29" y="3911827"/>
            <a:ext cx="26757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6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smtClean="0"/>
              <a:t>두 평균의 비교 </a:t>
            </a:r>
            <a:r>
              <a:rPr lang="en-US" altLang="ko-KR" sz="2400" b="0" dirty="0" smtClean="0"/>
              <a:t>(</a:t>
            </a:r>
            <a:r>
              <a:rPr lang="ko-KR" altLang="en-US" sz="2400" b="0" dirty="0" err="1" smtClean="0"/>
              <a:t>대응표본</a:t>
            </a:r>
            <a:r>
              <a:rPr lang="ko-KR" altLang="en-US" sz="2400" b="0" dirty="0" smtClean="0"/>
              <a:t> </a:t>
            </a:r>
            <a:r>
              <a:rPr lang="en-US" altLang="ko-KR" sz="2400" b="0" dirty="0" smtClean="0"/>
              <a:t>vs </a:t>
            </a:r>
            <a:r>
              <a:rPr lang="ko-KR" altLang="en-US" sz="2400" b="0" dirty="0" err="1" smtClean="0"/>
              <a:t>독립표본</a:t>
            </a:r>
            <a:r>
              <a:rPr lang="en-US" altLang="ko-KR" sz="2400" b="0" dirty="0" smtClean="0"/>
              <a:t>)</a:t>
            </a:r>
            <a:endParaRPr lang="ko-KR" altLang="en-US" sz="1800" b="0" dirty="0"/>
          </a:p>
        </p:txBody>
      </p:sp>
      <p:pic>
        <p:nvPicPr>
          <p:cNvPr id="1026" name="Picture 2" descr="https://t1.daumcdn.net/cfile/tistory/990F48365EFDC6BC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01" y="1268760"/>
            <a:ext cx="8311579" cy="467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1698785" y="4207233"/>
            <a:ext cx="126014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1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smtClean="0"/>
              <a:t>두 평균의 비교 </a:t>
            </a:r>
            <a:r>
              <a:rPr lang="en-US" altLang="ko-KR" sz="2400" b="0" dirty="0" smtClean="0"/>
              <a:t>(</a:t>
            </a:r>
            <a:r>
              <a:rPr lang="ko-KR" altLang="en-US" sz="2400" b="0" dirty="0" err="1" smtClean="0"/>
              <a:t>대응표본</a:t>
            </a:r>
            <a:r>
              <a:rPr lang="ko-KR" altLang="en-US" sz="2400" b="0" dirty="0" smtClean="0"/>
              <a:t> </a:t>
            </a:r>
            <a:r>
              <a:rPr lang="en-US" altLang="ko-KR" sz="2400" b="0" dirty="0" smtClean="0"/>
              <a:t>vs </a:t>
            </a:r>
            <a:r>
              <a:rPr lang="ko-KR" altLang="en-US" sz="2400" b="0" dirty="0" err="1" smtClean="0"/>
              <a:t>독립표본</a:t>
            </a:r>
            <a:r>
              <a:rPr lang="en-US" altLang="ko-KR" sz="2400" b="0" dirty="0" smtClean="0"/>
              <a:t>)</a:t>
            </a:r>
            <a:endParaRPr lang="ko-KR" alt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398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>
                <a:solidFill>
                  <a:srgbClr val="000000"/>
                </a:solidFill>
              </a:rPr>
              <a:t>공통 검정 사항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000000"/>
                </a:solidFill>
              </a:rPr>
              <a:t>정규성 검정 </a:t>
            </a:r>
            <a:r>
              <a:rPr lang="en-US" altLang="ko-KR" sz="1600" dirty="0" smtClean="0">
                <a:solidFill>
                  <a:srgbClr val="000000"/>
                </a:solidFill>
              </a:rPr>
              <a:t>: Shapiro-Wilk’s Test</a:t>
            </a:r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>
                <a:solidFill>
                  <a:srgbClr val="000000"/>
                </a:solidFill>
              </a:rPr>
              <a:t>두개 </a:t>
            </a:r>
            <a:r>
              <a:rPr lang="ko-KR" altLang="en-US" sz="1600" dirty="0">
                <a:solidFill>
                  <a:srgbClr val="000000"/>
                </a:solidFill>
              </a:rPr>
              <a:t>표본 </a:t>
            </a:r>
            <a:r>
              <a:rPr lang="en-US" altLang="ko-KR" sz="1600" dirty="0" smtClean="0">
                <a:solidFill>
                  <a:srgbClr val="000000"/>
                </a:solidFill>
              </a:rPr>
              <a:t>T-Test </a:t>
            </a:r>
            <a:r>
              <a:rPr lang="ko-KR" altLang="en-US" sz="1600" dirty="0" smtClean="0">
                <a:solidFill>
                  <a:srgbClr val="000000"/>
                </a:solidFill>
              </a:rPr>
              <a:t>실행 전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000000"/>
                </a:solidFill>
              </a:rPr>
              <a:t>대응표본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: </a:t>
            </a:r>
            <a:r>
              <a:rPr lang="ko-KR" altLang="en-US" sz="1600" dirty="0" err="1" smtClean="0">
                <a:solidFill>
                  <a:srgbClr val="000000"/>
                </a:solidFill>
              </a:rPr>
              <a:t>등분산</a:t>
            </a:r>
            <a:r>
              <a:rPr lang="ko-KR" altLang="en-US" sz="1600" dirty="0" smtClean="0">
                <a:solidFill>
                  <a:srgbClr val="000000"/>
                </a:solidFill>
              </a:rPr>
              <a:t> 가정 고려 안함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000000"/>
                </a:solidFill>
              </a:rPr>
              <a:t>독립표본</a:t>
            </a:r>
            <a:r>
              <a:rPr lang="ko-KR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: </a:t>
            </a:r>
            <a:r>
              <a:rPr lang="ko-KR" altLang="en-US" sz="1600" dirty="0" err="1" smtClean="0">
                <a:solidFill>
                  <a:srgbClr val="000000"/>
                </a:solidFill>
              </a:rPr>
              <a:t>등분산</a:t>
            </a:r>
            <a:r>
              <a:rPr lang="ko-KR" altLang="en-US" sz="1600" dirty="0" smtClean="0">
                <a:solidFill>
                  <a:srgbClr val="000000"/>
                </a:solidFill>
              </a:rPr>
              <a:t> 가정 고려 필수 </a:t>
            </a:r>
            <a:r>
              <a:rPr lang="en-US" altLang="ko-KR" sz="1600" dirty="0" smtClean="0">
                <a:solidFill>
                  <a:srgbClr val="000000"/>
                </a:solidFill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</a:rPr>
              <a:t>Levene’s</a:t>
            </a:r>
            <a:r>
              <a:rPr lang="en-US" altLang="ko-KR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Test </a:t>
            </a:r>
            <a:r>
              <a:rPr lang="ko-KR" altLang="en-US" sz="1600" dirty="0" smtClean="0">
                <a:solidFill>
                  <a:srgbClr val="000000"/>
                </a:solidFill>
              </a:rPr>
              <a:t>반드시 진행</a:t>
            </a:r>
            <a:r>
              <a:rPr lang="en-US" altLang="ko-KR" sz="1600" dirty="0" smtClean="0">
                <a:solidFill>
                  <a:srgbClr val="000000"/>
                </a:solidFill>
              </a:rPr>
              <a:t>)</a:t>
            </a:r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>
                <a:solidFill>
                  <a:srgbClr val="000000"/>
                </a:solidFill>
              </a:rPr>
              <a:t>만약</a:t>
            </a:r>
            <a:r>
              <a:rPr lang="en-US" altLang="ko-KR" sz="1600" dirty="0" smtClean="0">
                <a:solidFill>
                  <a:srgbClr val="000000"/>
                </a:solidFill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</a:rPr>
              <a:t>정규성 가정 및 </a:t>
            </a:r>
            <a:r>
              <a:rPr lang="ko-KR" altLang="en-US" sz="1600" dirty="0" err="1" smtClean="0">
                <a:solidFill>
                  <a:srgbClr val="000000"/>
                </a:solidFill>
              </a:rPr>
              <a:t>등분산</a:t>
            </a:r>
            <a:r>
              <a:rPr lang="ko-KR" altLang="en-US" sz="1600" dirty="0" smtClean="0">
                <a:solidFill>
                  <a:srgbClr val="000000"/>
                </a:solidFill>
              </a:rPr>
              <a:t> 가정을 만족하지 못한다면</a:t>
            </a:r>
            <a:r>
              <a:rPr lang="en-US" altLang="ko-KR" sz="1600" dirty="0" smtClean="0">
                <a:solidFill>
                  <a:srgbClr val="000000"/>
                </a:solidFill>
              </a:rPr>
              <a:t>?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000000"/>
                </a:solidFill>
              </a:rPr>
              <a:t>비모수</a:t>
            </a:r>
            <a:r>
              <a:rPr lang="ko-KR" altLang="en-US" sz="1600" dirty="0" smtClean="0">
                <a:solidFill>
                  <a:srgbClr val="000000"/>
                </a:solidFill>
              </a:rPr>
              <a:t> 검정을 진행함 </a:t>
            </a:r>
            <a:r>
              <a:rPr lang="en-US" altLang="ko-KR" sz="1600" dirty="0" smtClean="0">
                <a:solidFill>
                  <a:srgbClr val="000000"/>
                </a:solidFill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</a:rPr>
              <a:t>본 과정에서는 강의 </a:t>
            </a:r>
            <a:r>
              <a:rPr lang="en-US" altLang="ko-KR" sz="1600" dirty="0" smtClean="0">
                <a:solidFill>
                  <a:srgbClr val="000000"/>
                </a:solidFill>
              </a:rPr>
              <a:t>X)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9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smtClean="0"/>
              <a:t>정규성 검정 </a:t>
            </a:r>
            <a:r>
              <a:rPr lang="en-US" altLang="ko-KR" sz="2400" b="0" dirty="0" smtClean="0"/>
              <a:t>(Shapiro – Wilk’s Test)</a:t>
            </a:r>
            <a:endParaRPr lang="ko-KR" alt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>
                <a:solidFill>
                  <a:srgbClr val="000000"/>
                </a:solidFill>
              </a:rPr>
              <a:t>가설 검정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000000"/>
                </a:solidFill>
              </a:rPr>
              <a:t>귀무가설</a:t>
            </a:r>
            <a:r>
              <a:rPr lang="ko-KR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(H</a:t>
            </a:r>
            <a:r>
              <a:rPr lang="en-US" altLang="ko-KR" sz="1600" baseline="-25000" dirty="0" smtClean="0">
                <a:solidFill>
                  <a:srgbClr val="000000"/>
                </a:solidFill>
              </a:rPr>
              <a:t>0</a:t>
            </a:r>
            <a:r>
              <a:rPr lang="en-US" altLang="ko-KR" sz="1600" dirty="0" smtClean="0">
                <a:solidFill>
                  <a:srgbClr val="000000"/>
                </a:solidFill>
              </a:rPr>
              <a:t>) : </a:t>
            </a:r>
            <a:r>
              <a:rPr lang="ko-KR" altLang="en-US" sz="1600" dirty="0" smtClean="0">
                <a:solidFill>
                  <a:srgbClr val="000000"/>
                </a:solidFill>
              </a:rPr>
              <a:t>데이터가 정규분포를 따른다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solidFill>
                  <a:srgbClr val="000000"/>
                </a:solidFill>
              </a:rPr>
              <a:t>대립가설</a:t>
            </a:r>
            <a:r>
              <a:rPr lang="ko-KR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(H</a:t>
            </a:r>
            <a:r>
              <a:rPr lang="en-US" altLang="ko-KR" sz="1600" baseline="-25000" dirty="0" smtClean="0">
                <a:solidFill>
                  <a:srgbClr val="000000"/>
                </a:solidFill>
              </a:rPr>
              <a:t>1</a:t>
            </a:r>
            <a:r>
              <a:rPr lang="en-US" altLang="ko-KR" sz="1600" dirty="0" smtClean="0">
                <a:solidFill>
                  <a:srgbClr val="000000"/>
                </a:solidFill>
              </a:rPr>
              <a:t>) : </a:t>
            </a:r>
            <a:r>
              <a:rPr lang="ko-KR" altLang="en-US" sz="1600" dirty="0" smtClean="0">
                <a:solidFill>
                  <a:srgbClr val="000000"/>
                </a:solidFill>
              </a:rPr>
              <a:t>데이터가 정규분포를 따르지 않는다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ko-KR" sz="1600" dirty="0" smtClean="0">
                <a:solidFill>
                  <a:srgbClr val="000000"/>
                </a:solidFill>
              </a:rPr>
              <a:t>P-value </a:t>
            </a:r>
            <a:r>
              <a:rPr lang="ko-KR" altLang="en-US" sz="1600" dirty="0" smtClean="0">
                <a:solidFill>
                  <a:srgbClr val="000000"/>
                </a:solidFill>
              </a:rPr>
              <a:t>해석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000000"/>
                </a:solidFill>
              </a:rPr>
              <a:t>p-value &gt; 0.05 : </a:t>
            </a:r>
            <a:r>
              <a:rPr lang="ko-KR" altLang="en-US" sz="1600" dirty="0" err="1" smtClean="0">
                <a:solidFill>
                  <a:srgbClr val="000000"/>
                </a:solidFill>
              </a:rPr>
              <a:t>귀무가설</a:t>
            </a:r>
            <a:r>
              <a:rPr lang="ko-KR" altLang="en-US" sz="1600" dirty="0" smtClean="0">
                <a:solidFill>
                  <a:srgbClr val="000000"/>
                </a:solidFill>
              </a:rPr>
              <a:t> 채택 </a:t>
            </a:r>
            <a:r>
              <a:rPr lang="en-US" altLang="ko-KR" sz="1600" dirty="0" smtClean="0">
                <a:solidFill>
                  <a:srgbClr val="000000"/>
                </a:solidFill>
              </a:rPr>
              <a:t>= </a:t>
            </a:r>
            <a:r>
              <a:rPr lang="ko-KR" altLang="en-US" sz="1600" dirty="0" smtClean="0">
                <a:solidFill>
                  <a:srgbClr val="000000"/>
                </a:solidFill>
              </a:rPr>
              <a:t>데이터가 정규분포를 따른다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000000"/>
                </a:solidFill>
              </a:rPr>
              <a:t>p-value &lt; 0.05 : </a:t>
            </a:r>
            <a:r>
              <a:rPr lang="ko-KR" altLang="en-US" sz="1600" dirty="0" err="1" smtClean="0">
                <a:solidFill>
                  <a:srgbClr val="000000"/>
                </a:solidFill>
              </a:rPr>
              <a:t>대립가설</a:t>
            </a:r>
            <a:r>
              <a:rPr lang="ko-KR" altLang="en-US" sz="1600" dirty="0" smtClean="0">
                <a:solidFill>
                  <a:srgbClr val="000000"/>
                </a:solidFill>
              </a:rPr>
              <a:t> 채택 </a:t>
            </a:r>
            <a:r>
              <a:rPr lang="en-US" altLang="ko-KR" sz="1600" dirty="0" smtClean="0">
                <a:solidFill>
                  <a:srgbClr val="000000"/>
                </a:solidFill>
              </a:rPr>
              <a:t>= </a:t>
            </a:r>
            <a:r>
              <a:rPr lang="ko-KR" altLang="en-US" sz="1600" dirty="0" smtClean="0">
                <a:solidFill>
                  <a:srgbClr val="000000"/>
                </a:solidFill>
              </a:rPr>
              <a:t>데이터가 정규분포를 따르지 않는다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4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 smtClean="0"/>
              <a:t>등분산성</a:t>
            </a:r>
            <a:r>
              <a:rPr lang="ko-KR" altLang="en-US" sz="2400" b="0" dirty="0" smtClean="0"/>
              <a:t> </a:t>
            </a:r>
            <a:r>
              <a:rPr lang="en-US" altLang="ko-KR" sz="2400" b="0" dirty="0" smtClean="0"/>
              <a:t>(=</a:t>
            </a:r>
            <a:r>
              <a:rPr lang="ko-KR" altLang="en-US" sz="2400" b="0" dirty="0" smtClean="0"/>
              <a:t>분산의 동일성</a:t>
            </a:r>
            <a:r>
              <a:rPr lang="en-US" altLang="ko-KR" sz="2400" b="0" dirty="0" smtClean="0"/>
              <a:t>) </a:t>
            </a:r>
            <a:r>
              <a:rPr lang="ko-KR" altLang="en-US" sz="2400" b="0" dirty="0" smtClean="0"/>
              <a:t>검정</a:t>
            </a:r>
            <a:endParaRPr lang="ko-KR" alt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err="1" smtClean="0">
                <a:solidFill>
                  <a:srgbClr val="000000"/>
                </a:solidFill>
              </a:rPr>
              <a:t>귀무가설</a:t>
            </a:r>
            <a:r>
              <a:rPr lang="ko-KR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</a:rPr>
              <a:t>두 집단의 분산은 서로 동일하다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2324708" y="1515676"/>
                <a:ext cx="2979214" cy="1309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800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𝑮𝒓𝒐𝒖𝒑</m:t>
                              </m:r>
                            </m:sub>
                            <m:sup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𝑮𝒓𝒐𝒖𝒑</m:t>
                              </m:r>
                            </m:sub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08" y="1515676"/>
                <a:ext cx="2979214" cy="13099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48544" y="2960948"/>
            <a:ext cx="8822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err="1" smtClean="0">
                <a:solidFill>
                  <a:srgbClr val="000000"/>
                </a:solidFill>
              </a:rPr>
              <a:t>대립가설</a:t>
            </a:r>
            <a:r>
              <a:rPr lang="ko-KR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</a:rPr>
              <a:t>두 집단의 분산은 서로 동일하지 않다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2322849" y="3467305"/>
                <a:ext cx="2979214" cy="1309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800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𝑮𝒓𝒐𝒖𝒑</m:t>
                              </m:r>
                            </m:sub>
                            <m:sup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𝑮𝒓𝒐𝒖𝒑</m:t>
                              </m:r>
                            </m:sub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49" y="3467305"/>
                <a:ext cx="2979214" cy="1309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48544" y="4866111"/>
            <a:ext cx="882212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smtClean="0">
                <a:solidFill>
                  <a:srgbClr val="000000"/>
                </a:solidFill>
              </a:rPr>
              <a:t>검정 통계량은 </a:t>
            </a:r>
            <a:r>
              <a:rPr lang="en-US" altLang="ko-KR" sz="1600" dirty="0" smtClean="0">
                <a:solidFill>
                  <a:srgbClr val="000000"/>
                </a:solidFill>
              </a:rPr>
              <a:t>F-</a:t>
            </a:r>
            <a:r>
              <a:rPr lang="ko-KR" altLang="en-US" sz="1600" dirty="0" smtClean="0">
                <a:solidFill>
                  <a:srgbClr val="000000"/>
                </a:solidFill>
              </a:rPr>
              <a:t>분포를 활용함</a:t>
            </a:r>
            <a:r>
              <a:rPr lang="en-US" altLang="ko-KR" sz="1600" baseline="30000" dirty="0" smtClean="0">
                <a:solidFill>
                  <a:srgbClr val="000000"/>
                </a:solidFill>
              </a:rPr>
              <a:t>1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000000"/>
                </a:solidFill>
              </a:rPr>
              <a:t>분산분석 강의 시</a:t>
            </a:r>
            <a:r>
              <a:rPr lang="en-US" altLang="ko-KR" sz="1600" dirty="0" smtClean="0">
                <a:solidFill>
                  <a:srgbClr val="000000"/>
                </a:solidFill>
              </a:rPr>
              <a:t>, F </a:t>
            </a:r>
            <a:r>
              <a:rPr lang="ko-KR" altLang="en-US" sz="1600" dirty="0" smtClean="0">
                <a:solidFill>
                  <a:srgbClr val="000000"/>
                </a:solidFill>
              </a:rPr>
              <a:t>분포 설명 예정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altLang="ko-KR" sz="1600" baseline="30000" dirty="0" smtClean="0">
              <a:solidFill>
                <a:srgbClr val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8544" y="5971239"/>
            <a:ext cx="687676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 smtClean="0"/>
              <a:t>&lt; </a:t>
            </a:r>
            <a:r>
              <a:rPr lang="ko-KR" altLang="en-US" dirty="0" smtClean="0"/>
              <a:t>참고 </a:t>
            </a:r>
            <a:r>
              <a:rPr lang="en-US" altLang="ko-KR" dirty="0" smtClean="0"/>
              <a:t>1 : </a:t>
            </a:r>
            <a:r>
              <a:rPr lang="ko-KR" altLang="en-US" dirty="0" smtClean="0">
                <a:hlinkClick r:id="rId4"/>
              </a:rPr>
              <a:t>https</a:t>
            </a:r>
            <a:r>
              <a:rPr lang="ko-KR" altLang="en-US" dirty="0">
                <a:hlinkClick r:id="rId4"/>
              </a:rPr>
              <a:t>://ko.wikipedia.org/wiki/F_%</a:t>
            </a:r>
            <a:r>
              <a:rPr lang="ko-KR" altLang="en-US" dirty="0" smtClean="0">
                <a:hlinkClick r:id="rId4"/>
              </a:rPr>
              <a:t>EB%B6%84%ED%8F%AC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77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 err="1" smtClean="0"/>
              <a:t>t.test</a:t>
            </a:r>
            <a:r>
              <a:rPr lang="en-US" altLang="ko-KR" sz="2400" b="0" dirty="0" smtClean="0"/>
              <a:t> </a:t>
            </a:r>
            <a:r>
              <a:rPr lang="ko-KR" altLang="en-US" sz="2400" b="0" dirty="0" smtClean="0"/>
              <a:t>검정 전 필수 사항 확인</a:t>
            </a:r>
            <a:endParaRPr lang="ko-KR" altLang="en-US" sz="1800" b="0" dirty="0"/>
          </a:p>
        </p:txBody>
      </p:sp>
      <p:sp>
        <p:nvSpPr>
          <p:cNvPr id="2" name="직사각형 1"/>
          <p:cNvSpPr/>
          <p:nvPr/>
        </p:nvSpPr>
        <p:spPr>
          <a:xfrm>
            <a:off x="848544" y="5971239"/>
            <a:ext cx="687676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 smtClean="0"/>
              <a:t>&lt; </a:t>
            </a:r>
            <a:r>
              <a:rPr lang="ko-KR" altLang="en-US" dirty="0" smtClean="0"/>
              <a:t>참고 </a:t>
            </a:r>
            <a:r>
              <a:rPr lang="en-US" altLang="ko-KR" dirty="0" smtClean="0"/>
              <a:t>1 : </a:t>
            </a:r>
            <a:r>
              <a:rPr lang="ko-KR" altLang="en-US" dirty="0" smtClean="0">
                <a:hlinkClick r:id="rId2"/>
              </a:rPr>
              <a:t>https</a:t>
            </a:r>
            <a:r>
              <a:rPr lang="ko-KR" altLang="en-US" dirty="0">
                <a:hlinkClick r:id="rId2"/>
              </a:rPr>
              <a:t>://ko.wikipedia.org/wiki/F_%</a:t>
            </a:r>
            <a:r>
              <a:rPr lang="ko-KR" altLang="en-US" dirty="0" smtClean="0">
                <a:hlinkClick r:id="rId2"/>
              </a:rPr>
              <a:t>EB%B6%84%ED%8F%AC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253035"/>
              </p:ext>
            </p:extLst>
          </p:nvPr>
        </p:nvGraphicFramePr>
        <p:xfrm>
          <a:off x="740532" y="1173846"/>
          <a:ext cx="8748972" cy="4559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3458322789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val="3704445413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val="735949632"/>
                    </a:ext>
                  </a:extLst>
                </a:gridCol>
              </a:tblGrid>
              <a:tr h="759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Paired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T-Test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Independent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T-Test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19255"/>
                  </a:ext>
                </a:extLst>
              </a:tr>
              <a:tr h="1146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검정목적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동일 표본 대상으로 </a:t>
                      </a:r>
                      <a:r>
                        <a:rPr lang="ko-KR" altLang="en-US" sz="1800" dirty="0" err="1" smtClean="0"/>
                        <a:t>두번</a:t>
                      </a:r>
                      <a:r>
                        <a:rPr lang="ko-KR" altLang="en-US" sz="1800" dirty="0" smtClean="0"/>
                        <a:t> 관찰한 후 전 후 차이 평균 비교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동일 모집단에서 샘플 추출 후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독립적인 표본 간의 평균 비교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679339"/>
                  </a:ext>
                </a:extLst>
              </a:tr>
              <a:tr h="1146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검정예시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A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학급 특별 교</a:t>
                      </a:r>
                      <a:r>
                        <a:rPr lang="ko-KR" altLang="en-US" sz="1800" dirty="0" smtClean="0"/>
                        <a:t>육 수료 전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후 </a:t>
                      </a:r>
                      <a:endParaRPr lang="en-US" altLang="ko-KR" sz="1800" baseline="0" dirty="0" smtClean="0"/>
                    </a:p>
                    <a:p>
                      <a:pPr algn="l" latinLnBrk="1"/>
                      <a:r>
                        <a:rPr lang="ko-KR" altLang="en-US" sz="1800" baseline="0" dirty="0" smtClean="0"/>
                        <a:t>평균 점수 비교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A </a:t>
                      </a:r>
                      <a:r>
                        <a:rPr lang="ko-KR" altLang="en-US" sz="1800" dirty="0" smtClean="0"/>
                        <a:t>학급 남녀 평균 신장 비교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889241"/>
                  </a:ext>
                </a:extLst>
              </a:tr>
              <a:tr h="1506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데이터의 정규성 검정</a:t>
                      </a:r>
                      <a:endParaRPr lang="en-US" altLang="ko-KR" dirty="0" smtClean="0"/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dirty="0" smtClean="0"/>
                        <a:t>Shapiro-Wilk</a:t>
                      </a:r>
                      <a:r>
                        <a:rPr lang="en-US" altLang="ko-KR" baseline="0" dirty="0" smtClean="0"/>
                        <a:t> Test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 smtClean="0"/>
                        <a:t>데이터의 정규성 검정</a:t>
                      </a:r>
                      <a:endParaRPr lang="en-US" altLang="ko-KR" dirty="0" smtClean="0"/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dirty="0" smtClean="0"/>
                        <a:t>Shapiro-Wilk</a:t>
                      </a:r>
                      <a:r>
                        <a:rPr lang="en-US" altLang="ko-KR" baseline="0" dirty="0" smtClean="0"/>
                        <a:t> Test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2.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등분산</a:t>
                      </a:r>
                      <a:r>
                        <a:rPr lang="ko-KR" altLang="en-US" baseline="0" dirty="0" smtClean="0"/>
                        <a:t> 가정</a:t>
                      </a:r>
                      <a:endParaRPr lang="en-US" altLang="ko-KR" baseline="0" dirty="0" smtClean="0"/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dirty="0" err="1" smtClean="0"/>
                        <a:t>Levene’s</a:t>
                      </a:r>
                      <a:r>
                        <a:rPr lang="en-US" altLang="ko-KR" dirty="0" smtClean="0"/>
                        <a:t> Test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29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79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 smtClean="0"/>
              <a:t>대응표본</a:t>
            </a:r>
            <a:r>
              <a:rPr lang="ko-KR" altLang="en-US" sz="2400" b="0" dirty="0" smtClean="0"/>
              <a:t> </a:t>
            </a:r>
            <a:r>
              <a:rPr lang="ko-KR" altLang="en-US" sz="2400" b="0" dirty="0" err="1" smtClean="0"/>
              <a:t>검정통계량</a:t>
            </a:r>
            <a:r>
              <a:rPr lang="ko-KR" altLang="en-US" sz="2400" b="0" dirty="0" smtClean="0"/>
              <a:t> 수식</a:t>
            </a:r>
            <a:endParaRPr lang="ko-KR" altLang="en-US" sz="18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1304838" y="1548023"/>
                <a:ext cx="3972561" cy="1514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1" i="1" smtClean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38" y="1548023"/>
                <a:ext cx="3972561" cy="151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/>
              <p:nvPr/>
            </p:nvSpPr>
            <p:spPr>
              <a:xfrm>
                <a:off x="850403" y="1009319"/>
                <a:ext cx="4570649" cy="614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모집단의 분산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ko-KR" altLang="en-US" sz="1600" dirty="0" smtClean="0">
                    <a:solidFill>
                      <a:srgbClr val="000000"/>
                    </a:solidFill>
                  </a:rPr>
                  <a:t>를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 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알 경우 </a:t>
                </a:r>
                <a:endParaRPr lang="en-US" altLang="ko-KR" sz="16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" y="1009319"/>
                <a:ext cx="4570649" cy="614271"/>
              </a:xfrm>
              <a:prstGeom prst="rect">
                <a:avLst/>
              </a:prstGeom>
              <a:blipFill>
                <a:blip r:embed="rId3"/>
                <a:stretch>
                  <a:fillRect l="-5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/>
              <p:nvPr/>
            </p:nvSpPr>
            <p:spPr>
              <a:xfrm>
                <a:off x="866338" y="3320988"/>
                <a:ext cx="8822122" cy="2869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사전관찰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𝒑𝒓𝒆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solidFill>
                      <a:srgbClr val="000000"/>
                    </a:solidFill>
                  </a:rPr>
                  <a:t>), </a:t>
                </a:r>
                <a:r>
                  <a:rPr lang="ko-KR" altLang="en-US" sz="1600" dirty="0" err="1" smtClean="0">
                    <a:solidFill>
                      <a:srgbClr val="000000"/>
                    </a:solidFill>
                  </a:rPr>
                  <a:t>사후관찰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𝒐𝒔𝒕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solidFill>
                      <a:srgbClr val="000000"/>
                    </a:solidFill>
                  </a:rPr>
                  <a:t>)</a:t>
                </a:r>
              </a:p>
              <a:p>
                <a:pPr marL="285750" lvl="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각각의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𝒑𝒓𝒆</m:t>
                        </m:r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solidFill>
                      <a:srgbClr val="000000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𝒐𝒔𝒕</m:t>
                        </m:r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solidFill>
                      <a:srgbClr val="000000"/>
                    </a:solidFill>
                  </a:rPr>
                  <a:t> </a:t>
                </a:r>
              </a:p>
              <a:p>
                <a:pPr marL="285750" lvl="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평균 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𝒑𝒓𝒆</m:t>
                            </m:r>
                          </m:sub>
                        </m:sSub>
                      </m:sub>
                    </m:sSub>
                    <m:r>
                      <a:rPr lang="en-US" altLang="ko-KR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ko-KR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𝒐𝒔𝒕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600" dirty="0" smtClean="0">
                    <a:solidFill>
                      <a:srgbClr val="000000"/>
                    </a:solidFill>
                  </a:rPr>
                  <a:t> </a:t>
                </a:r>
              </a:p>
              <a:p>
                <a:pPr marL="285750" lvl="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분산 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ko-KR" sz="1600" dirty="0" smtClean="0">
                    <a:solidFill>
                      <a:srgbClr val="000000"/>
                    </a:solidFill>
                  </a:rPr>
                  <a:t> </a:t>
                </a:r>
              </a:p>
              <a:p>
                <a:pPr marL="285750" lvl="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표준편차 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𝒑𝒓𝒆</m:t>
                        </m:r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000000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𝒐𝒔𝒕</m:t>
                        </m:r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solidFill>
                      <a:srgbClr val="000000"/>
                    </a:solidFill>
                  </a:rPr>
                  <a:t> 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의 표준편차</a:t>
                </a:r>
                <a:endParaRPr lang="en-US" altLang="ko-KR" sz="16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38" y="3320988"/>
                <a:ext cx="8822122" cy="2869312"/>
              </a:xfrm>
              <a:prstGeom prst="rect">
                <a:avLst/>
              </a:prstGeom>
              <a:blipFill>
                <a:blip r:embed="rId4"/>
                <a:stretch>
                  <a:fillRect l="-276" t="-8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5731834" y="1562812"/>
                <a:ext cx="3986861" cy="16405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834" y="1562812"/>
                <a:ext cx="3986861" cy="1640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/>
              <p:nvPr/>
            </p:nvSpPr>
            <p:spPr>
              <a:xfrm>
                <a:off x="5277399" y="1024108"/>
                <a:ext cx="4570649" cy="614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모집단의 분산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>
                        <m:r>
                          <a:rPr lang="en-US" altLang="ko-KR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ko-KR" altLang="en-US" sz="1600" dirty="0" smtClean="0">
                    <a:solidFill>
                      <a:srgbClr val="000000"/>
                    </a:solidFill>
                  </a:rPr>
                  <a:t>를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 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모를 경우 </a:t>
                </a:r>
                <a:endParaRPr lang="en-US" altLang="ko-KR" sz="16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99" y="1024108"/>
                <a:ext cx="4570649" cy="614271"/>
              </a:xfrm>
              <a:prstGeom prst="rect">
                <a:avLst/>
              </a:prstGeom>
              <a:blipFill>
                <a:blip r:embed="rId6"/>
                <a:stretch>
                  <a:fillRect l="-5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81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 smtClean="0"/>
              <a:t>독립표본</a:t>
            </a:r>
            <a:r>
              <a:rPr lang="ko-KR" altLang="en-US" sz="2400" b="0" dirty="0" smtClean="0"/>
              <a:t> 가설 수립</a:t>
            </a:r>
            <a:endParaRPr lang="ko-KR" altLang="en-US" sz="18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/>
              <p:nvPr/>
            </p:nvSpPr>
            <p:spPr>
              <a:xfrm>
                <a:off x="850403" y="1009319"/>
                <a:ext cx="8820263" cy="2850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가설 수립 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(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예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)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err="1">
                    <a:solidFill>
                      <a:srgbClr val="000000"/>
                    </a:solidFill>
                  </a:rPr>
                  <a:t>귀무가설</a:t>
                </a:r>
                <a:r>
                  <a:rPr lang="ko-KR" alt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ko-KR" sz="1600" dirty="0">
                    <a:solidFill>
                      <a:srgbClr val="000000"/>
                    </a:solidFill>
                  </a:rPr>
                  <a:t>(H</a:t>
                </a:r>
                <a:r>
                  <a:rPr lang="en-US" altLang="ko-KR" sz="1600" baseline="-25000" dirty="0">
                    <a:solidFill>
                      <a:srgbClr val="000000"/>
                    </a:solidFill>
                  </a:rPr>
                  <a:t>0</a:t>
                </a:r>
                <a:r>
                  <a:rPr lang="en-US" altLang="ko-KR" sz="1600" dirty="0">
                    <a:solidFill>
                      <a:srgbClr val="000000"/>
                    </a:solidFill>
                  </a:rPr>
                  <a:t>) : 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남자 몸무게와 여자 몸무게의 평균은 서로 같다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 algn="ctr">
                  <a:lnSpc>
                    <a:spcPct val="200000"/>
                  </a:lnSpc>
                  <a:buNone/>
                </a:pP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H</a:t>
                </a:r>
                <a:r>
                  <a:rPr lang="en-US" altLang="ko-KR" sz="1600" baseline="-25000" dirty="0" smtClean="0">
                    <a:solidFill>
                      <a:srgbClr val="000000"/>
                    </a:solidFill>
                  </a:rPr>
                  <a:t>0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ko-KR" altLang="en-US" sz="1600" baseline="-25000" dirty="0">
                    <a:solidFill>
                      <a:srgbClr val="000000"/>
                    </a:solidFill>
                  </a:rPr>
                  <a:t>남자 </a:t>
                </a:r>
                <a:r>
                  <a:rPr lang="ko-KR" altLang="en-US" sz="1600" baseline="-25000" dirty="0" smtClean="0">
                    <a:solidFill>
                      <a:srgbClr val="000000"/>
                    </a:solidFill>
                  </a:rPr>
                  <a:t>몸무게 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ko-KR" altLang="en-US" sz="1600" baseline="-25000" dirty="0" smtClean="0">
                    <a:solidFill>
                      <a:srgbClr val="000000"/>
                    </a:solidFill>
                  </a:rPr>
                  <a:t>여</a:t>
                </a:r>
                <a:r>
                  <a:rPr lang="ko-KR" altLang="en-US" sz="1600" baseline="-25000" dirty="0">
                    <a:solidFill>
                      <a:srgbClr val="000000"/>
                    </a:solidFill>
                  </a:rPr>
                  <a:t>자 </a:t>
                </a:r>
                <a:r>
                  <a:rPr lang="ko-KR" altLang="en-US" sz="1600" baseline="-25000" dirty="0">
                    <a:solidFill>
                      <a:srgbClr val="000000"/>
                    </a:solidFill>
                  </a:rPr>
                  <a:t>몸무게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 = 0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err="1" smtClean="0">
                    <a:solidFill>
                      <a:srgbClr val="000000"/>
                    </a:solidFill>
                  </a:rPr>
                  <a:t>대립가설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ko-KR" sz="1600" dirty="0">
                    <a:solidFill>
                      <a:srgbClr val="000000"/>
                    </a:solidFill>
                  </a:rPr>
                  <a:t>(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H</a:t>
                </a:r>
                <a:r>
                  <a:rPr lang="en-US" altLang="ko-KR" sz="1600" baseline="-25000" dirty="0">
                    <a:solidFill>
                      <a:srgbClr val="000000"/>
                    </a:solidFill>
                  </a:rPr>
                  <a:t>1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) </a:t>
                </a:r>
                <a:r>
                  <a:rPr lang="en-US" altLang="ko-KR" sz="1600" dirty="0">
                    <a:solidFill>
                      <a:srgbClr val="000000"/>
                    </a:solidFill>
                  </a:rPr>
                  <a:t>: </a:t>
                </a:r>
                <a:r>
                  <a:rPr lang="ko-KR" altLang="en-US" sz="1600" dirty="0" smtClean="0">
                    <a:solidFill>
                      <a:srgbClr val="000000"/>
                    </a:solidFill>
                  </a:rPr>
                  <a:t>여자 몸무게의 평균은 남자 몸무게의 평균보다 작다</a:t>
                </a:r>
                <a:endParaRPr lang="en-US" altLang="ko-KR" sz="1600" dirty="0" smtClean="0">
                  <a:solidFill>
                    <a:srgbClr val="000000"/>
                  </a:solidFill>
                </a:endParaRPr>
              </a:p>
              <a:p>
                <a:pPr algn="ctr">
                  <a:lnSpc>
                    <a:spcPct val="200000"/>
                  </a:lnSpc>
                  <a:buNone/>
                </a:pP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H</a:t>
                </a:r>
                <a:r>
                  <a:rPr lang="en-US" altLang="ko-KR" sz="1600" baseline="-25000" dirty="0" smtClean="0">
                    <a:solidFill>
                      <a:srgbClr val="000000"/>
                    </a:solidFill>
                  </a:rPr>
                  <a:t>1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ko-KR" sz="16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ko-KR" altLang="en-US" sz="1600" baseline="-25000" dirty="0">
                    <a:solidFill>
                      <a:srgbClr val="000000"/>
                    </a:solidFill>
                  </a:rPr>
                  <a:t>남자 </a:t>
                </a:r>
                <a:r>
                  <a:rPr lang="ko-KR" altLang="en-US" sz="1600" baseline="-25000" dirty="0">
                    <a:solidFill>
                      <a:srgbClr val="000000"/>
                    </a:solidFill>
                  </a:rPr>
                  <a:t>몸무게 </a:t>
                </a:r>
                <a:r>
                  <a:rPr lang="en-US" altLang="ko-KR" sz="1600" dirty="0">
                    <a:solidFill>
                      <a:srgbClr val="000000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ko-KR" altLang="en-US" sz="1600" baseline="-25000" dirty="0">
                    <a:solidFill>
                      <a:srgbClr val="000000"/>
                    </a:solidFill>
                  </a:rPr>
                  <a:t>여</a:t>
                </a:r>
                <a:r>
                  <a:rPr lang="ko-KR" altLang="en-US" sz="1600" baseline="-25000" dirty="0">
                    <a:solidFill>
                      <a:srgbClr val="000000"/>
                    </a:solidFill>
                  </a:rPr>
                  <a:t>자 몸무게</a:t>
                </a:r>
                <a:r>
                  <a:rPr lang="en-US" altLang="ko-KR" sz="1600" dirty="0">
                    <a:solidFill>
                      <a:srgbClr val="000000"/>
                    </a:solidFill>
                  </a:rPr>
                  <a:t> &gt;</a:t>
                </a:r>
                <a:r>
                  <a:rPr lang="en-US" altLang="ko-KR" sz="1600" dirty="0" smtClean="0">
                    <a:solidFill>
                      <a:srgbClr val="000000"/>
                    </a:solidFill>
                  </a:rPr>
                  <a:t> 0</a:t>
                </a:r>
                <a:endParaRPr lang="en-US" altLang="ko-KR" sz="16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" y="1009319"/>
                <a:ext cx="8820263" cy="2850011"/>
              </a:xfrm>
              <a:prstGeom prst="rect">
                <a:avLst/>
              </a:prstGeom>
              <a:blipFill>
                <a:blip r:embed="rId2"/>
                <a:stretch>
                  <a:fillRect l="-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1532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5353</TotalTime>
  <Words>399</Words>
  <Application>Microsoft Office PowerPoint</Application>
  <PresentationFormat>A4 용지(210x297mm)</PresentationFormat>
  <Paragraphs>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Gothic A1 SemiBold</vt:lpstr>
      <vt:lpstr>Gothic A1 thin</vt:lpstr>
      <vt:lpstr>Helvetica Neue</vt:lpstr>
      <vt:lpstr>Helvetica Neue Medium</vt:lpstr>
      <vt:lpstr>굴림</vt:lpstr>
      <vt:lpstr>맑은 고딕</vt:lpstr>
      <vt:lpstr>Cambria Math</vt:lpstr>
      <vt:lpstr>Courier New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GREEN</cp:lastModifiedBy>
  <cp:revision>815</cp:revision>
  <dcterms:created xsi:type="dcterms:W3CDTF">2012-04-02T02:40:52Z</dcterms:created>
  <dcterms:modified xsi:type="dcterms:W3CDTF">2022-02-16T08:36:50Z</dcterms:modified>
  <cp:version>1000.0000.01</cp:version>
</cp:coreProperties>
</file>